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84"/>
  </p:notesMasterIdLst>
  <p:handoutMasterIdLst>
    <p:handoutMasterId r:id="rId185"/>
  </p:handoutMasterIdLst>
  <p:sldIdLst>
    <p:sldId id="974" r:id="rId2"/>
    <p:sldId id="1563" r:id="rId3"/>
    <p:sldId id="328" r:id="rId4"/>
    <p:sldId id="1649" r:id="rId5"/>
    <p:sldId id="1651" r:id="rId6"/>
    <p:sldId id="1650" r:id="rId7"/>
    <p:sldId id="1653" r:id="rId8"/>
    <p:sldId id="1652" r:id="rId9"/>
    <p:sldId id="1655" r:id="rId10"/>
    <p:sldId id="1654" r:id="rId11"/>
    <p:sldId id="1657" r:id="rId12"/>
    <p:sldId id="1656" r:id="rId13"/>
    <p:sldId id="1659" r:id="rId14"/>
    <p:sldId id="1660" r:id="rId15"/>
    <p:sldId id="1658" r:id="rId16"/>
    <p:sldId id="1661" r:id="rId17"/>
    <p:sldId id="1663" r:id="rId18"/>
    <p:sldId id="1664" r:id="rId19"/>
    <p:sldId id="1662" r:id="rId20"/>
    <p:sldId id="1665" r:id="rId21"/>
    <p:sldId id="1666" r:id="rId22"/>
    <p:sldId id="1667" r:id="rId23"/>
    <p:sldId id="1669" r:id="rId24"/>
    <p:sldId id="1670" r:id="rId25"/>
    <p:sldId id="1671" r:id="rId26"/>
    <p:sldId id="1672" r:id="rId27"/>
    <p:sldId id="1673" r:id="rId28"/>
    <p:sldId id="1674" r:id="rId29"/>
    <p:sldId id="1675" r:id="rId30"/>
    <p:sldId id="1676" r:id="rId31"/>
    <p:sldId id="1677" r:id="rId32"/>
    <p:sldId id="1678" r:id="rId33"/>
    <p:sldId id="1679" r:id="rId34"/>
    <p:sldId id="1681" r:id="rId35"/>
    <p:sldId id="1682" r:id="rId36"/>
    <p:sldId id="1683" r:id="rId37"/>
    <p:sldId id="1684" r:id="rId38"/>
    <p:sldId id="1685" r:id="rId39"/>
    <p:sldId id="1686" r:id="rId40"/>
    <p:sldId id="1688" r:id="rId41"/>
    <p:sldId id="1687" r:id="rId42"/>
    <p:sldId id="1689" r:id="rId43"/>
    <p:sldId id="1690" r:id="rId44"/>
    <p:sldId id="1691" r:id="rId45"/>
    <p:sldId id="1692" r:id="rId46"/>
    <p:sldId id="1693" r:id="rId47"/>
    <p:sldId id="1694" r:id="rId48"/>
    <p:sldId id="1695" r:id="rId49"/>
    <p:sldId id="1696" r:id="rId50"/>
    <p:sldId id="1697" r:id="rId51"/>
    <p:sldId id="1698" r:id="rId52"/>
    <p:sldId id="1699" r:id="rId53"/>
    <p:sldId id="1700" r:id="rId54"/>
    <p:sldId id="1701" r:id="rId55"/>
    <p:sldId id="1702" r:id="rId56"/>
    <p:sldId id="1703" r:id="rId57"/>
    <p:sldId id="1704" r:id="rId58"/>
    <p:sldId id="1705" r:id="rId59"/>
    <p:sldId id="1706" r:id="rId60"/>
    <p:sldId id="1707" r:id="rId61"/>
    <p:sldId id="1708" r:id="rId62"/>
    <p:sldId id="1709" r:id="rId63"/>
    <p:sldId id="1710" r:id="rId64"/>
    <p:sldId id="1711" r:id="rId65"/>
    <p:sldId id="1712" r:id="rId66"/>
    <p:sldId id="1713" r:id="rId67"/>
    <p:sldId id="1714" r:id="rId68"/>
    <p:sldId id="1719" r:id="rId69"/>
    <p:sldId id="1721" r:id="rId70"/>
    <p:sldId id="1720" r:id="rId71"/>
    <p:sldId id="1723" r:id="rId72"/>
    <p:sldId id="1722" r:id="rId73"/>
    <p:sldId id="1724" r:id="rId74"/>
    <p:sldId id="1725" r:id="rId75"/>
    <p:sldId id="1726" r:id="rId76"/>
    <p:sldId id="1727" r:id="rId77"/>
    <p:sldId id="1728" r:id="rId78"/>
    <p:sldId id="1729" r:id="rId79"/>
    <p:sldId id="1731" r:id="rId80"/>
    <p:sldId id="1730" r:id="rId81"/>
    <p:sldId id="1732" r:id="rId82"/>
    <p:sldId id="1734" r:id="rId83"/>
    <p:sldId id="1733" r:id="rId84"/>
    <p:sldId id="1735" r:id="rId85"/>
    <p:sldId id="1737" r:id="rId86"/>
    <p:sldId id="1736" r:id="rId87"/>
    <p:sldId id="1738" r:id="rId88"/>
    <p:sldId id="1739" r:id="rId89"/>
    <p:sldId id="1741" r:id="rId90"/>
    <p:sldId id="1740" r:id="rId91"/>
    <p:sldId id="1742" r:id="rId92"/>
    <p:sldId id="1743" r:id="rId93"/>
    <p:sldId id="1744" r:id="rId94"/>
    <p:sldId id="1745" r:id="rId95"/>
    <p:sldId id="1746" r:id="rId96"/>
    <p:sldId id="1747" r:id="rId97"/>
    <p:sldId id="1749" r:id="rId98"/>
    <p:sldId id="1748" r:id="rId99"/>
    <p:sldId id="1750" r:id="rId100"/>
    <p:sldId id="1751" r:id="rId101"/>
    <p:sldId id="1752" r:id="rId102"/>
    <p:sldId id="1753" r:id="rId103"/>
    <p:sldId id="1754" r:id="rId104"/>
    <p:sldId id="1755" r:id="rId105"/>
    <p:sldId id="1756" r:id="rId106"/>
    <p:sldId id="1757" r:id="rId107"/>
    <p:sldId id="1758" r:id="rId108"/>
    <p:sldId id="1759" r:id="rId109"/>
    <p:sldId id="1760" r:id="rId110"/>
    <p:sldId id="1761" r:id="rId111"/>
    <p:sldId id="1763" r:id="rId112"/>
    <p:sldId id="1762" r:id="rId113"/>
    <p:sldId id="1764" r:id="rId114"/>
    <p:sldId id="1765" r:id="rId115"/>
    <p:sldId id="1766" r:id="rId116"/>
    <p:sldId id="1767" r:id="rId117"/>
    <p:sldId id="1768" r:id="rId118"/>
    <p:sldId id="1769" r:id="rId119"/>
    <p:sldId id="1771" r:id="rId120"/>
    <p:sldId id="1770" r:id="rId121"/>
    <p:sldId id="1773" r:id="rId122"/>
    <p:sldId id="1772" r:id="rId123"/>
    <p:sldId id="1774" r:id="rId124"/>
    <p:sldId id="1775" r:id="rId125"/>
    <p:sldId id="1776" r:id="rId126"/>
    <p:sldId id="1778" r:id="rId127"/>
    <p:sldId id="1777" r:id="rId128"/>
    <p:sldId id="1780" r:id="rId129"/>
    <p:sldId id="1781" r:id="rId130"/>
    <p:sldId id="1779" r:id="rId131"/>
    <p:sldId id="1782" r:id="rId132"/>
    <p:sldId id="1784" r:id="rId133"/>
    <p:sldId id="1783" r:id="rId134"/>
    <p:sldId id="1785" r:id="rId135"/>
    <p:sldId id="1786" r:id="rId136"/>
    <p:sldId id="1787" r:id="rId137"/>
    <p:sldId id="1789" r:id="rId138"/>
    <p:sldId id="1788" r:id="rId139"/>
    <p:sldId id="1790" r:id="rId140"/>
    <p:sldId id="1791" r:id="rId141"/>
    <p:sldId id="1793" r:id="rId142"/>
    <p:sldId id="1792" r:id="rId143"/>
    <p:sldId id="1794" r:id="rId144"/>
    <p:sldId id="1795" r:id="rId145"/>
    <p:sldId id="1797" r:id="rId146"/>
    <p:sldId id="1796" r:id="rId147"/>
    <p:sldId id="1799" r:id="rId148"/>
    <p:sldId id="1798" r:id="rId149"/>
    <p:sldId id="1801" r:id="rId150"/>
    <p:sldId id="1800" r:id="rId151"/>
    <p:sldId id="1802" r:id="rId152"/>
    <p:sldId id="1803" r:id="rId153"/>
    <p:sldId id="1805" r:id="rId154"/>
    <p:sldId id="1806" r:id="rId155"/>
    <p:sldId id="1804" r:id="rId156"/>
    <p:sldId id="1808" r:id="rId157"/>
    <p:sldId id="1807" r:id="rId158"/>
    <p:sldId id="1810" r:id="rId159"/>
    <p:sldId id="1809" r:id="rId160"/>
    <p:sldId id="1811" r:id="rId161"/>
    <p:sldId id="1812" r:id="rId162"/>
    <p:sldId id="1813" r:id="rId163"/>
    <p:sldId id="1814" r:id="rId164"/>
    <p:sldId id="1816" r:id="rId165"/>
    <p:sldId id="1815" r:id="rId166"/>
    <p:sldId id="1818" r:id="rId167"/>
    <p:sldId id="1819" r:id="rId168"/>
    <p:sldId id="1817" r:id="rId169"/>
    <p:sldId id="1820" r:id="rId170"/>
    <p:sldId id="1821" r:id="rId171"/>
    <p:sldId id="1822" r:id="rId172"/>
    <p:sldId id="1823" r:id="rId173"/>
    <p:sldId id="1824" r:id="rId174"/>
    <p:sldId id="1825" r:id="rId175"/>
    <p:sldId id="1826" r:id="rId176"/>
    <p:sldId id="1827" r:id="rId177"/>
    <p:sldId id="1715" r:id="rId178"/>
    <p:sldId id="1717" r:id="rId179"/>
    <p:sldId id="1716" r:id="rId180"/>
    <p:sldId id="1718" r:id="rId181"/>
    <p:sldId id="1648" r:id="rId182"/>
    <p:sldId id="1647" r:id="rId1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ection>
        <p14:section name="Untitled Section" id="{626CD85F-AB9A-4856-B148-BBB4BF46DB5D}">
          <p14:sldIdLst>
            <p14:sldId id="974"/>
            <p14:sldId id="1563"/>
            <p14:sldId id="328"/>
            <p14:sldId id="1649"/>
            <p14:sldId id="1651"/>
            <p14:sldId id="1650"/>
            <p14:sldId id="1653"/>
            <p14:sldId id="1652"/>
            <p14:sldId id="1655"/>
            <p14:sldId id="1654"/>
            <p14:sldId id="1657"/>
            <p14:sldId id="1656"/>
            <p14:sldId id="1659"/>
            <p14:sldId id="1660"/>
            <p14:sldId id="1658"/>
            <p14:sldId id="1661"/>
            <p14:sldId id="1663"/>
            <p14:sldId id="1664"/>
            <p14:sldId id="1662"/>
            <p14:sldId id="1665"/>
            <p14:sldId id="1666"/>
            <p14:sldId id="1667"/>
            <p14:sldId id="1669"/>
            <p14:sldId id="1670"/>
            <p14:sldId id="1671"/>
            <p14:sldId id="1672"/>
            <p14:sldId id="1673"/>
            <p14:sldId id="1674"/>
            <p14:sldId id="1675"/>
            <p14:sldId id="1676"/>
            <p14:sldId id="1677"/>
            <p14:sldId id="1678"/>
            <p14:sldId id="1679"/>
            <p14:sldId id="1681"/>
            <p14:sldId id="1682"/>
            <p14:sldId id="1683"/>
            <p14:sldId id="1684"/>
            <p14:sldId id="1685"/>
            <p14:sldId id="1686"/>
            <p14:sldId id="1688"/>
            <p14:sldId id="1687"/>
            <p14:sldId id="1689"/>
            <p14:sldId id="1690"/>
            <p14:sldId id="1691"/>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9"/>
            <p14:sldId id="1721"/>
            <p14:sldId id="1720"/>
            <p14:sldId id="1723"/>
            <p14:sldId id="1722"/>
            <p14:sldId id="1724"/>
            <p14:sldId id="1725"/>
            <p14:sldId id="1726"/>
            <p14:sldId id="1727"/>
            <p14:sldId id="1728"/>
            <p14:sldId id="1729"/>
            <p14:sldId id="1731"/>
            <p14:sldId id="1730"/>
            <p14:sldId id="1732"/>
            <p14:sldId id="1734"/>
            <p14:sldId id="1733"/>
            <p14:sldId id="1735"/>
            <p14:sldId id="1737"/>
            <p14:sldId id="1736"/>
            <p14:sldId id="1738"/>
            <p14:sldId id="1739"/>
            <p14:sldId id="1741"/>
            <p14:sldId id="1740"/>
            <p14:sldId id="1742"/>
            <p14:sldId id="1743"/>
            <p14:sldId id="1744"/>
            <p14:sldId id="1745"/>
            <p14:sldId id="1746"/>
            <p14:sldId id="1747"/>
            <p14:sldId id="1749"/>
            <p14:sldId id="1748"/>
            <p14:sldId id="1750"/>
            <p14:sldId id="1751"/>
            <p14:sldId id="1752"/>
            <p14:sldId id="1753"/>
            <p14:sldId id="1754"/>
            <p14:sldId id="1755"/>
            <p14:sldId id="1756"/>
            <p14:sldId id="1757"/>
            <p14:sldId id="1758"/>
            <p14:sldId id="1759"/>
            <p14:sldId id="1760"/>
            <p14:sldId id="1761"/>
            <p14:sldId id="1763"/>
            <p14:sldId id="1762"/>
            <p14:sldId id="1764"/>
            <p14:sldId id="1765"/>
            <p14:sldId id="1766"/>
            <p14:sldId id="1767"/>
            <p14:sldId id="1768"/>
            <p14:sldId id="1769"/>
            <p14:sldId id="1771"/>
            <p14:sldId id="1770"/>
            <p14:sldId id="1773"/>
            <p14:sldId id="1772"/>
            <p14:sldId id="1774"/>
            <p14:sldId id="1775"/>
            <p14:sldId id="1776"/>
            <p14:sldId id="1778"/>
            <p14:sldId id="1777"/>
            <p14:sldId id="1780"/>
            <p14:sldId id="1781"/>
            <p14:sldId id="1779"/>
            <p14:sldId id="1782"/>
            <p14:sldId id="1784"/>
            <p14:sldId id="1783"/>
            <p14:sldId id="1785"/>
            <p14:sldId id="1786"/>
            <p14:sldId id="1787"/>
            <p14:sldId id="1789"/>
            <p14:sldId id="1788"/>
            <p14:sldId id="1790"/>
            <p14:sldId id="1791"/>
            <p14:sldId id="1793"/>
            <p14:sldId id="1792"/>
            <p14:sldId id="1794"/>
            <p14:sldId id="1795"/>
            <p14:sldId id="1797"/>
            <p14:sldId id="1796"/>
            <p14:sldId id="1799"/>
            <p14:sldId id="1798"/>
            <p14:sldId id="1801"/>
            <p14:sldId id="1800"/>
            <p14:sldId id="1802"/>
            <p14:sldId id="1803"/>
            <p14:sldId id="1805"/>
            <p14:sldId id="1806"/>
            <p14:sldId id="1804"/>
            <p14:sldId id="1808"/>
            <p14:sldId id="1807"/>
            <p14:sldId id="1810"/>
            <p14:sldId id="1809"/>
            <p14:sldId id="1811"/>
            <p14:sldId id="1812"/>
            <p14:sldId id="1813"/>
            <p14:sldId id="1814"/>
            <p14:sldId id="1816"/>
            <p14:sldId id="1815"/>
            <p14:sldId id="1818"/>
            <p14:sldId id="1819"/>
            <p14:sldId id="1817"/>
            <p14:sldId id="1820"/>
            <p14:sldId id="1821"/>
            <p14:sldId id="1822"/>
            <p14:sldId id="1823"/>
            <p14:sldId id="1824"/>
            <p14:sldId id="1825"/>
            <p14:sldId id="1826"/>
            <p14:sldId id="1827"/>
            <p14:sldId id="1715"/>
            <p14:sldId id="1717"/>
            <p14:sldId id="1716"/>
            <p14:sldId id="1718"/>
            <p14:sldId id="1648"/>
            <p14:sldId id="1647"/>
          </p14:sldIdLst>
        </p14:section>
        <p14:section name="Appendix" id="{E35CCD6A-2288-476E-BC93-C75323AE1F32}">
          <p14:sldIdLst/>
        </p14:section>
      </p14:sectionLst>
    </p:ext>
    <p:ext uri="{EFAFB233-063F-42B5-8137-9DF3F51BA10A}">
      <p15:sldGuideLst xmlns:p15="http://schemas.microsoft.com/office/powerpoint/2012/main">
        <p15:guide id="1" orient="horz" pos="2160">
          <p15:clr>
            <a:srgbClr val="A4A3A4"/>
          </p15:clr>
        </p15:guide>
        <p15:guide id="2" orient="horz" pos="480" userDrawn="1">
          <p15:clr>
            <a:srgbClr val="A4A3A4"/>
          </p15:clr>
        </p15:guide>
        <p15:guide id="3" pos="2880">
          <p15:clr>
            <a:srgbClr val="A4A3A4"/>
          </p15:clr>
        </p15:guide>
        <p15:guide id="7" pos="288" userDrawn="1">
          <p15:clr>
            <a:srgbClr val="A4A3A4"/>
          </p15:clr>
        </p15:guide>
        <p15:guide id="8"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1" autoAdjust="0"/>
    <p:restoredTop sz="96134" autoAdjust="0"/>
  </p:normalViewPr>
  <p:slideViewPr>
    <p:cSldViewPr>
      <p:cViewPr varScale="1">
        <p:scale>
          <a:sx n="111" d="100"/>
          <a:sy n="111" d="100"/>
        </p:scale>
        <p:origin x="1530" y="78"/>
      </p:cViewPr>
      <p:guideLst>
        <p:guide orient="horz" pos="2160"/>
        <p:guide orient="horz" pos="480"/>
        <p:guide pos="2880"/>
        <p:guide pos="288"/>
        <p:guide pos="5472"/>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0"/>
    </p:cViewPr>
  </p:sorterViewPr>
  <p:notesViewPr>
    <p:cSldViewPr>
      <p:cViewPr varScale="1">
        <p:scale>
          <a:sx n="48" d="100"/>
          <a:sy n="48" d="100"/>
        </p:scale>
        <p:origin x="-27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4D088-C02B-4F78-987E-33593DD274A4}" type="datetimeFigureOut">
              <a:rPr lang="en-IN" smtClean="0"/>
              <a:t>26-04-2024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FF00F3-9898-47DB-8404-FEBA10F2C911}" type="slidenum">
              <a:rPr lang="en-IN" smtClean="0"/>
              <a:t>‹#›</a:t>
            </a:fld>
            <a:endParaRPr lang="en-IN" dirty="0"/>
          </a:p>
        </p:txBody>
      </p:sp>
    </p:spTree>
    <p:extLst>
      <p:ext uri="{BB962C8B-B14F-4D97-AF65-F5344CB8AC3E}">
        <p14:creationId xmlns:p14="http://schemas.microsoft.com/office/powerpoint/2010/main" val="388731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4/26/2024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r>
              <a:rPr lang="en-US" dirty="0"/>
              <a:t>z</a:t>
            </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dirty="0"/>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540"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2024</a:t>
            </a:r>
            <a:r>
              <a:rPr lang="en-US" sz="1200" baseline="0" dirty="0">
                <a:solidFill>
                  <a:srgbClr val="595959"/>
                </a:solidFill>
                <a:latin typeface="Cambria" panose="02040503050406030204" pitchFamily="18" charset="0"/>
              </a:rPr>
              <a:t> </a:t>
            </a:r>
            <a:r>
              <a:rPr lang="en-US" sz="1200" dirty="0">
                <a:solidFill>
                  <a:srgbClr val="595959"/>
                </a:solidFill>
                <a:latin typeface="Cambria" panose="02040503050406030204" pitchFamily="18" charset="0"/>
              </a:rPr>
              <a:t>SMART Training Resources Pvt. Ltd.</a:t>
            </a:r>
          </a:p>
        </p:txBody>
      </p:sp>
      <p:sp>
        <p:nvSpPr>
          <p:cNvPr id="7" name="TextBox 10"/>
          <p:cNvSpPr txBox="1">
            <a:spLocks noChangeArrowheads="1"/>
          </p:cNvSpPr>
          <p:nvPr userDrawn="1"/>
        </p:nvSpPr>
        <p:spPr bwMode="auto">
          <a:xfrm>
            <a:off x="762000" y="6588354"/>
            <a:ext cx="4495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1"/>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1"/>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dirty="0"/>
              <a:t>Click icon to add picture</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1"/>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dirty="0"/>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1"/>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1"/>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3"/>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382713"/>
            <a:ext cx="4041775" cy="639763"/>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dirty="0"/>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1"/>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2149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1"/>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354"/>
            <a:ext cx="4495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540"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2024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hyperlink" Target="mailto:user@hackerrank.com" TargetMode="External"/><Relationship Id="rId2" Type="http://schemas.openxmlformats.org/officeDocument/2006/relationships/hyperlink" Target="mailto:user@domain.extension" TargetMode="External"/><Relationship Id="rId1" Type="http://schemas.openxmlformats.org/officeDocument/2006/relationships/slideLayout" Target="../slideLayouts/slideLayout3.xml"/><Relationship Id="rId5" Type="http://schemas.openxmlformats.org/officeDocument/2006/relationships/hyperlink" Target="mailto:a1_1@baddomain.com" TargetMode="External"/><Relationship Id="rId4" Type="http://schemas.openxmlformats.org/officeDocument/2006/relationships/hyperlink" Target="mailto:abcdef_1234@hackerrank.com" TargetMode="External"/></Relationships>
</file>

<file path=ppt/slides/_rels/slide134.xml.rels><?xml version="1.0" encoding="UTF-8" standalone="yes"?>
<Relationships xmlns="http://schemas.openxmlformats.org/package/2006/relationships"><Relationship Id="rId3" Type="http://schemas.openxmlformats.org/officeDocument/2006/relationships/hyperlink" Target="mailto:julia_@hackerrank.com" TargetMode="External"/><Relationship Id="rId2" Type="http://schemas.openxmlformats.org/officeDocument/2006/relationships/hyperlink" Target="mailto:julia@hackerrank.com" TargetMode="External"/><Relationship Id="rId1" Type="http://schemas.openxmlformats.org/officeDocument/2006/relationships/slideLayout" Target="../slideLayouts/slideLayout3.xml"/><Relationship Id="rId6" Type="http://schemas.openxmlformats.org/officeDocument/2006/relationships/hyperlink" Target="mailto:julia@gmail.com" TargetMode="External"/><Relationship Id="rId5" Type="http://schemas.openxmlformats.org/officeDocument/2006/relationships/hyperlink" Target="mailto:julia0_@hackerrank.com" TargetMode="External"/><Relationship Id="rId4" Type="http://schemas.openxmlformats.org/officeDocument/2006/relationships/hyperlink" Target="mailto:julia_0@hackerrank.com" TargetMode="External"/></Relationships>
</file>

<file path=ppt/slides/_rels/slide135.xml.rels><?xml version="1.0" encoding="UTF-8" standalone="yes"?>
<Relationships xmlns="http://schemas.openxmlformats.org/package/2006/relationships"><Relationship Id="rId3" Type="http://schemas.openxmlformats.org/officeDocument/2006/relationships/hyperlink" Target="mailto:julia_@hackerrank.com" TargetMode="External"/><Relationship Id="rId2" Type="http://schemas.openxmlformats.org/officeDocument/2006/relationships/hyperlink" Target="mailto:julia@hackerrank.com" TargetMode="External"/><Relationship Id="rId1" Type="http://schemas.openxmlformats.org/officeDocument/2006/relationships/slideLayout" Target="../slideLayouts/slideLayout3.xml"/><Relationship Id="rId6" Type="http://schemas.openxmlformats.org/officeDocument/2006/relationships/hyperlink" Target="mailto:julia@gmail.com" TargetMode="External"/><Relationship Id="rId5" Type="http://schemas.openxmlformats.org/officeDocument/2006/relationships/hyperlink" Target="mailto:julia0_@hackerrank.com" TargetMode="External"/><Relationship Id="rId4" Type="http://schemas.openxmlformats.org/officeDocument/2006/relationships/hyperlink" Target="mailto:julia_0@hackerrank.com"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908720"/>
            <a:ext cx="8077200" cy="5458930"/>
          </a:xfrm>
          <a:prstGeom prst="rect">
            <a:avLst/>
          </a:prstGeom>
        </p:spPr>
        <p:txBody>
          <a:bodyPr wrap="square">
            <a:spAutoFit/>
          </a:bodyPr>
          <a:lstStyle/>
          <a:p>
            <a:pPr>
              <a:lnSpc>
                <a:spcPct val="120000"/>
              </a:lnSpc>
              <a:spcBef>
                <a:spcPts val="500"/>
              </a:spcBef>
              <a:spcAft>
                <a:spcPts val="500"/>
              </a:spcAft>
            </a:pPr>
            <a:r>
              <a:rPr lang="en-US" sz="3200" b="1" dirty="0">
                <a:latin typeface="Cambria" pitchFamily="18" charset="0"/>
              </a:rPr>
              <a:t>FOR PERSONALISED TRAINING:</a:t>
            </a:r>
          </a:p>
          <a:p>
            <a:pPr marL="1800000" indent="-457200">
              <a:lnSpc>
                <a:spcPct val="120000"/>
              </a:lnSpc>
              <a:spcBef>
                <a:spcPts val="500"/>
              </a:spcBef>
              <a:spcAft>
                <a:spcPts val="500"/>
              </a:spcAft>
              <a:buFont typeface="Wingdings" pitchFamily="2" charset="2"/>
              <a:buChar char="Ø"/>
            </a:pPr>
            <a:r>
              <a:rPr lang="en-US" sz="3000" b="1" dirty="0">
                <a:latin typeface="Cambria" pitchFamily="18" charset="0"/>
              </a:rPr>
              <a:t>Company Specific</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Technical Courses</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Competitive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Bank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Spoken English</a:t>
            </a:r>
          </a:p>
          <a:p>
            <a:pPr marL="360000">
              <a:lnSpc>
                <a:spcPct val="120000"/>
              </a:lnSpc>
              <a:spcBef>
                <a:spcPts val="500"/>
              </a:spcBef>
              <a:spcAft>
                <a:spcPts val="500"/>
              </a:spcAft>
            </a:pPr>
            <a:endParaRPr lang="en-US" sz="3000" b="1" dirty="0">
              <a:latin typeface="Cambria" pitchFamily="18" charset="0"/>
            </a:endParaRPr>
          </a:p>
          <a:p>
            <a:pPr marL="360000">
              <a:lnSpc>
                <a:spcPct val="120000"/>
              </a:lnSpc>
              <a:spcBef>
                <a:spcPts val="500"/>
              </a:spcBef>
              <a:spcAft>
                <a:spcPts val="500"/>
              </a:spcAft>
            </a:pPr>
            <a:r>
              <a:rPr lang="en-US" sz="3000" b="1" dirty="0">
                <a:latin typeface="Cambria" pitchFamily="18" charset="0"/>
              </a:rPr>
              <a:t>Contact No: 9840173873</a:t>
            </a:r>
            <a:endParaRPr lang="en-IN" sz="3000" b="1" dirty="0">
              <a:latin typeface="Cambria" pitchFamily="18" charset="0"/>
            </a:endParaRPr>
          </a:p>
        </p:txBody>
      </p:sp>
    </p:spTree>
    <p:extLst>
      <p:ext uri="{BB962C8B-B14F-4D97-AF65-F5344CB8AC3E}">
        <p14:creationId xmlns:p14="http://schemas.microsoft.com/office/powerpoint/2010/main" val="171715749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dirty="0"/>
              <a:t>3.	Longest Increasing Subsequence (LIS) </a:t>
            </a:r>
            <a:endParaRPr lang="en-IN" sz="1700" dirty="0"/>
          </a:p>
          <a:p>
            <a:pPr marL="468000" indent="-468000" algn="just">
              <a:lnSpc>
                <a:spcPct val="130000"/>
              </a:lnSpc>
              <a:spcBef>
                <a:spcPts val="500"/>
              </a:spcBef>
              <a:spcAft>
                <a:spcPts val="500"/>
              </a:spcAft>
              <a:buNone/>
            </a:pPr>
            <a:r>
              <a:rPr lang="en-US" sz="1700" dirty="0"/>
              <a:t>	Given an integer array ‘A’, find the length of its Longest increasing Subsequence (LIS). LIS is a sub-array of the given integer array where the elements are sorted in a monotonic/strict increasing order.</a:t>
            </a:r>
            <a:endParaRPr lang="en-IN" sz="1700" dirty="0"/>
          </a:p>
          <a:p>
            <a:pPr marL="468000" indent="-468000" algn="just">
              <a:lnSpc>
                <a:spcPct val="130000"/>
              </a:lnSpc>
              <a:spcBef>
                <a:spcPts val="500"/>
              </a:spcBef>
              <a:spcAft>
                <a:spcPts val="500"/>
              </a:spcAft>
              <a:buNone/>
            </a:pPr>
            <a:r>
              <a:rPr lang="en-US" sz="1700" dirty="0"/>
              <a:t>	You need to fill in a function that takes two inputs – integer ‘n’ and an integer array ‘A’ containing ‘n’ integers and returns the length of its LIS.</a:t>
            </a:r>
            <a:endParaRPr lang="en-IN" sz="1700" dirty="0"/>
          </a:p>
          <a:p>
            <a:pPr marL="468000" indent="-468000" algn="just">
              <a:lnSpc>
                <a:spcPct val="130000"/>
              </a:lnSpc>
              <a:spcBef>
                <a:spcPts val="500"/>
              </a:spcBef>
              <a:spcAft>
                <a:spcPts val="500"/>
              </a:spcAft>
              <a:buNone/>
            </a:pPr>
            <a:r>
              <a:rPr lang="en-US" sz="1700" dirty="0"/>
              <a:t>	</a:t>
            </a:r>
            <a:r>
              <a:rPr lang="en-US" sz="1700" b="1" dirty="0"/>
              <a:t>Input Specification:</a:t>
            </a:r>
            <a:endParaRPr lang="en-IN" sz="1700" dirty="0"/>
          </a:p>
          <a:p>
            <a:pPr marL="468000" indent="-468000" algn="just">
              <a:lnSpc>
                <a:spcPct val="130000"/>
              </a:lnSpc>
              <a:spcBef>
                <a:spcPts val="500"/>
              </a:spcBef>
              <a:spcAft>
                <a:spcPts val="500"/>
              </a:spcAft>
              <a:buNone/>
            </a:pPr>
            <a:r>
              <a:rPr lang="en-US" sz="1700" dirty="0"/>
              <a:t>	</a:t>
            </a:r>
            <a:r>
              <a:rPr lang="en-US" sz="1700" b="1" dirty="0"/>
              <a:t>Input1:</a:t>
            </a:r>
            <a:r>
              <a:rPr lang="en-US" sz="1700" dirty="0"/>
              <a:t> Integer input ‘n’ (1 &lt;= </a:t>
            </a:r>
            <a:r>
              <a:rPr lang="en-US" sz="1700" b="1" dirty="0"/>
              <a:t>Input1</a:t>
            </a:r>
            <a:r>
              <a:rPr lang="en-US" sz="1700" dirty="0"/>
              <a:t> &lt;= 1000)</a:t>
            </a:r>
            <a:endParaRPr lang="en-IN" sz="1700" dirty="0"/>
          </a:p>
          <a:p>
            <a:pPr marL="468000" indent="-468000" algn="just">
              <a:lnSpc>
                <a:spcPct val="130000"/>
              </a:lnSpc>
              <a:spcBef>
                <a:spcPts val="500"/>
              </a:spcBef>
              <a:spcAft>
                <a:spcPts val="500"/>
              </a:spcAft>
              <a:buNone/>
            </a:pPr>
            <a:r>
              <a:rPr lang="en-US" sz="1700" dirty="0"/>
              <a:t>	</a:t>
            </a:r>
            <a:r>
              <a:rPr lang="en-US" sz="1700" b="1" dirty="0"/>
              <a:t>Input2:</a:t>
            </a:r>
            <a:r>
              <a:rPr lang="en-US" sz="1700" dirty="0"/>
              <a:t> Integer array ‘A’ input, containing ‘n; integers.</a:t>
            </a:r>
            <a:endParaRPr lang="en-IN" sz="1700" dirty="0"/>
          </a:p>
          <a:p>
            <a:pPr marL="468000" indent="-468000" algn="just">
              <a:lnSpc>
                <a:spcPct val="130000"/>
              </a:lnSpc>
              <a:spcBef>
                <a:spcPts val="500"/>
              </a:spcBef>
              <a:spcAft>
                <a:spcPts val="500"/>
              </a:spcAft>
              <a:buNone/>
            </a:pPr>
            <a:r>
              <a:rPr lang="en-US" sz="1700" dirty="0"/>
              <a:t>	</a:t>
            </a:r>
            <a:r>
              <a:rPr lang="en-US" sz="1700" b="1" dirty="0"/>
              <a:t>Output Specification:</a:t>
            </a:r>
            <a:endParaRPr lang="en-IN" sz="1700" dirty="0"/>
          </a:p>
          <a:p>
            <a:pPr marL="468000" indent="-468000" algn="just">
              <a:lnSpc>
                <a:spcPct val="130000"/>
              </a:lnSpc>
              <a:spcBef>
                <a:spcPts val="500"/>
              </a:spcBef>
              <a:spcAft>
                <a:spcPts val="500"/>
              </a:spcAft>
              <a:buNone/>
            </a:pPr>
            <a:r>
              <a:rPr lang="en-US" sz="1700" dirty="0"/>
              <a:t>	Return the length of its LIS.</a:t>
            </a:r>
            <a:endParaRPr lang="en-IN" sz="1700" dirty="0"/>
          </a:p>
        </p:txBody>
      </p:sp>
    </p:spTree>
    <p:extLst>
      <p:ext uri="{BB962C8B-B14F-4D97-AF65-F5344CB8AC3E}">
        <p14:creationId xmlns:p14="http://schemas.microsoft.com/office/powerpoint/2010/main" val="25701992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600" dirty="0"/>
              <a:t>27.	</a:t>
            </a:r>
            <a:r>
              <a:rPr lang="en-US" sz="1600" b="1" dirty="0"/>
              <a:t>OTT Cracker</a:t>
            </a:r>
            <a:endParaRPr lang="en-IN" sz="1600" dirty="0"/>
          </a:p>
          <a:p>
            <a:pPr marL="468000" indent="-468000" algn="just">
              <a:lnSpc>
                <a:spcPct val="130000"/>
              </a:lnSpc>
              <a:spcBef>
                <a:spcPts val="500"/>
              </a:spcBef>
              <a:spcAft>
                <a:spcPts val="500"/>
              </a:spcAft>
              <a:buNone/>
            </a:pPr>
            <a:r>
              <a:rPr lang="en-US" sz="1600" dirty="0"/>
              <a:t>	You are a OTT cracker, who cracks and sell OTT accounts for cheap, through software called OTT checker. To avoid getting caught, gives a password for each email in the form of a code and you have to crack it. Now, the code is divided into parts and is represented is an array, and the number of parts of code is the size of the array.</a:t>
            </a:r>
            <a:endParaRPr lang="en-IN" sz="1600" dirty="0"/>
          </a:p>
          <a:p>
            <a:pPr marL="468000" indent="-468000" algn="just">
              <a:lnSpc>
                <a:spcPct val="130000"/>
              </a:lnSpc>
              <a:spcBef>
                <a:spcPts val="500"/>
              </a:spcBef>
              <a:spcAft>
                <a:spcPts val="500"/>
              </a:spcAft>
              <a:buNone/>
            </a:pPr>
            <a:r>
              <a:rPr lang="en-US" sz="1600" dirty="0"/>
              <a:t>	Now, you need to convert each part of code into a number and then you need to combine the parts of the array which are now numbers in such a way that the final number obtained after merging all elements of the array is the maximum possible number that can be formed from them.</a:t>
            </a:r>
            <a:endParaRPr lang="en-IN" sz="1600" dirty="0"/>
          </a:p>
          <a:p>
            <a:pPr marL="468000" indent="-468000" algn="just">
              <a:lnSpc>
                <a:spcPct val="130000"/>
              </a:lnSpc>
              <a:spcBef>
                <a:spcPts val="500"/>
              </a:spcBef>
              <a:spcAft>
                <a:spcPts val="500"/>
              </a:spcAft>
              <a:buNone/>
            </a:pPr>
            <a:r>
              <a:rPr lang="en-US" sz="1600" dirty="0"/>
              <a:t>	For code conversion, you need to follow excel sheets, say array element is </a:t>
            </a:r>
            <a:r>
              <a:rPr lang="en-US" sz="1600" b="1" dirty="0"/>
              <a:t>A</a:t>
            </a:r>
            <a:r>
              <a:rPr lang="en-US" sz="1600" dirty="0"/>
              <a:t>, it will be numbered 1, if the element is </a:t>
            </a:r>
            <a:r>
              <a:rPr lang="en-US" sz="1600" b="1" dirty="0"/>
              <a:t>Z</a:t>
            </a:r>
            <a:r>
              <a:rPr lang="en-US" sz="1600" dirty="0"/>
              <a:t>, it will be numbered </a:t>
            </a:r>
            <a:r>
              <a:rPr lang="en-US" sz="1600" b="1" dirty="0"/>
              <a:t>26</a:t>
            </a:r>
            <a:r>
              <a:rPr lang="en-US" sz="1600" dirty="0"/>
              <a:t>, </a:t>
            </a:r>
            <a:r>
              <a:rPr lang="en-US" sz="1600" b="1" dirty="0"/>
              <a:t>AA</a:t>
            </a:r>
            <a:r>
              <a:rPr lang="en-US" sz="1600" dirty="0"/>
              <a:t> will be numbered </a:t>
            </a:r>
            <a:r>
              <a:rPr lang="en-US" sz="1600" b="1" dirty="0"/>
              <a:t>27</a:t>
            </a:r>
            <a:r>
              <a:rPr lang="en-US" sz="1600" dirty="0"/>
              <a:t>, and so on. Now, after code conversion, say you get </a:t>
            </a:r>
            <a:r>
              <a:rPr lang="en-US" sz="1600" b="1" dirty="0"/>
              <a:t>3</a:t>
            </a:r>
            <a:r>
              <a:rPr lang="en-US" sz="1600" dirty="0"/>
              <a:t> elements, these have to be combined to form the maximum possible number.</a:t>
            </a:r>
            <a:endParaRPr lang="en-IN" sz="1600" dirty="0"/>
          </a:p>
          <a:p>
            <a:pPr marL="468000" indent="-468000" algn="just">
              <a:lnSpc>
                <a:spcPct val="130000"/>
              </a:lnSpc>
              <a:spcBef>
                <a:spcPts val="500"/>
              </a:spcBef>
              <a:spcAft>
                <a:spcPts val="500"/>
              </a:spcAft>
              <a:buNone/>
            </a:pPr>
            <a:r>
              <a:rPr lang="en-US" sz="1600" dirty="0"/>
              <a:t>	</a:t>
            </a:r>
            <a:endParaRPr lang="en-IN" sz="1600" dirty="0"/>
          </a:p>
        </p:txBody>
      </p:sp>
    </p:spTree>
    <p:extLst>
      <p:ext uri="{BB962C8B-B14F-4D97-AF65-F5344CB8AC3E}">
        <p14:creationId xmlns:p14="http://schemas.microsoft.com/office/powerpoint/2010/main" val="9042261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Example</a:t>
            </a:r>
            <a:endParaRPr lang="en-IN" sz="1600" dirty="0"/>
          </a:p>
          <a:p>
            <a:pPr marL="468000" indent="-468000" algn="just">
              <a:lnSpc>
                <a:spcPct val="120000"/>
              </a:lnSpc>
              <a:spcBef>
                <a:spcPts val="300"/>
              </a:spcBef>
              <a:spcAft>
                <a:spcPts val="300"/>
              </a:spcAft>
              <a:buNone/>
            </a:pPr>
            <a:r>
              <a:rPr lang="en-US" sz="1600" dirty="0"/>
              <a:t>	Assumptions</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N = 2</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Array of string’s = {“AZ”, “ZA”}</a:t>
            </a:r>
            <a:endParaRPr lang="en-IN" sz="1600" dirty="0"/>
          </a:p>
          <a:p>
            <a:pPr marL="468000" indent="-468000" algn="just">
              <a:lnSpc>
                <a:spcPct val="120000"/>
              </a:lnSpc>
              <a:spcBef>
                <a:spcPts val="300"/>
              </a:spcBef>
              <a:spcAft>
                <a:spcPts val="300"/>
              </a:spcAft>
              <a:buNone/>
            </a:pPr>
            <a:r>
              <a:rPr lang="en-US" sz="1600" dirty="0"/>
              <a:t>	Approach</a:t>
            </a:r>
            <a:endParaRPr lang="en-IN" sz="1600" dirty="0"/>
          </a:p>
          <a:p>
            <a:pPr marL="468000" indent="-468000" algn="just">
              <a:lnSpc>
                <a:spcPct val="120000"/>
              </a:lnSpc>
              <a:spcBef>
                <a:spcPts val="300"/>
              </a:spcBef>
              <a:spcAft>
                <a:spcPts val="300"/>
              </a:spcAft>
              <a:buNone/>
            </a:pPr>
            <a:r>
              <a:rPr lang="en-US" sz="1600" dirty="0"/>
              <a:t>	There are 2 parts of code:</a:t>
            </a:r>
            <a:endParaRPr lang="en-IN" sz="1600" dirty="0"/>
          </a:p>
          <a:p>
            <a:pPr marL="468000" indent="-468000" algn="just">
              <a:lnSpc>
                <a:spcPct val="120000"/>
              </a:lnSpc>
              <a:spcBef>
                <a:spcPts val="300"/>
              </a:spcBef>
              <a:spcAft>
                <a:spcPts val="300"/>
              </a:spcAft>
              <a:buNone/>
            </a:pPr>
            <a:r>
              <a:rPr lang="en-US" sz="1600" dirty="0"/>
              <a:t>	“AZ” maps to 52 and “ZA” maps to 677</a:t>
            </a:r>
            <a:endParaRPr lang="en-IN" sz="1600" dirty="0"/>
          </a:p>
          <a:p>
            <a:pPr marL="468000" indent="-468000" algn="just">
              <a:lnSpc>
                <a:spcPct val="120000"/>
              </a:lnSpc>
              <a:spcBef>
                <a:spcPts val="300"/>
              </a:spcBef>
              <a:spcAft>
                <a:spcPts val="300"/>
              </a:spcAft>
              <a:buNone/>
            </a:pPr>
            <a:r>
              <a:rPr lang="en-US" sz="1600" dirty="0"/>
              <a:t>	So, maximum number possible after combining 52 and 677 comes out to be 67752 which is the cracked password here.</a:t>
            </a:r>
            <a:endParaRPr lang="en-IN" sz="1600" dirty="0"/>
          </a:p>
          <a:p>
            <a:pPr marL="468000" indent="-468000" algn="just">
              <a:lnSpc>
                <a:spcPct val="120000"/>
              </a:lnSpc>
              <a:spcBef>
                <a:spcPts val="300"/>
              </a:spcBef>
              <a:spcAft>
                <a:spcPts val="300"/>
              </a:spcAft>
              <a:buNone/>
            </a:pPr>
            <a:r>
              <a:rPr lang="en-US" sz="1600" dirty="0"/>
              <a:t>	</a:t>
            </a:r>
            <a:r>
              <a:rPr lang="en-US" sz="1600" b="1" dirty="0"/>
              <a:t>Function description</a:t>
            </a:r>
            <a:endParaRPr lang="en-IN" sz="1600" dirty="0"/>
          </a:p>
          <a:p>
            <a:pPr marL="468000" indent="-468000" algn="just">
              <a:lnSpc>
                <a:spcPct val="120000"/>
              </a:lnSpc>
              <a:spcBef>
                <a:spcPts val="300"/>
              </a:spcBef>
              <a:spcAft>
                <a:spcPts val="300"/>
              </a:spcAft>
              <a:buNone/>
            </a:pPr>
            <a:r>
              <a:rPr lang="en-US" sz="1600" dirty="0"/>
              <a:t>	Complete the solve function provided in the editor. This function takes the following 2 parameters and returns the final password.</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N: Represents the number of parts in which code is divided</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a:t>
            </a:r>
            <a:r>
              <a:rPr lang="en-US" sz="1600" dirty="0" err="1"/>
              <a:t>code__part</a:t>
            </a:r>
            <a:r>
              <a:rPr lang="en-US" sz="1600" dirty="0"/>
              <a:t>: Represents the array of strings each containing only upper-case 	English letters, denoting N part of code.</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21943512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600" dirty="0"/>
              <a:t>	</a:t>
            </a:r>
            <a:r>
              <a:rPr lang="en-US" sz="1600" b="1" dirty="0"/>
              <a:t>Input Format-</a:t>
            </a:r>
            <a:endParaRPr lang="en-IN" sz="1600" dirty="0"/>
          </a:p>
          <a:p>
            <a:pPr marL="468000" indent="-468000" algn="just">
              <a:lnSpc>
                <a:spcPct val="120000"/>
              </a:lnSpc>
              <a:spcBef>
                <a:spcPts val="500"/>
              </a:spcBef>
              <a:spcAft>
                <a:spcPts val="500"/>
              </a:spcAft>
              <a:buNone/>
            </a:pPr>
            <a:r>
              <a:rPr lang="en-US" sz="1600" b="1" dirty="0"/>
              <a:t>	Note: </a:t>
            </a:r>
            <a:r>
              <a:rPr lang="en-US" sz="1600" dirty="0"/>
              <a:t>This is the input format that you must use to provide custom input (available above the </a:t>
            </a:r>
            <a:r>
              <a:rPr lang="en-US" sz="1600" b="1" dirty="0"/>
              <a:t>Compile and Test</a:t>
            </a:r>
            <a:r>
              <a:rPr lang="en-US" sz="1600" dirty="0"/>
              <a:t> button).</a:t>
            </a:r>
            <a:endParaRPr lang="en-IN" sz="1600" dirty="0"/>
          </a:p>
          <a:p>
            <a:pPr marL="468000" indent="-468000" algn="just">
              <a:lnSpc>
                <a:spcPct val="120000"/>
              </a:lnSpc>
              <a:spcBef>
                <a:spcPts val="500"/>
              </a:spcBef>
              <a:spcAft>
                <a:spcPts val="500"/>
              </a:spcAft>
              <a:buNone/>
            </a:pPr>
            <a:r>
              <a:rPr lang="en-US" sz="1600" b="1" dirty="0"/>
              <a:t>	</a:t>
            </a:r>
            <a:r>
              <a:rPr lang="en-US" sz="1600" dirty="0"/>
              <a:t>The first line contains an integer, N denoting the number of parts in which code is divided.</a:t>
            </a:r>
            <a:endParaRPr lang="en-IN" sz="1600" dirty="0"/>
          </a:p>
          <a:p>
            <a:pPr marL="468000" indent="-468000" algn="just">
              <a:lnSpc>
                <a:spcPct val="120000"/>
              </a:lnSpc>
              <a:spcBef>
                <a:spcPts val="500"/>
              </a:spcBef>
              <a:spcAft>
                <a:spcPts val="500"/>
              </a:spcAft>
              <a:buNone/>
            </a:pPr>
            <a:r>
              <a:rPr lang="en-US" sz="1600" dirty="0"/>
              <a:t>	The next line contains N space-separated string each containing only upper-case English letters, denoting N part of code.</a:t>
            </a:r>
            <a:endParaRPr lang="en-IN" sz="1600" dirty="0"/>
          </a:p>
          <a:p>
            <a:pPr marL="468000" indent="-468000" algn="just">
              <a:lnSpc>
                <a:spcPct val="120000"/>
              </a:lnSpc>
              <a:spcBef>
                <a:spcPts val="300"/>
              </a:spcBef>
              <a:spcAft>
                <a:spcPts val="300"/>
              </a:spcAft>
              <a:buNone/>
            </a:pPr>
            <a:r>
              <a:rPr lang="en-US" sz="1600" b="1" dirty="0"/>
              <a:t>	Output Format-</a:t>
            </a:r>
            <a:endParaRPr lang="en-IN" sz="1600" dirty="0"/>
          </a:p>
          <a:p>
            <a:pPr marL="468000" indent="-468000" algn="just">
              <a:lnSpc>
                <a:spcPct val="120000"/>
              </a:lnSpc>
              <a:spcBef>
                <a:spcPts val="300"/>
              </a:spcBef>
              <a:spcAft>
                <a:spcPts val="300"/>
              </a:spcAft>
              <a:buNone/>
            </a:pPr>
            <a:r>
              <a:rPr lang="en-US" sz="1600" dirty="0"/>
              <a:t>	The final password should be printed.</a:t>
            </a:r>
            <a:endParaRPr lang="en-IN" sz="1600" dirty="0"/>
          </a:p>
          <a:p>
            <a:pPr marL="468000" indent="-468000" algn="just">
              <a:lnSpc>
                <a:spcPct val="120000"/>
              </a:lnSpc>
              <a:spcBef>
                <a:spcPts val="300"/>
              </a:spcBef>
              <a:spcAft>
                <a:spcPts val="300"/>
              </a:spcAft>
              <a:buNone/>
            </a:pPr>
            <a:r>
              <a:rPr lang="en-US" sz="1600" dirty="0"/>
              <a:t>	</a:t>
            </a:r>
            <a:r>
              <a:rPr lang="en-US" sz="1600" b="1" dirty="0"/>
              <a:t>Sample input 1:</a:t>
            </a:r>
            <a:endParaRPr lang="en-IN" sz="1600" dirty="0"/>
          </a:p>
          <a:p>
            <a:pPr marL="468000" indent="-468000" algn="just">
              <a:lnSpc>
                <a:spcPct val="120000"/>
              </a:lnSpc>
              <a:spcBef>
                <a:spcPts val="300"/>
              </a:spcBef>
              <a:spcAft>
                <a:spcPts val="300"/>
              </a:spcAft>
              <a:buNone/>
            </a:pPr>
            <a:r>
              <a:rPr lang="en-US" sz="1600" dirty="0"/>
              <a:t>	3</a:t>
            </a:r>
            <a:endParaRPr lang="en-IN" sz="1600" dirty="0"/>
          </a:p>
          <a:p>
            <a:pPr marL="468000" indent="-468000" algn="just">
              <a:lnSpc>
                <a:spcPct val="120000"/>
              </a:lnSpc>
              <a:spcBef>
                <a:spcPts val="300"/>
              </a:spcBef>
              <a:spcAft>
                <a:spcPts val="300"/>
              </a:spcAft>
              <a:buNone/>
            </a:pPr>
            <a:r>
              <a:rPr lang="en-US" sz="1600" dirty="0"/>
              <a:t>	AZ BA P</a:t>
            </a:r>
            <a:endParaRPr lang="en-IN" sz="1600" dirty="0"/>
          </a:p>
          <a:p>
            <a:pPr marL="468000" indent="-468000" algn="just">
              <a:lnSpc>
                <a:spcPct val="120000"/>
              </a:lnSpc>
              <a:spcBef>
                <a:spcPts val="300"/>
              </a:spcBef>
              <a:spcAft>
                <a:spcPts val="300"/>
              </a:spcAft>
              <a:buNone/>
            </a:pPr>
            <a:r>
              <a:rPr lang="en-US" sz="1600" dirty="0"/>
              <a:t>	</a:t>
            </a:r>
            <a:r>
              <a:rPr lang="en-US" sz="1600" b="1" dirty="0"/>
              <a:t>Sample output 1:</a:t>
            </a:r>
            <a:endParaRPr lang="en-IN" sz="1600" dirty="0"/>
          </a:p>
          <a:p>
            <a:pPr marL="468000" indent="-468000" algn="just">
              <a:lnSpc>
                <a:spcPct val="120000"/>
              </a:lnSpc>
              <a:spcBef>
                <a:spcPts val="300"/>
              </a:spcBef>
              <a:spcAft>
                <a:spcPts val="300"/>
              </a:spcAft>
              <a:buNone/>
            </a:pPr>
            <a:r>
              <a:rPr lang="en-US" sz="1600" dirty="0"/>
              <a:t>	535216</a:t>
            </a:r>
            <a:endParaRPr lang="en-IN" sz="1600" dirty="0"/>
          </a:p>
        </p:txBody>
      </p:sp>
    </p:spTree>
    <p:extLst>
      <p:ext uri="{BB962C8B-B14F-4D97-AF65-F5344CB8AC3E}">
        <p14:creationId xmlns:p14="http://schemas.microsoft.com/office/powerpoint/2010/main" val="6937053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b="1" dirty="0"/>
              <a:t>	Explanation:</a:t>
            </a:r>
            <a:endParaRPr lang="en-IN" sz="1600" dirty="0"/>
          </a:p>
          <a:p>
            <a:pPr marL="468000" indent="-468000" algn="just">
              <a:lnSpc>
                <a:spcPct val="120000"/>
              </a:lnSpc>
              <a:spcBef>
                <a:spcPts val="200"/>
              </a:spcBef>
              <a:spcAft>
                <a:spcPts val="200"/>
              </a:spcAft>
              <a:buNone/>
            </a:pPr>
            <a:r>
              <a:rPr lang="en-US" sz="1600" dirty="0"/>
              <a:t>	</a:t>
            </a:r>
            <a:r>
              <a:rPr lang="en-US" sz="1600" dirty="0">
                <a:sym typeface="Symbol" panose="05050102010706020507" pitchFamily="18" charset="2"/>
              </a:rPr>
              <a:t></a:t>
            </a:r>
            <a:r>
              <a:rPr lang="en-US" sz="1600" dirty="0"/>
              <a:t>	N = 3</a:t>
            </a:r>
            <a:endParaRPr lang="en-IN" sz="1600" dirty="0"/>
          </a:p>
          <a:p>
            <a:pPr marL="468000" indent="-468000" algn="just">
              <a:lnSpc>
                <a:spcPct val="120000"/>
              </a:lnSpc>
              <a:spcBef>
                <a:spcPts val="200"/>
              </a:spcBef>
              <a:spcAft>
                <a:spcPts val="200"/>
              </a:spcAft>
              <a:buNone/>
            </a:pPr>
            <a:r>
              <a:rPr lang="en-US" sz="1600" dirty="0"/>
              <a:t>	</a:t>
            </a:r>
            <a:r>
              <a:rPr lang="en-US" sz="1600" dirty="0">
                <a:sym typeface="Symbol" panose="05050102010706020507" pitchFamily="18" charset="2"/>
              </a:rPr>
              <a:t></a:t>
            </a:r>
            <a:r>
              <a:rPr lang="en-US" sz="1600" dirty="0"/>
              <a:t>	Array of string’s = [“AZ”, “BA”, “P”]</a:t>
            </a:r>
            <a:endParaRPr lang="en-IN" sz="1600" dirty="0"/>
          </a:p>
          <a:p>
            <a:pPr marL="468000" indent="-468000" algn="just">
              <a:lnSpc>
                <a:spcPct val="120000"/>
              </a:lnSpc>
              <a:spcBef>
                <a:spcPts val="200"/>
              </a:spcBef>
              <a:spcAft>
                <a:spcPts val="200"/>
              </a:spcAft>
              <a:buNone/>
            </a:pPr>
            <a:r>
              <a:rPr lang="en-US" sz="1600" dirty="0"/>
              <a:t>	Approach</a:t>
            </a:r>
            <a:endParaRPr lang="en-IN" sz="1600" dirty="0"/>
          </a:p>
          <a:p>
            <a:pPr marL="468000" indent="-468000" algn="just">
              <a:lnSpc>
                <a:spcPct val="120000"/>
              </a:lnSpc>
              <a:spcBef>
                <a:spcPts val="200"/>
              </a:spcBef>
              <a:spcAft>
                <a:spcPts val="200"/>
              </a:spcAft>
              <a:buNone/>
            </a:pPr>
            <a:r>
              <a:rPr lang="en-US" sz="1600" dirty="0"/>
              <a:t>	There are 3 parts of code:</a:t>
            </a:r>
            <a:endParaRPr lang="en-IN" sz="1600" dirty="0"/>
          </a:p>
          <a:p>
            <a:pPr marL="468000" indent="-468000" algn="just">
              <a:lnSpc>
                <a:spcPct val="120000"/>
              </a:lnSpc>
              <a:spcBef>
                <a:spcPts val="200"/>
              </a:spcBef>
              <a:spcAft>
                <a:spcPts val="200"/>
              </a:spcAft>
              <a:buNone/>
            </a:pPr>
            <a:r>
              <a:rPr lang="en-US" sz="1600" dirty="0"/>
              <a:t>	</a:t>
            </a:r>
            <a:r>
              <a:rPr lang="en-US" sz="1600" b="1" dirty="0"/>
              <a:t>AZ, BA and P</a:t>
            </a:r>
            <a:endParaRPr lang="en-IN" sz="1600" dirty="0"/>
          </a:p>
          <a:p>
            <a:pPr marL="468000" indent="-468000" algn="just">
              <a:lnSpc>
                <a:spcPct val="120000"/>
              </a:lnSpc>
              <a:spcBef>
                <a:spcPts val="200"/>
              </a:spcBef>
              <a:spcAft>
                <a:spcPts val="200"/>
              </a:spcAft>
              <a:buNone/>
            </a:pPr>
            <a:r>
              <a:rPr lang="en-US" sz="1600" dirty="0"/>
              <a:t>	After conversion,</a:t>
            </a:r>
            <a:endParaRPr lang="en-IN" sz="1600" dirty="0"/>
          </a:p>
          <a:p>
            <a:pPr marL="468000" indent="-468000" algn="just">
              <a:lnSpc>
                <a:spcPct val="120000"/>
              </a:lnSpc>
              <a:spcBef>
                <a:spcPts val="200"/>
              </a:spcBef>
              <a:spcAft>
                <a:spcPts val="200"/>
              </a:spcAft>
              <a:buNone/>
            </a:pPr>
            <a:r>
              <a:rPr lang="en-US" sz="1600" dirty="0"/>
              <a:t>	</a:t>
            </a:r>
            <a:r>
              <a:rPr lang="en-US" sz="1600" b="1" dirty="0"/>
              <a:t>AZ</a:t>
            </a:r>
            <a:r>
              <a:rPr lang="en-US" sz="1600" dirty="0"/>
              <a:t> = 52, </a:t>
            </a:r>
            <a:r>
              <a:rPr lang="en-US" sz="1600" b="1" dirty="0"/>
              <a:t>BA</a:t>
            </a:r>
            <a:r>
              <a:rPr lang="en-US" sz="1600" dirty="0"/>
              <a:t> = 53 and </a:t>
            </a:r>
            <a:r>
              <a:rPr lang="en-US" sz="1600" b="1" dirty="0"/>
              <a:t>P</a:t>
            </a:r>
            <a:r>
              <a:rPr lang="en-US" sz="1600" dirty="0"/>
              <a:t> = 16</a:t>
            </a:r>
            <a:endParaRPr lang="en-IN" sz="1600" dirty="0"/>
          </a:p>
          <a:p>
            <a:pPr marL="468000" indent="-468000" algn="just">
              <a:lnSpc>
                <a:spcPct val="120000"/>
              </a:lnSpc>
              <a:spcBef>
                <a:spcPts val="200"/>
              </a:spcBef>
              <a:spcAft>
                <a:spcPts val="200"/>
              </a:spcAft>
              <a:buNone/>
            </a:pPr>
            <a:r>
              <a:rPr lang="en-US" sz="1600" b="1" dirty="0"/>
              <a:t>	</a:t>
            </a:r>
            <a:r>
              <a:rPr lang="en-US" sz="1600" dirty="0"/>
              <a:t>So, maximum number possible after combining 52, 53 and 16 comes out to be 535216 which is the cracked password here.</a:t>
            </a:r>
            <a:endParaRPr lang="en-IN" sz="1600" dirty="0"/>
          </a:p>
          <a:p>
            <a:pPr marL="468000" indent="-468000" algn="just">
              <a:lnSpc>
                <a:spcPct val="120000"/>
              </a:lnSpc>
              <a:spcBef>
                <a:spcPts val="200"/>
              </a:spcBef>
              <a:spcAft>
                <a:spcPts val="200"/>
              </a:spcAft>
              <a:buNone/>
            </a:pPr>
            <a:r>
              <a:rPr lang="en-US" sz="1600" dirty="0"/>
              <a:t>	</a:t>
            </a:r>
            <a:r>
              <a:rPr lang="en-US" sz="1600" b="1" dirty="0"/>
              <a:t>Note:</a:t>
            </a:r>
            <a:r>
              <a:rPr lang="en-US" sz="1600" dirty="0"/>
              <a:t> Your code must be able to print the sample output from the provided sample input. However, your code is run against multiple hidden test cases. Therefore, your code must pass these hidden test cases to solve the problem statement.</a:t>
            </a:r>
            <a:endParaRPr lang="en-IN" sz="1600" dirty="0"/>
          </a:p>
          <a:p>
            <a:pPr marL="468000" indent="-468000" algn="just">
              <a:lnSpc>
                <a:spcPct val="120000"/>
              </a:lnSpc>
              <a:spcBef>
                <a:spcPts val="200"/>
              </a:spcBef>
              <a:spcAft>
                <a:spcPts val="200"/>
              </a:spcAft>
              <a:buNone/>
            </a:pPr>
            <a:r>
              <a:rPr lang="en-US" sz="1600" b="1" dirty="0"/>
              <a:t>	</a:t>
            </a:r>
            <a:r>
              <a:rPr lang="en-US" sz="1600" dirty="0"/>
              <a:t>Time Limit: 5.0 sec(s) for each input file</a:t>
            </a:r>
            <a:endParaRPr lang="en-IN" sz="1600" dirty="0"/>
          </a:p>
          <a:p>
            <a:pPr marL="468000" indent="-468000" algn="just">
              <a:lnSpc>
                <a:spcPct val="120000"/>
              </a:lnSpc>
              <a:spcBef>
                <a:spcPts val="200"/>
              </a:spcBef>
              <a:spcAft>
                <a:spcPts val="200"/>
              </a:spcAft>
              <a:buNone/>
            </a:pPr>
            <a:r>
              <a:rPr lang="en-US" sz="1600" dirty="0"/>
              <a:t>	Memory Limit: 256 MB</a:t>
            </a:r>
            <a:endParaRPr lang="en-IN" sz="1600" dirty="0"/>
          </a:p>
          <a:p>
            <a:pPr marL="468000" indent="-468000" algn="just">
              <a:lnSpc>
                <a:spcPct val="120000"/>
              </a:lnSpc>
              <a:spcBef>
                <a:spcPts val="200"/>
              </a:spcBef>
              <a:spcAft>
                <a:spcPts val="200"/>
              </a:spcAft>
              <a:buNone/>
            </a:pPr>
            <a:r>
              <a:rPr lang="en-US" sz="1600" dirty="0"/>
              <a:t>	Source Limit: 1024 KB</a:t>
            </a:r>
            <a:endParaRPr lang="en-IN" sz="1600" dirty="0"/>
          </a:p>
          <a:p>
            <a:pPr marL="468000" indent="-468000" algn="just">
              <a:lnSpc>
                <a:spcPct val="120000"/>
              </a:lnSpc>
              <a:spcBef>
                <a:spcPts val="200"/>
              </a:spcBef>
              <a:spcAft>
                <a:spcPts val="200"/>
              </a:spcAft>
              <a:buNone/>
            </a:pPr>
            <a:r>
              <a:rPr lang="en-US" sz="1600" dirty="0"/>
              <a:t>	Marking Scheme: Score is assigned if any test case passes</a:t>
            </a:r>
            <a:endParaRPr lang="en-IN" sz="1600" dirty="0"/>
          </a:p>
        </p:txBody>
      </p:sp>
    </p:spTree>
    <p:extLst>
      <p:ext uri="{BB962C8B-B14F-4D97-AF65-F5344CB8AC3E}">
        <p14:creationId xmlns:p14="http://schemas.microsoft.com/office/powerpoint/2010/main" val="11917892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int N = 3;</a:t>
            </a:r>
            <a:endParaRPr lang="en-IN" sz="1600" dirty="0"/>
          </a:p>
          <a:p>
            <a:pPr marL="468000" indent="-468000" algn="just">
              <a:lnSpc>
                <a:spcPct val="120000"/>
              </a:lnSpc>
              <a:spcBef>
                <a:spcPts val="300"/>
              </a:spcBef>
              <a:spcAft>
                <a:spcPts val="300"/>
              </a:spcAft>
              <a:buNone/>
            </a:pPr>
            <a:r>
              <a:rPr lang="en-US" sz="1600" dirty="0"/>
              <a:t>	        String[] </a:t>
            </a:r>
            <a:r>
              <a:rPr lang="en-US" sz="1600" dirty="0" err="1"/>
              <a:t>code_part</a:t>
            </a:r>
            <a:r>
              <a:rPr lang="en-US" sz="1600" dirty="0"/>
              <a:t> = {"AZ", "BA", "P"};</a:t>
            </a:r>
            <a:endParaRPr lang="en-IN" sz="1600" dirty="0"/>
          </a:p>
          <a:p>
            <a:pPr marL="468000" indent="-468000" algn="just">
              <a:lnSpc>
                <a:spcPct val="120000"/>
              </a:lnSpc>
              <a:spcBef>
                <a:spcPts val="300"/>
              </a:spcBef>
              <a:spcAft>
                <a:spcPts val="300"/>
              </a:spcAft>
              <a:buNone/>
            </a:pPr>
            <a:r>
              <a:rPr lang="en-US" sz="1600" dirty="0"/>
              <a:t>	        int result = solve(N, </a:t>
            </a:r>
            <a:r>
              <a:rPr lang="en-US" sz="1600" dirty="0" err="1"/>
              <a:t>code_part</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(result);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convertToNumber</a:t>
            </a:r>
            <a:r>
              <a:rPr lang="en-US" sz="1600" dirty="0"/>
              <a:t>(String </a:t>
            </a:r>
            <a:r>
              <a:rPr lang="en-US" sz="1600" dirty="0" err="1"/>
              <a:t>codePart</a:t>
            </a:r>
            <a:r>
              <a:rPr lang="en-US" sz="1600" dirty="0"/>
              <a:t>) {</a:t>
            </a:r>
            <a:endParaRPr lang="en-IN" sz="1600" dirty="0"/>
          </a:p>
          <a:p>
            <a:pPr marL="468000" indent="-468000" algn="just">
              <a:lnSpc>
                <a:spcPct val="120000"/>
              </a:lnSpc>
              <a:spcBef>
                <a:spcPts val="300"/>
              </a:spcBef>
              <a:spcAft>
                <a:spcPts val="300"/>
              </a:spcAft>
              <a:buNone/>
            </a:pPr>
            <a:r>
              <a:rPr lang="en-US" sz="1600" dirty="0"/>
              <a:t>	        int result = 0;</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a:t>
            </a:r>
            <a:r>
              <a:rPr lang="en-US" sz="1600" dirty="0" err="1"/>
              <a:t>codePart.length</a:t>
            </a:r>
            <a:r>
              <a:rPr lang="en-US" sz="1600" dirty="0"/>
              <a:t>();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char c = </a:t>
            </a:r>
            <a:r>
              <a:rPr lang="en-US" sz="1600" dirty="0" err="1"/>
              <a:t>codePart.charAt</a:t>
            </a:r>
            <a:r>
              <a:rPr lang="en-US" sz="1600" dirty="0"/>
              <a:t>(</a:t>
            </a:r>
            <a:r>
              <a:rPr lang="en-US" sz="1600" dirty="0" err="1"/>
              <a:t>i</a:t>
            </a:r>
            <a:r>
              <a:rPr lang="en-US" sz="1600" dirty="0"/>
              <a:t>);</a:t>
            </a:r>
            <a:endParaRPr lang="en-IN" sz="1600" dirty="0"/>
          </a:p>
          <a:p>
            <a:pPr marL="468000" indent="-468000" algn="just">
              <a:lnSpc>
                <a:spcPct val="120000"/>
              </a:lnSpc>
              <a:spcBef>
                <a:spcPts val="300"/>
              </a:spcBef>
              <a:spcAft>
                <a:spcPts val="300"/>
              </a:spcAft>
              <a:buNone/>
            </a:pPr>
            <a:r>
              <a:rPr lang="en-US" sz="1600" dirty="0"/>
              <a:t>	            result = result * 26 + (c - 'A' + 1);</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10262358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300"/>
              </a:spcBef>
              <a:spcAft>
                <a:spcPts val="300"/>
              </a:spcAft>
              <a:buNone/>
            </a:pPr>
            <a:r>
              <a:rPr lang="en-US" sz="1600" dirty="0"/>
              <a:t>	        return result;</a:t>
            </a:r>
            <a:endParaRPr lang="en-IN" sz="1600" dirty="0"/>
          </a:p>
          <a:p>
            <a:pPr marL="468000" indent="-468000" algn="just">
              <a:lnSpc>
                <a:spcPct val="114000"/>
              </a:lnSpc>
              <a:spcBef>
                <a:spcPts val="300"/>
              </a:spcBef>
              <a:spcAft>
                <a:spcPts val="300"/>
              </a:spcAft>
              <a:buNone/>
            </a:pPr>
            <a:r>
              <a:rPr lang="en-US" sz="1600" dirty="0"/>
              <a:t>	    }</a:t>
            </a:r>
            <a:endParaRPr lang="en-IN" sz="1600" dirty="0"/>
          </a:p>
          <a:p>
            <a:pPr marL="468000" indent="-468000" algn="just">
              <a:lnSpc>
                <a:spcPct val="114000"/>
              </a:lnSpc>
              <a:spcBef>
                <a:spcPts val="300"/>
              </a:spcBef>
              <a:spcAft>
                <a:spcPts val="300"/>
              </a:spcAft>
              <a:buNone/>
            </a:pPr>
            <a:r>
              <a:rPr lang="en-US" sz="1600" dirty="0"/>
              <a:t>	    public static int solve(int N, String[] </a:t>
            </a:r>
            <a:r>
              <a:rPr lang="en-US" sz="1600" dirty="0" err="1"/>
              <a:t>codePart</a:t>
            </a:r>
            <a:r>
              <a:rPr lang="en-US" sz="1600" dirty="0"/>
              <a:t>) {</a:t>
            </a:r>
            <a:endParaRPr lang="en-IN" sz="1600" dirty="0"/>
          </a:p>
          <a:p>
            <a:pPr marL="468000" indent="-468000" algn="just">
              <a:lnSpc>
                <a:spcPct val="114000"/>
              </a:lnSpc>
              <a:spcBef>
                <a:spcPts val="300"/>
              </a:spcBef>
              <a:spcAft>
                <a:spcPts val="300"/>
              </a:spcAft>
              <a:buNone/>
            </a:pPr>
            <a:r>
              <a:rPr lang="en-US" sz="1600" dirty="0"/>
              <a:t>	        List&lt;Integer&gt; numbers = new </a:t>
            </a:r>
            <a:r>
              <a:rPr lang="en-US" sz="1600" dirty="0" err="1"/>
              <a:t>ArrayList</a:t>
            </a:r>
            <a:r>
              <a:rPr lang="en-US" sz="1600" dirty="0"/>
              <a:t>&lt;&gt;();</a:t>
            </a:r>
            <a:endParaRPr lang="en-IN" sz="1600" dirty="0"/>
          </a:p>
          <a:p>
            <a:pPr marL="468000" indent="-468000" algn="just">
              <a:lnSpc>
                <a:spcPct val="114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14000"/>
              </a:lnSpc>
              <a:spcBef>
                <a:spcPts val="300"/>
              </a:spcBef>
              <a:spcAft>
                <a:spcPts val="300"/>
              </a:spcAft>
              <a:buNone/>
            </a:pPr>
            <a:r>
              <a:rPr lang="en-US" sz="1600" dirty="0"/>
              <a:t>	            </a:t>
            </a:r>
            <a:r>
              <a:rPr lang="en-US" sz="1600" dirty="0" err="1"/>
              <a:t>numbers.add</a:t>
            </a:r>
            <a:r>
              <a:rPr lang="en-US" sz="1600" dirty="0"/>
              <a:t>(</a:t>
            </a:r>
            <a:r>
              <a:rPr lang="en-US" sz="1600" dirty="0" err="1"/>
              <a:t>convertToNumber</a:t>
            </a:r>
            <a:r>
              <a:rPr lang="en-US" sz="1600" dirty="0"/>
              <a:t>(</a:t>
            </a:r>
            <a:r>
              <a:rPr lang="en-US" sz="1600" dirty="0" err="1"/>
              <a:t>codePart</a:t>
            </a:r>
            <a:r>
              <a:rPr lang="en-US" sz="1600" dirty="0"/>
              <a:t>[</a:t>
            </a:r>
            <a:r>
              <a:rPr lang="en-US" sz="1600" dirty="0" err="1"/>
              <a:t>i</a:t>
            </a:r>
            <a:r>
              <a:rPr lang="en-US" sz="1600" dirty="0"/>
              <a:t>]));</a:t>
            </a:r>
            <a:endParaRPr lang="en-IN" sz="1600" dirty="0"/>
          </a:p>
          <a:p>
            <a:pPr marL="468000" indent="-468000" algn="just">
              <a:lnSpc>
                <a:spcPct val="114000"/>
              </a:lnSpc>
              <a:spcBef>
                <a:spcPts val="300"/>
              </a:spcBef>
              <a:spcAft>
                <a:spcPts val="300"/>
              </a:spcAft>
              <a:buNone/>
            </a:pPr>
            <a:r>
              <a:rPr lang="en-US" sz="1600" dirty="0"/>
              <a:t>	        }</a:t>
            </a:r>
            <a:endParaRPr lang="en-IN" sz="1600" dirty="0"/>
          </a:p>
          <a:p>
            <a:pPr marL="468000" indent="-468000" algn="just">
              <a:lnSpc>
                <a:spcPct val="114000"/>
              </a:lnSpc>
              <a:spcBef>
                <a:spcPts val="300"/>
              </a:spcBef>
              <a:spcAft>
                <a:spcPts val="300"/>
              </a:spcAft>
              <a:buNone/>
            </a:pPr>
            <a:r>
              <a:rPr lang="en-US" sz="1600" dirty="0"/>
              <a:t>	        </a:t>
            </a:r>
            <a:r>
              <a:rPr lang="en-US" sz="1600" dirty="0" err="1"/>
              <a:t>Collections.sort</a:t>
            </a:r>
            <a:r>
              <a:rPr lang="en-US" sz="1600" dirty="0"/>
              <a:t>(numbers, </a:t>
            </a:r>
            <a:r>
              <a:rPr lang="en-US" sz="1600" dirty="0" err="1"/>
              <a:t>Collections.reverseOrder</a:t>
            </a:r>
            <a:r>
              <a:rPr lang="en-US" sz="1600" dirty="0"/>
              <a:t>());</a:t>
            </a:r>
            <a:endParaRPr lang="en-IN" sz="1600" dirty="0"/>
          </a:p>
          <a:p>
            <a:pPr marL="468000" indent="-468000" algn="just">
              <a:lnSpc>
                <a:spcPct val="114000"/>
              </a:lnSpc>
              <a:spcBef>
                <a:spcPts val="300"/>
              </a:spcBef>
              <a:spcAft>
                <a:spcPts val="300"/>
              </a:spcAft>
              <a:buNone/>
            </a:pPr>
            <a:r>
              <a:rPr lang="en-US" sz="1600" dirty="0"/>
              <a:t>	        StringBuilder sb = new StringBuilder();</a:t>
            </a:r>
            <a:endParaRPr lang="en-IN" sz="1600" dirty="0"/>
          </a:p>
          <a:p>
            <a:pPr marL="468000" indent="-468000" algn="just">
              <a:lnSpc>
                <a:spcPct val="114000"/>
              </a:lnSpc>
              <a:spcBef>
                <a:spcPts val="300"/>
              </a:spcBef>
              <a:spcAft>
                <a:spcPts val="300"/>
              </a:spcAft>
              <a:buNone/>
            </a:pPr>
            <a:r>
              <a:rPr lang="en-US" sz="1600" dirty="0"/>
              <a:t>	        for (int num : numbers) {</a:t>
            </a:r>
            <a:endParaRPr lang="en-IN" sz="1600" dirty="0"/>
          </a:p>
          <a:p>
            <a:pPr marL="468000" indent="-468000" algn="just">
              <a:lnSpc>
                <a:spcPct val="114000"/>
              </a:lnSpc>
              <a:spcBef>
                <a:spcPts val="300"/>
              </a:spcBef>
              <a:spcAft>
                <a:spcPts val="300"/>
              </a:spcAft>
              <a:buNone/>
            </a:pPr>
            <a:r>
              <a:rPr lang="en-US" sz="1600" dirty="0"/>
              <a:t>	            </a:t>
            </a:r>
            <a:r>
              <a:rPr lang="en-US" sz="1600" dirty="0" err="1"/>
              <a:t>sb.append</a:t>
            </a:r>
            <a:r>
              <a:rPr lang="en-US" sz="1600" dirty="0"/>
              <a:t>(num);</a:t>
            </a:r>
            <a:endParaRPr lang="en-IN" sz="1600" dirty="0"/>
          </a:p>
          <a:p>
            <a:pPr marL="468000" indent="-468000" algn="just">
              <a:lnSpc>
                <a:spcPct val="114000"/>
              </a:lnSpc>
              <a:spcBef>
                <a:spcPts val="300"/>
              </a:spcBef>
              <a:spcAft>
                <a:spcPts val="300"/>
              </a:spcAft>
              <a:buNone/>
            </a:pPr>
            <a:r>
              <a:rPr lang="en-US" sz="1600" dirty="0"/>
              <a:t>	        }</a:t>
            </a:r>
            <a:endParaRPr lang="en-IN" sz="1600" dirty="0"/>
          </a:p>
          <a:p>
            <a:pPr marL="468000" indent="-468000" algn="just">
              <a:lnSpc>
                <a:spcPct val="114000"/>
              </a:lnSpc>
              <a:spcBef>
                <a:spcPts val="300"/>
              </a:spcBef>
              <a:spcAft>
                <a:spcPts val="300"/>
              </a:spcAft>
              <a:buNone/>
            </a:pPr>
            <a:r>
              <a:rPr lang="en-US" sz="1600" dirty="0"/>
              <a:t>	        int password = </a:t>
            </a:r>
            <a:r>
              <a:rPr lang="en-US" sz="1600" dirty="0" err="1"/>
              <a:t>Integer.parseInt</a:t>
            </a:r>
            <a:r>
              <a:rPr lang="en-US" sz="1600" dirty="0"/>
              <a:t>(</a:t>
            </a:r>
            <a:r>
              <a:rPr lang="en-US" sz="1600" dirty="0" err="1"/>
              <a:t>sb.toString</a:t>
            </a:r>
            <a:r>
              <a:rPr lang="en-US" sz="1600" dirty="0"/>
              <a:t>());</a:t>
            </a:r>
            <a:endParaRPr lang="en-IN" sz="1600" dirty="0"/>
          </a:p>
          <a:p>
            <a:pPr marL="468000" indent="-468000" algn="just">
              <a:lnSpc>
                <a:spcPct val="114000"/>
              </a:lnSpc>
              <a:spcBef>
                <a:spcPts val="300"/>
              </a:spcBef>
              <a:spcAft>
                <a:spcPts val="300"/>
              </a:spcAft>
              <a:buNone/>
            </a:pPr>
            <a:r>
              <a:rPr lang="en-US" sz="1600" dirty="0"/>
              <a:t>	        return password;</a:t>
            </a:r>
            <a:endParaRPr lang="en-IN" sz="1600" dirty="0"/>
          </a:p>
          <a:p>
            <a:pPr marL="468000" indent="-468000" algn="just">
              <a:lnSpc>
                <a:spcPct val="114000"/>
              </a:lnSpc>
              <a:spcBef>
                <a:spcPts val="300"/>
              </a:spcBef>
              <a:spcAft>
                <a:spcPts val="300"/>
              </a:spcAft>
              <a:buNone/>
            </a:pPr>
            <a:r>
              <a:rPr lang="en-US" sz="1600" dirty="0"/>
              <a:t>	    }</a:t>
            </a:r>
            <a:endParaRPr lang="en-IN" sz="1600" dirty="0"/>
          </a:p>
          <a:p>
            <a:pPr marL="468000" indent="-468000" algn="just">
              <a:lnSpc>
                <a:spcPct val="114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1980100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28.	An </a:t>
            </a:r>
            <a:r>
              <a:rPr lang="en-US" sz="1600" b="1" dirty="0"/>
              <a:t>Autobiographical number</a:t>
            </a:r>
            <a:r>
              <a:rPr lang="en-US" sz="1600" dirty="0"/>
              <a:t> is a number N such that the first digit of N represents the count of how many zeroes are there in N, the second digit represents the count of how many ones are there in N and so on.</a:t>
            </a:r>
            <a:endParaRPr lang="en-IN" sz="1600" dirty="0"/>
          </a:p>
          <a:p>
            <a:pPr marL="468000" indent="-468000" algn="just">
              <a:lnSpc>
                <a:spcPct val="120000"/>
              </a:lnSpc>
              <a:spcBef>
                <a:spcPts val="300"/>
              </a:spcBef>
              <a:spcAft>
                <a:spcPts val="300"/>
              </a:spcAft>
              <a:buNone/>
            </a:pPr>
            <a:r>
              <a:rPr lang="en-US" sz="1600" dirty="0"/>
              <a:t>	You are given a </a:t>
            </a:r>
            <a:r>
              <a:rPr lang="en-US" sz="1600" dirty="0" err="1"/>
              <a:t>function,in</a:t>
            </a:r>
            <a:r>
              <a:rPr lang="en-US" sz="1600" dirty="0"/>
              <a:t> </a:t>
            </a:r>
            <a:r>
              <a:rPr lang="en-US" sz="1600" dirty="0" err="1"/>
              <a:t>FindAutoCount</a:t>
            </a:r>
            <a:r>
              <a:rPr lang="en-US" sz="1600" dirty="0"/>
              <a:t>(n);</a:t>
            </a:r>
            <a:endParaRPr lang="en-IN" sz="1600" dirty="0"/>
          </a:p>
          <a:p>
            <a:pPr marL="468000" indent="-468000" algn="just">
              <a:lnSpc>
                <a:spcPct val="120000"/>
              </a:lnSpc>
              <a:spcBef>
                <a:spcPts val="300"/>
              </a:spcBef>
              <a:spcAft>
                <a:spcPts val="300"/>
              </a:spcAft>
              <a:buNone/>
            </a:pPr>
            <a:r>
              <a:rPr lang="en-US" sz="1600" dirty="0"/>
              <a:t>	The function accepts string “n” which is a number and checks whether the number is an autobiographical number or not. If it is an autobiographical number it returns an integer, i.e. the count of distinct numbers in “n”. If it is not an autobiographical number it returns 0.</a:t>
            </a:r>
            <a:endParaRPr lang="en-IN" sz="1600" dirty="0"/>
          </a:p>
          <a:p>
            <a:pPr marL="468000" indent="-468000" algn="just">
              <a:lnSpc>
                <a:spcPct val="120000"/>
              </a:lnSpc>
              <a:spcBef>
                <a:spcPts val="300"/>
              </a:spcBef>
              <a:spcAft>
                <a:spcPts val="300"/>
              </a:spcAft>
              <a:buNone/>
            </a:pPr>
            <a:r>
              <a:rPr lang="en-US" sz="1600" dirty="0"/>
              <a:t>	</a:t>
            </a:r>
            <a:r>
              <a:rPr lang="en-US" sz="1600" b="1" dirty="0"/>
              <a:t>Assumption:</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The input string will not be longer than 10 characters.</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Input string will consist of numeric characters</a:t>
            </a:r>
            <a:endParaRPr lang="en-IN" sz="1600" dirty="0"/>
          </a:p>
          <a:p>
            <a:pPr marL="468000" indent="-468000" algn="just">
              <a:lnSpc>
                <a:spcPct val="120000"/>
              </a:lnSpc>
              <a:spcBef>
                <a:spcPts val="300"/>
              </a:spcBef>
              <a:spcAft>
                <a:spcPts val="300"/>
              </a:spcAft>
              <a:buNone/>
            </a:pPr>
            <a:r>
              <a:rPr lang="en-US" sz="1600" dirty="0"/>
              <a:t>	</a:t>
            </a:r>
            <a:r>
              <a:rPr lang="en-US" sz="1600" b="1" dirty="0"/>
              <a:t>Note:</a:t>
            </a:r>
            <a:endParaRPr lang="en-IN" sz="1600" dirty="0"/>
          </a:p>
          <a:p>
            <a:pPr marL="468000" indent="-468000" algn="just">
              <a:lnSpc>
                <a:spcPct val="120000"/>
              </a:lnSpc>
              <a:spcBef>
                <a:spcPts val="300"/>
              </a:spcBef>
              <a:spcAft>
                <a:spcPts val="300"/>
              </a:spcAft>
              <a:buNone/>
            </a:pPr>
            <a:r>
              <a:rPr lang="en-US" sz="1600" dirty="0"/>
              <a:t>	If string is null return 0.</a:t>
            </a:r>
            <a:endParaRPr lang="en-IN" sz="1600" dirty="0"/>
          </a:p>
          <a:p>
            <a:pPr marL="468000" indent="-468000" algn="just">
              <a:lnSpc>
                <a:spcPct val="120000"/>
              </a:lnSpc>
              <a:spcBef>
                <a:spcPts val="300"/>
              </a:spcBef>
              <a:spcAft>
                <a:spcPts val="300"/>
              </a:spcAft>
              <a:buNone/>
            </a:pPr>
            <a:r>
              <a:rPr lang="en-US" sz="1600" dirty="0"/>
              <a:t>	</a:t>
            </a:r>
            <a:r>
              <a:rPr lang="en-US" sz="1600" b="1" dirty="0"/>
              <a:t>Example:</a:t>
            </a:r>
            <a:endParaRPr lang="en-IN" sz="1600" dirty="0"/>
          </a:p>
          <a:p>
            <a:pPr marL="468000" indent="-468000" algn="just">
              <a:lnSpc>
                <a:spcPct val="120000"/>
              </a:lnSpc>
              <a:spcBef>
                <a:spcPts val="300"/>
              </a:spcBef>
              <a:spcAft>
                <a:spcPts val="300"/>
              </a:spcAft>
              <a:buNone/>
            </a:pPr>
            <a:r>
              <a:rPr lang="en-US" sz="1600" dirty="0"/>
              <a:t>	</a:t>
            </a:r>
            <a:r>
              <a:rPr lang="en-US" sz="1600" b="1" dirty="0"/>
              <a:t>Input:</a:t>
            </a:r>
            <a:endParaRPr lang="en-IN" sz="1600" dirty="0"/>
          </a:p>
          <a:p>
            <a:pPr marL="468000" indent="-468000" algn="just">
              <a:lnSpc>
                <a:spcPct val="120000"/>
              </a:lnSpc>
              <a:spcBef>
                <a:spcPts val="300"/>
              </a:spcBef>
              <a:spcAft>
                <a:spcPts val="300"/>
              </a:spcAft>
              <a:buNone/>
            </a:pPr>
            <a:r>
              <a:rPr lang="en-US" sz="1600" dirty="0"/>
              <a:t>	n : “1210”</a:t>
            </a:r>
            <a:endParaRPr lang="en-IN" sz="1600" dirty="0"/>
          </a:p>
        </p:txBody>
      </p:sp>
    </p:spTree>
    <p:extLst>
      <p:ext uri="{BB962C8B-B14F-4D97-AF65-F5344CB8AC3E}">
        <p14:creationId xmlns:p14="http://schemas.microsoft.com/office/powerpoint/2010/main" val="4307362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b="1" dirty="0"/>
              <a:t>Output:</a:t>
            </a:r>
            <a:endParaRPr lang="en-IN" sz="1600" dirty="0"/>
          </a:p>
          <a:p>
            <a:pPr marL="468000" indent="-468000" algn="just">
              <a:lnSpc>
                <a:spcPct val="120000"/>
              </a:lnSpc>
              <a:spcBef>
                <a:spcPts val="300"/>
              </a:spcBef>
              <a:spcAft>
                <a:spcPts val="300"/>
              </a:spcAft>
              <a:buNone/>
            </a:pPr>
            <a:r>
              <a:rPr lang="en-US" sz="1600" dirty="0"/>
              <a:t>	3</a:t>
            </a:r>
            <a:endParaRPr lang="en-IN" sz="1600" dirty="0"/>
          </a:p>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0</a:t>
            </a:r>
            <a:r>
              <a:rPr lang="en-US" sz="1600" baseline="30000" dirty="0"/>
              <a:t>th</a:t>
            </a:r>
            <a:r>
              <a:rPr lang="en-US" sz="1600" dirty="0"/>
              <a:t> position in the input contains the number of 0 present in input i.e. 1, in 1</a:t>
            </a:r>
            <a:r>
              <a:rPr lang="en-US" sz="1600" baseline="30000" dirty="0"/>
              <a:t>st</a:t>
            </a:r>
            <a:r>
              <a:rPr lang="en-US" sz="1600" dirty="0"/>
              <a:t> position the count of number of 1’s in input i.e. 2, in 2</a:t>
            </a:r>
            <a:r>
              <a:rPr lang="en-US" sz="1600" baseline="30000" dirty="0"/>
              <a:t>nd</a:t>
            </a:r>
            <a:r>
              <a:rPr lang="en-US" sz="1600" dirty="0"/>
              <a:t> position the count of 2’s in input i.e. 1, and in 3</a:t>
            </a:r>
            <a:r>
              <a:rPr lang="en-US" sz="1600" baseline="30000" dirty="0"/>
              <a:t>rd</a:t>
            </a:r>
            <a:r>
              <a:rPr lang="en-US" sz="1600" dirty="0"/>
              <a:t> position the count of 3’s i.e. 0, so the number is autobiographical number.</a:t>
            </a:r>
            <a:endParaRPr lang="en-IN" sz="1600" dirty="0"/>
          </a:p>
          <a:p>
            <a:pPr marL="468000" indent="-468000" algn="just">
              <a:lnSpc>
                <a:spcPct val="120000"/>
              </a:lnSpc>
              <a:spcBef>
                <a:spcPts val="300"/>
              </a:spcBef>
              <a:spcAft>
                <a:spcPts val="300"/>
              </a:spcAft>
              <a:buNone/>
            </a:pPr>
            <a:r>
              <a:rPr lang="en-US" sz="1600" dirty="0"/>
              <a:t>	Now unique numbers in the input are 0, 1, 2, so count of unique numbers are 3. So 3 is returned.</a:t>
            </a:r>
            <a:endParaRPr lang="en-IN" sz="1600" dirty="0"/>
          </a:p>
          <a:p>
            <a:pPr marL="468000" indent="-468000" algn="just">
              <a:lnSpc>
                <a:spcPct val="120000"/>
              </a:lnSpc>
              <a:spcBef>
                <a:spcPts val="300"/>
              </a:spcBef>
              <a:spcAft>
                <a:spcPts val="300"/>
              </a:spcAft>
              <a:buNone/>
            </a:pPr>
            <a:r>
              <a:rPr lang="en-US" sz="1600" dirty="0"/>
              <a:t>	</a:t>
            </a:r>
            <a:r>
              <a:rPr lang="en-US" sz="1600" b="1" dirty="0"/>
              <a:t>Sample Input:</a:t>
            </a:r>
            <a:endParaRPr lang="en-IN" sz="1600" dirty="0"/>
          </a:p>
          <a:p>
            <a:pPr marL="468000" indent="-468000" algn="just">
              <a:lnSpc>
                <a:spcPct val="120000"/>
              </a:lnSpc>
              <a:spcBef>
                <a:spcPts val="300"/>
              </a:spcBef>
              <a:spcAft>
                <a:spcPts val="300"/>
              </a:spcAft>
              <a:buNone/>
            </a:pPr>
            <a:r>
              <a:rPr lang="en-US" sz="1600" dirty="0"/>
              <a:t>	n : “123”</a:t>
            </a:r>
            <a:endParaRPr lang="en-IN" sz="1600" dirty="0"/>
          </a:p>
          <a:p>
            <a:pPr marL="468000" indent="-468000" algn="just">
              <a:lnSpc>
                <a:spcPct val="120000"/>
              </a:lnSpc>
              <a:spcBef>
                <a:spcPts val="300"/>
              </a:spcBef>
              <a:spcAft>
                <a:spcPts val="300"/>
              </a:spcAft>
              <a:buNone/>
            </a:pPr>
            <a:r>
              <a:rPr lang="en-US" sz="1600" dirty="0"/>
              <a:t>	</a:t>
            </a:r>
            <a:r>
              <a:rPr lang="en-US" sz="1600" b="1" dirty="0"/>
              <a:t>Sample Output:</a:t>
            </a:r>
            <a:endParaRPr lang="en-IN" sz="1600" dirty="0"/>
          </a:p>
          <a:p>
            <a:pPr marL="468000" indent="-468000" algn="just">
              <a:lnSpc>
                <a:spcPct val="120000"/>
              </a:lnSpc>
              <a:spcBef>
                <a:spcPts val="300"/>
              </a:spcBef>
              <a:spcAft>
                <a:spcPts val="300"/>
              </a:spcAft>
              <a:buNone/>
            </a:pPr>
            <a:r>
              <a:rPr lang="en-US" sz="1600" dirty="0"/>
              <a:t>	0</a:t>
            </a:r>
            <a:endParaRPr lang="en-IN" sz="1600" dirty="0"/>
          </a:p>
        </p:txBody>
      </p:sp>
    </p:spTree>
    <p:extLst>
      <p:ext uri="{BB962C8B-B14F-4D97-AF65-F5344CB8AC3E}">
        <p14:creationId xmlns:p14="http://schemas.microsoft.com/office/powerpoint/2010/main" val="5420813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String str = </a:t>
            </a:r>
            <a:r>
              <a:rPr lang="en-US" sz="1600" dirty="0" err="1"/>
              <a:t>scanner.next</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findAutoCount</a:t>
            </a:r>
            <a:r>
              <a:rPr lang="en-US" sz="1600" dirty="0"/>
              <a:t>(str));</a:t>
            </a:r>
            <a:endParaRPr lang="en-IN" sz="1600" dirty="0"/>
          </a:p>
          <a:p>
            <a:pPr marL="468000" indent="-468000" algn="just">
              <a:lnSpc>
                <a:spcPct val="120000"/>
              </a:lnSpc>
              <a:spcBef>
                <a:spcPts val="300"/>
              </a:spcBef>
              <a:spcAft>
                <a:spcPts val="300"/>
              </a:spcAft>
              <a:buNone/>
            </a:pPr>
            <a:r>
              <a:rPr lang="en-US" sz="1600" dirty="0"/>
              <a:t>	        </a:t>
            </a:r>
            <a:r>
              <a:rPr lang="en-US" sz="1600" dirty="0" err="1"/>
              <a:t>scanner.close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findAutoCount</a:t>
            </a:r>
            <a:r>
              <a:rPr lang="en-US" sz="1600" dirty="0"/>
              <a:t>(String n) {</a:t>
            </a:r>
            <a:endParaRPr lang="en-IN" sz="1600" dirty="0"/>
          </a:p>
          <a:p>
            <a:pPr marL="468000" indent="-468000" algn="just">
              <a:lnSpc>
                <a:spcPct val="120000"/>
              </a:lnSpc>
              <a:spcBef>
                <a:spcPts val="300"/>
              </a:spcBef>
              <a:spcAft>
                <a:spcPts val="300"/>
              </a:spcAft>
              <a:buNone/>
            </a:pPr>
            <a:r>
              <a:rPr lang="en-US" sz="1600" dirty="0"/>
              <a:t>	        int sum = 0;</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a:t>
            </a:r>
            <a:r>
              <a:rPr lang="en-US" sz="1600" dirty="0" err="1"/>
              <a:t>n.length</a:t>
            </a:r>
            <a:r>
              <a:rPr lang="en-US" sz="1600" dirty="0"/>
              <a:t>();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sum += </a:t>
            </a:r>
            <a:r>
              <a:rPr lang="en-US" sz="1600" dirty="0" err="1"/>
              <a:t>Character.getNumericValue</a:t>
            </a:r>
            <a:r>
              <a:rPr lang="en-US" sz="1600" dirty="0"/>
              <a:t>(</a:t>
            </a:r>
            <a:r>
              <a:rPr lang="en-US" sz="1600" dirty="0" err="1"/>
              <a:t>n.charAt</a:t>
            </a:r>
            <a:r>
              <a:rPr lang="en-US" sz="1600" dirty="0"/>
              <a:t>(</a:t>
            </a:r>
            <a:r>
              <a:rPr lang="en-US" sz="1600" dirty="0" err="1"/>
              <a:t>i</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4431942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200"/>
              </a:spcBef>
              <a:spcAft>
                <a:spcPts val="200"/>
              </a:spcAft>
              <a:buNone/>
            </a:pPr>
            <a:r>
              <a:rPr lang="en-US" sz="1500" dirty="0"/>
              <a:t>	        if (sum == </a:t>
            </a:r>
            <a:r>
              <a:rPr lang="en-US" sz="1500" dirty="0" err="1"/>
              <a:t>n.length</a:t>
            </a:r>
            <a:r>
              <a:rPr lang="en-US" sz="1500" dirty="0"/>
              <a:t>()) {</a:t>
            </a:r>
            <a:endParaRPr lang="en-IN" sz="1500" dirty="0"/>
          </a:p>
          <a:p>
            <a:pPr marL="468000" indent="-468000" algn="just">
              <a:lnSpc>
                <a:spcPct val="114000"/>
              </a:lnSpc>
              <a:spcBef>
                <a:spcPts val="200"/>
              </a:spcBef>
              <a:spcAft>
                <a:spcPts val="200"/>
              </a:spcAft>
              <a:buNone/>
            </a:pPr>
            <a:r>
              <a:rPr lang="en-US" sz="1500" dirty="0"/>
              <a:t>	            int count = 0;</a:t>
            </a:r>
            <a:endParaRPr lang="en-IN" sz="1500" dirty="0"/>
          </a:p>
          <a:p>
            <a:pPr marL="468000" indent="-468000" algn="just">
              <a:lnSpc>
                <a:spcPct val="114000"/>
              </a:lnSpc>
              <a:spcBef>
                <a:spcPts val="200"/>
              </a:spcBef>
              <a:spcAft>
                <a:spcPts val="200"/>
              </a:spcAft>
              <a:buNone/>
            </a:pPr>
            <a:r>
              <a:rPr lang="en-US" sz="1500" dirty="0"/>
              <a:t>	            int[] </a:t>
            </a:r>
            <a:r>
              <a:rPr lang="en-US" sz="1500" dirty="0" err="1"/>
              <a:t>arr</a:t>
            </a:r>
            <a:r>
              <a:rPr lang="en-US" sz="1500" dirty="0"/>
              <a:t> = new int[10];</a:t>
            </a:r>
            <a:endParaRPr lang="en-IN" sz="1500" dirty="0"/>
          </a:p>
          <a:p>
            <a:pPr marL="468000" indent="-468000" algn="just">
              <a:lnSpc>
                <a:spcPct val="114000"/>
              </a:lnSpc>
              <a:spcBef>
                <a:spcPts val="200"/>
              </a:spcBef>
              <a:spcAft>
                <a:spcPts val="200"/>
              </a:spcAft>
              <a:buNone/>
            </a:pPr>
            <a:r>
              <a:rPr lang="en-US" sz="1500" dirty="0"/>
              <a:t>	            for (int </a:t>
            </a:r>
            <a:r>
              <a:rPr lang="en-US" sz="1500" dirty="0" err="1"/>
              <a:t>i</a:t>
            </a:r>
            <a:r>
              <a:rPr lang="en-US" sz="1500" dirty="0"/>
              <a:t> = 0; </a:t>
            </a:r>
            <a:r>
              <a:rPr lang="en-US" sz="1500" dirty="0" err="1"/>
              <a:t>i</a:t>
            </a:r>
            <a:r>
              <a:rPr lang="en-US" sz="1500" dirty="0"/>
              <a:t> &lt; </a:t>
            </a:r>
            <a:r>
              <a:rPr lang="en-US" sz="1500" dirty="0" err="1"/>
              <a:t>n.length</a:t>
            </a:r>
            <a:r>
              <a:rPr lang="en-US" sz="1500" dirty="0"/>
              <a:t>(); </a:t>
            </a:r>
            <a:r>
              <a:rPr lang="en-US" sz="1500" dirty="0" err="1"/>
              <a:t>i</a:t>
            </a:r>
            <a:r>
              <a:rPr lang="en-US" sz="1500" dirty="0"/>
              <a:t>++) {</a:t>
            </a:r>
            <a:endParaRPr lang="en-IN" sz="1500" dirty="0"/>
          </a:p>
          <a:p>
            <a:pPr marL="468000" indent="-468000" algn="just">
              <a:lnSpc>
                <a:spcPct val="114000"/>
              </a:lnSpc>
              <a:spcBef>
                <a:spcPts val="200"/>
              </a:spcBef>
              <a:spcAft>
                <a:spcPts val="200"/>
              </a:spcAft>
              <a:buNone/>
            </a:pPr>
            <a:r>
              <a:rPr lang="en-US" sz="1500" dirty="0"/>
              <a:t>	                </a:t>
            </a:r>
            <a:r>
              <a:rPr lang="en-US" sz="1500" dirty="0" err="1"/>
              <a:t>arr</a:t>
            </a:r>
            <a:r>
              <a:rPr lang="en-US" sz="1500" dirty="0"/>
              <a:t>[</a:t>
            </a:r>
            <a:r>
              <a:rPr lang="en-US" sz="1500" dirty="0" err="1"/>
              <a:t>Character.getNumericValue</a:t>
            </a:r>
            <a:r>
              <a:rPr lang="en-US" sz="1500" dirty="0"/>
              <a:t>(</a:t>
            </a:r>
            <a:r>
              <a:rPr lang="en-US" sz="1500" dirty="0" err="1"/>
              <a:t>n.charAt</a:t>
            </a:r>
            <a:r>
              <a:rPr lang="en-US" sz="1500" dirty="0"/>
              <a:t>(</a:t>
            </a:r>
            <a:r>
              <a:rPr lang="en-US" sz="1500" dirty="0" err="1"/>
              <a:t>i</a:t>
            </a:r>
            <a:r>
              <a:rPr lang="en-US" sz="1500" dirty="0"/>
              <a:t>))]++;</a:t>
            </a:r>
            <a:endParaRPr lang="en-IN" sz="1500" dirty="0"/>
          </a:p>
          <a:p>
            <a:pPr marL="468000" indent="-468000" algn="just">
              <a:lnSpc>
                <a:spcPct val="114000"/>
              </a:lnSpc>
              <a:spcBef>
                <a:spcPts val="200"/>
              </a:spcBef>
              <a:spcAft>
                <a:spcPts val="200"/>
              </a:spcAft>
              <a:buNone/>
            </a:pPr>
            <a:r>
              <a:rPr lang="en-US" sz="1500" dirty="0"/>
              <a:t>	            }</a:t>
            </a:r>
            <a:endParaRPr lang="en-IN" sz="1500" dirty="0"/>
          </a:p>
          <a:p>
            <a:pPr marL="468000" indent="-468000" algn="just">
              <a:lnSpc>
                <a:spcPct val="114000"/>
              </a:lnSpc>
              <a:spcBef>
                <a:spcPts val="200"/>
              </a:spcBef>
              <a:spcAft>
                <a:spcPts val="200"/>
              </a:spcAft>
              <a:buNone/>
            </a:pPr>
            <a:r>
              <a:rPr lang="en-US" sz="1500" dirty="0"/>
              <a:t>	            for (int </a:t>
            </a:r>
            <a:r>
              <a:rPr lang="en-US" sz="1500" dirty="0" err="1"/>
              <a:t>i</a:t>
            </a:r>
            <a:r>
              <a:rPr lang="en-US" sz="1500" dirty="0"/>
              <a:t> = 0; </a:t>
            </a:r>
            <a:r>
              <a:rPr lang="en-US" sz="1500" dirty="0" err="1"/>
              <a:t>i</a:t>
            </a:r>
            <a:r>
              <a:rPr lang="en-US" sz="1500" dirty="0"/>
              <a:t> &lt; </a:t>
            </a:r>
            <a:r>
              <a:rPr lang="en-US" sz="1500" dirty="0" err="1"/>
              <a:t>arr.length</a:t>
            </a:r>
            <a:r>
              <a:rPr lang="en-US" sz="1500" dirty="0"/>
              <a:t>; </a:t>
            </a:r>
            <a:r>
              <a:rPr lang="en-US" sz="1500" dirty="0" err="1"/>
              <a:t>i</a:t>
            </a:r>
            <a:r>
              <a:rPr lang="en-US" sz="1500" dirty="0"/>
              <a:t>++) {</a:t>
            </a:r>
            <a:endParaRPr lang="en-IN" sz="1500" dirty="0"/>
          </a:p>
          <a:p>
            <a:pPr marL="468000" indent="-468000" algn="just">
              <a:lnSpc>
                <a:spcPct val="114000"/>
              </a:lnSpc>
              <a:spcBef>
                <a:spcPts val="200"/>
              </a:spcBef>
              <a:spcAft>
                <a:spcPts val="200"/>
              </a:spcAft>
              <a:buNone/>
            </a:pPr>
            <a:r>
              <a:rPr lang="en-US" sz="1500" dirty="0"/>
              <a:t>	                if (</a:t>
            </a:r>
            <a:r>
              <a:rPr lang="en-US" sz="1500" dirty="0" err="1"/>
              <a:t>arr</a:t>
            </a:r>
            <a:r>
              <a:rPr lang="en-US" sz="1500" dirty="0"/>
              <a:t>[</a:t>
            </a:r>
            <a:r>
              <a:rPr lang="en-US" sz="1500" dirty="0" err="1"/>
              <a:t>i</a:t>
            </a:r>
            <a:r>
              <a:rPr lang="en-US" sz="1500" dirty="0"/>
              <a:t>] != 0) {</a:t>
            </a:r>
            <a:endParaRPr lang="en-IN" sz="1500" dirty="0"/>
          </a:p>
          <a:p>
            <a:pPr marL="468000" indent="-468000" algn="just">
              <a:lnSpc>
                <a:spcPct val="114000"/>
              </a:lnSpc>
              <a:spcBef>
                <a:spcPts val="200"/>
              </a:spcBef>
              <a:spcAft>
                <a:spcPts val="200"/>
              </a:spcAft>
              <a:buNone/>
            </a:pPr>
            <a:r>
              <a:rPr lang="en-US" sz="1500" dirty="0"/>
              <a:t>	                    count++;</a:t>
            </a:r>
            <a:endParaRPr lang="en-IN" sz="1500" dirty="0"/>
          </a:p>
          <a:p>
            <a:pPr marL="468000" indent="-468000" algn="just">
              <a:lnSpc>
                <a:spcPct val="114000"/>
              </a:lnSpc>
              <a:spcBef>
                <a:spcPts val="200"/>
              </a:spcBef>
              <a:spcAft>
                <a:spcPts val="200"/>
              </a:spcAft>
              <a:buNone/>
            </a:pPr>
            <a:r>
              <a:rPr lang="en-US" sz="1500" dirty="0"/>
              <a:t>	                }</a:t>
            </a:r>
            <a:endParaRPr lang="en-IN" sz="1500" dirty="0"/>
          </a:p>
          <a:p>
            <a:pPr marL="468000" indent="-468000" algn="just">
              <a:lnSpc>
                <a:spcPct val="114000"/>
              </a:lnSpc>
              <a:spcBef>
                <a:spcPts val="200"/>
              </a:spcBef>
              <a:spcAft>
                <a:spcPts val="200"/>
              </a:spcAft>
              <a:buNone/>
            </a:pPr>
            <a:r>
              <a:rPr lang="en-US" sz="1500" dirty="0"/>
              <a:t>	            }</a:t>
            </a:r>
            <a:endParaRPr lang="en-IN" sz="1500" dirty="0"/>
          </a:p>
          <a:p>
            <a:pPr marL="468000" indent="-468000" algn="just">
              <a:lnSpc>
                <a:spcPct val="114000"/>
              </a:lnSpc>
              <a:spcBef>
                <a:spcPts val="200"/>
              </a:spcBef>
              <a:spcAft>
                <a:spcPts val="200"/>
              </a:spcAft>
              <a:buNone/>
            </a:pPr>
            <a:r>
              <a:rPr lang="en-US" sz="1500" dirty="0"/>
              <a:t>	            return count;</a:t>
            </a:r>
            <a:endParaRPr lang="en-IN" sz="1500" dirty="0"/>
          </a:p>
          <a:p>
            <a:pPr marL="468000" indent="-468000" algn="just">
              <a:lnSpc>
                <a:spcPct val="114000"/>
              </a:lnSpc>
              <a:spcBef>
                <a:spcPts val="200"/>
              </a:spcBef>
              <a:spcAft>
                <a:spcPts val="200"/>
              </a:spcAft>
              <a:buNone/>
            </a:pPr>
            <a:r>
              <a:rPr lang="en-US" sz="1500" dirty="0"/>
              <a:t>	        } else {</a:t>
            </a:r>
            <a:endParaRPr lang="en-IN" sz="1500" dirty="0"/>
          </a:p>
          <a:p>
            <a:pPr marL="468000" indent="-468000" algn="just">
              <a:lnSpc>
                <a:spcPct val="114000"/>
              </a:lnSpc>
              <a:spcBef>
                <a:spcPts val="200"/>
              </a:spcBef>
              <a:spcAft>
                <a:spcPts val="200"/>
              </a:spcAft>
              <a:buNone/>
            </a:pPr>
            <a:r>
              <a:rPr lang="en-US" sz="1500" dirty="0"/>
              <a:t>	            return 0;</a:t>
            </a:r>
            <a:endParaRPr lang="en-IN" sz="1500" dirty="0"/>
          </a:p>
          <a:p>
            <a:pPr marL="468000" indent="-468000" algn="just">
              <a:lnSpc>
                <a:spcPct val="114000"/>
              </a:lnSpc>
              <a:spcBef>
                <a:spcPts val="200"/>
              </a:spcBef>
              <a:spcAft>
                <a:spcPts val="200"/>
              </a:spcAft>
              <a:buNone/>
            </a:pPr>
            <a:r>
              <a:rPr lang="en-US" sz="1500" dirty="0"/>
              <a:t>	        }</a:t>
            </a:r>
            <a:endParaRPr lang="en-IN" sz="1500" dirty="0"/>
          </a:p>
          <a:p>
            <a:pPr marL="468000" indent="-468000" algn="just">
              <a:lnSpc>
                <a:spcPct val="114000"/>
              </a:lnSpc>
              <a:spcBef>
                <a:spcPts val="200"/>
              </a:spcBef>
              <a:spcAft>
                <a:spcPts val="200"/>
              </a:spcAft>
              <a:buNone/>
            </a:pPr>
            <a:r>
              <a:rPr lang="en-US" sz="1500" dirty="0"/>
              <a:t>	    }</a:t>
            </a:r>
            <a:endParaRPr lang="en-IN" sz="1500" dirty="0"/>
          </a:p>
          <a:p>
            <a:pPr marL="468000" indent="-468000" algn="just">
              <a:lnSpc>
                <a:spcPct val="114000"/>
              </a:lnSpc>
              <a:spcBef>
                <a:spcPts val="200"/>
              </a:spcBef>
              <a:spcAft>
                <a:spcPts val="200"/>
              </a:spcAft>
              <a:buNone/>
            </a:pPr>
            <a:r>
              <a:rPr lang="en-US" sz="1500" dirty="0"/>
              <a:t>	}</a:t>
            </a:r>
            <a:endParaRPr lang="en-IN" sz="1500" dirty="0"/>
          </a:p>
        </p:txBody>
      </p:sp>
    </p:spTree>
    <p:extLst>
      <p:ext uri="{BB962C8B-B14F-4D97-AF65-F5344CB8AC3E}">
        <p14:creationId xmlns:p14="http://schemas.microsoft.com/office/powerpoint/2010/main" val="29392245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400"/>
              </a:spcBef>
              <a:spcAft>
                <a:spcPts val="400"/>
              </a:spcAft>
              <a:buNone/>
            </a:pPr>
            <a:r>
              <a:rPr lang="en-US" sz="1700" dirty="0"/>
              <a:t>	</a:t>
            </a:r>
            <a:r>
              <a:rPr lang="en-US" sz="1700" b="1" dirty="0"/>
              <a:t>Example 1:</a:t>
            </a:r>
            <a:endParaRPr lang="en-IN" sz="1700" dirty="0"/>
          </a:p>
          <a:p>
            <a:pPr marL="468000" indent="-468000" algn="just">
              <a:lnSpc>
                <a:spcPct val="110000"/>
              </a:lnSpc>
              <a:spcBef>
                <a:spcPts val="400"/>
              </a:spcBef>
              <a:spcAft>
                <a:spcPts val="400"/>
              </a:spcAft>
              <a:buNone/>
            </a:pPr>
            <a:r>
              <a:rPr lang="en-US" sz="1700" dirty="0"/>
              <a:t>	</a:t>
            </a:r>
            <a:r>
              <a:rPr lang="en-US" sz="1700" b="1" dirty="0"/>
              <a:t>Input1:</a:t>
            </a:r>
            <a:r>
              <a:rPr lang="en-US" sz="1700" dirty="0"/>
              <a:t> 3</a:t>
            </a:r>
            <a:endParaRPr lang="en-IN" sz="1700" dirty="0"/>
          </a:p>
          <a:p>
            <a:pPr marL="468000" indent="-468000" algn="just">
              <a:lnSpc>
                <a:spcPct val="110000"/>
              </a:lnSpc>
              <a:spcBef>
                <a:spcPts val="400"/>
              </a:spcBef>
              <a:spcAft>
                <a:spcPts val="400"/>
              </a:spcAft>
              <a:buNone/>
            </a:pPr>
            <a:r>
              <a:rPr lang="en-US" sz="1700" dirty="0"/>
              <a:t>	</a:t>
            </a:r>
            <a:r>
              <a:rPr lang="en-US" sz="1700" b="1" dirty="0"/>
              <a:t>Input2:</a:t>
            </a:r>
            <a:r>
              <a:rPr lang="en-US" sz="1700" dirty="0"/>
              <a:t> {1, 3, 2}</a:t>
            </a:r>
            <a:endParaRPr lang="en-IN" sz="1700" dirty="0"/>
          </a:p>
          <a:p>
            <a:pPr marL="468000" indent="-468000" algn="just">
              <a:lnSpc>
                <a:spcPct val="110000"/>
              </a:lnSpc>
              <a:spcBef>
                <a:spcPts val="400"/>
              </a:spcBef>
              <a:spcAft>
                <a:spcPts val="400"/>
              </a:spcAft>
              <a:buNone/>
            </a:pPr>
            <a:r>
              <a:rPr lang="en-US" sz="1700" b="1" dirty="0"/>
              <a:t>	Output: </a:t>
            </a:r>
            <a:r>
              <a:rPr lang="en-US" sz="1700" dirty="0"/>
              <a:t>2</a:t>
            </a:r>
            <a:endParaRPr lang="en-IN" sz="1700" dirty="0"/>
          </a:p>
          <a:p>
            <a:pPr marL="468000" indent="-468000" algn="just">
              <a:lnSpc>
                <a:spcPct val="110000"/>
              </a:lnSpc>
              <a:spcBef>
                <a:spcPts val="400"/>
              </a:spcBef>
              <a:spcAft>
                <a:spcPts val="400"/>
              </a:spcAft>
              <a:buNone/>
            </a:pPr>
            <a:r>
              <a:rPr lang="en-US" sz="1700" b="1" dirty="0"/>
              <a:t>	Explanation:</a:t>
            </a:r>
            <a:endParaRPr lang="en-IN" sz="1700" dirty="0"/>
          </a:p>
          <a:p>
            <a:pPr marL="468000" indent="-468000" algn="just">
              <a:lnSpc>
                <a:spcPct val="110000"/>
              </a:lnSpc>
              <a:spcBef>
                <a:spcPts val="400"/>
              </a:spcBef>
              <a:spcAft>
                <a:spcPts val="400"/>
              </a:spcAft>
              <a:buNone/>
            </a:pPr>
            <a:r>
              <a:rPr lang="en-US" sz="1700" dirty="0"/>
              <a:t>	{1, 2} and {1, 3} are the longest increasing subsequences of {1, 3, 2}. The length of both LIS is 2.</a:t>
            </a:r>
            <a:endParaRPr lang="en-IN" sz="1700" dirty="0"/>
          </a:p>
          <a:p>
            <a:pPr marL="468000" indent="-468000" algn="just">
              <a:lnSpc>
                <a:spcPct val="110000"/>
              </a:lnSpc>
              <a:spcBef>
                <a:spcPts val="400"/>
              </a:spcBef>
              <a:spcAft>
                <a:spcPts val="400"/>
              </a:spcAft>
              <a:buNone/>
            </a:pPr>
            <a:r>
              <a:rPr lang="en-US" sz="1700" dirty="0"/>
              <a:t>	</a:t>
            </a:r>
            <a:r>
              <a:rPr lang="en-US" sz="1700" b="1" dirty="0"/>
              <a:t>Example 2:</a:t>
            </a:r>
            <a:endParaRPr lang="en-IN" sz="1700" dirty="0"/>
          </a:p>
          <a:p>
            <a:pPr marL="468000" indent="-468000" algn="just">
              <a:lnSpc>
                <a:spcPct val="110000"/>
              </a:lnSpc>
              <a:spcBef>
                <a:spcPts val="400"/>
              </a:spcBef>
              <a:spcAft>
                <a:spcPts val="400"/>
              </a:spcAft>
              <a:buNone/>
            </a:pPr>
            <a:r>
              <a:rPr lang="en-US" sz="1700" dirty="0"/>
              <a:t>	</a:t>
            </a:r>
            <a:r>
              <a:rPr lang="en-US" sz="1700" b="1" dirty="0"/>
              <a:t>Input1:</a:t>
            </a:r>
            <a:r>
              <a:rPr lang="en-US" sz="1700" dirty="0"/>
              <a:t> 5</a:t>
            </a:r>
            <a:endParaRPr lang="en-IN" sz="1700" dirty="0"/>
          </a:p>
          <a:p>
            <a:pPr marL="468000" indent="-468000" algn="just">
              <a:lnSpc>
                <a:spcPct val="110000"/>
              </a:lnSpc>
              <a:spcBef>
                <a:spcPts val="400"/>
              </a:spcBef>
              <a:spcAft>
                <a:spcPts val="400"/>
              </a:spcAft>
              <a:buNone/>
            </a:pPr>
            <a:r>
              <a:rPr lang="en-US" sz="1700" dirty="0"/>
              <a:t>	</a:t>
            </a:r>
            <a:r>
              <a:rPr lang="en-US" sz="1700" b="1" dirty="0"/>
              <a:t>Input2:</a:t>
            </a:r>
            <a:r>
              <a:rPr lang="en-US" sz="1700" dirty="0"/>
              <a:t> {41, 18467, 6334, 26500, 19169}</a:t>
            </a:r>
            <a:endParaRPr lang="en-IN" sz="1700" dirty="0"/>
          </a:p>
          <a:p>
            <a:pPr marL="468000" indent="-468000" algn="just">
              <a:lnSpc>
                <a:spcPct val="110000"/>
              </a:lnSpc>
              <a:spcBef>
                <a:spcPts val="400"/>
              </a:spcBef>
              <a:spcAft>
                <a:spcPts val="400"/>
              </a:spcAft>
              <a:buNone/>
            </a:pPr>
            <a:r>
              <a:rPr lang="en-US" sz="1700" dirty="0"/>
              <a:t>	</a:t>
            </a:r>
            <a:r>
              <a:rPr lang="en-US" sz="1700" b="1" dirty="0"/>
              <a:t>Output: </a:t>
            </a:r>
            <a:r>
              <a:rPr lang="en-US" sz="1700" dirty="0"/>
              <a:t>3</a:t>
            </a:r>
            <a:endParaRPr lang="en-IN" sz="1700" dirty="0"/>
          </a:p>
          <a:p>
            <a:pPr marL="468000" indent="-468000" algn="just">
              <a:lnSpc>
                <a:spcPct val="110000"/>
              </a:lnSpc>
              <a:spcBef>
                <a:spcPts val="400"/>
              </a:spcBef>
              <a:spcAft>
                <a:spcPts val="400"/>
              </a:spcAft>
              <a:buNone/>
            </a:pPr>
            <a:r>
              <a:rPr lang="en-US" sz="1700" dirty="0"/>
              <a:t>	</a:t>
            </a:r>
            <a:r>
              <a:rPr lang="en-US" sz="1700" b="1" dirty="0"/>
              <a:t>Explanation:</a:t>
            </a:r>
            <a:endParaRPr lang="en-IN" sz="1700" dirty="0"/>
          </a:p>
          <a:p>
            <a:pPr marL="468000" indent="-468000" algn="just">
              <a:lnSpc>
                <a:spcPct val="110000"/>
              </a:lnSpc>
              <a:spcBef>
                <a:spcPts val="400"/>
              </a:spcBef>
              <a:spcAft>
                <a:spcPts val="400"/>
              </a:spcAft>
              <a:buNone/>
            </a:pPr>
            <a:r>
              <a:rPr lang="en-US" sz="1700" dirty="0"/>
              <a:t>	{41, 6334, 26500}, {41, 18467, 26500}, </a:t>
            </a:r>
            <a:r>
              <a:rPr lang="en-US" sz="1700" dirty="0" err="1"/>
              <a:t>etc</a:t>
            </a:r>
            <a:r>
              <a:rPr lang="en-US" sz="1700" dirty="0"/>
              <a:t> are the longest increasing subsequences of {41, 18467, 6334, 26500, 19169}. In all of the cases, the length of LIS is 3.</a:t>
            </a:r>
            <a:endParaRPr lang="en-IN" sz="1700" dirty="0"/>
          </a:p>
        </p:txBody>
      </p:sp>
    </p:spTree>
    <p:extLst>
      <p:ext uri="{BB962C8B-B14F-4D97-AF65-F5344CB8AC3E}">
        <p14:creationId xmlns:p14="http://schemas.microsoft.com/office/powerpoint/2010/main" val="17521340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800" dirty="0"/>
              <a:t>29.	You are required to implement the following function:</a:t>
            </a:r>
            <a:endParaRPr lang="en-IN" sz="1800" dirty="0"/>
          </a:p>
          <a:p>
            <a:pPr marL="468000" indent="-468000" algn="just">
              <a:lnSpc>
                <a:spcPct val="120000"/>
              </a:lnSpc>
              <a:spcBef>
                <a:spcPts val="500"/>
              </a:spcBef>
              <a:spcAft>
                <a:spcPts val="500"/>
              </a:spcAft>
              <a:buNone/>
            </a:pPr>
            <a:r>
              <a:rPr lang="en-US" sz="1800" dirty="0"/>
              <a:t>	int </a:t>
            </a:r>
            <a:r>
              <a:rPr lang="en-US" sz="1800" dirty="0" err="1"/>
              <a:t>CountKDigitNumbers</a:t>
            </a:r>
            <a:r>
              <a:rPr lang="en-US" sz="1800" dirty="0"/>
              <a:t>(int </a:t>
            </a:r>
            <a:r>
              <a:rPr lang="en-US" sz="1800" dirty="0" err="1"/>
              <a:t>arr</a:t>
            </a:r>
            <a:r>
              <a:rPr lang="en-US" sz="1800" dirty="0"/>
              <a:t>[], int n, int k);</a:t>
            </a:r>
            <a:endParaRPr lang="en-IN" sz="1800" dirty="0"/>
          </a:p>
          <a:p>
            <a:pPr marL="468000" indent="-468000" algn="just">
              <a:lnSpc>
                <a:spcPct val="120000"/>
              </a:lnSpc>
              <a:spcBef>
                <a:spcPts val="500"/>
              </a:spcBef>
              <a:spcAft>
                <a:spcPts val="500"/>
              </a:spcAft>
              <a:buNone/>
            </a:pPr>
            <a:r>
              <a:rPr lang="en-US" sz="1800" dirty="0"/>
              <a:t>	The function accepts an array ‘</a:t>
            </a:r>
            <a:r>
              <a:rPr lang="en-US" sz="1800" dirty="0" err="1"/>
              <a:t>arr</a:t>
            </a:r>
            <a:r>
              <a:rPr lang="en-US" sz="1800" dirty="0"/>
              <a:t>’ of ‘n’ integers and an integer ‘k’ as its arguments. You are required to calculate the number of ‘k’ digit integers in array ‘</a:t>
            </a:r>
            <a:r>
              <a:rPr lang="en-US" sz="1800" dirty="0" err="1"/>
              <a:t>arr</a:t>
            </a:r>
            <a:r>
              <a:rPr lang="en-US" sz="1800" dirty="0"/>
              <a:t>’, and return the same.</a:t>
            </a:r>
            <a:endParaRPr lang="en-IN" sz="1800" dirty="0"/>
          </a:p>
          <a:p>
            <a:pPr marL="468000" indent="-468000" algn="just">
              <a:lnSpc>
                <a:spcPct val="120000"/>
              </a:lnSpc>
              <a:spcBef>
                <a:spcPts val="500"/>
              </a:spcBef>
              <a:spcAft>
                <a:spcPts val="500"/>
              </a:spcAft>
              <a:buNone/>
            </a:pPr>
            <a:r>
              <a:rPr lang="en-US" sz="1800" dirty="0"/>
              <a:t>	</a:t>
            </a:r>
            <a:r>
              <a:rPr lang="en-US" sz="1800" b="1" dirty="0"/>
              <a:t>Note:</a:t>
            </a:r>
            <a:endParaRPr lang="en-IN" sz="1800" dirty="0"/>
          </a:p>
          <a:p>
            <a:pPr marL="468000" indent="-468000" algn="just">
              <a:lnSpc>
                <a:spcPct val="120000"/>
              </a:lnSpc>
              <a:spcBef>
                <a:spcPts val="500"/>
              </a:spcBef>
              <a:spcAft>
                <a:spcPts val="500"/>
              </a:spcAft>
              <a:buNone/>
            </a:pPr>
            <a:r>
              <a:rPr lang="en-US" sz="1800" dirty="0"/>
              <a:t>	</a:t>
            </a:r>
            <a:r>
              <a:rPr lang="en-US" sz="1800" dirty="0">
                <a:sym typeface="Symbol" panose="05050102010706020507" pitchFamily="18" charset="2"/>
              </a:rPr>
              <a:t></a:t>
            </a:r>
            <a:r>
              <a:rPr lang="en-US" sz="1800" dirty="0"/>
              <a:t>	n &gt; 0</a:t>
            </a:r>
            <a:endParaRPr lang="en-IN" sz="1800" dirty="0"/>
          </a:p>
          <a:p>
            <a:pPr marL="468000" indent="-468000" algn="just">
              <a:lnSpc>
                <a:spcPct val="120000"/>
              </a:lnSpc>
              <a:spcBef>
                <a:spcPts val="500"/>
              </a:spcBef>
              <a:spcAft>
                <a:spcPts val="500"/>
              </a:spcAft>
              <a:buNone/>
            </a:pPr>
            <a:r>
              <a:rPr lang="en-US" sz="1800" dirty="0"/>
              <a:t>	</a:t>
            </a:r>
            <a:r>
              <a:rPr lang="en-US" sz="1800" dirty="0">
                <a:sym typeface="Symbol" panose="05050102010706020507" pitchFamily="18" charset="2"/>
              </a:rPr>
              <a:t></a:t>
            </a:r>
            <a:r>
              <a:rPr lang="en-US" sz="1800" dirty="0"/>
              <a:t>	k &gt; 0</a:t>
            </a:r>
            <a:endParaRPr lang="en-IN" sz="1800" dirty="0"/>
          </a:p>
          <a:p>
            <a:pPr marL="468000" indent="-468000" algn="just">
              <a:lnSpc>
                <a:spcPct val="120000"/>
              </a:lnSpc>
              <a:spcBef>
                <a:spcPts val="500"/>
              </a:spcBef>
              <a:spcAft>
                <a:spcPts val="500"/>
              </a:spcAft>
              <a:buNone/>
            </a:pPr>
            <a:r>
              <a:rPr lang="en-US" sz="1800" dirty="0"/>
              <a:t>	</a:t>
            </a:r>
            <a:r>
              <a:rPr lang="en-US" sz="1800" b="1" dirty="0"/>
              <a:t>Example:</a:t>
            </a:r>
            <a:endParaRPr lang="en-IN" sz="1800" dirty="0"/>
          </a:p>
          <a:p>
            <a:pPr marL="468000" indent="-468000" algn="just">
              <a:lnSpc>
                <a:spcPct val="120000"/>
              </a:lnSpc>
              <a:spcBef>
                <a:spcPts val="500"/>
              </a:spcBef>
              <a:spcAft>
                <a:spcPts val="500"/>
              </a:spcAft>
              <a:buNone/>
            </a:pPr>
            <a:r>
              <a:rPr lang="en-US" sz="1800" b="1" dirty="0"/>
              <a:t>	Input:</a:t>
            </a:r>
            <a:endParaRPr lang="en-IN" sz="1800" dirty="0"/>
          </a:p>
          <a:p>
            <a:pPr marL="468000" indent="-468000" algn="just">
              <a:lnSpc>
                <a:spcPct val="120000"/>
              </a:lnSpc>
              <a:spcBef>
                <a:spcPts val="500"/>
              </a:spcBef>
              <a:spcAft>
                <a:spcPts val="500"/>
              </a:spcAft>
              <a:buNone/>
            </a:pPr>
            <a:r>
              <a:rPr lang="en-US" sz="1800" dirty="0"/>
              <a:t>	</a:t>
            </a:r>
            <a:r>
              <a:rPr lang="en-US" sz="1800" dirty="0" err="1"/>
              <a:t>arr</a:t>
            </a:r>
            <a:r>
              <a:rPr lang="en-US" sz="1800" dirty="0"/>
              <a:t>: 1 2 22 3 34 899 112 3 44 552</a:t>
            </a:r>
            <a:endParaRPr lang="en-IN" sz="1800" dirty="0"/>
          </a:p>
          <a:p>
            <a:pPr marL="468000" indent="-468000" algn="just">
              <a:lnSpc>
                <a:spcPct val="120000"/>
              </a:lnSpc>
              <a:spcBef>
                <a:spcPts val="500"/>
              </a:spcBef>
              <a:spcAft>
                <a:spcPts val="500"/>
              </a:spcAft>
              <a:buNone/>
            </a:pPr>
            <a:r>
              <a:rPr lang="en-US" sz="1800" dirty="0"/>
              <a:t>	n: 10</a:t>
            </a:r>
            <a:endParaRPr lang="en-IN" sz="1800" dirty="0"/>
          </a:p>
          <a:p>
            <a:pPr marL="468000" indent="-468000" algn="just">
              <a:lnSpc>
                <a:spcPct val="120000"/>
              </a:lnSpc>
              <a:spcBef>
                <a:spcPts val="500"/>
              </a:spcBef>
              <a:spcAft>
                <a:spcPts val="500"/>
              </a:spcAft>
              <a:buNone/>
            </a:pPr>
            <a:r>
              <a:rPr lang="en-US" sz="1800" dirty="0"/>
              <a:t>	k: 2</a:t>
            </a:r>
            <a:endParaRPr lang="en-IN" sz="1800" dirty="0"/>
          </a:p>
        </p:txBody>
      </p:sp>
    </p:spTree>
    <p:extLst>
      <p:ext uri="{BB962C8B-B14F-4D97-AF65-F5344CB8AC3E}">
        <p14:creationId xmlns:p14="http://schemas.microsoft.com/office/powerpoint/2010/main" val="11086013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800" dirty="0"/>
              <a:t>	</a:t>
            </a:r>
            <a:r>
              <a:rPr lang="en-US" sz="1800" b="1" dirty="0"/>
              <a:t>Output:</a:t>
            </a:r>
            <a:endParaRPr lang="en-IN" sz="1800" dirty="0"/>
          </a:p>
          <a:p>
            <a:pPr marL="468000" indent="-468000" algn="just">
              <a:lnSpc>
                <a:spcPct val="120000"/>
              </a:lnSpc>
              <a:spcBef>
                <a:spcPts val="500"/>
              </a:spcBef>
              <a:spcAft>
                <a:spcPts val="500"/>
              </a:spcAft>
              <a:buNone/>
            </a:pPr>
            <a:r>
              <a:rPr lang="en-US" sz="1800" dirty="0"/>
              <a:t>	3</a:t>
            </a:r>
            <a:endParaRPr lang="en-IN" sz="1800" dirty="0"/>
          </a:p>
          <a:p>
            <a:pPr marL="468000" indent="-468000" algn="just">
              <a:lnSpc>
                <a:spcPct val="120000"/>
              </a:lnSpc>
              <a:spcBef>
                <a:spcPts val="500"/>
              </a:spcBef>
              <a:spcAft>
                <a:spcPts val="500"/>
              </a:spcAft>
              <a:buNone/>
            </a:pPr>
            <a:r>
              <a:rPr lang="en-US" sz="1800" dirty="0"/>
              <a:t>	</a:t>
            </a:r>
            <a:r>
              <a:rPr lang="en-US" sz="1800" b="1" dirty="0"/>
              <a:t>Explanation:</a:t>
            </a:r>
            <a:endParaRPr lang="en-IN" sz="1800" dirty="0"/>
          </a:p>
          <a:p>
            <a:pPr marL="468000" indent="-468000" algn="just">
              <a:lnSpc>
                <a:spcPct val="120000"/>
              </a:lnSpc>
              <a:spcBef>
                <a:spcPts val="500"/>
              </a:spcBef>
              <a:spcAft>
                <a:spcPts val="500"/>
              </a:spcAft>
              <a:buNone/>
            </a:pPr>
            <a:r>
              <a:rPr lang="en-US" sz="1800" dirty="0"/>
              <a:t>	2 digit integers in array ‘</a:t>
            </a:r>
            <a:r>
              <a:rPr lang="en-US" sz="1800" dirty="0" err="1"/>
              <a:t>arr</a:t>
            </a:r>
            <a:r>
              <a:rPr lang="en-US" sz="1800" dirty="0"/>
              <a:t>’ are {22, 34, 44}, count of them is 3, hence 3 is returned.</a:t>
            </a:r>
            <a:endParaRPr lang="en-IN" sz="1800" dirty="0"/>
          </a:p>
          <a:p>
            <a:pPr marL="468000" indent="-468000" algn="just">
              <a:lnSpc>
                <a:spcPct val="120000"/>
              </a:lnSpc>
              <a:spcBef>
                <a:spcPts val="500"/>
              </a:spcBef>
              <a:spcAft>
                <a:spcPts val="500"/>
              </a:spcAft>
              <a:buNone/>
            </a:pPr>
            <a:r>
              <a:rPr lang="en-US" sz="1800" dirty="0"/>
              <a:t>	</a:t>
            </a:r>
            <a:r>
              <a:rPr lang="en-US" sz="1800" b="1" dirty="0"/>
              <a:t>Sample Input</a:t>
            </a:r>
            <a:endParaRPr lang="en-IN" sz="1800" dirty="0"/>
          </a:p>
          <a:p>
            <a:pPr marL="468000" indent="-468000" algn="just">
              <a:lnSpc>
                <a:spcPct val="120000"/>
              </a:lnSpc>
              <a:spcBef>
                <a:spcPts val="500"/>
              </a:spcBef>
              <a:spcAft>
                <a:spcPts val="500"/>
              </a:spcAft>
              <a:buNone/>
            </a:pPr>
            <a:r>
              <a:rPr lang="en-US" sz="1800" dirty="0"/>
              <a:t>	</a:t>
            </a:r>
            <a:r>
              <a:rPr lang="en-US" sz="1800" dirty="0" err="1"/>
              <a:t>arr</a:t>
            </a:r>
            <a:r>
              <a:rPr lang="en-US" sz="1800" dirty="0"/>
              <a:t>: 332 1 302 41 44 95 122 85 65 3221 775 12 </a:t>
            </a:r>
            <a:endParaRPr lang="en-IN" sz="1800" dirty="0"/>
          </a:p>
          <a:p>
            <a:pPr marL="468000" indent="-468000" algn="just">
              <a:lnSpc>
                <a:spcPct val="120000"/>
              </a:lnSpc>
              <a:spcBef>
                <a:spcPts val="500"/>
              </a:spcBef>
              <a:spcAft>
                <a:spcPts val="500"/>
              </a:spcAft>
              <a:buNone/>
            </a:pPr>
            <a:r>
              <a:rPr lang="en-US" sz="1800" dirty="0"/>
              <a:t>	n: 12</a:t>
            </a:r>
            <a:endParaRPr lang="en-IN" sz="1800" dirty="0"/>
          </a:p>
          <a:p>
            <a:pPr marL="468000" indent="-468000" algn="just">
              <a:lnSpc>
                <a:spcPct val="120000"/>
              </a:lnSpc>
              <a:spcBef>
                <a:spcPts val="500"/>
              </a:spcBef>
              <a:spcAft>
                <a:spcPts val="500"/>
              </a:spcAft>
              <a:buNone/>
            </a:pPr>
            <a:r>
              <a:rPr lang="en-US" sz="1800" dirty="0"/>
              <a:t>	k: 3</a:t>
            </a:r>
            <a:endParaRPr lang="en-IN" sz="1800" dirty="0"/>
          </a:p>
          <a:p>
            <a:pPr marL="468000" indent="-468000" algn="just">
              <a:lnSpc>
                <a:spcPct val="120000"/>
              </a:lnSpc>
              <a:spcBef>
                <a:spcPts val="500"/>
              </a:spcBef>
              <a:spcAft>
                <a:spcPts val="500"/>
              </a:spcAft>
              <a:buNone/>
            </a:pPr>
            <a:r>
              <a:rPr lang="en-US" sz="1800" dirty="0"/>
              <a:t>	</a:t>
            </a:r>
            <a:r>
              <a:rPr lang="en-US" sz="1800" b="1" dirty="0"/>
              <a:t>Sample Output:</a:t>
            </a:r>
            <a:endParaRPr lang="en-IN" sz="1800" dirty="0"/>
          </a:p>
          <a:p>
            <a:pPr marL="468000" indent="-468000" algn="just">
              <a:lnSpc>
                <a:spcPct val="120000"/>
              </a:lnSpc>
              <a:spcBef>
                <a:spcPts val="500"/>
              </a:spcBef>
              <a:spcAft>
                <a:spcPts val="500"/>
              </a:spcAft>
              <a:buNone/>
            </a:pPr>
            <a:r>
              <a:rPr lang="en-US" sz="1800" dirty="0"/>
              <a:t>	4</a:t>
            </a:r>
            <a:endParaRPr lang="en-IN" sz="1800" dirty="0"/>
          </a:p>
        </p:txBody>
      </p:sp>
    </p:spTree>
    <p:extLst>
      <p:ext uri="{BB962C8B-B14F-4D97-AF65-F5344CB8AC3E}">
        <p14:creationId xmlns:p14="http://schemas.microsoft.com/office/powerpoint/2010/main" val="11394479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k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arr</a:t>
            </a:r>
            <a:r>
              <a:rPr lang="en-US" sz="1600" dirty="0"/>
              <a:t> = new int[n];</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arr</a:t>
            </a:r>
            <a:r>
              <a:rPr lang="en-US" sz="1600" dirty="0"/>
              <a:t>[</a:t>
            </a:r>
            <a:r>
              <a:rPr lang="en-US" sz="1600" dirty="0" err="1"/>
              <a:t>i</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CountKDigitNumbers</a:t>
            </a:r>
            <a:r>
              <a:rPr lang="en-US" sz="1600" dirty="0"/>
              <a:t>(</a:t>
            </a:r>
            <a:r>
              <a:rPr lang="en-US" sz="1600" dirty="0" err="1"/>
              <a:t>arr</a:t>
            </a:r>
            <a:r>
              <a:rPr lang="en-US" sz="1600" dirty="0"/>
              <a:t>, n, k));</a:t>
            </a:r>
            <a:endParaRPr lang="en-IN" sz="1600" dirty="0"/>
          </a:p>
          <a:p>
            <a:pPr marL="468000" indent="-468000" algn="just">
              <a:lnSpc>
                <a:spcPct val="120000"/>
              </a:lnSpc>
              <a:spcBef>
                <a:spcPts val="300"/>
              </a:spcBef>
              <a:spcAft>
                <a:spcPts val="300"/>
              </a:spcAft>
              <a:buNone/>
            </a:pPr>
            <a:r>
              <a:rPr lang="en-US" sz="1600" dirty="0"/>
              <a:t>	        </a:t>
            </a:r>
            <a:r>
              <a:rPr lang="en-US" sz="1600" dirty="0" err="1"/>
              <a:t>scanner.close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1225489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public static int </a:t>
            </a:r>
            <a:r>
              <a:rPr lang="en-US" sz="1600" dirty="0" err="1"/>
              <a:t>CountKDigitNumbers</a:t>
            </a:r>
            <a:r>
              <a:rPr lang="en-US" sz="1600" dirty="0"/>
              <a:t>(int[] </a:t>
            </a:r>
            <a:r>
              <a:rPr lang="en-US" sz="1600" dirty="0" err="1"/>
              <a:t>arr</a:t>
            </a:r>
            <a:r>
              <a:rPr lang="en-US" sz="1600" dirty="0"/>
              <a:t>, int n, int k) {</a:t>
            </a:r>
            <a:endParaRPr lang="en-IN" sz="1600" dirty="0"/>
          </a:p>
          <a:p>
            <a:pPr marL="468000" indent="-468000" algn="just">
              <a:lnSpc>
                <a:spcPct val="120000"/>
              </a:lnSpc>
              <a:spcBef>
                <a:spcPts val="300"/>
              </a:spcBef>
              <a:spcAft>
                <a:spcPts val="300"/>
              </a:spcAft>
              <a:buNone/>
            </a:pPr>
            <a:r>
              <a:rPr lang="en-US" sz="1600" dirty="0"/>
              <a:t>	        int count = 0;</a:t>
            </a:r>
            <a:endParaRPr lang="en-IN" sz="1600" dirty="0"/>
          </a:p>
          <a:p>
            <a:pPr marL="468000" indent="-468000" algn="just">
              <a:lnSpc>
                <a:spcPct val="120000"/>
              </a:lnSpc>
              <a:spcBef>
                <a:spcPts val="300"/>
              </a:spcBef>
              <a:spcAft>
                <a:spcPts val="300"/>
              </a:spcAft>
              <a:buNone/>
            </a:pPr>
            <a:r>
              <a:rPr lang="en-US" sz="1600" dirty="0"/>
              <a:t>	        for (int num : </a:t>
            </a:r>
            <a:r>
              <a:rPr lang="en-US" sz="1600" dirty="0" err="1"/>
              <a:t>arr</a:t>
            </a:r>
            <a:r>
              <a:rPr lang="en-US" sz="1600" dirty="0"/>
              <a:t>) {</a:t>
            </a:r>
            <a:endParaRPr lang="en-IN" sz="1600" dirty="0"/>
          </a:p>
          <a:p>
            <a:pPr marL="468000" indent="-468000" algn="just">
              <a:lnSpc>
                <a:spcPct val="120000"/>
              </a:lnSpc>
              <a:spcBef>
                <a:spcPts val="300"/>
              </a:spcBef>
              <a:spcAft>
                <a:spcPts val="300"/>
              </a:spcAft>
              <a:buNone/>
            </a:pPr>
            <a:r>
              <a:rPr lang="en-US" sz="1600" dirty="0"/>
              <a:t>	            int digits = </a:t>
            </a:r>
            <a:r>
              <a:rPr lang="en-US" sz="1600" dirty="0" err="1"/>
              <a:t>String.valueOf</a:t>
            </a:r>
            <a:r>
              <a:rPr lang="en-US" sz="1600" dirty="0"/>
              <a:t>(num).length();</a:t>
            </a:r>
            <a:endParaRPr lang="en-IN" sz="1600" dirty="0"/>
          </a:p>
          <a:p>
            <a:pPr marL="468000" indent="-468000" algn="just">
              <a:lnSpc>
                <a:spcPct val="120000"/>
              </a:lnSpc>
              <a:spcBef>
                <a:spcPts val="300"/>
              </a:spcBef>
              <a:spcAft>
                <a:spcPts val="300"/>
              </a:spcAft>
              <a:buNone/>
            </a:pPr>
            <a:r>
              <a:rPr lang="en-US" sz="1600" dirty="0"/>
              <a:t>	            if (digits == k) {</a:t>
            </a:r>
            <a:endParaRPr lang="en-IN" sz="1600" dirty="0"/>
          </a:p>
          <a:p>
            <a:pPr marL="468000" indent="-468000" algn="just">
              <a:lnSpc>
                <a:spcPct val="120000"/>
              </a:lnSpc>
              <a:spcBef>
                <a:spcPts val="300"/>
              </a:spcBef>
              <a:spcAft>
                <a:spcPts val="300"/>
              </a:spcAft>
              <a:buNone/>
            </a:pPr>
            <a:r>
              <a:rPr lang="en-US" sz="1600" dirty="0"/>
              <a:t>	                count++;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count;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1562018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600" dirty="0"/>
              <a:t>30.	Implement the following function:</a:t>
            </a:r>
            <a:endParaRPr lang="en-IN" sz="1600" dirty="0"/>
          </a:p>
          <a:p>
            <a:pPr marL="468000" indent="-468000" algn="just">
              <a:lnSpc>
                <a:spcPct val="130000"/>
              </a:lnSpc>
              <a:spcBef>
                <a:spcPts val="500"/>
              </a:spcBef>
              <a:spcAft>
                <a:spcPts val="500"/>
              </a:spcAft>
              <a:buNone/>
            </a:pPr>
            <a:r>
              <a:rPr lang="en-US" sz="1600" dirty="0"/>
              <a:t>	int </a:t>
            </a:r>
            <a:r>
              <a:rPr lang="en-US" sz="1600" dirty="0" err="1"/>
              <a:t>MaximaOrMinima</a:t>
            </a:r>
            <a:r>
              <a:rPr lang="en-US" sz="1600" dirty="0"/>
              <a:t>(int a, int b, int c);</a:t>
            </a:r>
            <a:endParaRPr lang="en-IN" sz="1600" dirty="0"/>
          </a:p>
          <a:p>
            <a:pPr marL="468000" indent="-468000" algn="just">
              <a:lnSpc>
                <a:spcPct val="130000"/>
              </a:lnSpc>
              <a:spcBef>
                <a:spcPts val="500"/>
              </a:spcBef>
              <a:spcAft>
                <a:spcPts val="500"/>
              </a:spcAft>
              <a:buNone/>
            </a:pPr>
            <a:r>
              <a:rPr lang="en-US" sz="1600" dirty="0"/>
              <a:t>	</a:t>
            </a:r>
            <a:r>
              <a:rPr lang="en-US" sz="1600" b="1" dirty="0"/>
              <a:t>Quadratic equation:</a:t>
            </a:r>
            <a:r>
              <a:rPr lang="en-US" sz="1600" dirty="0"/>
              <a:t> A quadratic equation is any equation having the form, ax</a:t>
            </a:r>
            <a:r>
              <a:rPr lang="en-US" sz="1600" baseline="30000" dirty="0"/>
              <a:t>2</a:t>
            </a:r>
            <a:r>
              <a:rPr lang="en-US" sz="1600" dirty="0"/>
              <a:t> + bx + c, where ‘a’ cannot be zero.</a:t>
            </a:r>
            <a:endParaRPr lang="en-IN" sz="1600" dirty="0"/>
          </a:p>
          <a:p>
            <a:pPr marL="468000" indent="-468000" algn="just">
              <a:lnSpc>
                <a:spcPct val="130000"/>
              </a:lnSpc>
              <a:spcBef>
                <a:spcPts val="500"/>
              </a:spcBef>
              <a:spcAft>
                <a:spcPts val="500"/>
              </a:spcAft>
              <a:buNone/>
            </a:pPr>
            <a:r>
              <a:rPr lang="en-US" sz="1600" dirty="0"/>
              <a:t>	The function accepts coefficients of a quadratic equation, ‘a’, ‘b’ and ‘c’ as its argument. Implement the function to find the maximum or minimum value of quadratic equation by substituting integer values x, where – 100 &lt;= x &lt;= 100. Return the values as follows:</a:t>
            </a:r>
            <a:endParaRPr lang="en-IN" sz="1600" dirty="0"/>
          </a:p>
          <a:p>
            <a:pPr marL="468000" indent="-468000" algn="just">
              <a:lnSpc>
                <a:spcPct val="130000"/>
              </a:lnSpc>
              <a:spcBef>
                <a:spcPts val="500"/>
              </a:spcBef>
              <a:spcAft>
                <a:spcPts val="500"/>
              </a:spcAft>
              <a:buNone/>
            </a:pPr>
            <a:r>
              <a:rPr lang="en-US" sz="1600" dirty="0"/>
              <a:t>	</a:t>
            </a:r>
            <a:r>
              <a:rPr lang="en-US" sz="1600" dirty="0">
                <a:sym typeface="Symbol" panose="05050102010706020507" pitchFamily="18" charset="2"/>
              </a:rPr>
              <a:t></a:t>
            </a:r>
            <a:r>
              <a:rPr lang="en-US" sz="1600" dirty="0"/>
              <a:t>	if a &gt; 0, return the minimum value of the equation.</a:t>
            </a:r>
            <a:endParaRPr lang="en-IN" sz="1600" dirty="0"/>
          </a:p>
          <a:p>
            <a:pPr marL="468000" indent="-468000" algn="just">
              <a:lnSpc>
                <a:spcPct val="130000"/>
              </a:lnSpc>
              <a:spcBef>
                <a:spcPts val="500"/>
              </a:spcBef>
              <a:spcAft>
                <a:spcPts val="500"/>
              </a:spcAft>
              <a:buNone/>
            </a:pPr>
            <a:r>
              <a:rPr lang="en-US" sz="1600" dirty="0"/>
              <a:t>	</a:t>
            </a:r>
            <a:r>
              <a:rPr lang="en-US" sz="1600" dirty="0">
                <a:sym typeface="Symbol" panose="05050102010706020507" pitchFamily="18" charset="2"/>
              </a:rPr>
              <a:t></a:t>
            </a:r>
            <a:r>
              <a:rPr lang="en-US" sz="1600" dirty="0"/>
              <a:t>	if a &lt; 0, return the maximum value of the equation.</a:t>
            </a:r>
            <a:endParaRPr lang="en-IN" sz="1600" dirty="0"/>
          </a:p>
          <a:p>
            <a:pPr marL="468000" indent="-468000" algn="just">
              <a:lnSpc>
                <a:spcPct val="130000"/>
              </a:lnSpc>
              <a:spcBef>
                <a:spcPts val="500"/>
              </a:spcBef>
              <a:spcAft>
                <a:spcPts val="500"/>
              </a:spcAft>
              <a:buNone/>
            </a:pPr>
            <a:r>
              <a:rPr lang="en-US" sz="1600" dirty="0"/>
              <a:t>	</a:t>
            </a:r>
            <a:r>
              <a:rPr lang="en-US" sz="1600" b="1" dirty="0"/>
              <a:t>Assumption: </a:t>
            </a:r>
            <a:r>
              <a:rPr lang="en-US" sz="1600" dirty="0"/>
              <a:t>a is not equal to zero.</a:t>
            </a:r>
            <a:endParaRPr lang="en-IN" sz="1600" dirty="0"/>
          </a:p>
          <a:p>
            <a:pPr marL="468000" indent="-468000" algn="just">
              <a:lnSpc>
                <a:spcPct val="130000"/>
              </a:lnSpc>
              <a:spcBef>
                <a:spcPts val="500"/>
              </a:spcBef>
              <a:spcAft>
                <a:spcPts val="500"/>
              </a:spcAft>
              <a:buNone/>
            </a:pPr>
            <a:r>
              <a:rPr lang="en-US" sz="1600" b="1" dirty="0"/>
              <a:t>	Note:</a:t>
            </a:r>
            <a:r>
              <a:rPr lang="en-US" sz="1600" dirty="0"/>
              <a:t> Computer value lies within integer range</a:t>
            </a:r>
            <a:endParaRPr lang="en-IN" sz="1600" dirty="0"/>
          </a:p>
        </p:txBody>
      </p:sp>
    </p:spTree>
    <p:extLst>
      <p:ext uri="{BB962C8B-B14F-4D97-AF65-F5344CB8AC3E}">
        <p14:creationId xmlns:p14="http://schemas.microsoft.com/office/powerpoint/2010/main" val="275781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b="1" dirty="0"/>
              <a:t>	Example:</a:t>
            </a:r>
            <a:endParaRPr lang="en-IN" sz="1600" dirty="0"/>
          </a:p>
          <a:p>
            <a:pPr marL="468000" indent="-468000" algn="just">
              <a:lnSpc>
                <a:spcPct val="120000"/>
              </a:lnSpc>
              <a:spcBef>
                <a:spcPts val="200"/>
              </a:spcBef>
              <a:spcAft>
                <a:spcPts val="200"/>
              </a:spcAft>
              <a:buNone/>
            </a:pPr>
            <a:r>
              <a:rPr lang="en-US" sz="1600" dirty="0"/>
              <a:t>	</a:t>
            </a:r>
            <a:r>
              <a:rPr lang="en-US" sz="1600" b="1" dirty="0"/>
              <a:t>Input:</a:t>
            </a:r>
            <a:endParaRPr lang="en-IN" sz="1600" dirty="0"/>
          </a:p>
          <a:p>
            <a:pPr marL="468000" indent="-468000" algn="just">
              <a:lnSpc>
                <a:spcPct val="120000"/>
              </a:lnSpc>
              <a:spcBef>
                <a:spcPts val="200"/>
              </a:spcBef>
              <a:spcAft>
                <a:spcPts val="200"/>
              </a:spcAft>
              <a:buNone/>
            </a:pPr>
            <a:r>
              <a:rPr lang="en-US" sz="1600" dirty="0"/>
              <a:t>	a: 1</a:t>
            </a:r>
            <a:endParaRPr lang="en-IN" sz="1600" dirty="0"/>
          </a:p>
          <a:p>
            <a:pPr marL="468000" indent="-468000" algn="just">
              <a:lnSpc>
                <a:spcPct val="120000"/>
              </a:lnSpc>
              <a:spcBef>
                <a:spcPts val="200"/>
              </a:spcBef>
              <a:spcAft>
                <a:spcPts val="200"/>
              </a:spcAft>
              <a:buNone/>
            </a:pPr>
            <a:r>
              <a:rPr lang="en-US" sz="1600" dirty="0"/>
              <a:t>	b: 2</a:t>
            </a:r>
            <a:endParaRPr lang="en-IN" sz="1600" dirty="0"/>
          </a:p>
          <a:p>
            <a:pPr marL="468000" indent="-468000" algn="just">
              <a:lnSpc>
                <a:spcPct val="120000"/>
              </a:lnSpc>
              <a:spcBef>
                <a:spcPts val="200"/>
              </a:spcBef>
              <a:spcAft>
                <a:spcPts val="200"/>
              </a:spcAft>
              <a:buNone/>
            </a:pPr>
            <a:r>
              <a:rPr lang="en-US" sz="1600" dirty="0"/>
              <a:t>	c: 1</a:t>
            </a:r>
            <a:endParaRPr lang="en-IN" sz="1600" dirty="0"/>
          </a:p>
          <a:p>
            <a:pPr marL="468000" indent="-468000" algn="just">
              <a:lnSpc>
                <a:spcPct val="120000"/>
              </a:lnSpc>
              <a:spcBef>
                <a:spcPts val="200"/>
              </a:spcBef>
              <a:spcAft>
                <a:spcPts val="200"/>
              </a:spcAft>
              <a:buNone/>
            </a:pPr>
            <a:r>
              <a:rPr lang="en-US" sz="1600" dirty="0"/>
              <a:t>	</a:t>
            </a:r>
            <a:r>
              <a:rPr lang="en-US" sz="1600" b="1" dirty="0"/>
              <a:t>Output:</a:t>
            </a:r>
            <a:endParaRPr lang="en-IN" sz="1600" dirty="0"/>
          </a:p>
          <a:p>
            <a:pPr marL="468000" indent="-468000" algn="just">
              <a:lnSpc>
                <a:spcPct val="120000"/>
              </a:lnSpc>
              <a:spcBef>
                <a:spcPts val="200"/>
              </a:spcBef>
              <a:spcAft>
                <a:spcPts val="200"/>
              </a:spcAft>
              <a:buNone/>
            </a:pPr>
            <a:r>
              <a:rPr lang="en-US" sz="1600" dirty="0"/>
              <a:t>	0</a:t>
            </a:r>
            <a:endParaRPr lang="en-IN" sz="1600" dirty="0"/>
          </a:p>
          <a:p>
            <a:pPr marL="468000" indent="-468000" algn="just">
              <a:lnSpc>
                <a:spcPct val="120000"/>
              </a:lnSpc>
              <a:spcBef>
                <a:spcPts val="200"/>
              </a:spcBef>
              <a:spcAft>
                <a:spcPts val="200"/>
              </a:spcAft>
              <a:buNone/>
            </a:pPr>
            <a:r>
              <a:rPr lang="en-US" sz="1600" dirty="0"/>
              <a:t>	</a:t>
            </a:r>
            <a:r>
              <a:rPr lang="en-US" sz="1600" b="1" dirty="0"/>
              <a:t>Explanation:</a:t>
            </a:r>
            <a:endParaRPr lang="en-IN" sz="1600" dirty="0"/>
          </a:p>
          <a:p>
            <a:pPr marL="468000" indent="-468000" algn="just">
              <a:lnSpc>
                <a:spcPct val="120000"/>
              </a:lnSpc>
              <a:spcBef>
                <a:spcPts val="200"/>
              </a:spcBef>
              <a:spcAft>
                <a:spcPts val="200"/>
              </a:spcAft>
              <a:buNone/>
            </a:pPr>
            <a:r>
              <a:rPr lang="en-US" sz="1600" dirty="0"/>
              <a:t>	Since, (a &gt; 0) output is the minimum value which is at x = – 1, output = 1 * (– 1)</a:t>
            </a:r>
            <a:r>
              <a:rPr lang="en-US" sz="1600" baseline="30000" dirty="0"/>
              <a:t>2</a:t>
            </a:r>
            <a:r>
              <a:rPr lang="en-US" sz="1600" dirty="0"/>
              <a:t> + 2 * (– 1) + 1 = 0.</a:t>
            </a:r>
            <a:endParaRPr lang="en-IN" sz="1600" dirty="0"/>
          </a:p>
          <a:p>
            <a:pPr marL="468000" indent="-468000" algn="just">
              <a:lnSpc>
                <a:spcPct val="120000"/>
              </a:lnSpc>
              <a:spcBef>
                <a:spcPts val="200"/>
              </a:spcBef>
              <a:spcAft>
                <a:spcPts val="200"/>
              </a:spcAft>
              <a:buNone/>
            </a:pPr>
            <a:r>
              <a:rPr lang="en-US" sz="1600" dirty="0"/>
              <a:t>	</a:t>
            </a:r>
            <a:r>
              <a:rPr lang="en-US" sz="1600" b="1" dirty="0"/>
              <a:t>Sample Input:</a:t>
            </a:r>
            <a:endParaRPr lang="en-IN" sz="1600" dirty="0"/>
          </a:p>
          <a:p>
            <a:pPr marL="468000" indent="-468000" algn="just">
              <a:lnSpc>
                <a:spcPct val="120000"/>
              </a:lnSpc>
              <a:spcBef>
                <a:spcPts val="200"/>
              </a:spcBef>
              <a:spcAft>
                <a:spcPts val="200"/>
              </a:spcAft>
              <a:buNone/>
            </a:pPr>
            <a:r>
              <a:rPr lang="en-US" sz="1600" dirty="0"/>
              <a:t>	a: – 2</a:t>
            </a:r>
            <a:endParaRPr lang="en-IN" sz="1600" dirty="0"/>
          </a:p>
          <a:p>
            <a:pPr marL="468000" indent="-468000" algn="just">
              <a:lnSpc>
                <a:spcPct val="120000"/>
              </a:lnSpc>
              <a:spcBef>
                <a:spcPts val="200"/>
              </a:spcBef>
              <a:spcAft>
                <a:spcPts val="200"/>
              </a:spcAft>
              <a:buNone/>
            </a:pPr>
            <a:r>
              <a:rPr lang="en-US" sz="1600" dirty="0"/>
              <a:t>	b: – 8</a:t>
            </a:r>
            <a:endParaRPr lang="en-IN" sz="1600" dirty="0"/>
          </a:p>
          <a:p>
            <a:pPr marL="468000" indent="-468000" algn="just">
              <a:lnSpc>
                <a:spcPct val="120000"/>
              </a:lnSpc>
              <a:spcBef>
                <a:spcPts val="200"/>
              </a:spcBef>
              <a:spcAft>
                <a:spcPts val="200"/>
              </a:spcAft>
              <a:buNone/>
            </a:pPr>
            <a:r>
              <a:rPr lang="en-US" sz="1600" dirty="0"/>
              <a:t>	c: 10</a:t>
            </a:r>
            <a:endParaRPr lang="en-IN" sz="1600" dirty="0"/>
          </a:p>
          <a:p>
            <a:pPr marL="468000" indent="-468000" algn="just">
              <a:lnSpc>
                <a:spcPct val="120000"/>
              </a:lnSpc>
              <a:spcBef>
                <a:spcPts val="200"/>
              </a:spcBef>
              <a:spcAft>
                <a:spcPts val="200"/>
              </a:spcAft>
              <a:buNone/>
            </a:pPr>
            <a:r>
              <a:rPr lang="en-US" sz="1600" dirty="0"/>
              <a:t>	</a:t>
            </a:r>
            <a:r>
              <a:rPr lang="en-US" sz="1600" b="1" dirty="0"/>
              <a:t>Sample Output:</a:t>
            </a:r>
            <a:endParaRPr lang="en-IN" sz="1600" dirty="0"/>
          </a:p>
          <a:p>
            <a:pPr marL="468000" indent="-468000" algn="just">
              <a:lnSpc>
                <a:spcPct val="120000"/>
              </a:lnSpc>
              <a:spcBef>
                <a:spcPts val="200"/>
              </a:spcBef>
              <a:spcAft>
                <a:spcPts val="200"/>
              </a:spcAft>
              <a:buNone/>
            </a:pPr>
            <a:r>
              <a:rPr lang="en-US" sz="1600" dirty="0"/>
              <a:t>	18</a:t>
            </a:r>
            <a:endParaRPr lang="en-IN" sz="1600" dirty="0"/>
          </a:p>
        </p:txBody>
      </p:sp>
    </p:spTree>
    <p:extLst>
      <p:ext uri="{BB962C8B-B14F-4D97-AF65-F5344CB8AC3E}">
        <p14:creationId xmlns:p14="http://schemas.microsoft.com/office/powerpoint/2010/main" val="243000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400" b="1" dirty="0"/>
              <a:t>	Answer:</a:t>
            </a:r>
            <a:endParaRPr lang="en-IN" sz="1400" dirty="0"/>
          </a:p>
          <a:p>
            <a:pPr marL="468000" indent="-468000" algn="just">
              <a:lnSpc>
                <a:spcPct val="120000"/>
              </a:lnSpc>
              <a:spcBef>
                <a:spcPts val="300"/>
              </a:spcBef>
              <a:spcAft>
                <a:spcPts val="300"/>
              </a:spcAft>
              <a:buNone/>
            </a:pPr>
            <a:r>
              <a:rPr lang="en-US" sz="1400" dirty="0"/>
              <a:t>	import </a:t>
            </a:r>
            <a:r>
              <a:rPr lang="en-US" sz="1400" dirty="0" err="1"/>
              <a:t>java.util.Scanner</a:t>
            </a:r>
            <a:r>
              <a:rPr lang="en-US" sz="1400" dirty="0"/>
              <a:t>;</a:t>
            </a:r>
            <a:endParaRPr lang="en-IN" sz="1400" dirty="0"/>
          </a:p>
          <a:p>
            <a:pPr marL="468000" indent="-468000" algn="just">
              <a:lnSpc>
                <a:spcPct val="120000"/>
              </a:lnSpc>
              <a:spcBef>
                <a:spcPts val="300"/>
              </a:spcBef>
              <a:spcAft>
                <a:spcPts val="300"/>
              </a:spcAft>
              <a:buNone/>
            </a:pPr>
            <a:r>
              <a:rPr lang="en-US" sz="1400" dirty="0"/>
              <a:t>	public class Main {</a:t>
            </a:r>
            <a:endParaRPr lang="en-IN" sz="1400" dirty="0"/>
          </a:p>
          <a:p>
            <a:pPr marL="468000" indent="-468000" algn="just">
              <a:lnSpc>
                <a:spcPct val="120000"/>
              </a:lnSpc>
              <a:spcBef>
                <a:spcPts val="300"/>
              </a:spcBef>
              <a:spcAft>
                <a:spcPts val="300"/>
              </a:spcAft>
              <a:buNone/>
            </a:pPr>
            <a:r>
              <a:rPr lang="en-US" sz="1400" dirty="0"/>
              <a:t>	    public static void main(String[] </a:t>
            </a:r>
            <a:r>
              <a:rPr lang="en-US" sz="1400" dirty="0" err="1"/>
              <a:t>args</a:t>
            </a:r>
            <a:r>
              <a:rPr lang="en-US" sz="1400" dirty="0"/>
              <a:t>) {</a:t>
            </a:r>
            <a:endParaRPr lang="en-IN" sz="1400" dirty="0"/>
          </a:p>
          <a:p>
            <a:pPr marL="468000" indent="-468000" algn="just">
              <a:lnSpc>
                <a:spcPct val="120000"/>
              </a:lnSpc>
              <a:spcBef>
                <a:spcPts val="300"/>
              </a:spcBef>
              <a:spcAft>
                <a:spcPts val="300"/>
              </a:spcAft>
              <a:buNone/>
            </a:pPr>
            <a:r>
              <a:rPr lang="en-US" sz="1400" dirty="0"/>
              <a:t>	        Scanner </a:t>
            </a:r>
            <a:r>
              <a:rPr lang="en-US" sz="1400" dirty="0" err="1"/>
              <a:t>scanner</a:t>
            </a:r>
            <a:r>
              <a:rPr lang="en-US" sz="1400" dirty="0"/>
              <a:t> = new Scanner(System.in);</a:t>
            </a:r>
            <a:endParaRPr lang="en-IN" sz="1400" dirty="0"/>
          </a:p>
          <a:p>
            <a:pPr marL="468000" indent="-468000" algn="just">
              <a:lnSpc>
                <a:spcPct val="120000"/>
              </a:lnSpc>
              <a:spcBef>
                <a:spcPts val="300"/>
              </a:spcBef>
              <a:spcAft>
                <a:spcPts val="300"/>
              </a:spcAft>
              <a:buNone/>
            </a:pPr>
            <a:r>
              <a:rPr lang="en-US" sz="1400" dirty="0"/>
              <a:t>	        int a = </a:t>
            </a:r>
            <a:r>
              <a:rPr lang="en-US" sz="1400" dirty="0" err="1"/>
              <a:t>scanner.nextInt</a:t>
            </a:r>
            <a:r>
              <a:rPr lang="en-US" sz="1400" dirty="0"/>
              <a:t>();</a:t>
            </a:r>
            <a:endParaRPr lang="en-IN" sz="1400" dirty="0"/>
          </a:p>
          <a:p>
            <a:pPr marL="468000" indent="-468000" algn="just">
              <a:lnSpc>
                <a:spcPct val="120000"/>
              </a:lnSpc>
              <a:spcBef>
                <a:spcPts val="300"/>
              </a:spcBef>
              <a:spcAft>
                <a:spcPts val="300"/>
              </a:spcAft>
              <a:buNone/>
            </a:pPr>
            <a:r>
              <a:rPr lang="en-US" sz="1400" dirty="0"/>
              <a:t>	        int b = </a:t>
            </a:r>
            <a:r>
              <a:rPr lang="en-US" sz="1400" dirty="0" err="1"/>
              <a:t>scanner.nextInt</a:t>
            </a:r>
            <a:r>
              <a:rPr lang="en-US" sz="1400" dirty="0"/>
              <a:t>();</a:t>
            </a:r>
            <a:endParaRPr lang="en-IN" sz="1400" dirty="0"/>
          </a:p>
          <a:p>
            <a:pPr marL="468000" indent="-468000" algn="just">
              <a:lnSpc>
                <a:spcPct val="120000"/>
              </a:lnSpc>
              <a:spcBef>
                <a:spcPts val="300"/>
              </a:spcBef>
              <a:spcAft>
                <a:spcPts val="300"/>
              </a:spcAft>
              <a:buNone/>
            </a:pPr>
            <a:r>
              <a:rPr lang="en-US" sz="1400" dirty="0"/>
              <a:t>	        int c = </a:t>
            </a:r>
            <a:r>
              <a:rPr lang="en-US" sz="1400" dirty="0" err="1"/>
              <a:t>scanner.nextInt</a:t>
            </a:r>
            <a:r>
              <a:rPr lang="en-US" sz="1400" dirty="0"/>
              <a:t>();</a:t>
            </a:r>
            <a:endParaRPr lang="en-IN" sz="1400" dirty="0"/>
          </a:p>
          <a:p>
            <a:pPr marL="468000" indent="-468000" algn="just">
              <a:lnSpc>
                <a:spcPct val="120000"/>
              </a:lnSpc>
              <a:spcBef>
                <a:spcPts val="300"/>
              </a:spcBef>
              <a:spcAft>
                <a:spcPts val="300"/>
              </a:spcAft>
              <a:buNone/>
            </a:pPr>
            <a:r>
              <a:rPr lang="en-US" sz="1400" dirty="0"/>
              <a:t>	        </a:t>
            </a:r>
            <a:r>
              <a:rPr lang="en-US" sz="1400" dirty="0" err="1"/>
              <a:t>System.out.println</a:t>
            </a:r>
            <a:r>
              <a:rPr lang="en-US" sz="1400" dirty="0"/>
              <a:t>(</a:t>
            </a:r>
            <a:r>
              <a:rPr lang="en-US" sz="1400" dirty="0" err="1"/>
              <a:t>MaximaOrMinima</a:t>
            </a:r>
            <a:r>
              <a:rPr lang="en-US" sz="1400" dirty="0"/>
              <a:t>(a, b, c));</a:t>
            </a:r>
            <a:endParaRPr lang="en-IN" sz="1400" dirty="0"/>
          </a:p>
          <a:p>
            <a:pPr marL="468000" indent="-468000" algn="just">
              <a:lnSpc>
                <a:spcPct val="120000"/>
              </a:lnSpc>
              <a:spcBef>
                <a:spcPts val="300"/>
              </a:spcBef>
              <a:spcAft>
                <a:spcPts val="300"/>
              </a:spcAft>
              <a:buNone/>
            </a:pPr>
            <a:r>
              <a:rPr lang="en-US" sz="1400" dirty="0"/>
              <a:t>	        </a:t>
            </a:r>
            <a:r>
              <a:rPr lang="en-US" sz="1400" dirty="0" err="1"/>
              <a:t>scanner.close</a:t>
            </a:r>
            <a:r>
              <a:rPr lang="en-US" sz="1400" dirty="0"/>
              <a:t>();</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public static int </a:t>
            </a:r>
            <a:r>
              <a:rPr lang="en-US" sz="1400" dirty="0" err="1"/>
              <a:t>MaximaOrMinima</a:t>
            </a:r>
            <a:r>
              <a:rPr lang="en-US" sz="1400" dirty="0"/>
              <a:t>(int a, int b, int c) {</a:t>
            </a:r>
            <a:endParaRPr lang="en-IN" sz="1400" dirty="0"/>
          </a:p>
          <a:p>
            <a:pPr marL="468000" indent="-468000" algn="just">
              <a:lnSpc>
                <a:spcPct val="120000"/>
              </a:lnSpc>
              <a:spcBef>
                <a:spcPts val="300"/>
              </a:spcBef>
              <a:spcAft>
                <a:spcPts val="300"/>
              </a:spcAft>
              <a:buNone/>
            </a:pPr>
            <a:r>
              <a:rPr lang="en-US" sz="1400" dirty="0"/>
              <a:t>	        if (a &gt; 0) {</a:t>
            </a:r>
            <a:endParaRPr lang="en-IN" sz="1400" dirty="0"/>
          </a:p>
          <a:p>
            <a:pPr marL="468000" indent="-468000" algn="just">
              <a:lnSpc>
                <a:spcPct val="120000"/>
              </a:lnSpc>
              <a:spcBef>
                <a:spcPts val="300"/>
              </a:spcBef>
              <a:spcAft>
                <a:spcPts val="300"/>
              </a:spcAft>
              <a:buNone/>
            </a:pPr>
            <a:r>
              <a:rPr lang="en-US" sz="1400" dirty="0"/>
              <a:t>	            int </a:t>
            </a:r>
            <a:r>
              <a:rPr lang="en-US" sz="1400" dirty="0" err="1"/>
              <a:t>minVal</a:t>
            </a:r>
            <a:r>
              <a:rPr lang="en-US" sz="1400" dirty="0"/>
              <a:t> = </a:t>
            </a:r>
            <a:r>
              <a:rPr lang="en-US" sz="1400" dirty="0" err="1"/>
              <a:t>Integer.MAX_VALUE</a:t>
            </a:r>
            <a:r>
              <a:rPr lang="en-US" sz="1400" dirty="0"/>
              <a:t>;</a:t>
            </a:r>
            <a:endParaRPr lang="en-IN" sz="1400" dirty="0"/>
          </a:p>
          <a:p>
            <a:pPr marL="468000" indent="-468000" algn="just">
              <a:lnSpc>
                <a:spcPct val="120000"/>
              </a:lnSpc>
              <a:spcBef>
                <a:spcPts val="300"/>
              </a:spcBef>
              <a:spcAft>
                <a:spcPts val="300"/>
              </a:spcAft>
              <a:buNone/>
            </a:pPr>
            <a:r>
              <a:rPr lang="en-US" sz="1400" dirty="0"/>
              <a:t>	            for (int x = -100; x &lt;= 100; x++) {</a:t>
            </a:r>
            <a:endParaRPr lang="en-IN" sz="1400" dirty="0"/>
          </a:p>
          <a:p>
            <a:pPr marL="468000" indent="-468000" algn="just">
              <a:lnSpc>
                <a:spcPct val="120000"/>
              </a:lnSpc>
              <a:spcBef>
                <a:spcPts val="300"/>
              </a:spcBef>
              <a:spcAft>
                <a:spcPts val="300"/>
              </a:spcAft>
              <a:buNone/>
            </a:pPr>
            <a:r>
              <a:rPr lang="en-US" sz="1400" dirty="0"/>
              <a:t>	                int value = a * x * x + b * x + c;</a:t>
            </a:r>
            <a:endParaRPr lang="en-IN" sz="1400" dirty="0"/>
          </a:p>
          <a:p>
            <a:pPr marL="468000" indent="-468000" algn="just">
              <a:lnSpc>
                <a:spcPct val="120000"/>
              </a:lnSpc>
              <a:spcBef>
                <a:spcPts val="300"/>
              </a:spcBef>
              <a:spcAft>
                <a:spcPts val="300"/>
              </a:spcAft>
              <a:buNone/>
            </a:pPr>
            <a:r>
              <a:rPr lang="en-US" sz="1400" dirty="0"/>
              <a:t>	                if (value &lt; </a:t>
            </a:r>
            <a:r>
              <a:rPr lang="en-US" sz="1400" dirty="0" err="1"/>
              <a:t>minVal</a:t>
            </a:r>
            <a:r>
              <a:rPr lang="en-US" sz="1400" dirty="0"/>
              <a:t>) {</a:t>
            </a:r>
            <a:endParaRPr lang="en-IN" sz="1400" dirty="0"/>
          </a:p>
        </p:txBody>
      </p:sp>
    </p:spTree>
    <p:extLst>
      <p:ext uri="{BB962C8B-B14F-4D97-AF65-F5344CB8AC3E}">
        <p14:creationId xmlns:p14="http://schemas.microsoft.com/office/powerpoint/2010/main" val="8558556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400" dirty="0"/>
              <a:t>	                    </a:t>
            </a:r>
            <a:r>
              <a:rPr lang="en-US" sz="1400" dirty="0" err="1"/>
              <a:t>minVal</a:t>
            </a:r>
            <a:r>
              <a:rPr lang="en-US" sz="1400" dirty="0"/>
              <a:t> = value;</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return </a:t>
            </a:r>
            <a:r>
              <a:rPr lang="en-US" sz="1400" dirty="0" err="1"/>
              <a:t>minVal</a:t>
            </a:r>
            <a:r>
              <a:rPr lang="en-US" sz="1400" dirty="0"/>
              <a:t>;</a:t>
            </a:r>
            <a:endParaRPr lang="en-IN" sz="1400" dirty="0"/>
          </a:p>
          <a:p>
            <a:pPr marL="468000" indent="-468000" algn="just">
              <a:lnSpc>
                <a:spcPct val="120000"/>
              </a:lnSpc>
              <a:spcBef>
                <a:spcPts val="300"/>
              </a:spcBef>
              <a:spcAft>
                <a:spcPts val="300"/>
              </a:spcAft>
              <a:buNone/>
            </a:pPr>
            <a:r>
              <a:rPr lang="en-US" sz="1400" dirty="0"/>
              <a:t>	        } else if (a &lt; 0) {</a:t>
            </a:r>
            <a:endParaRPr lang="en-IN" sz="1400" dirty="0"/>
          </a:p>
          <a:p>
            <a:pPr marL="468000" indent="-468000" algn="just">
              <a:lnSpc>
                <a:spcPct val="120000"/>
              </a:lnSpc>
              <a:spcBef>
                <a:spcPts val="300"/>
              </a:spcBef>
              <a:spcAft>
                <a:spcPts val="300"/>
              </a:spcAft>
              <a:buNone/>
            </a:pPr>
            <a:r>
              <a:rPr lang="en-US" sz="1400" dirty="0"/>
              <a:t>	            int </a:t>
            </a:r>
            <a:r>
              <a:rPr lang="en-US" sz="1400" dirty="0" err="1"/>
              <a:t>maxVal</a:t>
            </a:r>
            <a:r>
              <a:rPr lang="en-US" sz="1400" dirty="0"/>
              <a:t> = </a:t>
            </a:r>
            <a:r>
              <a:rPr lang="en-US" sz="1400" dirty="0" err="1"/>
              <a:t>Integer.MIN_VALUE</a:t>
            </a:r>
            <a:r>
              <a:rPr lang="en-US" sz="1400" dirty="0"/>
              <a:t>;</a:t>
            </a:r>
            <a:endParaRPr lang="en-IN" sz="1400" dirty="0"/>
          </a:p>
          <a:p>
            <a:pPr marL="468000" indent="-468000" algn="just">
              <a:lnSpc>
                <a:spcPct val="120000"/>
              </a:lnSpc>
              <a:spcBef>
                <a:spcPts val="300"/>
              </a:spcBef>
              <a:spcAft>
                <a:spcPts val="300"/>
              </a:spcAft>
              <a:buNone/>
            </a:pPr>
            <a:r>
              <a:rPr lang="en-US" sz="1400" dirty="0"/>
              <a:t>	            for (int x = -100; x &lt;= 100; x++) {</a:t>
            </a:r>
            <a:endParaRPr lang="en-IN" sz="1400" dirty="0"/>
          </a:p>
          <a:p>
            <a:pPr marL="468000" indent="-468000" algn="just">
              <a:lnSpc>
                <a:spcPct val="120000"/>
              </a:lnSpc>
              <a:spcBef>
                <a:spcPts val="300"/>
              </a:spcBef>
              <a:spcAft>
                <a:spcPts val="300"/>
              </a:spcAft>
              <a:buNone/>
            </a:pPr>
            <a:r>
              <a:rPr lang="en-US" sz="1400" dirty="0"/>
              <a:t>	                int value = a * x * x + b * x + c;</a:t>
            </a:r>
            <a:endParaRPr lang="en-IN" sz="1400" dirty="0"/>
          </a:p>
          <a:p>
            <a:pPr marL="468000" indent="-468000" algn="just">
              <a:lnSpc>
                <a:spcPct val="120000"/>
              </a:lnSpc>
              <a:spcBef>
                <a:spcPts val="300"/>
              </a:spcBef>
              <a:spcAft>
                <a:spcPts val="300"/>
              </a:spcAft>
              <a:buNone/>
            </a:pPr>
            <a:r>
              <a:rPr lang="en-US" sz="1400" dirty="0"/>
              <a:t>	                if (value &gt; </a:t>
            </a:r>
            <a:r>
              <a:rPr lang="en-US" sz="1400" dirty="0" err="1"/>
              <a:t>maxVal</a:t>
            </a:r>
            <a:r>
              <a:rPr lang="en-US" sz="1400" dirty="0"/>
              <a:t>) {</a:t>
            </a:r>
            <a:endParaRPr lang="en-IN" sz="1400" dirty="0"/>
          </a:p>
          <a:p>
            <a:pPr marL="468000" indent="-468000" algn="just">
              <a:lnSpc>
                <a:spcPct val="120000"/>
              </a:lnSpc>
              <a:spcBef>
                <a:spcPts val="300"/>
              </a:spcBef>
              <a:spcAft>
                <a:spcPts val="300"/>
              </a:spcAft>
              <a:buNone/>
            </a:pPr>
            <a:r>
              <a:rPr lang="en-US" sz="1400" dirty="0"/>
              <a:t>	                    </a:t>
            </a:r>
            <a:r>
              <a:rPr lang="en-US" sz="1400" dirty="0" err="1"/>
              <a:t>maxVal</a:t>
            </a:r>
            <a:r>
              <a:rPr lang="en-US" sz="1400" dirty="0"/>
              <a:t> = value;</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return </a:t>
            </a:r>
            <a:r>
              <a:rPr lang="en-US" sz="1400" dirty="0" err="1"/>
              <a:t>maxVal</a:t>
            </a:r>
            <a:r>
              <a:rPr lang="en-US" sz="1400" dirty="0"/>
              <a:t>;</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return 0;</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a:t>
            </a:r>
            <a:endParaRPr lang="en-IN" sz="1400" dirty="0"/>
          </a:p>
        </p:txBody>
      </p:sp>
    </p:spTree>
    <p:extLst>
      <p:ext uri="{BB962C8B-B14F-4D97-AF65-F5344CB8AC3E}">
        <p14:creationId xmlns:p14="http://schemas.microsoft.com/office/powerpoint/2010/main" val="22783200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31.	Implement the following function:</a:t>
            </a:r>
            <a:endParaRPr lang="en-IN" sz="1600" dirty="0"/>
          </a:p>
          <a:p>
            <a:pPr marL="468000" indent="-468000" algn="just">
              <a:lnSpc>
                <a:spcPct val="120000"/>
              </a:lnSpc>
              <a:spcBef>
                <a:spcPts val="300"/>
              </a:spcBef>
              <a:spcAft>
                <a:spcPts val="300"/>
              </a:spcAft>
              <a:buNone/>
            </a:pPr>
            <a:r>
              <a:rPr lang="en-US" sz="1600" dirty="0"/>
              <a:t>	int </a:t>
            </a:r>
            <a:r>
              <a:rPr lang="en-US" sz="1600" dirty="0" err="1"/>
              <a:t>MaxProfit</a:t>
            </a:r>
            <a:r>
              <a:rPr lang="en-US" sz="1600" dirty="0"/>
              <a:t>(int* price, int n);</a:t>
            </a:r>
            <a:endParaRPr lang="en-IN" sz="1600" dirty="0"/>
          </a:p>
          <a:p>
            <a:pPr marL="468000" indent="-468000" algn="just">
              <a:lnSpc>
                <a:spcPct val="120000"/>
              </a:lnSpc>
              <a:spcBef>
                <a:spcPts val="300"/>
              </a:spcBef>
              <a:spcAft>
                <a:spcPts val="300"/>
              </a:spcAft>
              <a:buNone/>
            </a:pPr>
            <a:r>
              <a:rPr lang="en-US" sz="1600" dirty="0"/>
              <a:t>	The function accepts a positive integer array ‘price’ consisting of ‘n’ elements as its argument. ‘price’ contains prices of a share throughout the day in the order of their occurrence. When a new price occurs, old price disappears forever. A transaction for the share is complete when firstly the share is bought and the sold. In a transaction where the share is bought at price[j] and sold at price[k], where j &lt; k, profit for that transaction = price[k] – price[j]. You can use a price only once either to buy or sell the share. Implement the function to maximize the profit in at most 2 transactions and return the same. Transaction 2 starts only when transaction 1 is completed.</a:t>
            </a:r>
            <a:endParaRPr lang="en-IN" sz="1600" dirty="0"/>
          </a:p>
          <a:p>
            <a:pPr marL="468000" indent="-468000" algn="just">
              <a:lnSpc>
                <a:spcPct val="120000"/>
              </a:lnSpc>
              <a:spcBef>
                <a:spcPts val="300"/>
              </a:spcBef>
              <a:spcAft>
                <a:spcPts val="300"/>
              </a:spcAft>
              <a:buNone/>
            </a:pPr>
            <a:r>
              <a:rPr lang="en-US" sz="1600" dirty="0"/>
              <a:t>	</a:t>
            </a:r>
            <a:r>
              <a:rPr lang="en-US" sz="1600" b="1" dirty="0"/>
              <a:t>Note:</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If ‘price’ is empty or None in case of Python, return -1.</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Return 0, if n &lt; 2.</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All calculations lie within integer range.</a:t>
            </a:r>
            <a:endParaRPr lang="en-IN" sz="1600" dirty="0"/>
          </a:p>
        </p:txBody>
      </p:sp>
    </p:spTree>
    <p:extLst>
      <p:ext uri="{BB962C8B-B14F-4D97-AF65-F5344CB8AC3E}">
        <p14:creationId xmlns:p14="http://schemas.microsoft.com/office/powerpoint/2010/main" val="29599477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dirty="0"/>
              <a:t>	</a:t>
            </a:r>
            <a:r>
              <a:rPr lang="en-US" sz="1600" b="1" dirty="0"/>
              <a:t>Example:</a:t>
            </a:r>
            <a:endParaRPr lang="en-IN" sz="1600" dirty="0"/>
          </a:p>
          <a:p>
            <a:pPr marL="468000" indent="-468000" algn="just">
              <a:lnSpc>
                <a:spcPct val="120000"/>
              </a:lnSpc>
              <a:spcBef>
                <a:spcPts val="200"/>
              </a:spcBef>
              <a:spcAft>
                <a:spcPts val="200"/>
              </a:spcAft>
              <a:buNone/>
            </a:pPr>
            <a:r>
              <a:rPr lang="en-US" sz="1600" b="1" dirty="0"/>
              <a:t>	Input:</a:t>
            </a:r>
            <a:endParaRPr lang="en-IN" sz="1600" dirty="0"/>
          </a:p>
          <a:p>
            <a:pPr marL="468000" indent="-468000" algn="just">
              <a:lnSpc>
                <a:spcPct val="120000"/>
              </a:lnSpc>
              <a:spcBef>
                <a:spcPts val="200"/>
              </a:spcBef>
              <a:spcAft>
                <a:spcPts val="200"/>
              </a:spcAft>
              <a:buNone/>
            </a:pPr>
            <a:r>
              <a:rPr lang="en-US" sz="1600" b="1" dirty="0"/>
              <a:t>	7</a:t>
            </a:r>
            <a:endParaRPr lang="en-IN" sz="1600" dirty="0"/>
          </a:p>
          <a:p>
            <a:pPr marL="468000" indent="-468000" algn="just">
              <a:lnSpc>
                <a:spcPct val="120000"/>
              </a:lnSpc>
              <a:spcBef>
                <a:spcPts val="200"/>
              </a:spcBef>
              <a:spcAft>
                <a:spcPts val="200"/>
              </a:spcAft>
              <a:buNone/>
            </a:pPr>
            <a:r>
              <a:rPr lang="en-US" sz="1600" dirty="0"/>
              <a:t>	price: 2 30 15 10 8 25 80</a:t>
            </a:r>
            <a:endParaRPr lang="en-IN" sz="1600" dirty="0"/>
          </a:p>
          <a:p>
            <a:pPr marL="468000" indent="-468000" algn="just">
              <a:lnSpc>
                <a:spcPct val="120000"/>
              </a:lnSpc>
              <a:spcBef>
                <a:spcPts val="200"/>
              </a:spcBef>
              <a:spcAft>
                <a:spcPts val="200"/>
              </a:spcAft>
              <a:buNone/>
            </a:pPr>
            <a:r>
              <a:rPr lang="en-US" sz="1600" dirty="0"/>
              <a:t>	</a:t>
            </a:r>
            <a:r>
              <a:rPr lang="en-US" sz="1600" b="1" dirty="0"/>
              <a:t>Output:</a:t>
            </a:r>
            <a:endParaRPr lang="en-IN" sz="1600" dirty="0"/>
          </a:p>
          <a:p>
            <a:pPr marL="468000" indent="-468000" algn="just">
              <a:lnSpc>
                <a:spcPct val="120000"/>
              </a:lnSpc>
              <a:spcBef>
                <a:spcPts val="200"/>
              </a:spcBef>
              <a:spcAft>
                <a:spcPts val="200"/>
              </a:spcAft>
              <a:buNone/>
            </a:pPr>
            <a:r>
              <a:rPr lang="en-US" sz="1600" dirty="0"/>
              <a:t>	100</a:t>
            </a:r>
            <a:endParaRPr lang="en-IN" sz="1600" dirty="0"/>
          </a:p>
          <a:p>
            <a:pPr marL="468000" indent="-468000" algn="just">
              <a:lnSpc>
                <a:spcPct val="120000"/>
              </a:lnSpc>
              <a:spcBef>
                <a:spcPts val="200"/>
              </a:spcBef>
              <a:spcAft>
                <a:spcPts val="200"/>
              </a:spcAft>
              <a:buNone/>
            </a:pPr>
            <a:r>
              <a:rPr lang="en-US" sz="1600" dirty="0"/>
              <a:t>	</a:t>
            </a:r>
            <a:r>
              <a:rPr lang="en-US" sz="1600" b="1" dirty="0"/>
              <a:t>Explanation:</a:t>
            </a:r>
            <a:endParaRPr lang="en-IN" sz="1600" dirty="0"/>
          </a:p>
          <a:p>
            <a:pPr marL="468000" indent="-468000" algn="just">
              <a:lnSpc>
                <a:spcPct val="120000"/>
              </a:lnSpc>
              <a:spcBef>
                <a:spcPts val="200"/>
              </a:spcBef>
              <a:spcAft>
                <a:spcPts val="200"/>
              </a:spcAft>
              <a:buNone/>
            </a:pPr>
            <a:r>
              <a:rPr lang="en-US" sz="1600" dirty="0"/>
              <a:t>	</a:t>
            </a:r>
            <a:r>
              <a:rPr lang="en-US" sz="1600" dirty="0">
                <a:sym typeface="Symbol" panose="05050102010706020507" pitchFamily="18" charset="2"/>
              </a:rPr>
              <a:t></a:t>
            </a:r>
            <a:r>
              <a:rPr lang="en-US" sz="1600" dirty="0"/>
              <a:t>	For Transaction 1, share is bought at 2 and sold at 30. Profit = 30 – 2 = 28.</a:t>
            </a:r>
            <a:endParaRPr lang="en-IN" sz="1600" dirty="0"/>
          </a:p>
          <a:p>
            <a:pPr marL="468000" indent="-468000" algn="just">
              <a:lnSpc>
                <a:spcPct val="120000"/>
              </a:lnSpc>
              <a:spcBef>
                <a:spcPts val="200"/>
              </a:spcBef>
              <a:spcAft>
                <a:spcPts val="200"/>
              </a:spcAft>
              <a:buNone/>
            </a:pPr>
            <a:r>
              <a:rPr lang="en-US" sz="1600" dirty="0"/>
              <a:t>	</a:t>
            </a:r>
            <a:r>
              <a:rPr lang="en-US" sz="1600" dirty="0">
                <a:sym typeface="Symbol" panose="05050102010706020507" pitchFamily="18" charset="2"/>
              </a:rPr>
              <a:t></a:t>
            </a:r>
            <a:r>
              <a:rPr lang="en-US" sz="1600" dirty="0"/>
              <a:t>	For Transaction 2, share is bought at 8 and sold at 80. Profit = 80 – 8 = 72.</a:t>
            </a:r>
            <a:endParaRPr lang="en-IN" sz="1600" dirty="0"/>
          </a:p>
          <a:p>
            <a:pPr marL="468000" indent="-468000" algn="just">
              <a:lnSpc>
                <a:spcPct val="120000"/>
              </a:lnSpc>
              <a:spcBef>
                <a:spcPts val="200"/>
              </a:spcBef>
              <a:spcAft>
                <a:spcPts val="200"/>
              </a:spcAft>
              <a:buNone/>
            </a:pPr>
            <a:r>
              <a:rPr lang="en-US" sz="1600" dirty="0"/>
              <a:t>	</a:t>
            </a:r>
            <a:r>
              <a:rPr lang="en-US" sz="1600" dirty="0">
                <a:sym typeface="Symbol" panose="05050102010706020507" pitchFamily="18" charset="2"/>
              </a:rPr>
              <a:t></a:t>
            </a:r>
            <a:r>
              <a:rPr lang="en-US" sz="1600" dirty="0"/>
              <a:t>	Total profit = Transaction 1 profit + Transaction 2 profit = 28 + 72 = 100.</a:t>
            </a:r>
            <a:endParaRPr lang="en-IN" sz="1600" dirty="0"/>
          </a:p>
          <a:p>
            <a:pPr marL="468000" indent="-468000" algn="just">
              <a:lnSpc>
                <a:spcPct val="120000"/>
              </a:lnSpc>
              <a:spcBef>
                <a:spcPts val="200"/>
              </a:spcBef>
              <a:spcAft>
                <a:spcPts val="200"/>
              </a:spcAft>
              <a:buNone/>
            </a:pPr>
            <a:r>
              <a:rPr lang="en-US" sz="1600" dirty="0"/>
              <a:t>	Thus, output is 100.</a:t>
            </a:r>
            <a:endParaRPr lang="en-IN" sz="1600" dirty="0"/>
          </a:p>
          <a:p>
            <a:pPr marL="468000" indent="-468000" algn="just">
              <a:lnSpc>
                <a:spcPct val="120000"/>
              </a:lnSpc>
              <a:spcBef>
                <a:spcPts val="200"/>
              </a:spcBef>
              <a:spcAft>
                <a:spcPts val="200"/>
              </a:spcAft>
              <a:buNone/>
            </a:pPr>
            <a:r>
              <a:rPr lang="en-US" sz="1600" dirty="0"/>
              <a:t>	</a:t>
            </a:r>
            <a:r>
              <a:rPr lang="en-US" sz="1600" b="1" dirty="0"/>
              <a:t>Sample Input:</a:t>
            </a:r>
            <a:endParaRPr lang="en-IN" sz="1600" dirty="0"/>
          </a:p>
          <a:p>
            <a:pPr marL="468000" indent="-468000" algn="just">
              <a:lnSpc>
                <a:spcPct val="120000"/>
              </a:lnSpc>
              <a:spcBef>
                <a:spcPts val="200"/>
              </a:spcBef>
              <a:spcAft>
                <a:spcPts val="200"/>
              </a:spcAft>
              <a:buNone/>
            </a:pPr>
            <a:r>
              <a:rPr lang="en-US" sz="1600" dirty="0"/>
              <a:t>	8</a:t>
            </a:r>
            <a:endParaRPr lang="en-IN" sz="1600" dirty="0"/>
          </a:p>
          <a:p>
            <a:pPr marL="468000" indent="-468000" algn="just">
              <a:lnSpc>
                <a:spcPct val="120000"/>
              </a:lnSpc>
              <a:spcBef>
                <a:spcPts val="200"/>
              </a:spcBef>
              <a:spcAft>
                <a:spcPts val="200"/>
              </a:spcAft>
              <a:buNone/>
            </a:pPr>
            <a:r>
              <a:rPr lang="en-US" sz="1600" dirty="0"/>
              <a:t>	price: 10 5 22 65 8 75 90 80</a:t>
            </a:r>
            <a:endParaRPr lang="en-IN" sz="1600" dirty="0"/>
          </a:p>
          <a:p>
            <a:pPr marL="468000" indent="-468000" algn="just">
              <a:lnSpc>
                <a:spcPct val="120000"/>
              </a:lnSpc>
              <a:spcBef>
                <a:spcPts val="200"/>
              </a:spcBef>
              <a:spcAft>
                <a:spcPts val="200"/>
              </a:spcAft>
              <a:buNone/>
            </a:pPr>
            <a:r>
              <a:rPr lang="en-US" sz="1600" dirty="0"/>
              <a:t>	</a:t>
            </a:r>
            <a:r>
              <a:rPr lang="en-US" sz="1600" b="1" dirty="0"/>
              <a:t>Sample Output:</a:t>
            </a:r>
            <a:endParaRPr lang="en-IN" sz="1600" dirty="0"/>
          </a:p>
          <a:p>
            <a:pPr marL="468000" indent="-468000" algn="just">
              <a:lnSpc>
                <a:spcPct val="120000"/>
              </a:lnSpc>
              <a:spcBef>
                <a:spcPts val="200"/>
              </a:spcBef>
              <a:spcAft>
                <a:spcPts val="200"/>
              </a:spcAft>
              <a:buNone/>
            </a:pPr>
            <a:r>
              <a:rPr lang="en-US" sz="1600" dirty="0"/>
              <a:t>	142</a:t>
            </a:r>
            <a:endParaRPr lang="en-IN" sz="1600" dirty="0"/>
          </a:p>
        </p:txBody>
      </p:sp>
    </p:spTree>
    <p:extLst>
      <p:ext uri="{BB962C8B-B14F-4D97-AF65-F5344CB8AC3E}">
        <p14:creationId xmlns:p14="http://schemas.microsoft.com/office/powerpoint/2010/main" val="16712437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 Function to find the length of the longest increasing subsequence</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longestIncreasingSubsequenceLength</a:t>
            </a:r>
            <a:r>
              <a:rPr lang="en-US" sz="1600" dirty="0"/>
              <a:t>(int n, int[] A) {</a:t>
            </a:r>
            <a:endParaRPr lang="en-IN" sz="1600" dirty="0"/>
          </a:p>
          <a:p>
            <a:pPr marL="468000" indent="-468000" algn="just">
              <a:lnSpc>
                <a:spcPct val="120000"/>
              </a:lnSpc>
              <a:spcBef>
                <a:spcPts val="300"/>
              </a:spcBef>
              <a:spcAft>
                <a:spcPts val="300"/>
              </a:spcAft>
              <a:buNone/>
            </a:pPr>
            <a:r>
              <a:rPr lang="en-US" sz="1600" dirty="0"/>
              <a:t>	        // Create an array to store the length of LIS ending at each index</a:t>
            </a:r>
            <a:endParaRPr lang="en-IN" sz="1600" dirty="0"/>
          </a:p>
          <a:p>
            <a:pPr marL="468000" indent="-468000" algn="just">
              <a:lnSpc>
                <a:spcPct val="120000"/>
              </a:lnSpc>
              <a:spcBef>
                <a:spcPts val="300"/>
              </a:spcBef>
              <a:spcAft>
                <a:spcPts val="300"/>
              </a:spcAft>
              <a:buNone/>
            </a:pPr>
            <a:r>
              <a:rPr lang="en-US" sz="1600" dirty="0"/>
              <a:t>	        int[] </a:t>
            </a:r>
            <a:r>
              <a:rPr lang="en-US" sz="1600" dirty="0" err="1"/>
              <a:t>lis</a:t>
            </a:r>
            <a:r>
              <a:rPr lang="en-US" sz="1600" dirty="0"/>
              <a:t> = new int[n];</a:t>
            </a:r>
            <a:endParaRPr lang="en-IN" sz="1600" dirty="0"/>
          </a:p>
          <a:p>
            <a:pPr marL="468000" indent="-468000" algn="just">
              <a:lnSpc>
                <a:spcPct val="120000"/>
              </a:lnSpc>
              <a:spcBef>
                <a:spcPts val="300"/>
              </a:spcBef>
              <a:spcAft>
                <a:spcPts val="300"/>
              </a:spcAft>
              <a:buNone/>
            </a:pPr>
            <a:r>
              <a:rPr lang="en-US" sz="1600" dirty="0"/>
              <a:t>	        // Initialize each element of LIS array to 1</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lis</a:t>
            </a:r>
            <a:r>
              <a:rPr lang="en-US" sz="1600" dirty="0"/>
              <a:t>[</a:t>
            </a:r>
            <a:r>
              <a:rPr lang="en-US" sz="1600" dirty="0" err="1"/>
              <a:t>i</a:t>
            </a:r>
            <a:r>
              <a:rPr lang="en-US" sz="1600" dirty="0"/>
              <a:t>] = 1;</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 Iterate through the array A</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1;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for (int j = 0; j &lt; </a:t>
            </a:r>
            <a:r>
              <a:rPr lang="en-US" sz="1600" dirty="0" err="1"/>
              <a:t>i</a:t>
            </a:r>
            <a:r>
              <a:rPr lang="en-US" sz="1600" dirty="0"/>
              <a:t>; </a:t>
            </a:r>
            <a:r>
              <a:rPr lang="en-US" sz="1600" dirty="0" err="1"/>
              <a:t>j++</a:t>
            </a:r>
            <a:r>
              <a:rPr lang="en-US" sz="1600" dirty="0"/>
              <a:t>) {</a:t>
            </a:r>
            <a:endParaRPr lang="en-IN" sz="1600" dirty="0"/>
          </a:p>
        </p:txBody>
      </p:sp>
    </p:spTree>
    <p:extLst>
      <p:ext uri="{BB962C8B-B14F-4D97-AF65-F5344CB8AC3E}">
        <p14:creationId xmlns:p14="http://schemas.microsoft.com/office/powerpoint/2010/main" val="2068994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price = new int[n];</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price[</a:t>
            </a:r>
            <a:r>
              <a:rPr lang="en-US" sz="1600" dirty="0" err="1"/>
              <a:t>i</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MaxProfit</a:t>
            </a:r>
            <a:r>
              <a:rPr lang="en-US" sz="1600" dirty="0"/>
              <a:t>(price, n));</a:t>
            </a:r>
            <a:endParaRPr lang="en-IN" sz="1600" dirty="0"/>
          </a:p>
          <a:p>
            <a:pPr marL="468000" indent="-468000" algn="just">
              <a:lnSpc>
                <a:spcPct val="120000"/>
              </a:lnSpc>
              <a:spcBef>
                <a:spcPts val="300"/>
              </a:spcBef>
              <a:spcAft>
                <a:spcPts val="300"/>
              </a:spcAft>
              <a:buNone/>
            </a:pPr>
            <a:r>
              <a:rPr lang="en-US" sz="1600" dirty="0"/>
              <a:t>	        </a:t>
            </a:r>
            <a:r>
              <a:rPr lang="en-US" sz="1600" dirty="0" err="1"/>
              <a:t>scanner.close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MaxProfit</a:t>
            </a:r>
            <a:r>
              <a:rPr lang="en-US" sz="1600" dirty="0"/>
              <a:t>(int[] price, int n) {</a:t>
            </a:r>
            <a:endParaRPr lang="en-IN" sz="1600" dirty="0"/>
          </a:p>
          <a:p>
            <a:pPr marL="468000" indent="-468000" algn="just">
              <a:lnSpc>
                <a:spcPct val="120000"/>
              </a:lnSpc>
              <a:spcBef>
                <a:spcPts val="300"/>
              </a:spcBef>
              <a:spcAft>
                <a:spcPts val="300"/>
              </a:spcAft>
              <a:buNone/>
            </a:pPr>
            <a:r>
              <a:rPr lang="en-US" sz="1600" dirty="0"/>
              <a:t>	        if (price == null || </a:t>
            </a:r>
            <a:r>
              <a:rPr lang="en-US" sz="1600" dirty="0" err="1"/>
              <a:t>price.length</a:t>
            </a:r>
            <a:r>
              <a:rPr lang="en-US" sz="1600" dirty="0"/>
              <a:t> &lt; 2) {</a:t>
            </a:r>
            <a:endParaRPr lang="en-IN" sz="1600" dirty="0"/>
          </a:p>
        </p:txBody>
      </p:sp>
    </p:spTree>
    <p:extLst>
      <p:ext uri="{BB962C8B-B14F-4D97-AF65-F5344CB8AC3E}">
        <p14:creationId xmlns:p14="http://schemas.microsoft.com/office/powerpoint/2010/main" val="38901901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return -1;</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int profit1 = 0;</a:t>
            </a:r>
            <a:endParaRPr lang="en-IN" sz="1600" dirty="0"/>
          </a:p>
          <a:p>
            <a:pPr marL="468000" indent="-468000" algn="just">
              <a:lnSpc>
                <a:spcPct val="120000"/>
              </a:lnSpc>
              <a:spcBef>
                <a:spcPts val="300"/>
              </a:spcBef>
              <a:spcAft>
                <a:spcPts val="300"/>
              </a:spcAft>
              <a:buNone/>
            </a:pPr>
            <a:r>
              <a:rPr lang="en-US" sz="1600" dirty="0"/>
              <a:t>	        int profit2 = 0;</a:t>
            </a:r>
            <a:endParaRPr lang="en-IN" sz="1600" dirty="0"/>
          </a:p>
          <a:p>
            <a:pPr marL="468000" indent="-468000" algn="just">
              <a:lnSpc>
                <a:spcPct val="120000"/>
              </a:lnSpc>
              <a:spcBef>
                <a:spcPts val="300"/>
              </a:spcBef>
              <a:spcAft>
                <a:spcPts val="300"/>
              </a:spcAft>
              <a:buNone/>
            </a:pPr>
            <a:r>
              <a:rPr lang="en-US" sz="1600" dirty="0"/>
              <a:t>	        int minPrice1 = price[0];</a:t>
            </a:r>
            <a:endParaRPr lang="en-IN" sz="1600" dirty="0"/>
          </a:p>
          <a:p>
            <a:pPr marL="468000" indent="-468000" algn="just">
              <a:lnSpc>
                <a:spcPct val="120000"/>
              </a:lnSpc>
              <a:spcBef>
                <a:spcPts val="300"/>
              </a:spcBef>
              <a:spcAft>
                <a:spcPts val="300"/>
              </a:spcAft>
              <a:buNone/>
            </a:pPr>
            <a:r>
              <a:rPr lang="en-US" sz="1600" dirty="0"/>
              <a:t>	        int minPrice2 = price[0];</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1;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minPrice1 = </a:t>
            </a:r>
            <a:r>
              <a:rPr lang="en-US" sz="1600" dirty="0" err="1"/>
              <a:t>Math.min</a:t>
            </a:r>
            <a:r>
              <a:rPr lang="en-US" sz="1600" dirty="0"/>
              <a:t>(minPrice1, price[</a:t>
            </a:r>
            <a:r>
              <a:rPr lang="en-US" sz="1600" dirty="0" err="1"/>
              <a:t>i</a:t>
            </a:r>
            <a:r>
              <a:rPr lang="en-US" sz="1600" dirty="0"/>
              <a:t>]);</a:t>
            </a:r>
            <a:endParaRPr lang="en-IN" sz="1600" dirty="0"/>
          </a:p>
          <a:p>
            <a:pPr marL="468000" indent="-468000" algn="just">
              <a:lnSpc>
                <a:spcPct val="120000"/>
              </a:lnSpc>
              <a:spcBef>
                <a:spcPts val="300"/>
              </a:spcBef>
              <a:spcAft>
                <a:spcPts val="300"/>
              </a:spcAft>
              <a:buNone/>
            </a:pPr>
            <a:r>
              <a:rPr lang="en-US" sz="1600" dirty="0"/>
              <a:t>	            profit1 = </a:t>
            </a:r>
            <a:r>
              <a:rPr lang="en-US" sz="1600" dirty="0" err="1"/>
              <a:t>Math.max</a:t>
            </a:r>
            <a:r>
              <a:rPr lang="en-US" sz="1600" dirty="0"/>
              <a:t>(profit1, price[</a:t>
            </a:r>
            <a:r>
              <a:rPr lang="en-US" sz="1600" dirty="0" err="1"/>
              <a:t>i</a:t>
            </a:r>
            <a:r>
              <a:rPr lang="en-US" sz="1600" dirty="0"/>
              <a:t>] - minPrice1);</a:t>
            </a:r>
            <a:endParaRPr lang="en-IN" sz="1600" dirty="0"/>
          </a:p>
          <a:p>
            <a:pPr marL="468000" indent="-468000" algn="just">
              <a:lnSpc>
                <a:spcPct val="120000"/>
              </a:lnSpc>
              <a:spcBef>
                <a:spcPts val="300"/>
              </a:spcBef>
              <a:spcAft>
                <a:spcPts val="300"/>
              </a:spcAft>
              <a:buNone/>
            </a:pPr>
            <a:r>
              <a:rPr lang="en-US" sz="1600" dirty="0"/>
              <a:t>	            minPrice2 = </a:t>
            </a:r>
            <a:r>
              <a:rPr lang="en-US" sz="1600" dirty="0" err="1"/>
              <a:t>Math.min</a:t>
            </a:r>
            <a:r>
              <a:rPr lang="en-US" sz="1600" dirty="0"/>
              <a:t>(minPrice2, price[</a:t>
            </a:r>
            <a:r>
              <a:rPr lang="en-US" sz="1600" dirty="0" err="1"/>
              <a:t>i</a:t>
            </a:r>
            <a:r>
              <a:rPr lang="en-US" sz="1600" dirty="0"/>
              <a:t>] - profit1);</a:t>
            </a:r>
            <a:endParaRPr lang="en-IN" sz="1600" dirty="0"/>
          </a:p>
          <a:p>
            <a:pPr marL="468000" indent="-468000" algn="just">
              <a:lnSpc>
                <a:spcPct val="120000"/>
              </a:lnSpc>
              <a:spcBef>
                <a:spcPts val="300"/>
              </a:spcBef>
              <a:spcAft>
                <a:spcPts val="300"/>
              </a:spcAft>
              <a:buNone/>
            </a:pPr>
            <a:r>
              <a:rPr lang="en-US" sz="1600" dirty="0"/>
              <a:t>	            profit2 = </a:t>
            </a:r>
            <a:r>
              <a:rPr lang="en-US" sz="1600" dirty="0" err="1"/>
              <a:t>Math.max</a:t>
            </a:r>
            <a:r>
              <a:rPr lang="en-US" sz="1600" dirty="0"/>
              <a:t>(profit2, price[</a:t>
            </a:r>
            <a:r>
              <a:rPr lang="en-US" sz="1600" dirty="0" err="1"/>
              <a:t>i</a:t>
            </a:r>
            <a:r>
              <a:rPr lang="en-US" sz="1600" dirty="0"/>
              <a:t>] - minPrice2);</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profit2;</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41572193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32.	How to attempt?</a:t>
            </a:r>
            <a:endParaRPr lang="en-IN" sz="1600" dirty="0"/>
          </a:p>
          <a:p>
            <a:pPr marL="468000" indent="-468000" algn="just">
              <a:lnSpc>
                <a:spcPct val="120000"/>
              </a:lnSpc>
              <a:spcBef>
                <a:spcPts val="300"/>
              </a:spcBef>
              <a:spcAft>
                <a:spcPts val="300"/>
              </a:spcAft>
              <a:buNone/>
            </a:pPr>
            <a:r>
              <a:rPr lang="en-US" sz="1600" dirty="0"/>
              <a:t>	</a:t>
            </a:r>
            <a:r>
              <a:rPr lang="en-US" sz="1600" b="1" dirty="0"/>
              <a:t>Documents</a:t>
            </a:r>
            <a:endParaRPr lang="en-IN" sz="1600" dirty="0"/>
          </a:p>
          <a:p>
            <a:pPr marL="468000" indent="-468000" algn="just">
              <a:lnSpc>
                <a:spcPct val="120000"/>
              </a:lnSpc>
              <a:spcBef>
                <a:spcPts val="300"/>
              </a:spcBef>
              <a:spcAft>
                <a:spcPts val="300"/>
              </a:spcAft>
              <a:buNone/>
            </a:pPr>
            <a:r>
              <a:rPr lang="en-US" sz="1600" dirty="0"/>
              <a:t>	The United Nations Organization released an official document regarding the most important events from the beginning of time (dated 00-00-0000) with a brief description of the events. The date of all the events is mentioned in the ‘DD-MM-YYYY’ format.</a:t>
            </a:r>
            <a:endParaRPr lang="en-IN" sz="1600" dirty="0"/>
          </a:p>
          <a:p>
            <a:pPr marL="468000" indent="-468000" algn="just">
              <a:lnSpc>
                <a:spcPct val="120000"/>
              </a:lnSpc>
              <a:spcBef>
                <a:spcPts val="300"/>
              </a:spcBef>
              <a:spcAft>
                <a:spcPts val="300"/>
              </a:spcAft>
              <a:buNone/>
            </a:pPr>
            <a:r>
              <a:rPr lang="en-US" sz="1600" dirty="0"/>
              <a:t>	Find the total number of distinct years referenced in the document.</a:t>
            </a:r>
            <a:endParaRPr lang="en-IN" sz="1600" dirty="0"/>
          </a:p>
          <a:p>
            <a:pPr marL="468000" indent="-468000" algn="just">
              <a:lnSpc>
                <a:spcPct val="120000"/>
              </a:lnSpc>
              <a:spcBef>
                <a:spcPts val="300"/>
              </a:spcBef>
              <a:spcAft>
                <a:spcPts val="300"/>
              </a:spcAft>
              <a:buNone/>
            </a:pPr>
            <a:r>
              <a:rPr lang="en-US" sz="1600" dirty="0"/>
              <a:t>	</a:t>
            </a:r>
            <a:r>
              <a:rPr lang="en-US" sz="1600" b="1" dirty="0"/>
              <a:t>Input Specification:</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String containing the content of the document</a:t>
            </a:r>
            <a:endParaRPr lang="en-IN" sz="1600" dirty="0"/>
          </a:p>
          <a:p>
            <a:pPr marL="468000" indent="-468000" algn="just">
              <a:lnSpc>
                <a:spcPct val="120000"/>
              </a:lnSpc>
              <a:spcBef>
                <a:spcPts val="300"/>
              </a:spcBef>
              <a:spcAft>
                <a:spcPts val="300"/>
              </a:spcAft>
              <a:buNone/>
            </a:pPr>
            <a:r>
              <a:rPr lang="en-US" sz="1600" dirty="0"/>
              <a:t>	</a:t>
            </a:r>
            <a:r>
              <a:rPr lang="en-US" sz="1600" b="1" dirty="0"/>
              <a:t>Output Specification:</a:t>
            </a:r>
            <a:endParaRPr lang="en-IN" sz="1600" dirty="0"/>
          </a:p>
          <a:p>
            <a:pPr marL="468000" indent="-468000" algn="just">
              <a:lnSpc>
                <a:spcPct val="120000"/>
              </a:lnSpc>
              <a:spcBef>
                <a:spcPts val="300"/>
              </a:spcBef>
              <a:spcAft>
                <a:spcPts val="300"/>
              </a:spcAft>
              <a:buNone/>
            </a:pPr>
            <a:r>
              <a:rPr lang="en-US" sz="1600" dirty="0"/>
              <a:t>	Return the total number of distinct years referenced in the document</a:t>
            </a:r>
            <a:endParaRPr lang="en-IN" sz="1600" dirty="0"/>
          </a:p>
        </p:txBody>
      </p:sp>
    </p:spTree>
    <p:extLst>
      <p:ext uri="{BB962C8B-B14F-4D97-AF65-F5344CB8AC3E}">
        <p14:creationId xmlns:p14="http://schemas.microsoft.com/office/powerpoint/2010/main" val="17957570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java.util.HashSet</a:t>
            </a:r>
            <a:r>
              <a:rPr lang="en-US" sz="1600" dirty="0"/>
              <a:t>;</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java.util.Set</a:t>
            </a:r>
            <a:r>
              <a:rPr lang="en-US" sz="1600" dirty="0"/>
              <a:t>;</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java.util.regex.Matcher</a:t>
            </a:r>
            <a:r>
              <a:rPr lang="en-US" sz="1600" dirty="0"/>
              <a:t>;</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java.util.regex.Pattern</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static int </a:t>
            </a:r>
            <a:r>
              <a:rPr lang="en-US" sz="1600" dirty="0" err="1"/>
              <a:t>countDistinctYears</a:t>
            </a:r>
            <a:r>
              <a:rPr lang="en-US" sz="1600" dirty="0"/>
              <a:t>(String document) {</a:t>
            </a:r>
            <a:endParaRPr lang="en-IN" sz="1600" dirty="0"/>
          </a:p>
          <a:p>
            <a:pPr marL="468000" indent="-468000" algn="just">
              <a:lnSpc>
                <a:spcPct val="120000"/>
              </a:lnSpc>
              <a:spcBef>
                <a:spcPts val="300"/>
              </a:spcBef>
              <a:spcAft>
                <a:spcPts val="300"/>
              </a:spcAft>
              <a:buNone/>
            </a:pPr>
            <a:r>
              <a:rPr lang="en-US" sz="1600" dirty="0"/>
              <a:t>	        Set&lt;Integer&gt; </a:t>
            </a:r>
            <a:r>
              <a:rPr lang="en-US" sz="1600" dirty="0" err="1"/>
              <a:t>distinctYears</a:t>
            </a:r>
            <a:r>
              <a:rPr lang="en-US" sz="1600" dirty="0"/>
              <a:t> = new HashSet&lt;&gt;();</a:t>
            </a:r>
            <a:endParaRPr lang="en-IN" sz="1600" dirty="0"/>
          </a:p>
          <a:p>
            <a:pPr marL="468000" indent="-468000" algn="just">
              <a:lnSpc>
                <a:spcPct val="120000"/>
              </a:lnSpc>
              <a:spcBef>
                <a:spcPts val="300"/>
              </a:spcBef>
              <a:spcAft>
                <a:spcPts val="300"/>
              </a:spcAft>
              <a:buNone/>
            </a:pPr>
            <a:r>
              <a:rPr lang="en-US" sz="1600" dirty="0"/>
              <a:t>	        Pattern </a:t>
            </a:r>
            <a:r>
              <a:rPr lang="en-US" sz="1600" dirty="0" err="1"/>
              <a:t>pattern</a:t>
            </a:r>
            <a:r>
              <a:rPr lang="en-US" sz="1600" dirty="0"/>
              <a:t> = </a:t>
            </a:r>
            <a:r>
              <a:rPr lang="en-US" sz="1600" dirty="0" err="1"/>
              <a:t>Pattern.compile</a:t>
            </a:r>
            <a:r>
              <a:rPr lang="en-US" sz="1600" dirty="0"/>
              <a:t>("\\b\\d{2}-\\d{2}-(\\d{4})\\b");</a:t>
            </a:r>
            <a:endParaRPr lang="en-IN" sz="1600" dirty="0"/>
          </a:p>
          <a:p>
            <a:pPr marL="468000" indent="-468000" algn="just">
              <a:lnSpc>
                <a:spcPct val="120000"/>
              </a:lnSpc>
              <a:spcBef>
                <a:spcPts val="300"/>
              </a:spcBef>
              <a:spcAft>
                <a:spcPts val="300"/>
              </a:spcAft>
              <a:buNone/>
            </a:pPr>
            <a:r>
              <a:rPr lang="en-US" sz="1600" dirty="0"/>
              <a:t>	        Matcher </a:t>
            </a:r>
            <a:r>
              <a:rPr lang="en-US" sz="1600" dirty="0" err="1"/>
              <a:t>matcher</a:t>
            </a:r>
            <a:r>
              <a:rPr lang="en-US" sz="1600" dirty="0"/>
              <a:t> = </a:t>
            </a:r>
            <a:r>
              <a:rPr lang="en-US" sz="1600" dirty="0" err="1"/>
              <a:t>pattern.matcher</a:t>
            </a:r>
            <a:r>
              <a:rPr lang="en-US" sz="1600" dirty="0"/>
              <a:t>(document);</a:t>
            </a:r>
            <a:endParaRPr lang="en-IN" sz="1600" dirty="0"/>
          </a:p>
          <a:p>
            <a:pPr marL="468000" indent="-468000" algn="just">
              <a:lnSpc>
                <a:spcPct val="120000"/>
              </a:lnSpc>
              <a:spcBef>
                <a:spcPts val="300"/>
              </a:spcBef>
              <a:spcAft>
                <a:spcPts val="300"/>
              </a:spcAft>
              <a:buNone/>
            </a:pPr>
            <a:r>
              <a:rPr lang="en-US" sz="1600" dirty="0"/>
              <a:t>	        while (</a:t>
            </a:r>
            <a:r>
              <a:rPr lang="en-US" sz="1600" dirty="0" err="1"/>
              <a:t>matcher.find</a:t>
            </a:r>
            <a:r>
              <a:rPr lang="en-US" sz="1600" dirty="0"/>
              <a:t>()) {</a:t>
            </a:r>
            <a:endParaRPr lang="en-IN" sz="1600" dirty="0"/>
          </a:p>
          <a:p>
            <a:pPr marL="468000" indent="-468000" algn="just">
              <a:lnSpc>
                <a:spcPct val="120000"/>
              </a:lnSpc>
              <a:spcBef>
                <a:spcPts val="300"/>
              </a:spcBef>
              <a:spcAft>
                <a:spcPts val="300"/>
              </a:spcAft>
              <a:buNone/>
            </a:pPr>
            <a:r>
              <a:rPr lang="en-US" sz="1600" dirty="0"/>
              <a:t>	            String </a:t>
            </a:r>
            <a:r>
              <a:rPr lang="en-US" sz="1600" dirty="0" err="1"/>
              <a:t>yearStr</a:t>
            </a:r>
            <a:r>
              <a:rPr lang="en-US" sz="1600" dirty="0"/>
              <a:t> = </a:t>
            </a:r>
            <a:r>
              <a:rPr lang="en-US" sz="1600" dirty="0" err="1"/>
              <a:t>matcher.group</a:t>
            </a:r>
            <a:r>
              <a:rPr lang="en-US" sz="1600" dirty="0"/>
              <a:t>(1);</a:t>
            </a:r>
            <a:endParaRPr lang="en-IN" sz="1600" dirty="0"/>
          </a:p>
          <a:p>
            <a:pPr marL="468000" indent="-468000" algn="just">
              <a:lnSpc>
                <a:spcPct val="120000"/>
              </a:lnSpc>
              <a:spcBef>
                <a:spcPts val="300"/>
              </a:spcBef>
              <a:spcAft>
                <a:spcPts val="300"/>
              </a:spcAft>
              <a:buNone/>
            </a:pPr>
            <a:r>
              <a:rPr lang="en-US" sz="1600" dirty="0"/>
              <a:t>	            int year = </a:t>
            </a:r>
            <a:r>
              <a:rPr lang="en-US" sz="1600" dirty="0" err="1"/>
              <a:t>Integer.parseInt</a:t>
            </a:r>
            <a:r>
              <a:rPr lang="en-US" sz="1600" dirty="0"/>
              <a:t>(</a:t>
            </a:r>
            <a:r>
              <a:rPr lang="en-US" sz="1600" dirty="0" err="1"/>
              <a:t>yearStr</a:t>
            </a:r>
            <a:r>
              <a:rPr lang="en-US" sz="1600" dirty="0"/>
              <a:t>);</a:t>
            </a:r>
            <a:endParaRPr lang="en-IN" sz="1600" dirty="0"/>
          </a:p>
        </p:txBody>
      </p:sp>
    </p:spTree>
    <p:extLst>
      <p:ext uri="{BB962C8B-B14F-4D97-AF65-F5344CB8AC3E}">
        <p14:creationId xmlns:p14="http://schemas.microsoft.com/office/powerpoint/2010/main" val="33787452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dirty="0" err="1"/>
              <a:t>distinctYears.add</a:t>
            </a:r>
            <a:r>
              <a:rPr lang="en-US" sz="1600" dirty="0"/>
              <a:t>(year);</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a:t>
            </a:r>
            <a:r>
              <a:rPr lang="en-US" sz="1600" dirty="0" err="1"/>
              <a:t>distinctYears.size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String document = "The United Nations Organization released an official document on 01-01-2000 regarding the most important events from the beginning of time  with a brief description of the events. Some events happened on 12-12-2012, 10-05-1998, and 15-08-1947.";</a:t>
            </a:r>
            <a:endParaRPr lang="en-IN" sz="1600" dirty="0"/>
          </a:p>
          <a:p>
            <a:pPr marL="468000" indent="-468000" algn="just">
              <a:lnSpc>
                <a:spcPct val="120000"/>
              </a:lnSpc>
              <a:spcBef>
                <a:spcPts val="300"/>
              </a:spcBef>
              <a:spcAft>
                <a:spcPts val="300"/>
              </a:spcAft>
              <a:buNone/>
            </a:pPr>
            <a:r>
              <a:rPr lang="en-US" sz="1600" dirty="0"/>
              <a:t>	        int </a:t>
            </a:r>
            <a:r>
              <a:rPr lang="en-US" sz="1600" dirty="0" err="1"/>
              <a:t>distinctYears</a:t>
            </a:r>
            <a:r>
              <a:rPr lang="en-US" sz="1600" dirty="0"/>
              <a:t> = </a:t>
            </a:r>
            <a:r>
              <a:rPr lang="en-US" sz="1600" dirty="0" err="1"/>
              <a:t>countDistinctYears</a:t>
            </a:r>
            <a:r>
              <a:rPr lang="en-US" sz="1600" dirty="0"/>
              <a:t>(document);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distinctYears</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0537916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dirty="0"/>
              <a:t>33.	</a:t>
            </a:r>
            <a:r>
              <a:rPr lang="en-US" sz="1600" b="1" dirty="0"/>
              <a:t>Demolition Robot</a:t>
            </a:r>
            <a:endParaRPr lang="en-IN" sz="1600" dirty="0"/>
          </a:p>
          <a:p>
            <a:pPr marL="468000" indent="-468000" algn="just">
              <a:lnSpc>
                <a:spcPct val="120000"/>
              </a:lnSpc>
              <a:spcBef>
                <a:spcPts val="200"/>
              </a:spcBef>
              <a:spcAft>
                <a:spcPts val="200"/>
              </a:spcAft>
              <a:buNone/>
            </a:pPr>
            <a:r>
              <a:rPr lang="en-US" sz="1600" dirty="0"/>
              <a:t>	You are in charge of preparing a recently purchased lot for one of Amazon’s new building. The lot is covered with trenches and has a single obstacle that needs to be taken down before the foundation can be prepared for the building. The demolition robot must remove the obstacle before progress can be made on the building.</a:t>
            </a:r>
            <a:endParaRPr lang="en-IN" sz="1600" dirty="0"/>
          </a:p>
          <a:p>
            <a:pPr marL="468000" indent="-468000" algn="just">
              <a:lnSpc>
                <a:spcPct val="120000"/>
              </a:lnSpc>
              <a:spcBef>
                <a:spcPts val="200"/>
              </a:spcBef>
              <a:spcAft>
                <a:spcPts val="200"/>
              </a:spcAft>
              <a:buNone/>
            </a:pPr>
            <a:r>
              <a:rPr lang="en-US" sz="1600" dirty="0"/>
              <a:t>	Write an algorithm to determine the minimum distance required for the demolition robot to remove the obstacle.</a:t>
            </a:r>
            <a:endParaRPr lang="en-IN" sz="1600" dirty="0"/>
          </a:p>
          <a:p>
            <a:pPr marL="468000" indent="-468000" algn="just">
              <a:lnSpc>
                <a:spcPct val="120000"/>
              </a:lnSpc>
              <a:spcBef>
                <a:spcPts val="200"/>
              </a:spcBef>
              <a:spcAft>
                <a:spcPts val="200"/>
              </a:spcAft>
              <a:buNone/>
            </a:pPr>
            <a:r>
              <a:rPr lang="en-US" sz="1600" dirty="0"/>
              <a:t>	</a:t>
            </a:r>
            <a:r>
              <a:rPr lang="en-US" sz="1600" b="1" dirty="0"/>
              <a:t>Assumptions:</a:t>
            </a:r>
            <a:endParaRPr lang="en-IN" sz="1600" dirty="0"/>
          </a:p>
          <a:p>
            <a:pPr marL="468000" indent="-468000" algn="just">
              <a:lnSpc>
                <a:spcPct val="120000"/>
              </a:lnSpc>
              <a:spcBef>
                <a:spcPts val="200"/>
              </a:spcBef>
              <a:spcAft>
                <a:spcPts val="200"/>
              </a:spcAft>
              <a:buNone/>
            </a:pPr>
            <a:r>
              <a:rPr lang="en-US" sz="1600" dirty="0"/>
              <a:t>	The lot is flat, except for trenches, and can be represented as a two-dimension grid. </a:t>
            </a:r>
            <a:endParaRPr lang="en-IN" sz="1600" dirty="0"/>
          </a:p>
          <a:p>
            <a:pPr marL="468000" indent="-468000" algn="just">
              <a:lnSpc>
                <a:spcPct val="120000"/>
              </a:lnSpc>
              <a:spcBef>
                <a:spcPts val="200"/>
              </a:spcBef>
              <a:spcAft>
                <a:spcPts val="200"/>
              </a:spcAft>
              <a:buNone/>
            </a:pPr>
            <a:r>
              <a:rPr lang="en-US" sz="1600" dirty="0"/>
              <a:t>	The demolition robot must start from the top-left corner of the lot, which is always flat, and can move one block up, down, left, or right at a time.</a:t>
            </a:r>
            <a:endParaRPr lang="en-IN" sz="1600" dirty="0"/>
          </a:p>
          <a:p>
            <a:pPr marL="468000" indent="-468000" algn="just">
              <a:lnSpc>
                <a:spcPct val="120000"/>
              </a:lnSpc>
              <a:spcBef>
                <a:spcPts val="200"/>
              </a:spcBef>
              <a:spcAft>
                <a:spcPts val="200"/>
              </a:spcAft>
              <a:buNone/>
            </a:pPr>
            <a:r>
              <a:rPr lang="en-US" sz="1600" dirty="0"/>
              <a:t>	The demolition robot cannot enter trenches and cannot leave the lot.</a:t>
            </a:r>
            <a:endParaRPr lang="en-IN" sz="1600" dirty="0"/>
          </a:p>
          <a:p>
            <a:pPr marL="468000" indent="-468000" algn="just">
              <a:lnSpc>
                <a:spcPct val="120000"/>
              </a:lnSpc>
              <a:spcBef>
                <a:spcPts val="200"/>
              </a:spcBef>
              <a:spcAft>
                <a:spcPts val="200"/>
              </a:spcAft>
              <a:buNone/>
            </a:pPr>
            <a:r>
              <a:rPr lang="en-US" sz="1600" dirty="0"/>
              <a:t>	The flat areas are represented as 1, areas with trenches are represented by 0 and the obstacle is represented by 9.</a:t>
            </a:r>
            <a:endParaRPr lang="en-IN" sz="1600" dirty="0"/>
          </a:p>
          <a:p>
            <a:pPr marL="468000" indent="-468000" algn="just">
              <a:lnSpc>
                <a:spcPct val="120000"/>
              </a:lnSpc>
              <a:spcBef>
                <a:spcPts val="200"/>
              </a:spcBef>
              <a:spcAft>
                <a:spcPts val="200"/>
              </a:spcAft>
              <a:buNone/>
            </a:pPr>
            <a:r>
              <a:rPr lang="en-US" sz="1600" dirty="0"/>
              <a:t>	</a:t>
            </a:r>
            <a:r>
              <a:rPr lang="en-US" sz="1600" b="1" dirty="0"/>
              <a:t>Input:</a:t>
            </a:r>
            <a:endParaRPr lang="en-IN" sz="1600" dirty="0"/>
          </a:p>
          <a:p>
            <a:pPr marL="468000" indent="-468000" algn="just">
              <a:lnSpc>
                <a:spcPct val="120000"/>
              </a:lnSpc>
              <a:spcBef>
                <a:spcPts val="200"/>
              </a:spcBef>
              <a:spcAft>
                <a:spcPts val="200"/>
              </a:spcAft>
              <a:buNone/>
            </a:pPr>
            <a:r>
              <a:rPr lang="en-US" sz="1600" dirty="0"/>
              <a:t>	The input to the function/method consists of one argument:</a:t>
            </a:r>
            <a:endParaRPr lang="en-IN" sz="1600" dirty="0"/>
          </a:p>
          <a:p>
            <a:pPr marL="468000" indent="-468000" algn="just">
              <a:lnSpc>
                <a:spcPct val="120000"/>
              </a:lnSpc>
              <a:spcBef>
                <a:spcPts val="200"/>
              </a:spcBef>
              <a:spcAft>
                <a:spcPts val="200"/>
              </a:spcAft>
              <a:buNone/>
            </a:pPr>
            <a:r>
              <a:rPr lang="en-US" sz="1600" dirty="0"/>
              <a:t>	lot, representing the two-dimensional grid of integers.</a:t>
            </a:r>
            <a:endParaRPr lang="en-IN" sz="1600" dirty="0"/>
          </a:p>
        </p:txBody>
      </p:sp>
    </p:spTree>
    <p:extLst>
      <p:ext uri="{BB962C8B-B14F-4D97-AF65-F5344CB8AC3E}">
        <p14:creationId xmlns:p14="http://schemas.microsoft.com/office/powerpoint/2010/main" val="4782266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dirty="0"/>
              <a:t>	</a:t>
            </a:r>
            <a:r>
              <a:rPr lang="en-US" sz="1500" b="1" dirty="0"/>
              <a:t>Output:</a:t>
            </a:r>
            <a:endParaRPr lang="en-IN" sz="1500" dirty="0"/>
          </a:p>
          <a:p>
            <a:pPr marL="468000" indent="-468000" algn="just">
              <a:lnSpc>
                <a:spcPct val="120000"/>
              </a:lnSpc>
              <a:spcBef>
                <a:spcPts val="200"/>
              </a:spcBef>
              <a:spcAft>
                <a:spcPts val="200"/>
              </a:spcAft>
              <a:buNone/>
            </a:pPr>
            <a:r>
              <a:rPr lang="en-US" sz="1500" dirty="0"/>
              <a:t>	Return an integer representing the minimum distance traversed to remove the obstacle else return-1.</a:t>
            </a:r>
            <a:endParaRPr lang="en-IN" sz="1500" dirty="0"/>
          </a:p>
          <a:p>
            <a:pPr marL="468000" indent="-468000" algn="just">
              <a:lnSpc>
                <a:spcPct val="120000"/>
              </a:lnSpc>
              <a:spcBef>
                <a:spcPts val="200"/>
              </a:spcBef>
              <a:spcAft>
                <a:spcPts val="200"/>
              </a:spcAft>
              <a:buNone/>
            </a:pPr>
            <a:r>
              <a:rPr lang="en-US" sz="1500" dirty="0"/>
              <a:t>	</a:t>
            </a:r>
            <a:r>
              <a:rPr lang="en-US" sz="1500" b="1" dirty="0"/>
              <a:t>Constraints</a:t>
            </a:r>
            <a:endParaRPr lang="en-IN" sz="1500" dirty="0"/>
          </a:p>
          <a:p>
            <a:pPr marL="468000" indent="-468000" algn="just">
              <a:lnSpc>
                <a:spcPct val="120000"/>
              </a:lnSpc>
              <a:spcBef>
                <a:spcPts val="200"/>
              </a:spcBef>
              <a:spcAft>
                <a:spcPts val="200"/>
              </a:spcAft>
              <a:buNone/>
            </a:pPr>
            <a:r>
              <a:rPr lang="en-US" sz="1500" dirty="0"/>
              <a:t>	1 ≤ rows, columns ≤ 10</a:t>
            </a:r>
            <a:r>
              <a:rPr lang="en-US" sz="1500" baseline="30000" dirty="0"/>
              <a:t>3</a:t>
            </a:r>
            <a:endParaRPr lang="en-IN" sz="1500" dirty="0"/>
          </a:p>
          <a:p>
            <a:pPr marL="468000" indent="-468000" algn="just">
              <a:lnSpc>
                <a:spcPct val="120000"/>
              </a:lnSpc>
              <a:spcBef>
                <a:spcPts val="200"/>
              </a:spcBef>
              <a:spcAft>
                <a:spcPts val="200"/>
              </a:spcAft>
              <a:buNone/>
            </a:pPr>
            <a:r>
              <a:rPr lang="en-US" sz="1500" dirty="0"/>
              <a:t>	</a:t>
            </a:r>
            <a:r>
              <a:rPr lang="en-US" sz="1500" b="1" dirty="0"/>
              <a:t>Example:</a:t>
            </a:r>
            <a:endParaRPr lang="en-IN" sz="1500" dirty="0"/>
          </a:p>
          <a:p>
            <a:pPr marL="468000" indent="-468000" algn="just">
              <a:lnSpc>
                <a:spcPct val="120000"/>
              </a:lnSpc>
              <a:spcBef>
                <a:spcPts val="200"/>
              </a:spcBef>
              <a:spcAft>
                <a:spcPts val="200"/>
              </a:spcAft>
              <a:buNone/>
            </a:pPr>
            <a:r>
              <a:rPr lang="en-US" sz="1500" dirty="0"/>
              <a:t>	</a:t>
            </a:r>
            <a:r>
              <a:rPr lang="en-US" sz="1500" b="1" dirty="0"/>
              <a:t>Input:</a:t>
            </a:r>
            <a:endParaRPr lang="en-IN" sz="1500" dirty="0"/>
          </a:p>
          <a:p>
            <a:pPr marL="468000" indent="-468000" algn="just">
              <a:lnSpc>
                <a:spcPct val="120000"/>
              </a:lnSpc>
              <a:spcBef>
                <a:spcPts val="200"/>
              </a:spcBef>
              <a:spcAft>
                <a:spcPts val="200"/>
              </a:spcAft>
              <a:buNone/>
            </a:pPr>
            <a:r>
              <a:rPr lang="en-US" sz="1500" dirty="0"/>
              <a:t>	lot =[[1, 0, 0],</a:t>
            </a:r>
            <a:endParaRPr lang="en-IN" sz="1500" dirty="0"/>
          </a:p>
          <a:p>
            <a:pPr marL="468000" indent="-468000" algn="just">
              <a:lnSpc>
                <a:spcPct val="120000"/>
              </a:lnSpc>
              <a:spcBef>
                <a:spcPts val="200"/>
              </a:spcBef>
              <a:spcAft>
                <a:spcPts val="200"/>
              </a:spcAft>
              <a:buNone/>
            </a:pPr>
            <a:r>
              <a:rPr lang="en-US" sz="1500" dirty="0"/>
              <a:t>	[1, 0, 0],</a:t>
            </a:r>
            <a:endParaRPr lang="en-IN" sz="1500" dirty="0"/>
          </a:p>
          <a:p>
            <a:pPr marL="468000" indent="-468000" algn="just">
              <a:lnSpc>
                <a:spcPct val="120000"/>
              </a:lnSpc>
              <a:spcBef>
                <a:spcPts val="200"/>
              </a:spcBef>
              <a:spcAft>
                <a:spcPts val="200"/>
              </a:spcAft>
              <a:buNone/>
            </a:pPr>
            <a:r>
              <a:rPr lang="en-US" sz="1500" dirty="0"/>
              <a:t>	[1, 9, 1]]</a:t>
            </a:r>
            <a:endParaRPr lang="en-IN" sz="1500" dirty="0"/>
          </a:p>
          <a:p>
            <a:pPr marL="468000" indent="-468000" algn="just">
              <a:lnSpc>
                <a:spcPct val="120000"/>
              </a:lnSpc>
              <a:spcBef>
                <a:spcPts val="200"/>
              </a:spcBef>
              <a:spcAft>
                <a:spcPts val="200"/>
              </a:spcAft>
              <a:buNone/>
            </a:pPr>
            <a:r>
              <a:rPr lang="en-US" sz="1500" dirty="0"/>
              <a:t>	</a:t>
            </a:r>
            <a:r>
              <a:rPr lang="en-US" sz="1500" b="1" dirty="0"/>
              <a:t>Output:</a:t>
            </a:r>
            <a:endParaRPr lang="en-IN" sz="1500" dirty="0"/>
          </a:p>
          <a:p>
            <a:pPr marL="468000" indent="-468000" algn="just">
              <a:lnSpc>
                <a:spcPct val="120000"/>
              </a:lnSpc>
              <a:spcBef>
                <a:spcPts val="200"/>
              </a:spcBef>
              <a:spcAft>
                <a:spcPts val="200"/>
              </a:spcAft>
              <a:buNone/>
            </a:pPr>
            <a:r>
              <a:rPr lang="en-US" sz="1500" dirty="0"/>
              <a:t>	3</a:t>
            </a:r>
            <a:endParaRPr lang="en-IN" sz="1500" dirty="0"/>
          </a:p>
          <a:p>
            <a:pPr marL="468000" indent="-468000" algn="just">
              <a:lnSpc>
                <a:spcPct val="120000"/>
              </a:lnSpc>
              <a:spcBef>
                <a:spcPts val="200"/>
              </a:spcBef>
              <a:spcAft>
                <a:spcPts val="200"/>
              </a:spcAft>
              <a:buNone/>
            </a:pPr>
            <a:r>
              <a:rPr lang="en-US" sz="1500" dirty="0"/>
              <a:t>	</a:t>
            </a:r>
            <a:r>
              <a:rPr lang="en-US" sz="1500" b="1" dirty="0"/>
              <a:t>Explanation:</a:t>
            </a:r>
            <a:endParaRPr lang="en-IN" sz="1500" dirty="0"/>
          </a:p>
          <a:p>
            <a:pPr marL="468000" indent="-468000" algn="just">
              <a:lnSpc>
                <a:spcPct val="120000"/>
              </a:lnSpc>
              <a:spcBef>
                <a:spcPts val="200"/>
              </a:spcBef>
              <a:spcAft>
                <a:spcPts val="200"/>
              </a:spcAft>
              <a:buNone/>
            </a:pPr>
            <a:r>
              <a:rPr lang="en-US" sz="1500" dirty="0"/>
              <a:t>	Starting from the top-left corner, the demolition robot traversed the cells (0, 0) -&gt; (1, 0) -&gt; (2, 0) -&gt; (2, 1).</a:t>
            </a:r>
            <a:endParaRPr lang="en-IN" sz="1500" dirty="0"/>
          </a:p>
          <a:p>
            <a:pPr marL="468000" indent="-468000" algn="just">
              <a:lnSpc>
                <a:spcPct val="120000"/>
              </a:lnSpc>
              <a:spcBef>
                <a:spcPts val="200"/>
              </a:spcBef>
              <a:spcAft>
                <a:spcPts val="200"/>
              </a:spcAft>
              <a:buNone/>
            </a:pPr>
            <a:r>
              <a:rPr lang="en-US" sz="1500" dirty="0"/>
              <a:t>	The robot traversed the total distance 3 to remove the obstacle.</a:t>
            </a:r>
            <a:endParaRPr lang="en-IN" sz="1500" dirty="0"/>
          </a:p>
          <a:p>
            <a:pPr marL="468000" indent="-468000" algn="just">
              <a:lnSpc>
                <a:spcPct val="120000"/>
              </a:lnSpc>
              <a:spcBef>
                <a:spcPts val="200"/>
              </a:spcBef>
              <a:spcAft>
                <a:spcPts val="200"/>
              </a:spcAft>
              <a:buNone/>
            </a:pPr>
            <a:r>
              <a:rPr lang="en-US" sz="1500" dirty="0"/>
              <a:t>	So, the output is 3.</a:t>
            </a:r>
            <a:endParaRPr lang="en-IN" sz="1500" dirty="0"/>
          </a:p>
        </p:txBody>
      </p:sp>
    </p:spTree>
    <p:extLst>
      <p:ext uri="{BB962C8B-B14F-4D97-AF65-F5344CB8AC3E}">
        <p14:creationId xmlns:p14="http://schemas.microsoft.com/office/powerpoint/2010/main" val="3634785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b="1" dirty="0"/>
              <a:t>	Answer:</a:t>
            </a:r>
            <a:endParaRPr lang="en-IN" sz="1500" dirty="0"/>
          </a:p>
          <a:p>
            <a:pPr marL="468000" indent="-468000" algn="just">
              <a:lnSpc>
                <a:spcPct val="120000"/>
              </a:lnSpc>
              <a:spcBef>
                <a:spcPts val="200"/>
              </a:spcBef>
              <a:spcAft>
                <a:spcPts val="200"/>
              </a:spcAft>
              <a:buNone/>
            </a:pPr>
            <a:r>
              <a:rPr lang="en-US" sz="1500" b="1" dirty="0"/>
              <a:t>	</a:t>
            </a:r>
            <a:r>
              <a:rPr lang="en-US" sz="1500" dirty="0"/>
              <a:t>import </a:t>
            </a:r>
            <a:r>
              <a:rPr lang="en-US" sz="1500" dirty="0" err="1"/>
              <a:t>java.util.ArrayDeque</a:t>
            </a:r>
            <a:r>
              <a:rPr lang="en-US" sz="1500" dirty="0"/>
              <a:t>;</a:t>
            </a:r>
            <a:endParaRPr lang="en-IN" sz="1500" dirty="0"/>
          </a:p>
          <a:p>
            <a:pPr marL="468000" indent="-468000" algn="just">
              <a:lnSpc>
                <a:spcPct val="120000"/>
              </a:lnSpc>
              <a:spcBef>
                <a:spcPts val="200"/>
              </a:spcBef>
              <a:spcAft>
                <a:spcPts val="200"/>
              </a:spcAft>
              <a:buNone/>
            </a:pPr>
            <a:r>
              <a:rPr lang="en-US" sz="1500" dirty="0"/>
              <a:t>	import </a:t>
            </a:r>
            <a:r>
              <a:rPr lang="en-US" sz="1500" dirty="0" err="1"/>
              <a:t>java.util.HashSet</a:t>
            </a:r>
            <a:r>
              <a:rPr lang="en-US" sz="1500" dirty="0"/>
              <a:t>;</a:t>
            </a:r>
            <a:endParaRPr lang="en-IN" sz="1500" dirty="0"/>
          </a:p>
          <a:p>
            <a:pPr marL="468000" indent="-468000" algn="just">
              <a:lnSpc>
                <a:spcPct val="120000"/>
              </a:lnSpc>
              <a:spcBef>
                <a:spcPts val="200"/>
              </a:spcBef>
              <a:spcAft>
                <a:spcPts val="200"/>
              </a:spcAft>
              <a:buNone/>
            </a:pPr>
            <a:r>
              <a:rPr lang="en-US" sz="1500" dirty="0"/>
              <a:t>	import </a:t>
            </a:r>
            <a:r>
              <a:rPr lang="en-US" sz="1500" dirty="0" err="1"/>
              <a:t>java.util.Queue</a:t>
            </a:r>
            <a:r>
              <a:rPr lang="en-US" sz="1500" dirty="0"/>
              <a:t>;</a:t>
            </a:r>
            <a:endParaRPr lang="en-IN" sz="1500" dirty="0"/>
          </a:p>
          <a:p>
            <a:pPr marL="468000" indent="-468000" algn="just">
              <a:lnSpc>
                <a:spcPct val="120000"/>
              </a:lnSpc>
              <a:spcBef>
                <a:spcPts val="200"/>
              </a:spcBef>
              <a:spcAft>
                <a:spcPts val="200"/>
              </a:spcAft>
              <a:buNone/>
            </a:pPr>
            <a:r>
              <a:rPr lang="en-US" sz="1500" dirty="0"/>
              <a:t>	import </a:t>
            </a:r>
            <a:r>
              <a:rPr lang="en-US" sz="1500" dirty="0" err="1"/>
              <a:t>java.util.Set</a:t>
            </a:r>
            <a:r>
              <a:rPr lang="en-US" sz="1500" dirty="0"/>
              <a:t>;</a:t>
            </a:r>
            <a:endParaRPr lang="en-IN" sz="1500" dirty="0"/>
          </a:p>
          <a:p>
            <a:pPr marL="468000" indent="-468000" algn="just">
              <a:lnSpc>
                <a:spcPct val="120000"/>
              </a:lnSpc>
              <a:spcBef>
                <a:spcPts val="200"/>
              </a:spcBef>
              <a:spcAft>
                <a:spcPts val="200"/>
              </a:spcAft>
              <a:buNone/>
            </a:pPr>
            <a:r>
              <a:rPr lang="en-US" sz="1500" dirty="0"/>
              <a:t>	public class Main {</a:t>
            </a:r>
            <a:endParaRPr lang="en-IN" sz="1500" dirty="0"/>
          </a:p>
          <a:p>
            <a:pPr marL="468000" indent="-468000" algn="just">
              <a:lnSpc>
                <a:spcPct val="120000"/>
              </a:lnSpc>
              <a:spcBef>
                <a:spcPts val="200"/>
              </a:spcBef>
              <a:spcAft>
                <a:spcPts val="200"/>
              </a:spcAft>
              <a:buNone/>
            </a:pPr>
            <a:r>
              <a:rPr lang="en-US" sz="1500" dirty="0"/>
              <a:t>	    static class Point {</a:t>
            </a:r>
            <a:endParaRPr lang="en-IN" sz="1500" dirty="0"/>
          </a:p>
          <a:p>
            <a:pPr marL="468000" indent="-468000" algn="just">
              <a:lnSpc>
                <a:spcPct val="120000"/>
              </a:lnSpc>
              <a:spcBef>
                <a:spcPts val="200"/>
              </a:spcBef>
              <a:spcAft>
                <a:spcPts val="200"/>
              </a:spcAft>
              <a:buNone/>
            </a:pPr>
            <a:r>
              <a:rPr lang="en-US" sz="1500" dirty="0"/>
              <a:t>	        int row, col, distance;</a:t>
            </a:r>
            <a:endParaRPr lang="en-IN" sz="1500" dirty="0"/>
          </a:p>
          <a:p>
            <a:pPr marL="468000" indent="-468000" algn="just">
              <a:lnSpc>
                <a:spcPct val="120000"/>
              </a:lnSpc>
              <a:spcBef>
                <a:spcPts val="200"/>
              </a:spcBef>
              <a:spcAft>
                <a:spcPts val="200"/>
              </a:spcAft>
              <a:buNone/>
            </a:pPr>
            <a:r>
              <a:rPr lang="en-US" sz="1500" dirty="0"/>
              <a:t>	        Point(int row, int col, int distance) {</a:t>
            </a:r>
            <a:endParaRPr lang="en-IN" sz="1500" dirty="0"/>
          </a:p>
          <a:p>
            <a:pPr marL="468000" indent="-468000" algn="just">
              <a:lnSpc>
                <a:spcPct val="120000"/>
              </a:lnSpc>
              <a:spcBef>
                <a:spcPts val="200"/>
              </a:spcBef>
              <a:spcAft>
                <a:spcPts val="200"/>
              </a:spcAft>
              <a:buNone/>
            </a:pPr>
            <a:r>
              <a:rPr lang="en-US" sz="1500" dirty="0"/>
              <a:t>	            </a:t>
            </a:r>
            <a:r>
              <a:rPr lang="en-US" sz="1500" dirty="0" err="1"/>
              <a:t>this.row</a:t>
            </a:r>
            <a:r>
              <a:rPr lang="en-US" sz="1500" dirty="0"/>
              <a:t> = row;</a:t>
            </a:r>
            <a:endParaRPr lang="en-IN" sz="1500" dirty="0"/>
          </a:p>
          <a:p>
            <a:pPr marL="468000" indent="-468000" algn="just">
              <a:lnSpc>
                <a:spcPct val="120000"/>
              </a:lnSpc>
              <a:spcBef>
                <a:spcPts val="200"/>
              </a:spcBef>
              <a:spcAft>
                <a:spcPts val="200"/>
              </a:spcAft>
              <a:buNone/>
            </a:pPr>
            <a:r>
              <a:rPr lang="en-US" sz="1500" dirty="0"/>
              <a:t>	            </a:t>
            </a:r>
            <a:r>
              <a:rPr lang="en-US" sz="1500" dirty="0" err="1"/>
              <a:t>this.col</a:t>
            </a:r>
            <a:r>
              <a:rPr lang="en-US" sz="1500" dirty="0"/>
              <a:t> = col;</a:t>
            </a:r>
            <a:endParaRPr lang="en-IN" sz="1500" dirty="0"/>
          </a:p>
          <a:p>
            <a:pPr marL="468000" indent="-468000" algn="just">
              <a:lnSpc>
                <a:spcPct val="120000"/>
              </a:lnSpc>
              <a:spcBef>
                <a:spcPts val="200"/>
              </a:spcBef>
              <a:spcAft>
                <a:spcPts val="200"/>
              </a:spcAft>
              <a:buNone/>
            </a:pPr>
            <a:r>
              <a:rPr lang="en-US" sz="1500" dirty="0"/>
              <a:t>	            </a:t>
            </a:r>
            <a:r>
              <a:rPr lang="en-US" sz="1500" dirty="0" err="1"/>
              <a:t>this.distance</a:t>
            </a:r>
            <a:r>
              <a:rPr lang="en-US" sz="1500" dirty="0"/>
              <a:t> = distance;</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static int </a:t>
            </a:r>
            <a:r>
              <a:rPr lang="en-US" sz="1500" dirty="0" err="1"/>
              <a:t>minDistanceToObstacle</a:t>
            </a:r>
            <a:r>
              <a:rPr lang="en-US" sz="1500" dirty="0"/>
              <a:t>(int[][] lot) {</a:t>
            </a:r>
            <a:endParaRPr lang="en-IN" sz="1500" dirty="0"/>
          </a:p>
          <a:p>
            <a:pPr marL="468000" indent="-468000" algn="just">
              <a:lnSpc>
                <a:spcPct val="120000"/>
              </a:lnSpc>
              <a:spcBef>
                <a:spcPts val="200"/>
              </a:spcBef>
              <a:spcAft>
                <a:spcPts val="200"/>
              </a:spcAft>
              <a:buNone/>
            </a:pPr>
            <a:r>
              <a:rPr lang="en-US" sz="1500" dirty="0"/>
              <a:t>	        if (lot == null || </a:t>
            </a:r>
            <a:r>
              <a:rPr lang="en-US" sz="1500" dirty="0" err="1"/>
              <a:t>lot.length</a:t>
            </a:r>
            <a:r>
              <a:rPr lang="en-US" sz="1500" dirty="0"/>
              <a:t> == 0 || lot[0].length == 0)</a:t>
            </a:r>
            <a:endParaRPr lang="en-IN" sz="1500" dirty="0"/>
          </a:p>
          <a:p>
            <a:pPr marL="468000" indent="-468000" algn="just">
              <a:lnSpc>
                <a:spcPct val="120000"/>
              </a:lnSpc>
              <a:spcBef>
                <a:spcPts val="200"/>
              </a:spcBef>
              <a:spcAft>
                <a:spcPts val="200"/>
              </a:spcAft>
              <a:buNone/>
            </a:pPr>
            <a:r>
              <a:rPr lang="en-US" sz="1500" dirty="0"/>
              <a:t>	            return -1;</a:t>
            </a:r>
            <a:endParaRPr lang="en-IN" sz="1500" dirty="0"/>
          </a:p>
        </p:txBody>
      </p:sp>
    </p:spTree>
    <p:extLst>
      <p:ext uri="{BB962C8B-B14F-4D97-AF65-F5344CB8AC3E}">
        <p14:creationId xmlns:p14="http://schemas.microsoft.com/office/powerpoint/2010/main" val="18904176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dirty="0"/>
              <a:t>	        int rows = </a:t>
            </a:r>
            <a:r>
              <a:rPr lang="en-US" sz="1500" dirty="0" err="1"/>
              <a:t>lot.length</a:t>
            </a:r>
            <a:r>
              <a:rPr lang="en-US" sz="1500" dirty="0"/>
              <a:t>;</a:t>
            </a:r>
            <a:endParaRPr lang="en-IN" sz="1500" dirty="0"/>
          </a:p>
          <a:p>
            <a:pPr marL="468000" indent="-468000" algn="just">
              <a:lnSpc>
                <a:spcPct val="120000"/>
              </a:lnSpc>
              <a:spcBef>
                <a:spcPts val="200"/>
              </a:spcBef>
              <a:spcAft>
                <a:spcPts val="200"/>
              </a:spcAft>
              <a:buNone/>
            </a:pPr>
            <a:r>
              <a:rPr lang="en-US" sz="1500" dirty="0"/>
              <a:t>	        int cols = lot[0].length;</a:t>
            </a:r>
            <a:endParaRPr lang="en-IN" sz="1500" dirty="0"/>
          </a:p>
          <a:p>
            <a:pPr marL="468000" indent="-468000" algn="just">
              <a:lnSpc>
                <a:spcPct val="120000"/>
              </a:lnSpc>
              <a:spcBef>
                <a:spcPts val="200"/>
              </a:spcBef>
              <a:spcAft>
                <a:spcPts val="200"/>
              </a:spcAft>
              <a:buNone/>
            </a:pPr>
            <a:r>
              <a:rPr lang="en-US" sz="1500" dirty="0"/>
              <a:t>	        int[][] directions = { {-1, 0}, {1, 0}, {0, -1}, {0, 1} };</a:t>
            </a:r>
            <a:endParaRPr lang="en-IN" sz="1500" dirty="0"/>
          </a:p>
          <a:p>
            <a:pPr marL="468000" indent="-468000" algn="just">
              <a:lnSpc>
                <a:spcPct val="120000"/>
              </a:lnSpc>
              <a:spcBef>
                <a:spcPts val="200"/>
              </a:spcBef>
              <a:spcAft>
                <a:spcPts val="200"/>
              </a:spcAft>
              <a:buNone/>
            </a:pPr>
            <a:r>
              <a:rPr lang="en-US" sz="1500" dirty="0"/>
              <a:t>	        Set&lt;String&gt; visited = new HashSet&lt;&gt;();</a:t>
            </a:r>
            <a:endParaRPr lang="en-IN" sz="1500" dirty="0"/>
          </a:p>
          <a:p>
            <a:pPr marL="468000" indent="-468000" algn="just">
              <a:lnSpc>
                <a:spcPct val="120000"/>
              </a:lnSpc>
              <a:spcBef>
                <a:spcPts val="200"/>
              </a:spcBef>
              <a:spcAft>
                <a:spcPts val="200"/>
              </a:spcAft>
              <a:buNone/>
            </a:pPr>
            <a:r>
              <a:rPr lang="en-US" sz="1500" dirty="0"/>
              <a:t>	        Queue&lt;Point&gt; queue = new </a:t>
            </a:r>
            <a:r>
              <a:rPr lang="en-US" sz="1500" dirty="0" err="1"/>
              <a:t>ArrayDeque</a:t>
            </a:r>
            <a:r>
              <a:rPr lang="en-US" sz="1500" dirty="0"/>
              <a:t>&lt;&gt;();</a:t>
            </a:r>
            <a:endParaRPr lang="en-IN" sz="1500" dirty="0"/>
          </a:p>
          <a:p>
            <a:pPr marL="468000" indent="-468000" algn="just">
              <a:lnSpc>
                <a:spcPct val="120000"/>
              </a:lnSpc>
              <a:spcBef>
                <a:spcPts val="200"/>
              </a:spcBef>
              <a:spcAft>
                <a:spcPts val="200"/>
              </a:spcAft>
              <a:buNone/>
            </a:pPr>
            <a:r>
              <a:rPr lang="en-US" sz="1500" dirty="0"/>
              <a:t>	        </a:t>
            </a:r>
            <a:r>
              <a:rPr lang="en-US" sz="1500" dirty="0" err="1"/>
              <a:t>queue.offer</a:t>
            </a:r>
            <a:r>
              <a:rPr lang="en-US" sz="1500" dirty="0"/>
              <a:t>(new Point(0, 0, 0));</a:t>
            </a:r>
            <a:endParaRPr lang="en-IN" sz="1500" dirty="0"/>
          </a:p>
          <a:p>
            <a:pPr marL="468000" indent="-468000" algn="just">
              <a:lnSpc>
                <a:spcPct val="120000"/>
              </a:lnSpc>
              <a:spcBef>
                <a:spcPts val="200"/>
              </a:spcBef>
              <a:spcAft>
                <a:spcPts val="200"/>
              </a:spcAft>
              <a:buNone/>
            </a:pPr>
            <a:r>
              <a:rPr lang="en-US" sz="1500" dirty="0"/>
              <a:t>	        while (!</a:t>
            </a:r>
            <a:r>
              <a:rPr lang="en-US" sz="1500" dirty="0" err="1"/>
              <a:t>queue.isEmpty</a:t>
            </a:r>
            <a:r>
              <a:rPr lang="en-US" sz="1500" dirty="0"/>
              <a:t>()) {</a:t>
            </a:r>
            <a:endParaRPr lang="en-IN" sz="1500" dirty="0"/>
          </a:p>
          <a:p>
            <a:pPr marL="468000" indent="-468000" algn="just">
              <a:lnSpc>
                <a:spcPct val="120000"/>
              </a:lnSpc>
              <a:spcBef>
                <a:spcPts val="200"/>
              </a:spcBef>
              <a:spcAft>
                <a:spcPts val="200"/>
              </a:spcAft>
              <a:buNone/>
            </a:pPr>
            <a:r>
              <a:rPr lang="en-US" sz="1500" dirty="0"/>
              <a:t>	            Point </a:t>
            </a:r>
            <a:r>
              <a:rPr lang="en-US" sz="1500" dirty="0" err="1"/>
              <a:t>curr</a:t>
            </a:r>
            <a:r>
              <a:rPr lang="en-US" sz="1500" dirty="0"/>
              <a:t> = </a:t>
            </a:r>
            <a:r>
              <a:rPr lang="en-US" sz="1500" dirty="0" err="1"/>
              <a:t>queue.poll</a:t>
            </a:r>
            <a:r>
              <a:rPr lang="en-US" sz="1500" dirty="0"/>
              <a:t>();</a:t>
            </a:r>
            <a:endParaRPr lang="en-IN" sz="1500" dirty="0"/>
          </a:p>
          <a:p>
            <a:pPr marL="468000" indent="-468000" algn="just">
              <a:lnSpc>
                <a:spcPct val="120000"/>
              </a:lnSpc>
              <a:spcBef>
                <a:spcPts val="200"/>
              </a:spcBef>
              <a:spcAft>
                <a:spcPts val="200"/>
              </a:spcAft>
              <a:buNone/>
            </a:pPr>
            <a:r>
              <a:rPr lang="en-US" sz="1500" dirty="0"/>
              <a:t>	            int row = </a:t>
            </a:r>
            <a:r>
              <a:rPr lang="en-US" sz="1500" dirty="0" err="1"/>
              <a:t>curr.row</a:t>
            </a:r>
            <a:r>
              <a:rPr lang="en-US" sz="1500" dirty="0"/>
              <a:t>;</a:t>
            </a:r>
            <a:endParaRPr lang="en-IN" sz="1500" dirty="0"/>
          </a:p>
          <a:p>
            <a:pPr marL="468000" indent="-468000" algn="just">
              <a:lnSpc>
                <a:spcPct val="120000"/>
              </a:lnSpc>
              <a:spcBef>
                <a:spcPts val="200"/>
              </a:spcBef>
              <a:spcAft>
                <a:spcPts val="200"/>
              </a:spcAft>
              <a:buNone/>
            </a:pPr>
            <a:r>
              <a:rPr lang="en-US" sz="1500" dirty="0"/>
              <a:t>	            int col = </a:t>
            </a:r>
            <a:r>
              <a:rPr lang="en-US" sz="1500" dirty="0" err="1"/>
              <a:t>curr.col</a:t>
            </a:r>
            <a:r>
              <a:rPr lang="en-US" sz="1500" dirty="0"/>
              <a:t>;</a:t>
            </a:r>
            <a:endParaRPr lang="en-IN" sz="1500" dirty="0"/>
          </a:p>
          <a:p>
            <a:pPr marL="468000" indent="-468000" algn="just">
              <a:lnSpc>
                <a:spcPct val="120000"/>
              </a:lnSpc>
              <a:spcBef>
                <a:spcPts val="200"/>
              </a:spcBef>
              <a:spcAft>
                <a:spcPts val="200"/>
              </a:spcAft>
              <a:buNone/>
            </a:pPr>
            <a:r>
              <a:rPr lang="en-US" sz="1500" dirty="0"/>
              <a:t>	            int distance = </a:t>
            </a:r>
            <a:r>
              <a:rPr lang="en-US" sz="1500" dirty="0" err="1"/>
              <a:t>curr.distance</a:t>
            </a:r>
            <a:r>
              <a:rPr lang="en-US" sz="1500" dirty="0"/>
              <a:t>;</a:t>
            </a:r>
            <a:endParaRPr lang="en-IN" sz="1500" dirty="0"/>
          </a:p>
          <a:p>
            <a:pPr marL="468000" indent="-468000" algn="just">
              <a:lnSpc>
                <a:spcPct val="120000"/>
              </a:lnSpc>
              <a:spcBef>
                <a:spcPts val="200"/>
              </a:spcBef>
              <a:spcAft>
                <a:spcPts val="200"/>
              </a:spcAft>
              <a:buNone/>
            </a:pPr>
            <a:r>
              <a:rPr lang="en-US" sz="1500" dirty="0"/>
              <a:t>	            if (lot[row][col] == 9)</a:t>
            </a:r>
            <a:endParaRPr lang="en-IN" sz="1500" dirty="0"/>
          </a:p>
          <a:p>
            <a:pPr marL="468000" indent="-468000" algn="just">
              <a:lnSpc>
                <a:spcPct val="120000"/>
              </a:lnSpc>
              <a:spcBef>
                <a:spcPts val="200"/>
              </a:spcBef>
              <a:spcAft>
                <a:spcPts val="200"/>
              </a:spcAft>
              <a:buNone/>
            </a:pPr>
            <a:r>
              <a:rPr lang="en-US" sz="1500" dirty="0"/>
              <a:t>	                return distance;</a:t>
            </a:r>
            <a:endParaRPr lang="en-IN" sz="1500" dirty="0"/>
          </a:p>
          <a:p>
            <a:pPr marL="468000" indent="-468000" algn="just">
              <a:lnSpc>
                <a:spcPct val="120000"/>
              </a:lnSpc>
              <a:spcBef>
                <a:spcPts val="200"/>
              </a:spcBef>
              <a:spcAft>
                <a:spcPts val="200"/>
              </a:spcAft>
              <a:buNone/>
            </a:pPr>
            <a:r>
              <a:rPr lang="en-US" sz="1500" dirty="0"/>
              <a:t>	            </a:t>
            </a:r>
            <a:r>
              <a:rPr lang="en-US" sz="1500" dirty="0" err="1"/>
              <a:t>visited.add</a:t>
            </a:r>
            <a:r>
              <a:rPr lang="en-US" sz="1500" dirty="0"/>
              <a:t>(row + "-" + col);</a:t>
            </a:r>
            <a:endParaRPr lang="en-IN" sz="1500" dirty="0"/>
          </a:p>
          <a:p>
            <a:pPr marL="468000" indent="-468000" algn="just">
              <a:lnSpc>
                <a:spcPct val="120000"/>
              </a:lnSpc>
              <a:spcBef>
                <a:spcPts val="200"/>
              </a:spcBef>
              <a:spcAft>
                <a:spcPts val="200"/>
              </a:spcAft>
              <a:buNone/>
            </a:pPr>
            <a:r>
              <a:rPr lang="en-US" sz="1500" dirty="0"/>
              <a:t>	            for (int[] </a:t>
            </a:r>
            <a:r>
              <a:rPr lang="en-US" sz="1500" dirty="0" err="1"/>
              <a:t>dir</a:t>
            </a:r>
            <a:r>
              <a:rPr lang="en-US" sz="1500" dirty="0"/>
              <a:t> : directions) {</a:t>
            </a:r>
            <a:endParaRPr lang="en-IN" sz="1500" dirty="0"/>
          </a:p>
          <a:p>
            <a:pPr marL="468000" indent="-468000" algn="just">
              <a:lnSpc>
                <a:spcPct val="120000"/>
              </a:lnSpc>
              <a:spcBef>
                <a:spcPts val="200"/>
              </a:spcBef>
              <a:spcAft>
                <a:spcPts val="200"/>
              </a:spcAft>
              <a:buNone/>
            </a:pPr>
            <a:r>
              <a:rPr lang="en-US" sz="1500" dirty="0"/>
              <a:t>	                int </a:t>
            </a:r>
            <a:r>
              <a:rPr lang="en-US" sz="1500" dirty="0" err="1"/>
              <a:t>newRow</a:t>
            </a:r>
            <a:r>
              <a:rPr lang="en-US" sz="1500" dirty="0"/>
              <a:t> = row + </a:t>
            </a:r>
            <a:r>
              <a:rPr lang="en-US" sz="1500" dirty="0" err="1"/>
              <a:t>dir</a:t>
            </a:r>
            <a:r>
              <a:rPr lang="en-US" sz="1500" dirty="0"/>
              <a:t>[0];</a:t>
            </a:r>
            <a:endParaRPr lang="en-IN" sz="1500" dirty="0"/>
          </a:p>
          <a:p>
            <a:pPr marL="468000" indent="-468000" algn="just">
              <a:lnSpc>
                <a:spcPct val="120000"/>
              </a:lnSpc>
              <a:spcBef>
                <a:spcPts val="200"/>
              </a:spcBef>
              <a:spcAft>
                <a:spcPts val="200"/>
              </a:spcAft>
              <a:buNone/>
            </a:pPr>
            <a:r>
              <a:rPr lang="en-US" sz="1500" dirty="0"/>
              <a:t>	                int </a:t>
            </a:r>
            <a:r>
              <a:rPr lang="en-US" sz="1500" dirty="0" err="1"/>
              <a:t>newCol</a:t>
            </a:r>
            <a:r>
              <a:rPr lang="en-US" sz="1500" dirty="0"/>
              <a:t> = col + </a:t>
            </a:r>
            <a:r>
              <a:rPr lang="en-US" sz="1500" dirty="0" err="1"/>
              <a:t>dir</a:t>
            </a:r>
            <a:r>
              <a:rPr lang="en-US" sz="1500" dirty="0"/>
              <a:t>[1];</a:t>
            </a:r>
            <a:endParaRPr lang="en-IN" sz="1500" dirty="0"/>
          </a:p>
        </p:txBody>
      </p:sp>
    </p:spTree>
    <p:extLst>
      <p:ext uri="{BB962C8B-B14F-4D97-AF65-F5344CB8AC3E}">
        <p14:creationId xmlns:p14="http://schemas.microsoft.com/office/powerpoint/2010/main" val="14248895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450" dirty="0"/>
              <a:t>	                String key = </a:t>
            </a:r>
            <a:r>
              <a:rPr lang="en-US" sz="1450" dirty="0" err="1"/>
              <a:t>newRow</a:t>
            </a:r>
            <a:r>
              <a:rPr lang="en-US" sz="1450" dirty="0"/>
              <a:t> + "-" + </a:t>
            </a:r>
            <a:r>
              <a:rPr lang="en-US" sz="1450" dirty="0" err="1"/>
              <a:t>newCol</a:t>
            </a:r>
            <a:r>
              <a:rPr lang="en-US" sz="1450" dirty="0"/>
              <a:t>;</a:t>
            </a:r>
            <a:endParaRPr lang="en-IN" sz="1450" dirty="0"/>
          </a:p>
          <a:p>
            <a:pPr marL="468000" indent="-468000" algn="just">
              <a:lnSpc>
                <a:spcPct val="110000"/>
              </a:lnSpc>
              <a:spcBef>
                <a:spcPts val="200"/>
              </a:spcBef>
              <a:spcAft>
                <a:spcPts val="200"/>
              </a:spcAft>
              <a:buNone/>
            </a:pPr>
            <a:r>
              <a:rPr lang="en-US" sz="1450" dirty="0"/>
              <a:t>	                if (</a:t>
            </a:r>
            <a:r>
              <a:rPr lang="en-US" sz="1450" dirty="0" err="1"/>
              <a:t>newRow</a:t>
            </a:r>
            <a:r>
              <a:rPr lang="en-US" sz="1450" dirty="0"/>
              <a:t> &gt;= 0 &amp;&amp; </a:t>
            </a:r>
            <a:r>
              <a:rPr lang="en-US" sz="1450" dirty="0" err="1"/>
              <a:t>newRow</a:t>
            </a:r>
            <a:r>
              <a:rPr lang="en-US" sz="1450" dirty="0"/>
              <a:t> &lt; rows &amp;&amp; </a:t>
            </a:r>
            <a:r>
              <a:rPr lang="en-US" sz="1450" dirty="0" err="1"/>
              <a:t>newCol</a:t>
            </a:r>
            <a:r>
              <a:rPr lang="en-US" sz="1450" dirty="0"/>
              <a:t> &gt;= 0 &amp;&amp; </a:t>
            </a:r>
            <a:r>
              <a:rPr lang="en-US" sz="1450" dirty="0" err="1"/>
              <a:t>newCol</a:t>
            </a:r>
            <a:r>
              <a:rPr lang="en-US" sz="1450" dirty="0"/>
              <a:t> &lt; cols &amp;&amp;</a:t>
            </a:r>
            <a:endParaRPr lang="en-IN" sz="1450" dirty="0"/>
          </a:p>
          <a:p>
            <a:pPr marL="468000" indent="-468000" algn="just">
              <a:lnSpc>
                <a:spcPct val="110000"/>
              </a:lnSpc>
              <a:spcBef>
                <a:spcPts val="200"/>
              </a:spcBef>
              <a:spcAft>
                <a:spcPts val="200"/>
              </a:spcAft>
              <a:buNone/>
            </a:pPr>
            <a:r>
              <a:rPr lang="en-US" sz="1450" dirty="0"/>
              <a:t>	                    !</a:t>
            </a:r>
            <a:r>
              <a:rPr lang="en-US" sz="1450" dirty="0" err="1"/>
              <a:t>visited.contains</a:t>
            </a:r>
            <a:r>
              <a:rPr lang="en-US" sz="1450" dirty="0"/>
              <a:t>(key) &amp;&amp; lot[</a:t>
            </a:r>
            <a:r>
              <a:rPr lang="en-US" sz="1450" dirty="0" err="1"/>
              <a:t>newRow</a:t>
            </a:r>
            <a:r>
              <a:rPr lang="en-US" sz="1450" dirty="0"/>
              <a:t>][</a:t>
            </a:r>
            <a:r>
              <a:rPr lang="en-US" sz="1450" dirty="0" err="1"/>
              <a:t>newCol</a:t>
            </a:r>
            <a:r>
              <a:rPr lang="en-US" sz="1450" dirty="0"/>
              <a:t>] != 0) {</a:t>
            </a:r>
            <a:endParaRPr lang="en-IN" sz="1450" dirty="0"/>
          </a:p>
          <a:p>
            <a:pPr marL="468000" indent="-468000" algn="just">
              <a:lnSpc>
                <a:spcPct val="110000"/>
              </a:lnSpc>
              <a:spcBef>
                <a:spcPts val="200"/>
              </a:spcBef>
              <a:spcAft>
                <a:spcPts val="200"/>
              </a:spcAft>
              <a:buNone/>
            </a:pPr>
            <a:r>
              <a:rPr lang="en-US" sz="1450" dirty="0"/>
              <a:t>	                    </a:t>
            </a:r>
            <a:r>
              <a:rPr lang="en-US" sz="1450" dirty="0" err="1"/>
              <a:t>queue.offer</a:t>
            </a:r>
            <a:r>
              <a:rPr lang="en-US" sz="1450" dirty="0"/>
              <a:t>(new Point(</a:t>
            </a:r>
            <a:r>
              <a:rPr lang="en-US" sz="1450" dirty="0" err="1"/>
              <a:t>newRow</a:t>
            </a:r>
            <a:r>
              <a:rPr lang="en-US" sz="1450" dirty="0"/>
              <a:t>, </a:t>
            </a:r>
            <a:r>
              <a:rPr lang="en-US" sz="1450" dirty="0" err="1"/>
              <a:t>newCol</a:t>
            </a:r>
            <a:r>
              <a:rPr lang="en-US" sz="1450" dirty="0"/>
              <a:t>, distance + 1));</a:t>
            </a:r>
            <a:endParaRPr lang="en-IN" sz="1450" dirty="0"/>
          </a:p>
          <a:p>
            <a:pPr marL="468000" indent="-468000" algn="just">
              <a:lnSpc>
                <a:spcPct val="110000"/>
              </a:lnSpc>
              <a:spcBef>
                <a:spcPts val="200"/>
              </a:spcBef>
              <a:spcAft>
                <a:spcPts val="200"/>
              </a:spcAft>
              <a:buNone/>
            </a:pPr>
            <a:r>
              <a:rPr lang="en-US" sz="1450" dirty="0"/>
              <a:t>	                    </a:t>
            </a:r>
            <a:r>
              <a:rPr lang="en-US" sz="1450" dirty="0" err="1"/>
              <a:t>visited.add</a:t>
            </a:r>
            <a:r>
              <a:rPr lang="en-US" sz="1450" dirty="0"/>
              <a:t>(key);</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return -1;</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10000"/>
              </a:lnSpc>
              <a:spcBef>
                <a:spcPts val="200"/>
              </a:spcBef>
              <a:spcAft>
                <a:spcPts val="200"/>
              </a:spcAft>
              <a:buNone/>
            </a:pPr>
            <a:r>
              <a:rPr lang="en-US" sz="1450" dirty="0"/>
              <a:t>	        int[][] lot = {</a:t>
            </a:r>
            <a:endParaRPr lang="en-IN" sz="1450" dirty="0"/>
          </a:p>
          <a:p>
            <a:pPr marL="468000" indent="-468000" algn="just">
              <a:lnSpc>
                <a:spcPct val="110000"/>
              </a:lnSpc>
              <a:spcBef>
                <a:spcPts val="200"/>
              </a:spcBef>
              <a:spcAft>
                <a:spcPts val="200"/>
              </a:spcAft>
              <a:buNone/>
            </a:pPr>
            <a:r>
              <a:rPr lang="en-US" sz="1450" dirty="0"/>
              <a:t>	            {1, 0, 0},</a:t>
            </a:r>
            <a:endParaRPr lang="en-IN" sz="1450" dirty="0"/>
          </a:p>
          <a:p>
            <a:pPr marL="468000" indent="-468000" algn="just">
              <a:lnSpc>
                <a:spcPct val="110000"/>
              </a:lnSpc>
              <a:spcBef>
                <a:spcPts val="200"/>
              </a:spcBef>
              <a:spcAft>
                <a:spcPts val="200"/>
              </a:spcAft>
              <a:buNone/>
            </a:pPr>
            <a:r>
              <a:rPr lang="en-US" sz="1450" dirty="0"/>
              <a:t>	            {1, 0, 0},</a:t>
            </a:r>
            <a:endParaRPr lang="en-IN" sz="1450" dirty="0"/>
          </a:p>
          <a:p>
            <a:pPr marL="468000" indent="-468000" algn="just">
              <a:lnSpc>
                <a:spcPct val="110000"/>
              </a:lnSpc>
              <a:spcBef>
                <a:spcPts val="200"/>
              </a:spcBef>
              <a:spcAft>
                <a:spcPts val="200"/>
              </a:spcAft>
              <a:buNone/>
            </a:pPr>
            <a:r>
              <a:rPr lang="en-US" sz="1450" dirty="0"/>
              <a:t>	            {1, 9, 1}</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r>
              <a:rPr lang="en-US" sz="1450" dirty="0" err="1"/>
              <a:t>System.out.println</a:t>
            </a:r>
            <a:r>
              <a:rPr lang="en-US" sz="1450" dirty="0"/>
              <a:t>(</a:t>
            </a:r>
            <a:r>
              <a:rPr lang="en-US" sz="1450" dirty="0" err="1"/>
              <a:t>minDistanceToObstacle</a:t>
            </a:r>
            <a:r>
              <a:rPr lang="en-US" sz="1450" dirty="0"/>
              <a:t>(lot));</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endParaRPr lang="en-IN" sz="1450" dirty="0"/>
          </a:p>
        </p:txBody>
      </p:sp>
    </p:spTree>
    <p:extLst>
      <p:ext uri="{BB962C8B-B14F-4D97-AF65-F5344CB8AC3E}">
        <p14:creationId xmlns:p14="http://schemas.microsoft.com/office/powerpoint/2010/main" val="16791721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0899">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 If A[</a:t>
            </a:r>
            <a:r>
              <a:rPr lang="en-US" sz="1600" dirty="0" err="1"/>
              <a:t>i</a:t>
            </a:r>
            <a:r>
              <a:rPr lang="en-US" sz="1600" dirty="0"/>
              <a:t>] is greater than A[j], update </a:t>
            </a:r>
            <a:r>
              <a:rPr lang="en-US" sz="1600" dirty="0" err="1"/>
              <a:t>lis</a:t>
            </a:r>
            <a:r>
              <a:rPr lang="en-US" sz="1600" dirty="0"/>
              <a:t>[</a:t>
            </a:r>
            <a:r>
              <a:rPr lang="en-US" sz="1600" dirty="0" err="1"/>
              <a:t>i</a:t>
            </a:r>
            <a:r>
              <a:rPr lang="en-US" sz="1600" dirty="0"/>
              <a:t>] if needed</a:t>
            </a:r>
            <a:endParaRPr lang="en-IN" sz="1600" dirty="0"/>
          </a:p>
          <a:p>
            <a:pPr marL="468000" indent="-468000" algn="just">
              <a:lnSpc>
                <a:spcPct val="120000"/>
              </a:lnSpc>
              <a:spcBef>
                <a:spcPts val="300"/>
              </a:spcBef>
              <a:spcAft>
                <a:spcPts val="300"/>
              </a:spcAft>
              <a:buNone/>
            </a:pPr>
            <a:r>
              <a:rPr lang="en-US" sz="1600" dirty="0"/>
              <a:t>	                if (A[</a:t>
            </a:r>
            <a:r>
              <a:rPr lang="en-US" sz="1600" dirty="0" err="1"/>
              <a:t>i</a:t>
            </a:r>
            <a:r>
              <a:rPr lang="en-US" sz="1600" dirty="0"/>
              <a:t>] &gt; A[j]) {</a:t>
            </a:r>
            <a:endParaRPr lang="en-IN" sz="1600" dirty="0"/>
          </a:p>
          <a:p>
            <a:pPr marL="468000" indent="-468000" algn="just">
              <a:lnSpc>
                <a:spcPct val="120000"/>
              </a:lnSpc>
              <a:spcBef>
                <a:spcPts val="300"/>
              </a:spcBef>
              <a:spcAft>
                <a:spcPts val="300"/>
              </a:spcAft>
              <a:buNone/>
            </a:pPr>
            <a:r>
              <a:rPr lang="en-US" sz="1600" dirty="0"/>
              <a:t>	                    </a:t>
            </a:r>
            <a:r>
              <a:rPr lang="en-US" sz="1600" dirty="0" err="1"/>
              <a:t>lis</a:t>
            </a:r>
            <a:r>
              <a:rPr lang="en-US" sz="1600" dirty="0"/>
              <a:t>[</a:t>
            </a:r>
            <a:r>
              <a:rPr lang="en-US" sz="1600" dirty="0" err="1"/>
              <a:t>i</a:t>
            </a:r>
            <a:r>
              <a:rPr lang="en-US" sz="1600" dirty="0"/>
              <a:t>] = </a:t>
            </a:r>
            <a:r>
              <a:rPr lang="en-US" sz="1600" dirty="0" err="1"/>
              <a:t>Math.max</a:t>
            </a:r>
            <a:r>
              <a:rPr lang="en-US" sz="1600" dirty="0"/>
              <a:t>(</a:t>
            </a:r>
            <a:r>
              <a:rPr lang="en-US" sz="1600" dirty="0" err="1"/>
              <a:t>lis</a:t>
            </a:r>
            <a:r>
              <a:rPr lang="en-US" sz="1600" dirty="0"/>
              <a:t>[</a:t>
            </a:r>
            <a:r>
              <a:rPr lang="en-US" sz="1600" dirty="0" err="1"/>
              <a:t>i</a:t>
            </a:r>
            <a:r>
              <a:rPr lang="en-US" sz="1600" dirty="0"/>
              <a:t>], </a:t>
            </a:r>
            <a:r>
              <a:rPr lang="en-US" sz="1600" dirty="0" err="1"/>
              <a:t>lis</a:t>
            </a:r>
            <a:r>
              <a:rPr lang="en-US" sz="1600" dirty="0"/>
              <a:t>[j] + 1);</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 Find the maximum value in </a:t>
            </a:r>
            <a:r>
              <a:rPr lang="en-US" sz="1600" dirty="0" err="1"/>
              <a:t>lis</a:t>
            </a:r>
            <a:r>
              <a:rPr lang="en-US" sz="1600" dirty="0"/>
              <a:t> array</a:t>
            </a:r>
            <a:endParaRPr lang="en-IN" sz="1600" dirty="0"/>
          </a:p>
          <a:p>
            <a:pPr marL="468000" indent="-468000" algn="just">
              <a:lnSpc>
                <a:spcPct val="120000"/>
              </a:lnSpc>
              <a:spcBef>
                <a:spcPts val="300"/>
              </a:spcBef>
              <a:spcAft>
                <a:spcPts val="300"/>
              </a:spcAft>
              <a:buNone/>
            </a:pPr>
            <a:r>
              <a:rPr lang="en-US" sz="1600" dirty="0"/>
              <a:t>	        int </a:t>
            </a:r>
            <a:r>
              <a:rPr lang="en-US" sz="1600" dirty="0" err="1"/>
              <a:t>maxLength</a:t>
            </a:r>
            <a:r>
              <a:rPr lang="en-US" sz="1600" dirty="0"/>
              <a:t> = 0;</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maxLength</a:t>
            </a:r>
            <a:r>
              <a:rPr lang="en-US" sz="1600" dirty="0"/>
              <a:t> = </a:t>
            </a:r>
            <a:r>
              <a:rPr lang="en-US" sz="1600" dirty="0" err="1"/>
              <a:t>Math.max</a:t>
            </a:r>
            <a:r>
              <a:rPr lang="en-US" sz="1600" dirty="0"/>
              <a:t>(</a:t>
            </a:r>
            <a:r>
              <a:rPr lang="en-US" sz="1600" dirty="0" err="1"/>
              <a:t>maxLength</a:t>
            </a:r>
            <a:r>
              <a:rPr lang="en-US" sz="1600" dirty="0"/>
              <a:t>, </a:t>
            </a:r>
            <a:r>
              <a:rPr lang="en-US" sz="1600" dirty="0" err="1"/>
              <a:t>lis</a:t>
            </a:r>
            <a:r>
              <a:rPr lang="en-US" sz="1600" dirty="0"/>
              <a:t>[</a:t>
            </a:r>
            <a:r>
              <a:rPr lang="en-US" sz="1600" dirty="0" err="1"/>
              <a:t>i</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a:t>
            </a:r>
            <a:r>
              <a:rPr lang="en-US" sz="1600" dirty="0" err="1"/>
              <a:t>maxLength</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p:txBody>
      </p:sp>
    </p:spTree>
    <p:extLst>
      <p:ext uri="{BB962C8B-B14F-4D97-AF65-F5344CB8AC3E}">
        <p14:creationId xmlns:p14="http://schemas.microsoft.com/office/powerpoint/2010/main" val="24633109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300"/>
              </a:spcBef>
              <a:spcAft>
                <a:spcPts val="300"/>
              </a:spcAft>
              <a:buNone/>
            </a:pPr>
            <a:r>
              <a:rPr lang="en-US" sz="1500" dirty="0"/>
              <a:t>34.	</a:t>
            </a:r>
            <a:r>
              <a:rPr lang="en-US" sz="1500" b="1" dirty="0"/>
              <a:t>Single File Programming Question</a:t>
            </a:r>
            <a:endParaRPr lang="en-IN" sz="1500" dirty="0"/>
          </a:p>
          <a:p>
            <a:pPr marL="468000" indent="-468000" algn="just">
              <a:lnSpc>
                <a:spcPct val="110000"/>
              </a:lnSpc>
              <a:spcBef>
                <a:spcPts val="300"/>
              </a:spcBef>
              <a:spcAft>
                <a:spcPts val="300"/>
              </a:spcAft>
              <a:buNone/>
            </a:pPr>
            <a:r>
              <a:rPr lang="en-US" sz="1500" dirty="0"/>
              <a:t>	Write a Python program that accepts a string and calculate the number of upper case letters and lower case letters.</a:t>
            </a:r>
            <a:endParaRPr lang="en-IN" sz="1500" dirty="0"/>
          </a:p>
          <a:p>
            <a:pPr marL="468000" indent="-468000" algn="just">
              <a:lnSpc>
                <a:spcPct val="110000"/>
              </a:lnSpc>
              <a:spcBef>
                <a:spcPts val="300"/>
              </a:spcBef>
              <a:spcAft>
                <a:spcPts val="300"/>
              </a:spcAft>
              <a:buNone/>
            </a:pPr>
            <a:r>
              <a:rPr lang="en-US" sz="1500" dirty="0"/>
              <a:t>	</a:t>
            </a:r>
            <a:r>
              <a:rPr lang="en-US" sz="1500" b="1" dirty="0"/>
              <a:t>Input Format:</a:t>
            </a:r>
            <a:endParaRPr lang="en-IN" sz="1500" dirty="0"/>
          </a:p>
          <a:p>
            <a:pPr marL="468000" indent="-468000" algn="just">
              <a:lnSpc>
                <a:spcPct val="110000"/>
              </a:lnSpc>
              <a:spcBef>
                <a:spcPts val="300"/>
              </a:spcBef>
              <a:spcAft>
                <a:spcPts val="300"/>
              </a:spcAft>
              <a:buNone/>
            </a:pPr>
            <a:r>
              <a:rPr lang="en-US" sz="1500" dirty="0"/>
              <a:t>	A string in the first line</a:t>
            </a:r>
            <a:endParaRPr lang="en-IN" sz="1500" dirty="0"/>
          </a:p>
          <a:p>
            <a:pPr marL="468000" indent="-468000" algn="just">
              <a:lnSpc>
                <a:spcPct val="110000"/>
              </a:lnSpc>
              <a:spcBef>
                <a:spcPts val="300"/>
              </a:spcBef>
              <a:spcAft>
                <a:spcPts val="300"/>
              </a:spcAft>
              <a:buNone/>
            </a:pPr>
            <a:r>
              <a:rPr lang="en-US" sz="1500" dirty="0"/>
              <a:t>	Output Format:</a:t>
            </a:r>
            <a:endParaRPr lang="en-IN" sz="1500" dirty="0"/>
          </a:p>
          <a:p>
            <a:pPr marL="468000" indent="-468000" algn="just">
              <a:lnSpc>
                <a:spcPct val="110000"/>
              </a:lnSpc>
              <a:spcBef>
                <a:spcPts val="300"/>
              </a:spcBef>
              <a:spcAft>
                <a:spcPts val="300"/>
              </a:spcAft>
              <a:buNone/>
            </a:pPr>
            <a:r>
              <a:rPr lang="en-US" sz="1500" dirty="0"/>
              <a:t>	Print the original string in the first line.</a:t>
            </a:r>
            <a:endParaRPr lang="en-IN" sz="1500" dirty="0"/>
          </a:p>
          <a:p>
            <a:pPr marL="468000" indent="-468000" algn="just">
              <a:lnSpc>
                <a:spcPct val="110000"/>
              </a:lnSpc>
              <a:spcBef>
                <a:spcPts val="300"/>
              </a:spcBef>
              <a:spcAft>
                <a:spcPts val="300"/>
              </a:spcAft>
              <a:buNone/>
            </a:pPr>
            <a:r>
              <a:rPr lang="en-US" sz="1500" dirty="0"/>
              <a:t>	Number of upper case characters in the second line</a:t>
            </a:r>
            <a:endParaRPr lang="en-IN" sz="1500" dirty="0"/>
          </a:p>
          <a:p>
            <a:pPr marL="468000" indent="-468000" algn="just">
              <a:lnSpc>
                <a:spcPct val="110000"/>
              </a:lnSpc>
              <a:spcBef>
                <a:spcPts val="300"/>
              </a:spcBef>
              <a:spcAft>
                <a:spcPts val="300"/>
              </a:spcAft>
              <a:buNone/>
            </a:pPr>
            <a:r>
              <a:rPr lang="en-US" sz="1500" dirty="0"/>
              <a:t>	Number of lower case characters in the third line</a:t>
            </a:r>
            <a:endParaRPr lang="en-IN" sz="1500" dirty="0"/>
          </a:p>
          <a:p>
            <a:pPr marL="468000" indent="-468000" algn="just">
              <a:lnSpc>
                <a:spcPct val="110000"/>
              </a:lnSpc>
              <a:spcBef>
                <a:spcPts val="300"/>
              </a:spcBef>
              <a:spcAft>
                <a:spcPts val="300"/>
              </a:spcAft>
              <a:buNone/>
            </a:pPr>
            <a:r>
              <a:rPr lang="en-US" sz="1500" dirty="0"/>
              <a:t>	Refer to the sample output for the exact format</a:t>
            </a:r>
            <a:endParaRPr lang="en-IN" sz="1500" dirty="0"/>
          </a:p>
          <a:p>
            <a:pPr marL="468000" indent="-468000" algn="just">
              <a:lnSpc>
                <a:spcPct val="110000"/>
              </a:lnSpc>
              <a:spcBef>
                <a:spcPts val="300"/>
              </a:spcBef>
              <a:spcAft>
                <a:spcPts val="300"/>
              </a:spcAft>
              <a:buNone/>
            </a:pPr>
            <a:r>
              <a:rPr lang="en-US" sz="1500" dirty="0"/>
              <a:t>	</a:t>
            </a:r>
            <a:r>
              <a:rPr lang="en-US" sz="1500" b="1" dirty="0"/>
              <a:t>Sample testcases</a:t>
            </a:r>
            <a:endParaRPr lang="en-IN" sz="1500" dirty="0"/>
          </a:p>
          <a:p>
            <a:pPr marL="468000" indent="-468000" algn="just">
              <a:lnSpc>
                <a:spcPct val="110000"/>
              </a:lnSpc>
              <a:spcBef>
                <a:spcPts val="300"/>
              </a:spcBef>
              <a:spcAft>
                <a:spcPts val="300"/>
              </a:spcAft>
              <a:buNone/>
            </a:pPr>
            <a:r>
              <a:rPr lang="en-US" sz="1500" dirty="0"/>
              <a:t>	</a:t>
            </a:r>
            <a:r>
              <a:rPr lang="en-US" sz="1500" b="1" dirty="0"/>
              <a:t>Input 1:</a:t>
            </a:r>
            <a:endParaRPr lang="en-IN" sz="1500" dirty="0"/>
          </a:p>
          <a:p>
            <a:pPr marL="468000" indent="-468000" algn="just">
              <a:lnSpc>
                <a:spcPct val="110000"/>
              </a:lnSpc>
              <a:spcBef>
                <a:spcPts val="300"/>
              </a:spcBef>
              <a:spcAft>
                <a:spcPts val="300"/>
              </a:spcAft>
              <a:buNone/>
            </a:pPr>
            <a:r>
              <a:rPr lang="en-US" sz="1500" dirty="0"/>
              <a:t>	The quick Brown Fox</a:t>
            </a:r>
            <a:endParaRPr lang="en-IN" sz="1500" dirty="0"/>
          </a:p>
          <a:p>
            <a:pPr marL="468000" indent="-468000" algn="just">
              <a:lnSpc>
                <a:spcPct val="110000"/>
              </a:lnSpc>
              <a:spcBef>
                <a:spcPts val="300"/>
              </a:spcBef>
              <a:spcAft>
                <a:spcPts val="300"/>
              </a:spcAft>
              <a:buNone/>
            </a:pPr>
            <a:r>
              <a:rPr lang="en-US" sz="1500" dirty="0"/>
              <a:t>	</a:t>
            </a:r>
            <a:r>
              <a:rPr lang="en-US" sz="1500" b="1" dirty="0"/>
              <a:t>Output 1:</a:t>
            </a:r>
            <a:endParaRPr lang="en-IN" sz="1500" dirty="0"/>
          </a:p>
          <a:p>
            <a:pPr marL="468000" indent="-468000" algn="just">
              <a:lnSpc>
                <a:spcPct val="110000"/>
              </a:lnSpc>
              <a:spcBef>
                <a:spcPts val="300"/>
              </a:spcBef>
              <a:spcAft>
                <a:spcPts val="300"/>
              </a:spcAft>
              <a:buNone/>
            </a:pPr>
            <a:r>
              <a:rPr lang="en-US" sz="1500" dirty="0"/>
              <a:t>	The quick Brown Fox</a:t>
            </a:r>
            <a:endParaRPr lang="en-IN" sz="1500" dirty="0"/>
          </a:p>
          <a:p>
            <a:pPr marL="468000" indent="-468000" algn="just">
              <a:lnSpc>
                <a:spcPct val="110000"/>
              </a:lnSpc>
              <a:spcBef>
                <a:spcPts val="300"/>
              </a:spcBef>
              <a:spcAft>
                <a:spcPts val="300"/>
              </a:spcAft>
              <a:buNone/>
            </a:pPr>
            <a:r>
              <a:rPr lang="en-US" sz="1500" dirty="0"/>
              <a:t>	Upper case characters : 3</a:t>
            </a:r>
            <a:endParaRPr lang="en-IN" sz="1500" dirty="0"/>
          </a:p>
          <a:p>
            <a:pPr marL="468000" indent="-468000" algn="just">
              <a:lnSpc>
                <a:spcPct val="110000"/>
              </a:lnSpc>
              <a:spcBef>
                <a:spcPts val="300"/>
              </a:spcBef>
              <a:spcAft>
                <a:spcPts val="300"/>
              </a:spcAft>
              <a:buNone/>
            </a:pPr>
            <a:r>
              <a:rPr lang="en-US" sz="1500" dirty="0"/>
              <a:t>	Lower case characters : 13</a:t>
            </a:r>
            <a:endParaRPr lang="en-IN" sz="1500" dirty="0"/>
          </a:p>
        </p:txBody>
      </p:sp>
    </p:spTree>
    <p:extLst>
      <p:ext uri="{BB962C8B-B14F-4D97-AF65-F5344CB8AC3E}">
        <p14:creationId xmlns:p14="http://schemas.microsoft.com/office/powerpoint/2010/main" val="27947780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static void </a:t>
            </a:r>
            <a:r>
              <a:rPr lang="en-US" sz="1600" dirty="0" err="1"/>
              <a:t>countUpperLower</a:t>
            </a:r>
            <a:r>
              <a:rPr lang="en-US" sz="1600" dirty="0"/>
              <a:t>(String string) {</a:t>
            </a:r>
            <a:endParaRPr lang="en-IN" sz="1600" dirty="0"/>
          </a:p>
          <a:p>
            <a:pPr marL="468000" indent="-468000" algn="just">
              <a:lnSpc>
                <a:spcPct val="120000"/>
              </a:lnSpc>
              <a:spcBef>
                <a:spcPts val="300"/>
              </a:spcBef>
              <a:spcAft>
                <a:spcPts val="300"/>
              </a:spcAft>
              <a:buNone/>
            </a:pPr>
            <a:r>
              <a:rPr lang="en-US" sz="1600" dirty="0"/>
              <a:t>	        int </a:t>
            </a:r>
            <a:r>
              <a:rPr lang="en-US" sz="1600" dirty="0" err="1"/>
              <a:t>upperCount</a:t>
            </a:r>
            <a:r>
              <a:rPr lang="en-US" sz="1600" dirty="0"/>
              <a:t> = 0;</a:t>
            </a:r>
            <a:endParaRPr lang="en-IN" sz="1600" dirty="0"/>
          </a:p>
          <a:p>
            <a:pPr marL="468000" indent="-468000" algn="just">
              <a:lnSpc>
                <a:spcPct val="120000"/>
              </a:lnSpc>
              <a:spcBef>
                <a:spcPts val="300"/>
              </a:spcBef>
              <a:spcAft>
                <a:spcPts val="300"/>
              </a:spcAft>
              <a:buNone/>
            </a:pPr>
            <a:r>
              <a:rPr lang="en-US" sz="1600" dirty="0"/>
              <a:t>	        int </a:t>
            </a:r>
            <a:r>
              <a:rPr lang="en-US" sz="1600" dirty="0" err="1"/>
              <a:t>lowerCount</a:t>
            </a:r>
            <a:r>
              <a:rPr lang="en-US" sz="1600" dirty="0"/>
              <a:t> = 0;</a:t>
            </a:r>
            <a:endParaRPr lang="en-IN" sz="1600" dirty="0"/>
          </a:p>
          <a:p>
            <a:pPr marL="468000" indent="-468000" algn="just">
              <a:lnSpc>
                <a:spcPct val="120000"/>
              </a:lnSpc>
              <a:spcBef>
                <a:spcPts val="300"/>
              </a:spcBef>
              <a:spcAft>
                <a:spcPts val="300"/>
              </a:spcAft>
              <a:buNone/>
            </a:pPr>
            <a:r>
              <a:rPr lang="en-US" sz="1600" dirty="0"/>
              <a:t>	        for (char </a:t>
            </a:r>
            <a:r>
              <a:rPr lang="en-US" sz="1600" dirty="0" err="1"/>
              <a:t>ch</a:t>
            </a:r>
            <a:r>
              <a:rPr lang="en-US" sz="1600" dirty="0"/>
              <a:t> : </a:t>
            </a:r>
            <a:r>
              <a:rPr lang="en-US" sz="1600" dirty="0" err="1"/>
              <a:t>string.toCharArray</a:t>
            </a:r>
            <a:r>
              <a:rPr lang="en-US" sz="1600" dirty="0"/>
              <a:t>()) {</a:t>
            </a:r>
            <a:endParaRPr lang="en-IN" sz="1600" dirty="0"/>
          </a:p>
          <a:p>
            <a:pPr marL="468000" indent="-468000" algn="just">
              <a:lnSpc>
                <a:spcPct val="120000"/>
              </a:lnSpc>
              <a:spcBef>
                <a:spcPts val="300"/>
              </a:spcBef>
              <a:spcAft>
                <a:spcPts val="300"/>
              </a:spcAft>
              <a:buNone/>
            </a:pPr>
            <a:r>
              <a:rPr lang="en-US" sz="1600" dirty="0"/>
              <a:t>	            if (</a:t>
            </a:r>
            <a:r>
              <a:rPr lang="en-US" sz="1600" dirty="0" err="1"/>
              <a:t>Character.isUpperCase</a:t>
            </a:r>
            <a:r>
              <a:rPr lang="en-US" sz="1600" dirty="0"/>
              <a:t>(</a:t>
            </a:r>
            <a:r>
              <a:rPr lang="en-US" sz="1600" dirty="0" err="1"/>
              <a:t>ch</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upperCount</a:t>
            </a:r>
            <a:r>
              <a:rPr lang="en-US" sz="1600" dirty="0"/>
              <a:t>++;</a:t>
            </a:r>
            <a:endParaRPr lang="en-IN" sz="1600" dirty="0"/>
          </a:p>
          <a:p>
            <a:pPr marL="468000" indent="-468000" algn="just">
              <a:lnSpc>
                <a:spcPct val="120000"/>
              </a:lnSpc>
              <a:spcBef>
                <a:spcPts val="300"/>
              </a:spcBef>
              <a:spcAft>
                <a:spcPts val="300"/>
              </a:spcAft>
              <a:buNone/>
            </a:pPr>
            <a:r>
              <a:rPr lang="en-US" sz="1600" dirty="0"/>
              <a:t>	            } else if (</a:t>
            </a:r>
            <a:r>
              <a:rPr lang="en-US" sz="1600" dirty="0" err="1"/>
              <a:t>Character.isLowerCase</a:t>
            </a:r>
            <a:r>
              <a:rPr lang="en-US" sz="1600" dirty="0"/>
              <a:t>(</a:t>
            </a:r>
            <a:r>
              <a:rPr lang="en-US" sz="1600" dirty="0" err="1"/>
              <a:t>ch</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lowerCount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(string);</a:t>
            </a:r>
            <a:endParaRPr lang="en-IN" sz="1600" dirty="0"/>
          </a:p>
        </p:txBody>
      </p:sp>
    </p:spTree>
    <p:extLst>
      <p:ext uri="{BB962C8B-B14F-4D97-AF65-F5344CB8AC3E}">
        <p14:creationId xmlns:p14="http://schemas.microsoft.com/office/powerpoint/2010/main" val="7345056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("Upper case characters: " + </a:t>
            </a:r>
            <a:r>
              <a:rPr lang="en-US" sz="1600" dirty="0" err="1"/>
              <a:t>upperCount</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("Lower case characters: " + </a:t>
            </a:r>
            <a:r>
              <a:rPr lang="en-US" sz="1600" dirty="0" err="1"/>
              <a:t>lowerCount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a string: ");</a:t>
            </a:r>
            <a:endParaRPr lang="en-IN" sz="1600" dirty="0"/>
          </a:p>
          <a:p>
            <a:pPr marL="468000" indent="-468000" algn="just">
              <a:lnSpc>
                <a:spcPct val="120000"/>
              </a:lnSpc>
              <a:spcBef>
                <a:spcPts val="300"/>
              </a:spcBef>
              <a:spcAft>
                <a:spcPts val="300"/>
              </a:spcAft>
              <a:buNone/>
            </a:pPr>
            <a:r>
              <a:rPr lang="en-US" sz="1600" dirty="0"/>
              <a:t>	        String </a:t>
            </a:r>
            <a:r>
              <a:rPr lang="en-US" sz="1600" dirty="0" err="1"/>
              <a:t>inputString</a:t>
            </a:r>
            <a:r>
              <a:rPr lang="en-US" sz="1600" dirty="0"/>
              <a:t> = </a:t>
            </a:r>
            <a:r>
              <a:rPr lang="en-US" sz="1600" dirty="0" err="1"/>
              <a:t>scanner.nextLine</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countUpperLower</a:t>
            </a:r>
            <a:r>
              <a:rPr lang="en-US" sz="1600" dirty="0"/>
              <a:t>(</a:t>
            </a:r>
            <a:r>
              <a:rPr lang="en-US" sz="1600" dirty="0" err="1"/>
              <a:t>inputString</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scanner.close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5482789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35.	</a:t>
            </a:r>
            <a:r>
              <a:rPr lang="en-US" sz="1600" b="1" dirty="0"/>
              <a:t>Valid Email Addresses</a:t>
            </a:r>
            <a:endParaRPr lang="en-IN" sz="1600" dirty="0"/>
          </a:p>
          <a:p>
            <a:pPr marL="468000" indent="-468000" algn="just">
              <a:lnSpc>
                <a:spcPct val="120000"/>
              </a:lnSpc>
              <a:spcBef>
                <a:spcPts val="300"/>
              </a:spcBef>
              <a:spcAft>
                <a:spcPts val="300"/>
              </a:spcAft>
              <a:buNone/>
            </a:pPr>
            <a:r>
              <a:rPr lang="en-US" sz="1600" dirty="0"/>
              <a:t>	Email addresses are of the form </a:t>
            </a:r>
            <a:r>
              <a:rPr lang="en-US" sz="1600" u="sng" dirty="0" err="1">
                <a:hlinkClick r:id="rId2"/>
              </a:rPr>
              <a:t>user@domain.extension</a:t>
            </a:r>
            <a:endParaRPr lang="en-IN" sz="1600" dirty="0"/>
          </a:p>
          <a:p>
            <a:pPr marL="468000" indent="-468000" algn="just">
              <a:lnSpc>
                <a:spcPct val="120000"/>
              </a:lnSpc>
              <a:spcBef>
                <a:spcPts val="300"/>
              </a:spcBef>
              <a:spcAft>
                <a:spcPts val="300"/>
              </a:spcAft>
              <a:buNone/>
            </a:pPr>
            <a:r>
              <a:rPr lang="en-US" sz="1600" dirty="0"/>
              <a:t>	Valid </a:t>
            </a:r>
            <a:r>
              <a:rPr lang="en-US" sz="1600" dirty="0" err="1"/>
              <a:t>HackerRank</a:t>
            </a:r>
            <a:r>
              <a:rPr lang="en-US" sz="1600" dirty="0"/>
              <a:t> emails are of the form </a:t>
            </a:r>
            <a:r>
              <a:rPr lang="en-US" sz="1600" u="sng" dirty="0">
                <a:hlinkClick r:id="rId3"/>
              </a:rPr>
              <a:t>user@hackerrank.com</a:t>
            </a:r>
            <a:r>
              <a:rPr lang="en-US" sz="1600" dirty="0"/>
              <a:t>, and the characteristics of user are:</a:t>
            </a:r>
            <a:endParaRPr lang="en-IN" sz="1600" dirty="0"/>
          </a:p>
          <a:p>
            <a:pPr marL="468000" indent="-468000" algn="just">
              <a:lnSpc>
                <a:spcPct val="120000"/>
              </a:lnSpc>
              <a:spcBef>
                <a:spcPts val="300"/>
              </a:spcBef>
              <a:spcAft>
                <a:spcPts val="300"/>
              </a:spcAft>
              <a:buNone/>
            </a:pPr>
            <a:r>
              <a:rPr lang="en-US" sz="1600" dirty="0"/>
              <a:t>	</a:t>
            </a:r>
            <a:r>
              <a:rPr lang="en-US" sz="1600" spc="-20" dirty="0">
                <a:sym typeface="Symbol" panose="05050102010706020507" pitchFamily="18" charset="2"/>
              </a:rPr>
              <a:t></a:t>
            </a:r>
            <a:r>
              <a:rPr lang="en-US" sz="1600" spc="-20" dirty="0"/>
              <a:t>	It starts with 1 to 6 lowercase English letters denoted by the character class [a-z].</a:t>
            </a:r>
            <a:endParaRPr lang="en-IN" sz="1600" spc="-2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The lowercase letter(s) are followed by an optional underscore, i.e. zero or one occurrence of the underscore ‘_’ character.</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The optional underscore is followed by 0 to 4 optional digits denoted by the character class [0-9].</a:t>
            </a:r>
            <a:endParaRPr lang="en-IN" sz="1600" dirty="0"/>
          </a:p>
          <a:p>
            <a:pPr marL="468000" indent="-468000" algn="just">
              <a:lnSpc>
                <a:spcPct val="120000"/>
              </a:lnSpc>
              <a:spcBef>
                <a:spcPts val="300"/>
              </a:spcBef>
              <a:spcAft>
                <a:spcPts val="300"/>
              </a:spcAft>
              <a:buNone/>
            </a:pPr>
            <a:r>
              <a:rPr lang="en-US" sz="1600" dirty="0"/>
              <a:t>	Complete the code in the editor below by replacing the blank (“_____________”) with a regular expression that matches a valid email addresses according to the criteria above. Locked code in the editor prints True for each correct match and False for each incorrect match.</a:t>
            </a:r>
            <a:endParaRPr lang="en-IN" sz="1600" dirty="0"/>
          </a:p>
          <a:p>
            <a:pPr marL="468000" indent="-468000" algn="just">
              <a:lnSpc>
                <a:spcPct val="120000"/>
              </a:lnSpc>
              <a:spcBef>
                <a:spcPts val="300"/>
              </a:spcBef>
              <a:spcAft>
                <a:spcPts val="300"/>
              </a:spcAft>
              <a:buNone/>
            </a:pPr>
            <a:r>
              <a:rPr lang="en-US" sz="1600" dirty="0"/>
              <a:t>	An example of a valid email is </a:t>
            </a:r>
            <a:r>
              <a:rPr lang="en-US" sz="1600" u="sng" dirty="0">
                <a:hlinkClick r:id="rId4"/>
              </a:rPr>
              <a:t>abcdef_1234@hackerrank.com</a:t>
            </a:r>
            <a:r>
              <a:rPr lang="en-US" sz="1600" dirty="0"/>
              <a:t>. It has as many of each class of character as possible. The address </a:t>
            </a:r>
            <a:r>
              <a:rPr lang="en-US" sz="1600" u="sng" dirty="0">
                <a:hlinkClick r:id="rId5"/>
              </a:rPr>
              <a:t>a1_1@baddomain.com</a:t>
            </a:r>
            <a:r>
              <a:rPr lang="en-US" sz="1600" dirty="0"/>
              <a:t> fails for two reasons. First, digits cannot precede the underscore. Second, the domain fails because it is not hackerrank.com</a:t>
            </a:r>
            <a:endParaRPr lang="en-IN" sz="1600" dirty="0"/>
          </a:p>
        </p:txBody>
      </p:sp>
    </p:spTree>
    <p:extLst>
      <p:ext uri="{BB962C8B-B14F-4D97-AF65-F5344CB8AC3E}">
        <p14:creationId xmlns:p14="http://schemas.microsoft.com/office/powerpoint/2010/main" val="1659916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dirty="0"/>
              <a:t>	</a:t>
            </a:r>
            <a:r>
              <a:rPr lang="en-US" sz="1600" b="1" dirty="0"/>
              <a:t>Constraints:</a:t>
            </a:r>
            <a:endParaRPr lang="en-IN" sz="1600" dirty="0"/>
          </a:p>
          <a:p>
            <a:pPr marL="468000" indent="-468000" algn="just">
              <a:lnSpc>
                <a:spcPct val="120000"/>
              </a:lnSpc>
              <a:spcBef>
                <a:spcPts val="200"/>
              </a:spcBef>
              <a:spcAft>
                <a:spcPts val="200"/>
              </a:spcAft>
              <a:buNone/>
            </a:pPr>
            <a:r>
              <a:rPr lang="en-US" sz="1600" dirty="0"/>
              <a:t>	</a:t>
            </a:r>
            <a:r>
              <a:rPr lang="en-US" sz="1600" dirty="0">
                <a:sym typeface="Symbol" panose="05050102010706020507" pitchFamily="18" charset="2"/>
              </a:rPr>
              <a:t></a:t>
            </a:r>
            <a:r>
              <a:rPr lang="en-US" sz="1600" dirty="0"/>
              <a:t>	1 ≤ query ≤ 10</a:t>
            </a:r>
            <a:r>
              <a:rPr lang="en-US" sz="1600" baseline="30000" dirty="0"/>
              <a:t>3</a:t>
            </a:r>
            <a:endParaRPr lang="en-IN" sz="1600" dirty="0"/>
          </a:p>
          <a:p>
            <a:pPr marL="468000" indent="-468000" algn="just">
              <a:lnSpc>
                <a:spcPct val="120000"/>
              </a:lnSpc>
              <a:spcBef>
                <a:spcPts val="200"/>
              </a:spcBef>
              <a:spcAft>
                <a:spcPts val="200"/>
              </a:spcAft>
              <a:buNone/>
            </a:pPr>
            <a:r>
              <a:rPr lang="en-US" sz="1600" dirty="0"/>
              <a:t>	</a:t>
            </a:r>
            <a:r>
              <a:rPr lang="en-US" sz="1600" dirty="0">
                <a:sym typeface="Symbol" panose="05050102010706020507" pitchFamily="18" charset="2"/>
              </a:rPr>
              <a:t></a:t>
            </a:r>
            <a:r>
              <a:rPr lang="en-US" sz="1600" dirty="0"/>
              <a:t>	1 ≤ string length ≤ 10</a:t>
            </a:r>
            <a:r>
              <a:rPr lang="en-US" sz="1600" baseline="30000" dirty="0"/>
              <a:t>3</a:t>
            </a:r>
            <a:r>
              <a:rPr lang="en-US" sz="1600" dirty="0"/>
              <a:t>.</a:t>
            </a:r>
            <a:endParaRPr lang="en-IN" sz="1600" dirty="0"/>
          </a:p>
          <a:p>
            <a:pPr marL="468000" indent="-468000" algn="just">
              <a:lnSpc>
                <a:spcPct val="120000"/>
              </a:lnSpc>
              <a:spcBef>
                <a:spcPts val="200"/>
              </a:spcBef>
              <a:spcAft>
                <a:spcPts val="200"/>
              </a:spcAft>
              <a:buNone/>
            </a:pPr>
            <a:r>
              <a:rPr lang="en-US" sz="1600" dirty="0"/>
              <a:t>	</a:t>
            </a:r>
            <a:r>
              <a:rPr lang="en-US" sz="1600" b="1" dirty="0"/>
              <a:t>Input Format:</a:t>
            </a:r>
            <a:endParaRPr lang="en-IN" sz="1600" dirty="0"/>
          </a:p>
          <a:p>
            <a:pPr marL="468000" indent="-468000" algn="just">
              <a:lnSpc>
                <a:spcPct val="120000"/>
              </a:lnSpc>
              <a:spcBef>
                <a:spcPts val="200"/>
              </a:spcBef>
              <a:spcAft>
                <a:spcPts val="200"/>
              </a:spcAft>
              <a:buNone/>
            </a:pPr>
            <a:r>
              <a:rPr lang="en-US" sz="1600" dirty="0"/>
              <a:t>	</a:t>
            </a:r>
            <a:r>
              <a:rPr lang="en-US" sz="1600" b="1" dirty="0"/>
              <a:t>Sample Case 0:</a:t>
            </a:r>
            <a:endParaRPr lang="en-IN" sz="1600" dirty="0"/>
          </a:p>
          <a:p>
            <a:pPr marL="468000" indent="-468000" algn="just">
              <a:lnSpc>
                <a:spcPct val="120000"/>
              </a:lnSpc>
              <a:spcBef>
                <a:spcPts val="200"/>
              </a:spcBef>
              <a:spcAft>
                <a:spcPts val="200"/>
              </a:spcAft>
              <a:buNone/>
            </a:pPr>
            <a:r>
              <a:rPr lang="en-US" sz="1600" dirty="0"/>
              <a:t>	STDIN</a:t>
            </a:r>
            <a:endParaRPr lang="en-IN" sz="1600" dirty="0"/>
          </a:p>
          <a:p>
            <a:pPr marL="468000" indent="-468000" algn="just">
              <a:lnSpc>
                <a:spcPct val="120000"/>
              </a:lnSpc>
              <a:spcBef>
                <a:spcPts val="200"/>
              </a:spcBef>
              <a:spcAft>
                <a:spcPts val="200"/>
              </a:spcAft>
              <a:buNone/>
            </a:pPr>
            <a:r>
              <a:rPr lang="en-US" sz="1600" dirty="0"/>
              <a:t>	Function</a:t>
            </a:r>
            <a:endParaRPr lang="en-IN" sz="1600" dirty="0"/>
          </a:p>
          <a:p>
            <a:pPr marL="468000" indent="-468000" algn="just">
              <a:lnSpc>
                <a:spcPct val="120000"/>
              </a:lnSpc>
              <a:spcBef>
                <a:spcPts val="200"/>
              </a:spcBef>
              <a:spcAft>
                <a:spcPts val="200"/>
              </a:spcAft>
              <a:buNone/>
            </a:pPr>
            <a:r>
              <a:rPr lang="en-US" sz="1600" dirty="0"/>
              <a:t>	-----	--------</a:t>
            </a:r>
            <a:endParaRPr lang="en-IN" sz="1600" dirty="0"/>
          </a:p>
          <a:p>
            <a:pPr marL="468000" indent="-468000" algn="just">
              <a:lnSpc>
                <a:spcPct val="120000"/>
              </a:lnSpc>
              <a:spcBef>
                <a:spcPts val="200"/>
              </a:spcBef>
              <a:spcAft>
                <a:spcPts val="200"/>
              </a:spcAft>
              <a:buNone/>
            </a:pPr>
            <a:r>
              <a:rPr lang="en-US" sz="1600" dirty="0"/>
              <a:t>	-	</a:t>
            </a:r>
            <a:endParaRPr lang="en-IN" sz="1600" dirty="0"/>
          </a:p>
          <a:p>
            <a:pPr marL="468000" indent="-468000" algn="just">
              <a:lnSpc>
                <a:spcPct val="120000"/>
              </a:lnSpc>
              <a:spcBef>
                <a:spcPts val="200"/>
              </a:spcBef>
              <a:spcAft>
                <a:spcPts val="200"/>
              </a:spcAft>
              <a:buNone/>
            </a:pPr>
            <a:r>
              <a:rPr lang="en-US" sz="1600" dirty="0"/>
              <a:t>	5	</a:t>
            </a:r>
            <a:r>
              <a:rPr lang="en-US" sz="1600" dirty="0">
                <a:sym typeface="Wingdings" panose="05000000000000000000" pitchFamily="2" charset="2"/>
              </a:rPr>
              <a:t></a:t>
            </a:r>
            <a:r>
              <a:rPr lang="en-US" sz="1600" dirty="0"/>
              <a:t> query =</a:t>
            </a:r>
            <a:endParaRPr lang="en-IN" sz="1600" dirty="0"/>
          </a:p>
          <a:p>
            <a:pPr marL="468000" indent="-468000" algn="just">
              <a:lnSpc>
                <a:spcPct val="120000"/>
              </a:lnSpc>
              <a:spcBef>
                <a:spcPts val="200"/>
              </a:spcBef>
              <a:spcAft>
                <a:spcPts val="200"/>
              </a:spcAft>
              <a:buNone/>
            </a:pPr>
            <a:r>
              <a:rPr lang="en-US" sz="1600" dirty="0"/>
              <a:t>	5</a:t>
            </a:r>
            <a:endParaRPr lang="en-IN" sz="1600" dirty="0"/>
          </a:p>
          <a:p>
            <a:pPr marL="468000" indent="-468000" algn="just">
              <a:lnSpc>
                <a:spcPct val="120000"/>
              </a:lnSpc>
              <a:spcBef>
                <a:spcPts val="200"/>
              </a:spcBef>
              <a:spcAft>
                <a:spcPts val="200"/>
              </a:spcAft>
              <a:buNone/>
            </a:pPr>
            <a:r>
              <a:rPr lang="en-US" sz="1600" dirty="0"/>
              <a:t>	</a:t>
            </a:r>
            <a:r>
              <a:rPr lang="en-US" sz="1600" u="sng" dirty="0">
                <a:hlinkClick r:id="rId2"/>
              </a:rPr>
              <a:t>julia@hackerrank.com</a:t>
            </a:r>
            <a:endParaRPr lang="en-IN" sz="1600" dirty="0"/>
          </a:p>
          <a:p>
            <a:pPr marL="468000" indent="-468000" algn="just">
              <a:lnSpc>
                <a:spcPct val="120000"/>
              </a:lnSpc>
              <a:spcBef>
                <a:spcPts val="200"/>
              </a:spcBef>
              <a:spcAft>
                <a:spcPts val="200"/>
              </a:spcAft>
              <a:buNone/>
            </a:pPr>
            <a:r>
              <a:rPr lang="en-US" sz="1600" dirty="0"/>
              <a:t>	</a:t>
            </a:r>
            <a:r>
              <a:rPr lang="en-US" sz="1600" u="sng" dirty="0">
                <a:hlinkClick r:id="rId3"/>
              </a:rPr>
              <a:t>julia_@hackerrank.com</a:t>
            </a:r>
            <a:r>
              <a:rPr lang="en-US" sz="1600" dirty="0"/>
              <a:t>	</a:t>
            </a:r>
            <a:r>
              <a:rPr lang="en-US" sz="1600" dirty="0">
                <a:sym typeface="Wingdings" panose="05000000000000000000" pitchFamily="2" charset="2"/>
              </a:rPr>
              <a:t></a:t>
            </a:r>
            <a:r>
              <a:rPr lang="en-US" sz="1600" dirty="0"/>
              <a:t> each of these strings is queried via regex</a:t>
            </a:r>
            <a:endParaRPr lang="en-IN" sz="1600" dirty="0"/>
          </a:p>
          <a:p>
            <a:pPr marL="468000" indent="-468000" algn="just">
              <a:lnSpc>
                <a:spcPct val="120000"/>
              </a:lnSpc>
              <a:spcBef>
                <a:spcPts val="200"/>
              </a:spcBef>
              <a:spcAft>
                <a:spcPts val="200"/>
              </a:spcAft>
              <a:buNone/>
            </a:pPr>
            <a:r>
              <a:rPr lang="en-US" sz="1600" dirty="0"/>
              <a:t>	</a:t>
            </a:r>
            <a:r>
              <a:rPr lang="en-US" sz="1600" u="sng" dirty="0">
                <a:hlinkClick r:id="rId4"/>
              </a:rPr>
              <a:t>julia_0@hackerrank.com</a:t>
            </a:r>
            <a:endParaRPr lang="en-IN" sz="1600" dirty="0"/>
          </a:p>
          <a:p>
            <a:pPr marL="468000" indent="-468000" algn="just">
              <a:lnSpc>
                <a:spcPct val="120000"/>
              </a:lnSpc>
              <a:spcBef>
                <a:spcPts val="200"/>
              </a:spcBef>
              <a:spcAft>
                <a:spcPts val="200"/>
              </a:spcAft>
              <a:buNone/>
            </a:pPr>
            <a:r>
              <a:rPr lang="en-US" sz="1600" dirty="0"/>
              <a:t>	</a:t>
            </a:r>
            <a:r>
              <a:rPr lang="en-US" sz="1600" u="sng" dirty="0">
                <a:hlinkClick r:id="rId5"/>
              </a:rPr>
              <a:t>julia0_@hackerrank.com</a:t>
            </a:r>
            <a:endParaRPr lang="en-IN" sz="1600" dirty="0"/>
          </a:p>
          <a:p>
            <a:pPr marL="468000" indent="-468000" algn="just">
              <a:lnSpc>
                <a:spcPct val="120000"/>
              </a:lnSpc>
              <a:spcBef>
                <a:spcPts val="200"/>
              </a:spcBef>
              <a:spcAft>
                <a:spcPts val="200"/>
              </a:spcAft>
              <a:buNone/>
            </a:pPr>
            <a:r>
              <a:rPr lang="en-US" sz="1600" dirty="0"/>
              <a:t>	</a:t>
            </a:r>
            <a:r>
              <a:rPr lang="en-US" sz="1600" u="sng" dirty="0">
                <a:hlinkClick r:id="rId6"/>
              </a:rPr>
              <a:t>julia@gmail.com</a:t>
            </a:r>
            <a:endParaRPr lang="en-IN" sz="1600" dirty="0"/>
          </a:p>
        </p:txBody>
      </p:sp>
    </p:spTree>
    <p:extLst>
      <p:ext uri="{BB962C8B-B14F-4D97-AF65-F5344CB8AC3E}">
        <p14:creationId xmlns:p14="http://schemas.microsoft.com/office/powerpoint/2010/main" val="1522958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450" dirty="0"/>
              <a:t>	</a:t>
            </a:r>
            <a:r>
              <a:rPr lang="en-US" sz="1450" b="1" dirty="0"/>
              <a:t>Sample Output: </a:t>
            </a:r>
            <a:r>
              <a:rPr lang="en-US" sz="1450" dirty="0"/>
              <a:t>0</a:t>
            </a:r>
            <a:endParaRPr lang="en-IN" sz="1450" dirty="0"/>
          </a:p>
          <a:p>
            <a:pPr marL="468000" indent="-468000" algn="just">
              <a:lnSpc>
                <a:spcPct val="120000"/>
              </a:lnSpc>
              <a:spcBef>
                <a:spcPts val="200"/>
              </a:spcBef>
              <a:spcAft>
                <a:spcPts val="200"/>
              </a:spcAft>
              <a:buNone/>
            </a:pPr>
            <a:r>
              <a:rPr lang="en-US" sz="1450" b="1" dirty="0"/>
              <a:t>	</a:t>
            </a:r>
            <a:r>
              <a:rPr lang="en-US" sz="1450" dirty="0"/>
              <a:t>True</a:t>
            </a:r>
            <a:endParaRPr lang="en-IN" sz="1450" dirty="0"/>
          </a:p>
          <a:p>
            <a:pPr marL="468000" indent="-468000" algn="just">
              <a:lnSpc>
                <a:spcPct val="120000"/>
              </a:lnSpc>
              <a:spcBef>
                <a:spcPts val="200"/>
              </a:spcBef>
              <a:spcAft>
                <a:spcPts val="200"/>
              </a:spcAft>
              <a:buNone/>
            </a:pPr>
            <a:r>
              <a:rPr lang="en-US" sz="1450" b="1" dirty="0"/>
              <a:t>	</a:t>
            </a:r>
            <a:r>
              <a:rPr lang="en-US" sz="1450" dirty="0"/>
              <a:t>True</a:t>
            </a:r>
            <a:endParaRPr lang="en-IN" sz="1450" dirty="0"/>
          </a:p>
          <a:p>
            <a:pPr marL="468000" indent="-468000" algn="just">
              <a:lnSpc>
                <a:spcPct val="120000"/>
              </a:lnSpc>
              <a:spcBef>
                <a:spcPts val="200"/>
              </a:spcBef>
              <a:spcAft>
                <a:spcPts val="200"/>
              </a:spcAft>
              <a:buNone/>
            </a:pPr>
            <a:r>
              <a:rPr lang="en-US" sz="1450" dirty="0"/>
              <a:t>	True</a:t>
            </a:r>
            <a:endParaRPr lang="en-IN" sz="1450" dirty="0"/>
          </a:p>
          <a:p>
            <a:pPr marL="468000" indent="-468000" algn="just">
              <a:lnSpc>
                <a:spcPct val="120000"/>
              </a:lnSpc>
              <a:spcBef>
                <a:spcPts val="200"/>
              </a:spcBef>
              <a:spcAft>
                <a:spcPts val="200"/>
              </a:spcAft>
              <a:buNone/>
            </a:pPr>
            <a:r>
              <a:rPr lang="en-US" sz="1450" dirty="0"/>
              <a:t>	False</a:t>
            </a:r>
            <a:endParaRPr lang="en-IN" sz="1450" dirty="0"/>
          </a:p>
          <a:p>
            <a:pPr marL="468000" indent="-468000" algn="just">
              <a:lnSpc>
                <a:spcPct val="120000"/>
              </a:lnSpc>
              <a:spcBef>
                <a:spcPts val="200"/>
              </a:spcBef>
              <a:spcAft>
                <a:spcPts val="200"/>
              </a:spcAft>
              <a:buNone/>
            </a:pPr>
            <a:r>
              <a:rPr lang="en-US" sz="1450" dirty="0"/>
              <a:t>	False</a:t>
            </a:r>
            <a:endParaRPr lang="en-IN" sz="1450" dirty="0"/>
          </a:p>
          <a:p>
            <a:pPr marL="468000" indent="-468000" algn="just">
              <a:lnSpc>
                <a:spcPct val="120000"/>
              </a:lnSpc>
              <a:spcBef>
                <a:spcPts val="200"/>
              </a:spcBef>
              <a:spcAft>
                <a:spcPts val="200"/>
              </a:spcAft>
              <a:buNone/>
            </a:pPr>
            <a:r>
              <a:rPr lang="en-US" sz="1450" dirty="0"/>
              <a:t>	</a:t>
            </a:r>
            <a:r>
              <a:rPr lang="en-US" sz="1450" b="1" dirty="0"/>
              <a:t>Explanation: </a:t>
            </a:r>
            <a:r>
              <a:rPr lang="en-US" sz="1450" dirty="0"/>
              <a:t>0</a:t>
            </a:r>
            <a:endParaRPr lang="en-IN" sz="1450" dirty="0"/>
          </a:p>
          <a:p>
            <a:pPr marL="468000" indent="-468000" algn="just">
              <a:lnSpc>
                <a:spcPct val="120000"/>
              </a:lnSpc>
              <a:spcBef>
                <a:spcPts val="200"/>
              </a:spcBef>
              <a:spcAft>
                <a:spcPts val="200"/>
              </a:spcAft>
              <a:buNone/>
            </a:pPr>
            <a:r>
              <a:rPr lang="en-US" sz="1450" dirty="0"/>
              <a:t>	The following query = 5 validations are performed:</a:t>
            </a:r>
            <a:endParaRPr lang="en-IN" sz="1450" dirty="0"/>
          </a:p>
          <a:p>
            <a:pPr marL="468000" indent="-468000" algn="just">
              <a:lnSpc>
                <a:spcPct val="120000"/>
              </a:lnSpc>
              <a:spcBef>
                <a:spcPts val="200"/>
              </a:spcBef>
              <a:spcAft>
                <a:spcPts val="200"/>
              </a:spcAft>
              <a:buNone/>
            </a:pPr>
            <a:r>
              <a:rPr lang="en-US" sz="1450" dirty="0"/>
              <a:t>	1.	</a:t>
            </a:r>
            <a:r>
              <a:rPr lang="en-US" sz="1450" u="sng" dirty="0">
                <a:hlinkClick r:id="rId2"/>
              </a:rPr>
              <a:t>julia@hackerrank.com</a:t>
            </a:r>
            <a:r>
              <a:rPr lang="en-US" sz="1450" dirty="0"/>
              <a:t> starts with between 1 and 6 lowercase letters and contains zero 	of the optional characters, so it is valid.</a:t>
            </a:r>
            <a:endParaRPr lang="en-IN" sz="1450" dirty="0"/>
          </a:p>
          <a:p>
            <a:pPr marL="468000" indent="-468000" algn="just">
              <a:lnSpc>
                <a:spcPct val="120000"/>
              </a:lnSpc>
              <a:spcBef>
                <a:spcPts val="200"/>
              </a:spcBef>
              <a:spcAft>
                <a:spcPts val="200"/>
              </a:spcAft>
              <a:buNone/>
            </a:pPr>
            <a:r>
              <a:rPr lang="en-US" sz="1450" dirty="0"/>
              <a:t>	2.	</a:t>
            </a:r>
            <a:r>
              <a:rPr lang="en-US" sz="1450" u="sng" dirty="0">
                <a:hlinkClick r:id="rId3"/>
              </a:rPr>
              <a:t>julia_@hackerrank.com</a:t>
            </a:r>
            <a:r>
              <a:rPr lang="en-US" sz="1450" dirty="0"/>
              <a:t> starts with between 1 and 6 lowercase letters, is followed by a 	single underscore, and contains none of the optional digits, so it is valid.</a:t>
            </a:r>
            <a:endParaRPr lang="en-IN" sz="1450" dirty="0"/>
          </a:p>
          <a:p>
            <a:pPr marL="468000" indent="-468000" algn="just">
              <a:lnSpc>
                <a:spcPct val="120000"/>
              </a:lnSpc>
              <a:spcBef>
                <a:spcPts val="200"/>
              </a:spcBef>
              <a:spcAft>
                <a:spcPts val="200"/>
              </a:spcAft>
              <a:buNone/>
            </a:pPr>
            <a:r>
              <a:rPr lang="en-US" sz="1450" dirty="0"/>
              <a:t>	3.	</a:t>
            </a:r>
            <a:r>
              <a:rPr lang="en-US" sz="1450" u="sng" dirty="0">
                <a:hlinkClick r:id="rId4"/>
              </a:rPr>
              <a:t>julia_0@hackerrank.com</a:t>
            </a:r>
            <a:r>
              <a:rPr lang="en-US" sz="1450" dirty="0"/>
              <a:t> starts with between 1 and 6 lower case letters, is followed by a 	single underscore, and is followed by between 0 and 4 digits, so it is valid.</a:t>
            </a:r>
            <a:endParaRPr lang="en-IN" sz="1450" dirty="0"/>
          </a:p>
          <a:p>
            <a:pPr marL="468000" indent="-468000" algn="just">
              <a:lnSpc>
                <a:spcPct val="120000"/>
              </a:lnSpc>
              <a:spcBef>
                <a:spcPts val="200"/>
              </a:spcBef>
              <a:spcAft>
                <a:spcPts val="200"/>
              </a:spcAft>
              <a:buNone/>
            </a:pPr>
            <a:r>
              <a:rPr lang="en-US" sz="1450" dirty="0"/>
              <a:t>	4.	</a:t>
            </a:r>
            <a:r>
              <a:rPr lang="en-US" sz="1450" u="sng" dirty="0">
                <a:hlinkClick r:id="rId5"/>
              </a:rPr>
              <a:t>julia0_@hackerrank.com</a:t>
            </a:r>
            <a:r>
              <a:rPr lang="en-US" sz="1450" dirty="0"/>
              <a:t> has valid lowercase letters followed by a valid digit, but the 	digit must not precede the underscore.</a:t>
            </a:r>
            <a:endParaRPr lang="en-IN" sz="1450" dirty="0"/>
          </a:p>
          <a:p>
            <a:pPr marL="468000" indent="-468000" algn="just">
              <a:lnSpc>
                <a:spcPct val="120000"/>
              </a:lnSpc>
              <a:spcBef>
                <a:spcPts val="200"/>
              </a:spcBef>
              <a:spcAft>
                <a:spcPts val="200"/>
              </a:spcAft>
              <a:buNone/>
            </a:pPr>
            <a:r>
              <a:rPr lang="en-US" sz="1450" dirty="0"/>
              <a:t>	5.	</a:t>
            </a:r>
            <a:r>
              <a:rPr lang="en-US" sz="1450" u="sng" dirty="0">
                <a:hlinkClick r:id="rId6"/>
              </a:rPr>
              <a:t>julia@gmail.com</a:t>
            </a:r>
            <a:r>
              <a:rPr lang="en-US" sz="1450" dirty="0"/>
              <a:t> has valid user name but its domain and extension do not match 	hackerrank.com.</a:t>
            </a:r>
            <a:endParaRPr lang="en-IN" sz="1450" dirty="0"/>
          </a:p>
        </p:txBody>
      </p:sp>
    </p:spTree>
    <p:extLst>
      <p:ext uri="{BB962C8B-B14F-4D97-AF65-F5344CB8AC3E}">
        <p14:creationId xmlns:p14="http://schemas.microsoft.com/office/powerpoint/2010/main" val="28523432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java.util.regex.Matcher</a:t>
            </a:r>
            <a:r>
              <a:rPr lang="en-US" sz="1600" dirty="0"/>
              <a:t>;</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java.util.regex.Pattern</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static </a:t>
            </a:r>
            <a:r>
              <a:rPr lang="en-US" sz="1600" dirty="0" err="1"/>
              <a:t>boolean</a:t>
            </a:r>
            <a:r>
              <a:rPr lang="en-US" sz="1600" dirty="0"/>
              <a:t> </a:t>
            </a:r>
            <a:r>
              <a:rPr lang="en-US" sz="1600" dirty="0" err="1"/>
              <a:t>isValidEmail</a:t>
            </a:r>
            <a:r>
              <a:rPr lang="en-US" sz="1600" dirty="0"/>
              <a:t>(String email) {</a:t>
            </a:r>
            <a:endParaRPr lang="en-IN" sz="1600" dirty="0"/>
          </a:p>
          <a:p>
            <a:pPr marL="468000" indent="-468000" algn="just">
              <a:lnSpc>
                <a:spcPct val="120000"/>
              </a:lnSpc>
              <a:spcBef>
                <a:spcPts val="300"/>
              </a:spcBef>
              <a:spcAft>
                <a:spcPts val="300"/>
              </a:spcAft>
              <a:buNone/>
            </a:pPr>
            <a:r>
              <a:rPr lang="en-US" sz="1600" dirty="0"/>
              <a:t>	        String pattern = "^[a-z]{1,6}(_[0-9]{0,4})?@</a:t>
            </a:r>
            <a:r>
              <a:rPr lang="en-US" sz="1600" dirty="0" err="1"/>
              <a:t>hackerrank</a:t>
            </a:r>
            <a:r>
              <a:rPr lang="en-US" sz="1600" dirty="0"/>
              <a:t>\\.com$";</a:t>
            </a:r>
            <a:endParaRPr lang="en-IN" sz="1600" dirty="0"/>
          </a:p>
          <a:p>
            <a:pPr marL="468000" indent="-468000" algn="just">
              <a:lnSpc>
                <a:spcPct val="120000"/>
              </a:lnSpc>
              <a:spcBef>
                <a:spcPts val="300"/>
              </a:spcBef>
              <a:spcAft>
                <a:spcPts val="300"/>
              </a:spcAft>
              <a:buNone/>
            </a:pPr>
            <a:r>
              <a:rPr lang="en-US" sz="1600" dirty="0"/>
              <a:t>	        Pattern regex = </a:t>
            </a:r>
            <a:r>
              <a:rPr lang="en-US" sz="1600" dirty="0" err="1"/>
              <a:t>Pattern.compile</a:t>
            </a:r>
            <a:r>
              <a:rPr lang="en-US" sz="1600" dirty="0"/>
              <a:t>(pattern);</a:t>
            </a:r>
            <a:endParaRPr lang="en-IN" sz="1600" dirty="0"/>
          </a:p>
          <a:p>
            <a:pPr marL="468000" indent="-468000" algn="just">
              <a:lnSpc>
                <a:spcPct val="120000"/>
              </a:lnSpc>
              <a:spcBef>
                <a:spcPts val="300"/>
              </a:spcBef>
              <a:spcAft>
                <a:spcPts val="300"/>
              </a:spcAft>
              <a:buNone/>
            </a:pPr>
            <a:r>
              <a:rPr lang="en-US" sz="1600" dirty="0"/>
              <a:t>	        Matcher </a:t>
            </a:r>
            <a:r>
              <a:rPr lang="en-US" sz="1600" dirty="0" err="1"/>
              <a:t>matcher</a:t>
            </a:r>
            <a:r>
              <a:rPr lang="en-US" sz="1600" dirty="0"/>
              <a:t> = </a:t>
            </a:r>
            <a:r>
              <a:rPr lang="en-US" sz="1600" dirty="0" err="1"/>
              <a:t>regex.matcher</a:t>
            </a:r>
            <a:r>
              <a:rPr lang="en-US" sz="1600" dirty="0"/>
              <a:t>(email);</a:t>
            </a:r>
            <a:endParaRPr lang="en-IN" sz="1600" dirty="0"/>
          </a:p>
          <a:p>
            <a:pPr marL="468000" indent="-468000" algn="just">
              <a:lnSpc>
                <a:spcPct val="120000"/>
              </a:lnSpc>
              <a:spcBef>
                <a:spcPts val="300"/>
              </a:spcBef>
              <a:spcAft>
                <a:spcPts val="300"/>
              </a:spcAft>
              <a:buNone/>
            </a:pPr>
            <a:r>
              <a:rPr lang="en-US" sz="1600" dirty="0"/>
              <a:t>	        return </a:t>
            </a:r>
            <a:r>
              <a:rPr lang="en-US" sz="1600" dirty="0" err="1"/>
              <a:t>matcher.matches</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String[] emails = {</a:t>
            </a:r>
            <a:endParaRPr lang="en-IN" sz="1600" dirty="0"/>
          </a:p>
          <a:p>
            <a:pPr marL="468000" indent="-468000" algn="just">
              <a:lnSpc>
                <a:spcPct val="120000"/>
              </a:lnSpc>
              <a:spcBef>
                <a:spcPts val="300"/>
              </a:spcBef>
              <a:spcAft>
                <a:spcPts val="300"/>
              </a:spcAft>
              <a:buNone/>
            </a:pPr>
            <a:r>
              <a:rPr lang="en-US" sz="1600" dirty="0"/>
              <a:t>	            "julia@hackerrank.com",</a:t>
            </a:r>
            <a:endParaRPr lang="en-IN" sz="1600" dirty="0"/>
          </a:p>
          <a:p>
            <a:pPr marL="468000" indent="-468000" algn="just">
              <a:lnSpc>
                <a:spcPct val="120000"/>
              </a:lnSpc>
              <a:spcBef>
                <a:spcPts val="300"/>
              </a:spcBef>
              <a:spcAft>
                <a:spcPts val="300"/>
              </a:spcAft>
              <a:buNone/>
            </a:pPr>
            <a:r>
              <a:rPr lang="en-US" sz="1600" dirty="0"/>
              <a:t>	            "julia_@hackerrank.com",</a:t>
            </a:r>
            <a:endParaRPr lang="en-IN" sz="1600" dirty="0"/>
          </a:p>
          <a:p>
            <a:pPr marL="468000" indent="-468000" algn="just">
              <a:lnSpc>
                <a:spcPct val="120000"/>
              </a:lnSpc>
              <a:spcBef>
                <a:spcPts val="300"/>
              </a:spcBef>
              <a:spcAft>
                <a:spcPts val="300"/>
              </a:spcAft>
              <a:buNone/>
            </a:pPr>
            <a:r>
              <a:rPr lang="en-US" sz="1600" dirty="0"/>
              <a:t>	            "julia_0@hackerrank.com",</a:t>
            </a:r>
            <a:endParaRPr lang="en-IN" sz="1600" dirty="0"/>
          </a:p>
        </p:txBody>
      </p:sp>
    </p:spTree>
    <p:extLst>
      <p:ext uri="{BB962C8B-B14F-4D97-AF65-F5344CB8AC3E}">
        <p14:creationId xmlns:p14="http://schemas.microsoft.com/office/powerpoint/2010/main" val="15112111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"julia0_@hackerrank.com",</a:t>
            </a:r>
            <a:endParaRPr lang="en-IN" sz="1600" dirty="0"/>
          </a:p>
          <a:p>
            <a:pPr marL="468000" indent="-468000" algn="just">
              <a:lnSpc>
                <a:spcPct val="120000"/>
              </a:lnSpc>
              <a:spcBef>
                <a:spcPts val="300"/>
              </a:spcBef>
              <a:spcAft>
                <a:spcPts val="300"/>
              </a:spcAft>
              <a:buNone/>
            </a:pPr>
            <a:r>
              <a:rPr lang="en-US" sz="1600" dirty="0"/>
              <a:t>	            "julia@gmail.com"</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for (String email : emails) {</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isValidEmail</a:t>
            </a:r>
            <a:r>
              <a:rPr lang="en-US" sz="1600" dirty="0"/>
              <a:t>(email));</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2186295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36.	Implement the following function:</a:t>
            </a:r>
            <a:endParaRPr lang="en-IN" sz="1600" dirty="0"/>
          </a:p>
          <a:p>
            <a:pPr marL="468000" indent="-468000" algn="just">
              <a:lnSpc>
                <a:spcPct val="120000"/>
              </a:lnSpc>
              <a:spcBef>
                <a:spcPts val="300"/>
              </a:spcBef>
              <a:spcAft>
                <a:spcPts val="300"/>
              </a:spcAft>
              <a:buNone/>
            </a:pPr>
            <a:r>
              <a:rPr lang="en-US" sz="1600" dirty="0"/>
              <a:t>	The function accepts two arrays ‘circle1’ and ‘circle2’ of size 3. Each array is defined as {a, b, r}, were (a, b) is the center point of the circle and r is its radius, these circles lie on the positive </a:t>
            </a:r>
            <a:r>
              <a:rPr lang="en-US" sz="1600" dirty="0" err="1"/>
              <a:t>xy</a:t>
            </a:r>
            <a:r>
              <a:rPr lang="en-US" sz="1600" dirty="0"/>
              <a:t>-plane. Implement the function to find and return the number of integral points that lie on or inside the common region of two circles.</a:t>
            </a:r>
            <a:endParaRPr lang="en-IN" sz="1600" dirty="0"/>
          </a:p>
          <a:p>
            <a:pPr marL="468000" indent="-468000" algn="just">
              <a:lnSpc>
                <a:spcPct val="120000"/>
              </a:lnSpc>
              <a:spcBef>
                <a:spcPts val="300"/>
              </a:spcBef>
              <a:spcAft>
                <a:spcPts val="300"/>
              </a:spcAft>
              <a:buNone/>
            </a:pPr>
            <a:r>
              <a:rPr lang="en-US" sz="1600" dirty="0"/>
              <a:t>	</a:t>
            </a:r>
            <a:r>
              <a:rPr lang="en-US" sz="1600" b="1" dirty="0"/>
              <a:t>Circle: (a – x</a:t>
            </a:r>
            <a:r>
              <a:rPr lang="en-US" sz="1600" b="1" baseline="-25000" dirty="0"/>
              <a:t>1</a:t>
            </a:r>
            <a:r>
              <a:rPr lang="en-US" sz="1600" b="1" dirty="0"/>
              <a:t>)</a:t>
            </a:r>
            <a:r>
              <a:rPr lang="en-US" sz="1600" b="1" baseline="30000" dirty="0"/>
              <a:t>2</a:t>
            </a:r>
            <a:r>
              <a:rPr lang="en-US" sz="1600" b="1" dirty="0"/>
              <a:t> + (b – y1)</a:t>
            </a:r>
            <a:r>
              <a:rPr lang="en-US" sz="1600" b="1" baseline="30000" dirty="0"/>
              <a:t>2</a:t>
            </a:r>
            <a:r>
              <a:rPr lang="en-US" sz="1600" b="1" dirty="0"/>
              <a:t> = r</a:t>
            </a:r>
            <a:r>
              <a:rPr lang="en-US" sz="1600" b="1" baseline="30000" dirty="0"/>
              <a:t>2</a:t>
            </a:r>
            <a:endParaRPr lang="en-IN" sz="1600" dirty="0"/>
          </a:p>
          <a:p>
            <a:pPr marL="468000" indent="-468000" algn="just">
              <a:lnSpc>
                <a:spcPct val="120000"/>
              </a:lnSpc>
              <a:spcBef>
                <a:spcPts val="300"/>
              </a:spcBef>
              <a:spcAft>
                <a:spcPts val="300"/>
              </a:spcAft>
              <a:buNone/>
            </a:pPr>
            <a:r>
              <a:rPr lang="en-US" sz="1600" dirty="0"/>
              <a:t>	</a:t>
            </a:r>
            <a:r>
              <a:rPr lang="en-US" sz="1600" b="1" dirty="0"/>
              <a:t>Assumption:</a:t>
            </a:r>
            <a:r>
              <a:rPr lang="en-US" sz="1600" dirty="0"/>
              <a:t> circle1[0] = a, circle1[1] = b and circle1[2] = r, similarly for circle 2.</a:t>
            </a:r>
            <a:endParaRPr lang="en-IN" sz="1600" dirty="0"/>
          </a:p>
          <a:p>
            <a:pPr marL="468000" indent="-468000" algn="just">
              <a:lnSpc>
                <a:spcPct val="120000"/>
              </a:lnSpc>
              <a:spcBef>
                <a:spcPts val="300"/>
              </a:spcBef>
              <a:spcAft>
                <a:spcPts val="300"/>
              </a:spcAft>
              <a:buNone/>
            </a:pPr>
            <a:r>
              <a:rPr lang="en-US" sz="1600" dirty="0"/>
              <a:t>	</a:t>
            </a:r>
            <a:r>
              <a:rPr lang="en-US" sz="1600" b="1" dirty="0"/>
              <a:t>Note:</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Return 0 if no common point is found.</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Arrays are not null.</a:t>
            </a:r>
            <a:endParaRPr lang="en-IN" sz="1600" dirty="0"/>
          </a:p>
          <a:p>
            <a:pPr marL="468000" indent="-468000" algn="just">
              <a:lnSpc>
                <a:spcPct val="120000"/>
              </a:lnSpc>
              <a:spcBef>
                <a:spcPts val="300"/>
              </a:spcBef>
              <a:spcAft>
                <a:spcPts val="300"/>
              </a:spcAft>
              <a:buNone/>
            </a:pPr>
            <a:r>
              <a:rPr lang="en-US" sz="1600" dirty="0"/>
              <a:t>	</a:t>
            </a:r>
            <a:r>
              <a:rPr lang="en-US" sz="1600" b="1" dirty="0"/>
              <a:t>Example:</a:t>
            </a:r>
            <a:endParaRPr lang="en-IN" sz="1600" dirty="0"/>
          </a:p>
          <a:p>
            <a:pPr marL="468000" indent="-468000" algn="just">
              <a:lnSpc>
                <a:spcPct val="120000"/>
              </a:lnSpc>
              <a:spcBef>
                <a:spcPts val="300"/>
              </a:spcBef>
              <a:spcAft>
                <a:spcPts val="300"/>
              </a:spcAft>
              <a:buNone/>
            </a:pPr>
            <a:r>
              <a:rPr lang="en-US" sz="1600" dirty="0"/>
              <a:t>	</a:t>
            </a:r>
            <a:r>
              <a:rPr lang="en-US" sz="1600" b="1" dirty="0"/>
              <a:t>Input:</a:t>
            </a:r>
            <a:endParaRPr lang="en-IN" sz="1600" dirty="0"/>
          </a:p>
          <a:p>
            <a:pPr marL="468000" indent="-468000" algn="just">
              <a:lnSpc>
                <a:spcPct val="120000"/>
              </a:lnSpc>
              <a:spcBef>
                <a:spcPts val="300"/>
              </a:spcBef>
              <a:spcAft>
                <a:spcPts val="300"/>
              </a:spcAft>
              <a:buNone/>
            </a:pPr>
            <a:r>
              <a:rPr lang="en-US" sz="1600" dirty="0"/>
              <a:t>	a b r</a:t>
            </a:r>
            <a:endParaRPr lang="en-IN" sz="1600" dirty="0"/>
          </a:p>
          <a:p>
            <a:pPr marL="468000" indent="-468000" algn="just">
              <a:lnSpc>
                <a:spcPct val="120000"/>
              </a:lnSpc>
              <a:spcBef>
                <a:spcPts val="300"/>
              </a:spcBef>
              <a:spcAft>
                <a:spcPts val="300"/>
              </a:spcAft>
              <a:buNone/>
            </a:pPr>
            <a:r>
              <a:rPr lang="en-US" sz="1600" dirty="0"/>
              <a:t>	</a:t>
            </a:r>
            <a:r>
              <a:rPr lang="en-US" sz="1600" b="1" dirty="0"/>
              <a:t>circle1:</a:t>
            </a:r>
            <a:r>
              <a:rPr lang="en-US" sz="1600" dirty="0"/>
              <a:t> 4 5 3</a:t>
            </a:r>
            <a:endParaRPr lang="en-IN" sz="1600" dirty="0"/>
          </a:p>
          <a:p>
            <a:pPr marL="468000" indent="-468000" algn="just">
              <a:lnSpc>
                <a:spcPct val="120000"/>
              </a:lnSpc>
              <a:spcBef>
                <a:spcPts val="300"/>
              </a:spcBef>
              <a:spcAft>
                <a:spcPts val="300"/>
              </a:spcAft>
              <a:buNone/>
            </a:pPr>
            <a:r>
              <a:rPr lang="en-US" sz="1600" dirty="0"/>
              <a:t>	</a:t>
            </a:r>
            <a:r>
              <a:rPr lang="en-US" sz="1600" b="1" dirty="0"/>
              <a:t>circle2: </a:t>
            </a:r>
            <a:r>
              <a:rPr lang="en-US" sz="1600" dirty="0"/>
              <a:t>6 7 2</a:t>
            </a:r>
            <a:endParaRPr lang="en-IN" sz="1600" dirty="0"/>
          </a:p>
        </p:txBody>
      </p:sp>
    </p:spTree>
    <p:extLst>
      <p:ext uri="{BB962C8B-B14F-4D97-AF65-F5344CB8AC3E}">
        <p14:creationId xmlns:p14="http://schemas.microsoft.com/office/powerpoint/2010/main" val="10463494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200"/>
              </a:spcBef>
              <a:spcAft>
                <a:spcPts val="200"/>
              </a:spcAft>
              <a:buNone/>
            </a:pPr>
            <a:r>
              <a:rPr lang="en-US" sz="1500" dirty="0"/>
              <a:t>	</a:t>
            </a:r>
            <a:r>
              <a:rPr lang="en-US" sz="1500" b="1" dirty="0"/>
              <a:t>Output:</a:t>
            </a:r>
            <a:endParaRPr lang="en-IN" sz="1500" dirty="0"/>
          </a:p>
          <a:p>
            <a:pPr marL="468000" indent="-468000" algn="just">
              <a:lnSpc>
                <a:spcPct val="114000"/>
              </a:lnSpc>
              <a:spcBef>
                <a:spcPts val="200"/>
              </a:spcBef>
              <a:spcAft>
                <a:spcPts val="200"/>
              </a:spcAft>
              <a:buNone/>
            </a:pPr>
            <a:r>
              <a:rPr lang="en-US" sz="1500" dirty="0"/>
              <a:t>	6</a:t>
            </a:r>
            <a:endParaRPr lang="en-IN" sz="1500" dirty="0"/>
          </a:p>
          <a:p>
            <a:pPr marL="468000" indent="-468000" algn="just">
              <a:lnSpc>
                <a:spcPct val="114000"/>
              </a:lnSpc>
              <a:spcBef>
                <a:spcPts val="200"/>
              </a:spcBef>
              <a:spcAft>
                <a:spcPts val="200"/>
              </a:spcAft>
              <a:buNone/>
            </a:pPr>
            <a:r>
              <a:rPr lang="en-US" sz="1500" dirty="0"/>
              <a:t>	</a:t>
            </a:r>
            <a:r>
              <a:rPr lang="en-US" sz="1500" b="1" dirty="0"/>
              <a:t>Explanation:</a:t>
            </a:r>
          </a:p>
          <a:p>
            <a:pPr marL="468000" indent="-468000" algn="just">
              <a:lnSpc>
                <a:spcPct val="114000"/>
              </a:lnSpc>
              <a:spcBef>
                <a:spcPts val="200"/>
              </a:spcBef>
              <a:spcAft>
                <a:spcPts val="200"/>
              </a:spcAft>
              <a:buNone/>
            </a:pPr>
            <a:endParaRPr lang="en-US" sz="1500" b="1" dirty="0"/>
          </a:p>
          <a:p>
            <a:pPr marL="468000" indent="-468000" algn="just">
              <a:lnSpc>
                <a:spcPct val="114000"/>
              </a:lnSpc>
              <a:spcBef>
                <a:spcPts val="200"/>
              </a:spcBef>
              <a:spcAft>
                <a:spcPts val="200"/>
              </a:spcAft>
              <a:buNone/>
            </a:pPr>
            <a:endParaRPr lang="en-US" sz="1500" b="1" dirty="0"/>
          </a:p>
          <a:p>
            <a:pPr marL="468000" indent="-468000" algn="just">
              <a:lnSpc>
                <a:spcPct val="114000"/>
              </a:lnSpc>
              <a:spcBef>
                <a:spcPts val="200"/>
              </a:spcBef>
              <a:spcAft>
                <a:spcPts val="200"/>
              </a:spcAft>
              <a:buNone/>
            </a:pPr>
            <a:endParaRPr lang="en-US" sz="1500" b="1" dirty="0"/>
          </a:p>
          <a:p>
            <a:pPr marL="468000" indent="-468000" algn="just">
              <a:lnSpc>
                <a:spcPct val="114000"/>
              </a:lnSpc>
              <a:spcBef>
                <a:spcPts val="200"/>
              </a:spcBef>
              <a:spcAft>
                <a:spcPts val="200"/>
              </a:spcAft>
              <a:buNone/>
            </a:pPr>
            <a:endParaRPr lang="en-US" sz="1500" b="1" dirty="0"/>
          </a:p>
          <a:p>
            <a:pPr marL="468000" indent="-468000" algn="just">
              <a:lnSpc>
                <a:spcPct val="114000"/>
              </a:lnSpc>
              <a:spcBef>
                <a:spcPts val="200"/>
              </a:spcBef>
              <a:spcAft>
                <a:spcPts val="200"/>
              </a:spcAft>
              <a:buNone/>
            </a:pPr>
            <a:endParaRPr lang="en-US" sz="1500" b="1" dirty="0"/>
          </a:p>
          <a:p>
            <a:pPr marL="468000" indent="-468000" algn="just">
              <a:lnSpc>
                <a:spcPct val="114000"/>
              </a:lnSpc>
              <a:spcBef>
                <a:spcPts val="200"/>
              </a:spcBef>
              <a:spcAft>
                <a:spcPts val="200"/>
              </a:spcAft>
              <a:buNone/>
            </a:pPr>
            <a:endParaRPr lang="en-US" sz="1500" b="1" dirty="0"/>
          </a:p>
          <a:p>
            <a:pPr marL="468000" indent="-468000" algn="just">
              <a:lnSpc>
                <a:spcPct val="114000"/>
              </a:lnSpc>
              <a:spcBef>
                <a:spcPts val="200"/>
              </a:spcBef>
              <a:spcAft>
                <a:spcPts val="200"/>
              </a:spcAft>
              <a:buNone/>
            </a:pPr>
            <a:endParaRPr lang="en-US" sz="1500" b="1" dirty="0"/>
          </a:p>
          <a:p>
            <a:pPr marL="468000" indent="-468000" algn="just">
              <a:lnSpc>
                <a:spcPct val="114000"/>
              </a:lnSpc>
              <a:spcBef>
                <a:spcPts val="200"/>
              </a:spcBef>
              <a:spcAft>
                <a:spcPts val="200"/>
              </a:spcAft>
              <a:buNone/>
            </a:pPr>
            <a:r>
              <a:rPr lang="en-US" sz="1500" dirty="0"/>
              <a:t>	6 points that lie on of inside the common region of two circles are (4, 7,), (5, 7), (6, 7), (5, 6), (6, 6), and (6, 5)</a:t>
            </a:r>
          </a:p>
          <a:p>
            <a:pPr marL="468000" indent="-468000" algn="just">
              <a:lnSpc>
                <a:spcPct val="114000"/>
              </a:lnSpc>
              <a:spcBef>
                <a:spcPts val="200"/>
              </a:spcBef>
              <a:spcAft>
                <a:spcPts val="200"/>
              </a:spcAft>
              <a:buNone/>
            </a:pPr>
            <a:r>
              <a:rPr lang="en-US" sz="1500" dirty="0"/>
              <a:t>	</a:t>
            </a:r>
            <a:r>
              <a:rPr lang="en-US" sz="1500" b="1" dirty="0"/>
              <a:t>Sample Input:</a:t>
            </a:r>
          </a:p>
          <a:p>
            <a:pPr marL="468000" indent="-468000" algn="just">
              <a:lnSpc>
                <a:spcPct val="114000"/>
              </a:lnSpc>
              <a:spcBef>
                <a:spcPts val="200"/>
              </a:spcBef>
              <a:spcAft>
                <a:spcPts val="200"/>
              </a:spcAft>
              <a:buNone/>
            </a:pPr>
            <a:r>
              <a:rPr lang="en-US" sz="1500" dirty="0"/>
              <a:t>	a b r</a:t>
            </a:r>
          </a:p>
          <a:p>
            <a:pPr marL="468000" indent="-468000" algn="just">
              <a:lnSpc>
                <a:spcPct val="114000"/>
              </a:lnSpc>
              <a:spcBef>
                <a:spcPts val="200"/>
              </a:spcBef>
              <a:spcAft>
                <a:spcPts val="200"/>
              </a:spcAft>
              <a:buNone/>
            </a:pPr>
            <a:r>
              <a:rPr lang="en-US" sz="1500" dirty="0"/>
              <a:t>	circle1: 3 3 2</a:t>
            </a:r>
          </a:p>
          <a:p>
            <a:pPr marL="468000" indent="-468000" algn="just">
              <a:lnSpc>
                <a:spcPct val="114000"/>
              </a:lnSpc>
              <a:spcBef>
                <a:spcPts val="200"/>
              </a:spcBef>
              <a:spcAft>
                <a:spcPts val="200"/>
              </a:spcAft>
              <a:buNone/>
            </a:pPr>
            <a:r>
              <a:rPr lang="en-US" sz="1500" dirty="0"/>
              <a:t>	circle2: 5 3 2</a:t>
            </a:r>
          </a:p>
          <a:p>
            <a:pPr marL="468000" indent="-468000" algn="just">
              <a:lnSpc>
                <a:spcPct val="114000"/>
              </a:lnSpc>
              <a:spcBef>
                <a:spcPts val="200"/>
              </a:spcBef>
              <a:spcAft>
                <a:spcPts val="200"/>
              </a:spcAft>
              <a:buNone/>
            </a:pPr>
            <a:r>
              <a:rPr lang="en-US" sz="1500" dirty="0"/>
              <a:t>	</a:t>
            </a:r>
            <a:r>
              <a:rPr lang="en-US" sz="1500" b="1" dirty="0"/>
              <a:t>Sample Output:</a:t>
            </a:r>
          </a:p>
          <a:p>
            <a:pPr marL="468000" indent="-468000" algn="just">
              <a:lnSpc>
                <a:spcPct val="114000"/>
              </a:lnSpc>
              <a:spcBef>
                <a:spcPts val="200"/>
              </a:spcBef>
              <a:spcAft>
                <a:spcPts val="200"/>
              </a:spcAft>
              <a:buNone/>
            </a:pPr>
            <a:r>
              <a:rPr lang="en-US" sz="1500" dirty="0"/>
              <a:t>	5</a:t>
            </a:r>
          </a:p>
          <a:p>
            <a:pPr marL="468000" indent="-468000" algn="just">
              <a:lnSpc>
                <a:spcPct val="114000"/>
              </a:lnSpc>
              <a:spcBef>
                <a:spcPts val="200"/>
              </a:spcBef>
              <a:spcAft>
                <a:spcPts val="200"/>
              </a:spcAft>
              <a:buNone/>
            </a:pPr>
            <a:endParaRPr lang="en-IN" sz="1500" dirty="0"/>
          </a:p>
        </p:txBody>
      </p:sp>
      <p:pic>
        <p:nvPicPr>
          <p:cNvPr id="5" name="Picture 4">
            <a:extLst>
              <a:ext uri="{FF2B5EF4-FFF2-40B4-BE49-F238E27FC236}">
                <a16:creationId xmlns:a16="http://schemas.microsoft.com/office/drawing/2014/main" id="{89B0C7C4-6AB2-9225-7A8D-5B65210848BC}"/>
              </a:ext>
            </a:extLst>
          </p:cNvPr>
          <p:cNvPicPr>
            <a:picLocks noChangeAspect="1"/>
          </p:cNvPicPr>
          <p:nvPr/>
        </p:nvPicPr>
        <p:blipFill>
          <a:blip r:embed="rId2"/>
          <a:stretch>
            <a:fillRect/>
          </a:stretch>
        </p:blipFill>
        <p:spPr>
          <a:xfrm>
            <a:off x="990600" y="1752600"/>
            <a:ext cx="2082216" cy="2087104"/>
          </a:xfrm>
          <a:prstGeom prst="rect">
            <a:avLst/>
          </a:prstGeom>
        </p:spPr>
      </p:pic>
    </p:spTree>
    <p:extLst>
      <p:ext uri="{BB962C8B-B14F-4D97-AF65-F5344CB8AC3E}">
        <p14:creationId xmlns:p14="http://schemas.microsoft.com/office/powerpoint/2010/main" val="11141795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 Input the number of elements</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 Input the elements of the array</a:t>
            </a:r>
            <a:endParaRPr lang="en-IN" sz="1600" dirty="0"/>
          </a:p>
          <a:p>
            <a:pPr marL="468000" indent="-468000" algn="just">
              <a:lnSpc>
                <a:spcPct val="120000"/>
              </a:lnSpc>
              <a:spcBef>
                <a:spcPts val="300"/>
              </a:spcBef>
              <a:spcAft>
                <a:spcPts val="300"/>
              </a:spcAft>
              <a:buNone/>
            </a:pPr>
            <a:r>
              <a:rPr lang="en-US" sz="1600" dirty="0"/>
              <a:t>	        int[] A = new int[n];</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a:t>
            </a:r>
            <a:r>
              <a:rPr lang="en-US" sz="1600" dirty="0" err="1"/>
              <a:t>i</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 Call the function and print the result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longestIncreasingSubsequenceLength</a:t>
            </a:r>
            <a:r>
              <a:rPr lang="en-US" sz="1600" dirty="0"/>
              <a:t>(n, A));</a:t>
            </a:r>
            <a:endParaRPr lang="en-IN" sz="1600" dirty="0"/>
          </a:p>
          <a:p>
            <a:pPr marL="468000" indent="-468000" algn="just">
              <a:lnSpc>
                <a:spcPct val="120000"/>
              </a:lnSpc>
              <a:spcBef>
                <a:spcPts val="300"/>
              </a:spcBef>
              <a:spcAft>
                <a:spcPts val="300"/>
              </a:spcAft>
              <a:buNone/>
            </a:pPr>
            <a:r>
              <a:rPr lang="en-US" sz="1600" dirty="0"/>
              <a:t>	        </a:t>
            </a:r>
            <a:r>
              <a:rPr lang="en-US" sz="1600" dirty="0" err="1"/>
              <a:t>scanner.close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6951804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700" dirty="0"/>
              <a:t>	</a:t>
            </a:r>
            <a:r>
              <a:rPr lang="en-US" sz="1700" b="1" dirty="0"/>
              <a:t>Answer:</a:t>
            </a:r>
            <a:endParaRPr lang="en-IN" sz="1700" dirty="0"/>
          </a:p>
          <a:p>
            <a:pPr marL="468000" indent="-468000" algn="just">
              <a:lnSpc>
                <a:spcPct val="120000"/>
              </a:lnSpc>
              <a:spcBef>
                <a:spcPts val="500"/>
              </a:spcBef>
              <a:spcAft>
                <a:spcPts val="500"/>
              </a:spcAft>
              <a:buNone/>
            </a:pPr>
            <a:r>
              <a:rPr lang="en-US" sz="1700" dirty="0"/>
              <a:t>	public class Main {</a:t>
            </a:r>
            <a:endParaRPr lang="en-IN" sz="1700" dirty="0"/>
          </a:p>
          <a:p>
            <a:pPr marL="468000" indent="-468000" algn="just">
              <a:lnSpc>
                <a:spcPct val="120000"/>
              </a:lnSpc>
              <a:spcBef>
                <a:spcPts val="500"/>
              </a:spcBef>
              <a:spcAft>
                <a:spcPts val="500"/>
              </a:spcAft>
              <a:buNone/>
            </a:pPr>
            <a:r>
              <a:rPr lang="en-US" sz="1700" dirty="0"/>
              <a:t>	    static int </a:t>
            </a:r>
            <a:r>
              <a:rPr lang="en-US" sz="1700" dirty="0" err="1"/>
              <a:t>countIntegralPoints</a:t>
            </a:r>
            <a:r>
              <a:rPr lang="en-US" sz="1700" dirty="0"/>
              <a:t>(int[] circle1, int[] circle2) {</a:t>
            </a:r>
            <a:endParaRPr lang="en-IN" sz="1700" dirty="0"/>
          </a:p>
          <a:p>
            <a:pPr marL="468000" indent="-468000" algn="just">
              <a:lnSpc>
                <a:spcPct val="120000"/>
              </a:lnSpc>
              <a:spcBef>
                <a:spcPts val="500"/>
              </a:spcBef>
              <a:spcAft>
                <a:spcPts val="500"/>
              </a:spcAft>
              <a:buNone/>
            </a:pPr>
            <a:r>
              <a:rPr lang="en-US" sz="1700" dirty="0"/>
              <a:t>	        int x1 = circle1[0], y1 = circle1[1], r1 = circle1[2];</a:t>
            </a:r>
            <a:endParaRPr lang="en-IN" sz="1700" dirty="0"/>
          </a:p>
          <a:p>
            <a:pPr marL="468000" indent="-468000" algn="just">
              <a:lnSpc>
                <a:spcPct val="120000"/>
              </a:lnSpc>
              <a:spcBef>
                <a:spcPts val="500"/>
              </a:spcBef>
              <a:spcAft>
                <a:spcPts val="500"/>
              </a:spcAft>
              <a:buNone/>
            </a:pPr>
            <a:r>
              <a:rPr lang="en-US" sz="1700" dirty="0"/>
              <a:t>	        int x2 = circle2[0], y2 = circle2[1], r2 = circle2[2];</a:t>
            </a:r>
            <a:endParaRPr lang="en-IN" sz="1700" dirty="0"/>
          </a:p>
          <a:p>
            <a:pPr marL="468000" indent="-468000" algn="just">
              <a:lnSpc>
                <a:spcPct val="120000"/>
              </a:lnSpc>
              <a:spcBef>
                <a:spcPts val="500"/>
              </a:spcBef>
              <a:spcAft>
                <a:spcPts val="500"/>
              </a:spcAft>
              <a:buNone/>
            </a:pPr>
            <a:r>
              <a:rPr lang="en-US" sz="1700" dirty="0"/>
              <a:t>	        int </a:t>
            </a:r>
            <a:r>
              <a:rPr lang="en-US" sz="1700" dirty="0" err="1"/>
              <a:t>minX</a:t>
            </a:r>
            <a:r>
              <a:rPr lang="en-US" sz="1700" dirty="0"/>
              <a:t> = </a:t>
            </a:r>
            <a:r>
              <a:rPr lang="en-US" sz="1700" dirty="0" err="1"/>
              <a:t>Math.max</a:t>
            </a:r>
            <a:r>
              <a:rPr lang="en-US" sz="1700" dirty="0"/>
              <a:t>(x1 - r1, x2 - r2);</a:t>
            </a:r>
            <a:endParaRPr lang="en-IN" sz="1700" dirty="0"/>
          </a:p>
          <a:p>
            <a:pPr marL="468000" indent="-468000" algn="just">
              <a:lnSpc>
                <a:spcPct val="120000"/>
              </a:lnSpc>
              <a:spcBef>
                <a:spcPts val="500"/>
              </a:spcBef>
              <a:spcAft>
                <a:spcPts val="500"/>
              </a:spcAft>
              <a:buNone/>
            </a:pPr>
            <a:r>
              <a:rPr lang="en-US" sz="1700" dirty="0"/>
              <a:t>	        int </a:t>
            </a:r>
            <a:r>
              <a:rPr lang="en-US" sz="1700" dirty="0" err="1"/>
              <a:t>maxX</a:t>
            </a:r>
            <a:r>
              <a:rPr lang="en-US" sz="1700" dirty="0"/>
              <a:t> = </a:t>
            </a:r>
            <a:r>
              <a:rPr lang="en-US" sz="1700" dirty="0" err="1"/>
              <a:t>Math.min</a:t>
            </a:r>
            <a:r>
              <a:rPr lang="en-US" sz="1700" dirty="0"/>
              <a:t>(x1 + r1, x2 + r2);</a:t>
            </a:r>
            <a:endParaRPr lang="en-IN" sz="1700" dirty="0"/>
          </a:p>
          <a:p>
            <a:pPr marL="468000" indent="-468000" algn="just">
              <a:lnSpc>
                <a:spcPct val="120000"/>
              </a:lnSpc>
              <a:spcBef>
                <a:spcPts val="500"/>
              </a:spcBef>
              <a:spcAft>
                <a:spcPts val="500"/>
              </a:spcAft>
              <a:buNone/>
            </a:pPr>
            <a:r>
              <a:rPr lang="en-US" sz="1700" dirty="0"/>
              <a:t>	        int </a:t>
            </a:r>
            <a:r>
              <a:rPr lang="en-US" sz="1700" dirty="0" err="1"/>
              <a:t>minY</a:t>
            </a:r>
            <a:r>
              <a:rPr lang="en-US" sz="1700" dirty="0"/>
              <a:t> = </a:t>
            </a:r>
            <a:r>
              <a:rPr lang="en-US" sz="1700" dirty="0" err="1"/>
              <a:t>Math.max</a:t>
            </a:r>
            <a:r>
              <a:rPr lang="en-US" sz="1700" dirty="0"/>
              <a:t>(y1 - r1, y2 - r2);</a:t>
            </a:r>
            <a:endParaRPr lang="en-IN" sz="1700" dirty="0"/>
          </a:p>
          <a:p>
            <a:pPr marL="468000" indent="-468000" algn="just">
              <a:lnSpc>
                <a:spcPct val="120000"/>
              </a:lnSpc>
              <a:spcBef>
                <a:spcPts val="500"/>
              </a:spcBef>
              <a:spcAft>
                <a:spcPts val="500"/>
              </a:spcAft>
              <a:buNone/>
            </a:pPr>
            <a:r>
              <a:rPr lang="en-US" sz="1700" dirty="0"/>
              <a:t>	        int </a:t>
            </a:r>
            <a:r>
              <a:rPr lang="en-US" sz="1700" dirty="0" err="1"/>
              <a:t>maxY</a:t>
            </a:r>
            <a:r>
              <a:rPr lang="en-US" sz="1700" dirty="0"/>
              <a:t> = </a:t>
            </a:r>
            <a:r>
              <a:rPr lang="en-US" sz="1700" dirty="0" err="1"/>
              <a:t>Math.min</a:t>
            </a:r>
            <a:r>
              <a:rPr lang="en-US" sz="1700" dirty="0"/>
              <a:t>(y1 + r1, y2 + r2);</a:t>
            </a:r>
            <a:endParaRPr lang="en-IN" sz="1700" dirty="0"/>
          </a:p>
          <a:p>
            <a:pPr marL="468000" indent="-468000" algn="just">
              <a:lnSpc>
                <a:spcPct val="120000"/>
              </a:lnSpc>
              <a:spcBef>
                <a:spcPts val="500"/>
              </a:spcBef>
              <a:spcAft>
                <a:spcPts val="500"/>
              </a:spcAft>
              <a:buNone/>
            </a:pPr>
            <a:r>
              <a:rPr lang="en-US" sz="1700" dirty="0"/>
              <a:t>	        int count = 0;</a:t>
            </a:r>
            <a:endParaRPr lang="en-IN" sz="1700" dirty="0"/>
          </a:p>
          <a:p>
            <a:pPr marL="468000" indent="-468000" algn="just">
              <a:lnSpc>
                <a:spcPct val="120000"/>
              </a:lnSpc>
              <a:spcBef>
                <a:spcPts val="500"/>
              </a:spcBef>
              <a:spcAft>
                <a:spcPts val="500"/>
              </a:spcAft>
              <a:buNone/>
            </a:pPr>
            <a:r>
              <a:rPr lang="en-US" sz="1700" dirty="0"/>
              <a:t>	        for (int x = </a:t>
            </a:r>
            <a:r>
              <a:rPr lang="en-US" sz="1700" dirty="0" err="1"/>
              <a:t>minX</a:t>
            </a:r>
            <a:r>
              <a:rPr lang="en-US" sz="1700" dirty="0"/>
              <a:t>; x &lt;= </a:t>
            </a:r>
            <a:r>
              <a:rPr lang="en-US" sz="1700" dirty="0" err="1"/>
              <a:t>maxX</a:t>
            </a:r>
            <a:r>
              <a:rPr lang="en-US" sz="1700" dirty="0"/>
              <a:t>; x++) {</a:t>
            </a:r>
            <a:endParaRPr lang="en-IN" sz="1700" dirty="0"/>
          </a:p>
          <a:p>
            <a:pPr marL="468000" indent="-468000" algn="just">
              <a:lnSpc>
                <a:spcPct val="120000"/>
              </a:lnSpc>
              <a:spcBef>
                <a:spcPts val="500"/>
              </a:spcBef>
              <a:spcAft>
                <a:spcPts val="500"/>
              </a:spcAft>
              <a:buNone/>
            </a:pPr>
            <a:r>
              <a:rPr lang="en-US" sz="1700" dirty="0"/>
              <a:t>	            for (int y = </a:t>
            </a:r>
            <a:r>
              <a:rPr lang="en-US" sz="1700" dirty="0" err="1"/>
              <a:t>minY</a:t>
            </a:r>
            <a:r>
              <a:rPr lang="en-US" sz="1700" dirty="0"/>
              <a:t>; y &lt;= </a:t>
            </a:r>
            <a:r>
              <a:rPr lang="en-US" sz="1700" dirty="0" err="1"/>
              <a:t>maxY</a:t>
            </a:r>
            <a:r>
              <a:rPr lang="en-US" sz="1700" dirty="0"/>
              <a:t>; y++) {</a:t>
            </a:r>
            <a:endParaRPr lang="en-IN" sz="1700" dirty="0"/>
          </a:p>
          <a:p>
            <a:pPr marL="468000" indent="-468000" algn="just">
              <a:lnSpc>
                <a:spcPct val="120000"/>
              </a:lnSpc>
              <a:spcBef>
                <a:spcPts val="500"/>
              </a:spcBef>
              <a:spcAft>
                <a:spcPts val="500"/>
              </a:spcAft>
              <a:buNone/>
            </a:pPr>
            <a:r>
              <a:rPr lang="en-US" sz="1700" dirty="0"/>
              <a:t>	                if ((x - x1) * (x - x1) + (y - y1) * (y - y1) &lt;= r1 * r1 &amp;&amp;</a:t>
            </a:r>
            <a:endParaRPr lang="en-IN" sz="1700" dirty="0"/>
          </a:p>
        </p:txBody>
      </p:sp>
    </p:spTree>
    <p:extLst>
      <p:ext uri="{BB962C8B-B14F-4D97-AF65-F5344CB8AC3E}">
        <p14:creationId xmlns:p14="http://schemas.microsoft.com/office/powerpoint/2010/main" val="12975405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700" dirty="0"/>
              <a:t>	                    (x - x2) * (x - x2) + (y - y2) * (y - y2) &lt;= r2 * r2) {</a:t>
            </a:r>
            <a:endParaRPr lang="en-IN" sz="1700" dirty="0"/>
          </a:p>
          <a:p>
            <a:pPr marL="468000" indent="-468000" algn="just">
              <a:lnSpc>
                <a:spcPct val="120000"/>
              </a:lnSpc>
              <a:spcBef>
                <a:spcPts val="500"/>
              </a:spcBef>
              <a:spcAft>
                <a:spcPts val="500"/>
              </a:spcAft>
              <a:buNone/>
            </a:pPr>
            <a:r>
              <a:rPr lang="en-US" sz="1700" dirty="0"/>
              <a:t>	                    count++;</a:t>
            </a:r>
            <a:endParaRPr lang="en-IN" sz="1700" dirty="0"/>
          </a:p>
          <a:p>
            <a:pPr marL="468000" indent="-468000" algn="just">
              <a:lnSpc>
                <a:spcPct val="120000"/>
              </a:lnSpc>
              <a:spcBef>
                <a:spcPts val="500"/>
              </a:spcBef>
              <a:spcAft>
                <a:spcPts val="500"/>
              </a:spcAft>
              <a:buNone/>
            </a:pPr>
            <a:r>
              <a:rPr lang="en-US" sz="1700" dirty="0"/>
              <a:t>	                }</a:t>
            </a:r>
            <a:endParaRPr lang="en-IN" sz="1700" dirty="0"/>
          </a:p>
          <a:p>
            <a:pPr marL="468000" indent="-468000" algn="just">
              <a:lnSpc>
                <a:spcPct val="120000"/>
              </a:lnSpc>
              <a:spcBef>
                <a:spcPts val="500"/>
              </a:spcBef>
              <a:spcAft>
                <a:spcPts val="500"/>
              </a:spcAft>
              <a:buNone/>
            </a:pPr>
            <a:r>
              <a:rPr lang="en-US" sz="1700" dirty="0"/>
              <a:t>	            }</a:t>
            </a:r>
            <a:endParaRPr lang="en-IN" sz="1700" dirty="0"/>
          </a:p>
          <a:p>
            <a:pPr marL="468000" indent="-468000" algn="just">
              <a:lnSpc>
                <a:spcPct val="120000"/>
              </a:lnSpc>
              <a:spcBef>
                <a:spcPts val="500"/>
              </a:spcBef>
              <a:spcAft>
                <a:spcPts val="500"/>
              </a:spcAft>
              <a:buNone/>
            </a:pPr>
            <a:r>
              <a:rPr lang="en-US" sz="1700" dirty="0"/>
              <a:t>	        }</a:t>
            </a:r>
            <a:endParaRPr lang="en-IN" sz="1700" dirty="0"/>
          </a:p>
          <a:p>
            <a:pPr marL="468000" indent="-468000" algn="just">
              <a:lnSpc>
                <a:spcPct val="120000"/>
              </a:lnSpc>
              <a:spcBef>
                <a:spcPts val="500"/>
              </a:spcBef>
              <a:spcAft>
                <a:spcPts val="500"/>
              </a:spcAft>
              <a:buNone/>
            </a:pPr>
            <a:r>
              <a:rPr lang="en-US" sz="1700" dirty="0"/>
              <a:t>	        return count;</a:t>
            </a:r>
            <a:endParaRPr lang="en-IN" sz="1700" dirty="0"/>
          </a:p>
          <a:p>
            <a:pPr marL="468000" indent="-468000" algn="just">
              <a:lnSpc>
                <a:spcPct val="120000"/>
              </a:lnSpc>
              <a:spcBef>
                <a:spcPts val="500"/>
              </a:spcBef>
              <a:spcAft>
                <a:spcPts val="500"/>
              </a:spcAft>
              <a:buNone/>
            </a:pPr>
            <a:r>
              <a:rPr lang="en-US" sz="1700" dirty="0"/>
              <a:t>	    }</a:t>
            </a:r>
            <a:endParaRPr lang="en-IN" sz="1700" dirty="0"/>
          </a:p>
          <a:p>
            <a:pPr marL="468000" indent="-468000" algn="just">
              <a:lnSpc>
                <a:spcPct val="120000"/>
              </a:lnSpc>
              <a:spcBef>
                <a:spcPts val="500"/>
              </a:spcBef>
              <a:spcAft>
                <a:spcPts val="500"/>
              </a:spcAft>
              <a:buNone/>
            </a:pPr>
            <a:r>
              <a:rPr lang="en-US" sz="1700" dirty="0"/>
              <a:t>	    public static void main(String[] </a:t>
            </a:r>
            <a:r>
              <a:rPr lang="en-US" sz="1700" dirty="0" err="1"/>
              <a:t>args</a:t>
            </a:r>
            <a:r>
              <a:rPr lang="en-US" sz="1700" dirty="0"/>
              <a:t>) {</a:t>
            </a:r>
            <a:endParaRPr lang="en-IN" sz="1700" dirty="0"/>
          </a:p>
          <a:p>
            <a:pPr marL="468000" indent="-468000" algn="just">
              <a:lnSpc>
                <a:spcPct val="120000"/>
              </a:lnSpc>
              <a:spcBef>
                <a:spcPts val="500"/>
              </a:spcBef>
              <a:spcAft>
                <a:spcPts val="500"/>
              </a:spcAft>
              <a:buNone/>
            </a:pPr>
            <a:r>
              <a:rPr lang="en-US" sz="1700" dirty="0"/>
              <a:t>	        int[] circle1 = {3, 3, 2};</a:t>
            </a:r>
            <a:endParaRPr lang="en-IN" sz="1700" dirty="0"/>
          </a:p>
          <a:p>
            <a:pPr marL="468000" indent="-468000" algn="just">
              <a:lnSpc>
                <a:spcPct val="120000"/>
              </a:lnSpc>
              <a:spcBef>
                <a:spcPts val="500"/>
              </a:spcBef>
              <a:spcAft>
                <a:spcPts val="500"/>
              </a:spcAft>
              <a:buNone/>
            </a:pPr>
            <a:r>
              <a:rPr lang="en-US" sz="1700" dirty="0"/>
              <a:t>	        int[] circle2 = {5, 3, 2};</a:t>
            </a:r>
            <a:endParaRPr lang="en-IN" sz="1700" dirty="0"/>
          </a:p>
          <a:p>
            <a:pPr marL="468000" indent="-468000" algn="just">
              <a:lnSpc>
                <a:spcPct val="120000"/>
              </a:lnSpc>
              <a:spcBef>
                <a:spcPts val="500"/>
              </a:spcBef>
              <a:spcAft>
                <a:spcPts val="500"/>
              </a:spcAft>
              <a:buNone/>
            </a:pPr>
            <a:r>
              <a:rPr lang="en-US" sz="1700" dirty="0"/>
              <a:t>	        </a:t>
            </a:r>
            <a:r>
              <a:rPr lang="en-US" sz="1700" dirty="0" err="1"/>
              <a:t>System.out.println</a:t>
            </a:r>
            <a:r>
              <a:rPr lang="en-US" sz="1700" dirty="0"/>
              <a:t>(</a:t>
            </a:r>
            <a:r>
              <a:rPr lang="en-US" sz="1700" dirty="0" err="1"/>
              <a:t>countIntegralPoints</a:t>
            </a:r>
            <a:r>
              <a:rPr lang="en-US" sz="1700" dirty="0"/>
              <a:t>(circle1, circle2));</a:t>
            </a:r>
            <a:endParaRPr lang="en-IN" sz="1700" dirty="0"/>
          </a:p>
          <a:p>
            <a:pPr marL="468000" indent="-468000" algn="just">
              <a:lnSpc>
                <a:spcPct val="120000"/>
              </a:lnSpc>
              <a:spcBef>
                <a:spcPts val="500"/>
              </a:spcBef>
              <a:spcAft>
                <a:spcPts val="500"/>
              </a:spcAft>
              <a:buNone/>
            </a:pPr>
            <a:r>
              <a:rPr lang="en-US" sz="1700" dirty="0"/>
              <a:t>	    }</a:t>
            </a:r>
            <a:endParaRPr lang="en-IN" sz="1700" dirty="0"/>
          </a:p>
          <a:p>
            <a:pPr marL="468000" indent="-468000" algn="just">
              <a:lnSpc>
                <a:spcPct val="120000"/>
              </a:lnSpc>
              <a:spcBef>
                <a:spcPts val="500"/>
              </a:spcBef>
              <a:spcAft>
                <a:spcPts val="500"/>
              </a:spcAft>
              <a:buNone/>
            </a:pPr>
            <a:r>
              <a:rPr lang="en-US" sz="1700" dirty="0"/>
              <a:t>	}</a:t>
            </a:r>
            <a:endParaRPr lang="en-IN" sz="1700" dirty="0"/>
          </a:p>
        </p:txBody>
      </p:sp>
    </p:spTree>
    <p:extLst>
      <p:ext uri="{BB962C8B-B14F-4D97-AF65-F5344CB8AC3E}">
        <p14:creationId xmlns:p14="http://schemas.microsoft.com/office/powerpoint/2010/main" val="26160426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37.	</a:t>
            </a:r>
            <a:r>
              <a:rPr lang="en-US" sz="1600" b="1" dirty="0"/>
              <a:t>Number of Houses</a:t>
            </a:r>
            <a:endParaRPr lang="en-IN" sz="1600" dirty="0"/>
          </a:p>
          <a:p>
            <a:pPr marL="468000" indent="-468000" algn="just">
              <a:lnSpc>
                <a:spcPct val="120000"/>
              </a:lnSpc>
              <a:spcBef>
                <a:spcPts val="300"/>
              </a:spcBef>
              <a:spcAft>
                <a:spcPts val="300"/>
              </a:spcAft>
              <a:buNone/>
            </a:pPr>
            <a:r>
              <a:rPr lang="en-US" sz="1600" b="1" dirty="0"/>
              <a:t>	Problem Statement</a:t>
            </a:r>
            <a:endParaRPr lang="en-IN" sz="1600" dirty="0"/>
          </a:p>
          <a:p>
            <a:pPr marL="468000" indent="-468000" algn="just">
              <a:lnSpc>
                <a:spcPct val="120000"/>
              </a:lnSpc>
              <a:spcBef>
                <a:spcPts val="300"/>
              </a:spcBef>
              <a:spcAft>
                <a:spcPts val="300"/>
              </a:spcAft>
              <a:buNone/>
            </a:pPr>
            <a:r>
              <a:rPr lang="en-US" sz="1600" dirty="0"/>
              <a:t>	Implement the following function:</a:t>
            </a:r>
            <a:endParaRPr lang="en-IN" sz="1600" dirty="0"/>
          </a:p>
          <a:p>
            <a:pPr marL="468000" indent="-468000" algn="just">
              <a:lnSpc>
                <a:spcPct val="120000"/>
              </a:lnSpc>
              <a:spcBef>
                <a:spcPts val="300"/>
              </a:spcBef>
              <a:spcAft>
                <a:spcPts val="300"/>
              </a:spcAft>
              <a:buNone/>
            </a:pPr>
            <a:r>
              <a:rPr lang="en-US" sz="1600" dirty="0"/>
              <a:t>	int </a:t>
            </a:r>
            <a:r>
              <a:rPr lang="en-US" sz="1600" dirty="0" err="1"/>
              <a:t>NumberofHouses</a:t>
            </a:r>
            <a:r>
              <a:rPr lang="en-US" sz="1600" dirty="0"/>
              <a:t>(int r, int unit, int </a:t>
            </a:r>
            <a:r>
              <a:rPr lang="en-US" sz="1600" dirty="0" err="1"/>
              <a:t>arr</a:t>
            </a:r>
            <a:r>
              <a:rPr lang="en-US" sz="1600" dirty="0"/>
              <a:t>[], int n);</a:t>
            </a:r>
            <a:endParaRPr lang="en-IN" sz="1600" dirty="0"/>
          </a:p>
          <a:p>
            <a:pPr marL="468000" indent="-468000" algn="just">
              <a:lnSpc>
                <a:spcPct val="120000"/>
              </a:lnSpc>
              <a:spcBef>
                <a:spcPts val="300"/>
              </a:spcBef>
              <a:spcAft>
                <a:spcPts val="300"/>
              </a:spcAft>
              <a:buNone/>
            </a:pPr>
            <a:r>
              <a:rPr lang="en-US" sz="1600" dirty="0"/>
              <a:t>	The function accepts two positive integers ‘r’ and ‘unit’ and a positive integer array ‘</a:t>
            </a:r>
            <a:r>
              <a:rPr lang="en-US" sz="1600" dirty="0" err="1"/>
              <a:t>arr</a:t>
            </a:r>
            <a:r>
              <a:rPr lang="en-US" sz="1600" dirty="0"/>
              <a:t>’ of size n as its argument. ‘r’ represents the number of rats present in an area, ‘unit’ is the amount of food each rat consumes and each </a:t>
            </a:r>
            <a:r>
              <a:rPr lang="en-US" sz="1600" dirty="0" err="1"/>
              <a:t>i</a:t>
            </a:r>
            <a:r>
              <a:rPr lang="en-US" sz="1600" baseline="30000" dirty="0" err="1"/>
              <a:t>th</a:t>
            </a:r>
            <a:r>
              <a:rPr lang="en-US" sz="1600" dirty="0" err="1"/>
              <a:t>element</a:t>
            </a:r>
            <a:r>
              <a:rPr lang="en-US" sz="1600" dirty="0"/>
              <a:t> of array ‘</a:t>
            </a:r>
            <a:r>
              <a:rPr lang="en-US" sz="1600" dirty="0" err="1"/>
              <a:t>arr</a:t>
            </a:r>
            <a:r>
              <a:rPr lang="en-US" sz="1600" dirty="0"/>
              <a:t>’ represents the amount of food present in ‘</a:t>
            </a:r>
            <a:r>
              <a:rPr lang="en-US" sz="1600" dirty="0" err="1"/>
              <a:t>i</a:t>
            </a:r>
            <a:r>
              <a:rPr lang="en-US" sz="1600" dirty="0"/>
              <a:t> + 1’ house number, where 0 &lt; = </a:t>
            </a:r>
            <a:r>
              <a:rPr lang="en-US" sz="1600" dirty="0" err="1"/>
              <a:t>i</a:t>
            </a:r>
            <a:r>
              <a:rPr lang="en-US" sz="1600" dirty="0"/>
              <a:t> &lt; n. Implement the function to find and return the house number, starting from 1</a:t>
            </a:r>
            <a:r>
              <a:rPr lang="en-US" sz="1600" baseline="30000" dirty="0"/>
              <a:t>st</a:t>
            </a:r>
            <a:r>
              <a:rPr lang="en-US" sz="1600" dirty="0"/>
              <a:t> house (with the amount of food </a:t>
            </a:r>
            <a:r>
              <a:rPr lang="en-US" sz="1600" dirty="0" err="1"/>
              <a:t>arr</a:t>
            </a:r>
            <a:r>
              <a:rPr lang="en-US" sz="1600" dirty="0"/>
              <a:t>[0]), till which the amount of food is sufficient for all the rats.</a:t>
            </a:r>
            <a:endParaRPr lang="en-IN" sz="1600" dirty="0"/>
          </a:p>
          <a:p>
            <a:pPr marL="468000" indent="-468000" algn="just">
              <a:lnSpc>
                <a:spcPct val="120000"/>
              </a:lnSpc>
              <a:spcBef>
                <a:spcPts val="300"/>
              </a:spcBef>
              <a:spcAft>
                <a:spcPts val="300"/>
              </a:spcAft>
              <a:buNone/>
            </a:pPr>
            <a:r>
              <a:rPr lang="en-US" sz="1600" dirty="0"/>
              <a:t>	</a:t>
            </a:r>
            <a:r>
              <a:rPr lang="en-US" sz="1600" b="1" dirty="0"/>
              <a:t>Note:</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Return – 1 if the array is null (or None in the case of python).</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Return 0 if the total amount of food from all houses is not sufficient for all the 	rates.</a:t>
            </a:r>
            <a:endParaRPr lang="en-IN" sz="1600" dirty="0"/>
          </a:p>
          <a:p>
            <a:pPr marL="468000" indent="-468000" algn="just">
              <a:lnSpc>
                <a:spcPct val="120000"/>
              </a:lnSpc>
              <a:spcBef>
                <a:spcPts val="300"/>
              </a:spcBef>
              <a:spcAft>
                <a:spcPts val="300"/>
              </a:spcAft>
              <a:buNone/>
            </a:pPr>
            <a:r>
              <a:rPr lang="en-US" sz="1600" dirty="0"/>
              <a:t>	</a:t>
            </a:r>
            <a:r>
              <a:rPr lang="en-US" sz="1600" dirty="0">
                <a:sym typeface="Symbol" panose="05050102010706020507" pitchFamily="18" charset="2"/>
              </a:rPr>
              <a:t></a:t>
            </a:r>
            <a:r>
              <a:rPr lang="en-US" sz="1600" dirty="0"/>
              <a:t>	Computed values lie within the integer range.</a:t>
            </a:r>
            <a:endParaRPr lang="en-IN" sz="1600" dirty="0"/>
          </a:p>
        </p:txBody>
      </p:sp>
    </p:spTree>
    <p:extLst>
      <p:ext uri="{BB962C8B-B14F-4D97-AF65-F5344CB8AC3E}">
        <p14:creationId xmlns:p14="http://schemas.microsoft.com/office/powerpoint/2010/main" val="21378475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200"/>
              </a:spcBef>
              <a:spcAft>
                <a:spcPts val="200"/>
              </a:spcAft>
              <a:buNone/>
            </a:pPr>
            <a:r>
              <a:rPr lang="en-US" sz="1600" dirty="0"/>
              <a:t>	</a:t>
            </a:r>
            <a:r>
              <a:rPr lang="en-US" sz="1600" b="1" dirty="0"/>
              <a:t>Example:</a:t>
            </a:r>
            <a:endParaRPr lang="en-IN" sz="1600" dirty="0"/>
          </a:p>
          <a:p>
            <a:pPr marL="468000" indent="-468000" algn="just">
              <a:lnSpc>
                <a:spcPct val="114000"/>
              </a:lnSpc>
              <a:spcBef>
                <a:spcPts val="200"/>
              </a:spcBef>
              <a:spcAft>
                <a:spcPts val="200"/>
              </a:spcAft>
              <a:buNone/>
            </a:pPr>
            <a:r>
              <a:rPr lang="en-US" sz="1600" dirty="0"/>
              <a:t>	</a:t>
            </a:r>
            <a:r>
              <a:rPr lang="en-US" sz="1600" b="1" dirty="0"/>
              <a:t>Input:</a:t>
            </a:r>
            <a:endParaRPr lang="en-IN" sz="1600" dirty="0"/>
          </a:p>
          <a:p>
            <a:pPr marL="468000" indent="-468000" algn="just">
              <a:lnSpc>
                <a:spcPct val="114000"/>
              </a:lnSpc>
              <a:spcBef>
                <a:spcPts val="200"/>
              </a:spcBef>
              <a:spcAft>
                <a:spcPts val="200"/>
              </a:spcAft>
              <a:buNone/>
            </a:pPr>
            <a:r>
              <a:rPr lang="en-US" sz="1600" dirty="0"/>
              <a:t>	r: 7</a:t>
            </a:r>
            <a:endParaRPr lang="en-IN" sz="1600" dirty="0"/>
          </a:p>
          <a:p>
            <a:pPr marL="468000" indent="-468000" algn="just">
              <a:lnSpc>
                <a:spcPct val="114000"/>
              </a:lnSpc>
              <a:spcBef>
                <a:spcPts val="200"/>
              </a:spcBef>
              <a:spcAft>
                <a:spcPts val="200"/>
              </a:spcAft>
              <a:buNone/>
            </a:pPr>
            <a:r>
              <a:rPr lang="en-US" sz="1600" dirty="0"/>
              <a:t>	unit: 2</a:t>
            </a:r>
            <a:endParaRPr lang="en-IN" sz="1600" dirty="0"/>
          </a:p>
          <a:p>
            <a:pPr marL="468000" indent="-468000" algn="just">
              <a:lnSpc>
                <a:spcPct val="114000"/>
              </a:lnSpc>
              <a:spcBef>
                <a:spcPts val="200"/>
              </a:spcBef>
              <a:spcAft>
                <a:spcPts val="200"/>
              </a:spcAft>
              <a:buNone/>
            </a:pPr>
            <a:r>
              <a:rPr lang="en-US" sz="1600" dirty="0"/>
              <a:t>	</a:t>
            </a:r>
            <a:r>
              <a:rPr lang="en-US" sz="1600" dirty="0" err="1"/>
              <a:t>arr</a:t>
            </a:r>
            <a:r>
              <a:rPr lang="en-US" sz="1600" dirty="0"/>
              <a:t>: 2 8 3 5 7 4 1 2</a:t>
            </a:r>
            <a:endParaRPr lang="en-IN" sz="1600" dirty="0"/>
          </a:p>
          <a:p>
            <a:pPr marL="468000" indent="-468000" algn="just">
              <a:lnSpc>
                <a:spcPct val="114000"/>
              </a:lnSpc>
              <a:spcBef>
                <a:spcPts val="200"/>
              </a:spcBef>
              <a:spcAft>
                <a:spcPts val="200"/>
              </a:spcAft>
              <a:buNone/>
            </a:pPr>
            <a:r>
              <a:rPr lang="en-US" sz="1600" dirty="0"/>
              <a:t>	output:</a:t>
            </a:r>
            <a:endParaRPr lang="en-IN" sz="1600" dirty="0"/>
          </a:p>
          <a:p>
            <a:pPr marL="468000" indent="-468000" algn="just">
              <a:lnSpc>
                <a:spcPct val="114000"/>
              </a:lnSpc>
              <a:spcBef>
                <a:spcPts val="200"/>
              </a:spcBef>
              <a:spcAft>
                <a:spcPts val="200"/>
              </a:spcAft>
              <a:buNone/>
            </a:pPr>
            <a:r>
              <a:rPr lang="en-US" sz="1600" dirty="0"/>
              <a:t>	4</a:t>
            </a:r>
            <a:endParaRPr lang="en-IN" sz="1600" dirty="0"/>
          </a:p>
          <a:p>
            <a:pPr marL="468000" indent="-468000" algn="just">
              <a:lnSpc>
                <a:spcPct val="114000"/>
              </a:lnSpc>
              <a:spcBef>
                <a:spcPts val="200"/>
              </a:spcBef>
              <a:spcAft>
                <a:spcPts val="200"/>
              </a:spcAft>
              <a:buNone/>
            </a:pPr>
            <a:r>
              <a:rPr lang="en-US" sz="1600" dirty="0"/>
              <a:t>	</a:t>
            </a:r>
            <a:r>
              <a:rPr lang="en-US" sz="1600" b="1" dirty="0"/>
              <a:t>Explanation:</a:t>
            </a:r>
            <a:endParaRPr lang="en-IN" sz="1600" dirty="0"/>
          </a:p>
          <a:p>
            <a:pPr marL="468000" indent="-468000" algn="just">
              <a:lnSpc>
                <a:spcPct val="114000"/>
              </a:lnSpc>
              <a:spcBef>
                <a:spcPts val="200"/>
              </a:spcBef>
              <a:spcAft>
                <a:spcPts val="200"/>
              </a:spcAft>
              <a:buNone/>
            </a:pPr>
            <a:r>
              <a:rPr lang="en-US" sz="1600" dirty="0"/>
              <a:t>	Total amount of food required for all rats = r * unit = 7 * 2 = 14. Total amount of food in 1</a:t>
            </a:r>
            <a:r>
              <a:rPr lang="en-US" sz="1600" baseline="30000" dirty="0"/>
              <a:t>st</a:t>
            </a:r>
            <a:r>
              <a:rPr lang="en-US" sz="1600" dirty="0"/>
              <a:t> four houses = 2 + 8 + 3 + 5 = 18. Since, amount of food in 1</a:t>
            </a:r>
            <a:r>
              <a:rPr lang="en-US" sz="1600" baseline="30000" dirty="0"/>
              <a:t>st</a:t>
            </a:r>
            <a:r>
              <a:rPr lang="en-US" sz="1600" dirty="0"/>
              <a:t> four houses is sufficient for all rats. Thus, output is 4.</a:t>
            </a:r>
            <a:endParaRPr lang="en-IN" sz="1600" dirty="0"/>
          </a:p>
          <a:p>
            <a:pPr marL="468000" indent="-468000" algn="just">
              <a:lnSpc>
                <a:spcPct val="114000"/>
              </a:lnSpc>
              <a:spcBef>
                <a:spcPts val="200"/>
              </a:spcBef>
              <a:spcAft>
                <a:spcPts val="200"/>
              </a:spcAft>
              <a:buNone/>
            </a:pPr>
            <a:r>
              <a:rPr lang="en-US" sz="1600" dirty="0"/>
              <a:t>	</a:t>
            </a:r>
            <a:r>
              <a:rPr lang="en-US" sz="1600" b="1" dirty="0"/>
              <a:t>Sample Input:</a:t>
            </a:r>
            <a:endParaRPr lang="en-IN" sz="1600" dirty="0"/>
          </a:p>
          <a:p>
            <a:pPr marL="468000" indent="-468000" algn="just">
              <a:lnSpc>
                <a:spcPct val="114000"/>
              </a:lnSpc>
              <a:spcBef>
                <a:spcPts val="200"/>
              </a:spcBef>
              <a:spcAft>
                <a:spcPts val="200"/>
              </a:spcAft>
              <a:buNone/>
            </a:pPr>
            <a:r>
              <a:rPr lang="en-US" sz="1600" dirty="0"/>
              <a:t>	r: 4</a:t>
            </a:r>
            <a:endParaRPr lang="en-IN" sz="1600" dirty="0"/>
          </a:p>
          <a:p>
            <a:pPr marL="468000" indent="-468000" algn="just">
              <a:lnSpc>
                <a:spcPct val="114000"/>
              </a:lnSpc>
              <a:spcBef>
                <a:spcPts val="200"/>
              </a:spcBef>
              <a:spcAft>
                <a:spcPts val="200"/>
              </a:spcAft>
              <a:buNone/>
            </a:pPr>
            <a:r>
              <a:rPr lang="en-US" sz="1600" dirty="0"/>
              <a:t>	unit: 3</a:t>
            </a:r>
            <a:endParaRPr lang="en-IN" sz="1600" dirty="0"/>
          </a:p>
          <a:p>
            <a:pPr marL="468000" indent="-468000" algn="just">
              <a:lnSpc>
                <a:spcPct val="114000"/>
              </a:lnSpc>
              <a:spcBef>
                <a:spcPts val="200"/>
              </a:spcBef>
              <a:spcAft>
                <a:spcPts val="200"/>
              </a:spcAft>
              <a:buNone/>
            </a:pPr>
            <a:r>
              <a:rPr lang="en-US" sz="1600" dirty="0"/>
              <a:t>	</a:t>
            </a:r>
            <a:r>
              <a:rPr lang="en-US" sz="1600" dirty="0" err="1"/>
              <a:t>arr</a:t>
            </a:r>
            <a:r>
              <a:rPr lang="en-US" sz="1600" dirty="0"/>
              <a:t>: 5 6 1 5 7</a:t>
            </a:r>
            <a:endParaRPr lang="en-IN" sz="1600" dirty="0"/>
          </a:p>
          <a:p>
            <a:pPr marL="468000" indent="-468000" algn="just">
              <a:lnSpc>
                <a:spcPct val="114000"/>
              </a:lnSpc>
              <a:spcBef>
                <a:spcPts val="200"/>
              </a:spcBef>
              <a:spcAft>
                <a:spcPts val="200"/>
              </a:spcAft>
              <a:buNone/>
            </a:pPr>
            <a:r>
              <a:rPr lang="en-US" sz="1600" dirty="0"/>
              <a:t>	</a:t>
            </a:r>
            <a:r>
              <a:rPr lang="en-US" sz="1600" b="1" dirty="0"/>
              <a:t>Sample Output:</a:t>
            </a:r>
            <a:endParaRPr lang="en-IN" sz="1600" dirty="0"/>
          </a:p>
          <a:p>
            <a:pPr marL="468000" indent="-468000" algn="just">
              <a:lnSpc>
                <a:spcPct val="114000"/>
              </a:lnSpc>
              <a:spcBef>
                <a:spcPts val="200"/>
              </a:spcBef>
              <a:spcAft>
                <a:spcPts val="200"/>
              </a:spcAft>
              <a:buNone/>
            </a:pPr>
            <a:r>
              <a:rPr lang="en-US" sz="1600" dirty="0"/>
              <a:t>	3.</a:t>
            </a:r>
            <a:endParaRPr lang="en-IN" sz="1600" dirty="0"/>
          </a:p>
        </p:txBody>
      </p:sp>
    </p:spTree>
    <p:extLst>
      <p:ext uri="{BB962C8B-B14F-4D97-AF65-F5344CB8AC3E}">
        <p14:creationId xmlns:p14="http://schemas.microsoft.com/office/powerpoint/2010/main" val="40059694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b="1" dirty="0"/>
              <a:t>	Answer:</a:t>
            </a:r>
            <a:endParaRPr lang="en-IN" sz="1700" dirty="0"/>
          </a:p>
          <a:p>
            <a:pPr marL="468000" indent="-468000" algn="just">
              <a:lnSpc>
                <a:spcPct val="130000"/>
              </a:lnSpc>
              <a:spcBef>
                <a:spcPts val="500"/>
              </a:spcBef>
              <a:spcAft>
                <a:spcPts val="500"/>
              </a:spcAft>
              <a:buNone/>
            </a:pPr>
            <a:r>
              <a:rPr lang="en-US" sz="1700" dirty="0"/>
              <a:t>	public class Main {</a:t>
            </a:r>
            <a:endParaRPr lang="en-IN" sz="1700" dirty="0"/>
          </a:p>
          <a:p>
            <a:pPr marL="468000" indent="-468000" algn="just">
              <a:lnSpc>
                <a:spcPct val="130000"/>
              </a:lnSpc>
              <a:spcBef>
                <a:spcPts val="500"/>
              </a:spcBef>
              <a:spcAft>
                <a:spcPts val="500"/>
              </a:spcAft>
              <a:buNone/>
            </a:pPr>
            <a:r>
              <a:rPr lang="en-US" sz="1700" dirty="0"/>
              <a:t>	    static int </a:t>
            </a:r>
            <a:r>
              <a:rPr lang="en-US" sz="1700" dirty="0" err="1"/>
              <a:t>numberOfHouses</a:t>
            </a:r>
            <a:r>
              <a:rPr lang="en-US" sz="1700" dirty="0"/>
              <a:t>(int r, int unit, int[] </a:t>
            </a:r>
            <a:r>
              <a:rPr lang="en-US" sz="1700" dirty="0" err="1"/>
              <a:t>arr</a:t>
            </a:r>
            <a:r>
              <a:rPr lang="en-US" sz="1700" dirty="0"/>
              <a:t>, int n) {</a:t>
            </a:r>
            <a:endParaRPr lang="en-IN" sz="1700" dirty="0"/>
          </a:p>
          <a:p>
            <a:pPr marL="468000" indent="-468000" algn="just">
              <a:lnSpc>
                <a:spcPct val="130000"/>
              </a:lnSpc>
              <a:spcBef>
                <a:spcPts val="500"/>
              </a:spcBef>
              <a:spcAft>
                <a:spcPts val="500"/>
              </a:spcAft>
              <a:buNone/>
            </a:pPr>
            <a:r>
              <a:rPr lang="en-US" sz="1700" dirty="0"/>
              <a:t>	        if (</a:t>
            </a:r>
            <a:r>
              <a:rPr lang="en-US" sz="1700" dirty="0" err="1"/>
              <a:t>arr</a:t>
            </a:r>
            <a:r>
              <a:rPr lang="en-US" sz="1700" dirty="0"/>
              <a:t> == null) {</a:t>
            </a:r>
            <a:endParaRPr lang="en-IN" sz="1700" dirty="0"/>
          </a:p>
          <a:p>
            <a:pPr marL="468000" indent="-468000" algn="just">
              <a:lnSpc>
                <a:spcPct val="130000"/>
              </a:lnSpc>
              <a:spcBef>
                <a:spcPts val="500"/>
              </a:spcBef>
              <a:spcAft>
                <a:spcPts val="500"/>
              </a:spcAft>
              <a:buNone/>
            </a:pPr>
            <a:r>
              <a:rPr lang="en-US" sz="1700" dirty="0"/>
              <a:t>	            return -1;</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int </a:t>
            </a:r>
            <a:r>
              <a:rPr lang="en-US" sz="1700" dirty="0" err="1"/>
              <a:t>totalFoodRequired</a:t>
            </a:r>
            <a:r>
              <a:rPr lang="en-US" sz="1700" dirty="0"/>
              <a:t> = r * unit;</a:t>
            </a:r>
            <a:endParaRPr lang="en-IN" sz="1700" dirty="0"/>
          </a:p>
          <a:p>
            <a:pPr marL="468000" indent="-468000" algn="just">
              <a:lnSpc>
                <a:spcPct val="130000"/>
              </a:lnSpc>
              <a:spcBef>
                <a:spcPts val="500"/>
              </a:spcBef>
              <a:spcAft>
                <a:spcPts val="500"/>
              </a:spcAft>
              <a:buNone/>
            </a:pPr>
            <a:r>
              <a:rPr lang="en-US" sz="1700" dirty="0"/>
              <a:t>	        int </a:t>
            </a:r>
            <a:r>
              <a:rPr lang="en-US" sz="1700" dirty="0" err="1"/>
              <a:t>totalFoodAvailable</a:t>
            </a:r>
            <a:r>
              <a:rPr lang="en-US" sz="1700" dirty="0"/>
              <a:t> = 0;</a:t>
            </a:r>
            <a:endParaRPr lang="en-IN" sz="1700" dirty="0"/>
          </a:p>
          <a:p>
            <a:pPr marL="468000" indent="-468000" algn="just">
              <a:lnSpc>
                <a:spcPct val="130000"/>
              </a:lnSpc>
              <a:spcBef>
                <a:spcPts val="500"/>
              </a:spcBef>
              <a:spcAft>
                <a:spcPts val="500"/>
              </a:spcAft>
              <a:buNone/>
            </a:pPr>
            <a:r>
              <a:rPr lang="en-US" sz="1700" dirty="0"/>
              <a:t>	        for (int </a:t>
            </a:r>
            <a:r>
              <a:rPr lang="en-US" sz="1700" dirty="0" err="1"/>
              <a:t>i</a:t>
            </a:r>
            <a:r>
              <a:rPr lang="en-US" sz="1700" dirty="0"/>
              <a:t> = 0; </a:t>
            </a:r>
            <a:r>
              <a:rPr lang="en-US" sz="1700" dirty="0" err="1"/>
              <a:t>i</a:t>
            </a:r>
            <a:r>
              <a:rPr lang="en-US" sz="1700" dirty="0"/>
              <a:t> &lt; n; </a:t>
            </a:r>
            <a:r>
              <a:rPr lang="en-US" sz="1700" dirty="0" err="1"/>
              <a:t>i</a:t>
            </a:r>
            <a:r>
              <a:rPr lang="en-US" sz="1700" dirty="0"/>
              <a:t>++) {</a:t>
            </a:r>
            <a:endParaRPr lang="en-IN" sz="1700" dirty="0"/>
          </a:p>
          <a:p>
            <a:pPr marL="468000" indent="-468000" algn="just">
              <a:lnSpc>
                <a:spcPct val="130000"/>
              </a:lnSpc>
              <a:spcBef>
                <a:spcPts val="500"/>
              </a:spcBef>
              <a:spcAft>
                <a:spcPts val="500"/>
              </a:spcAft>
              <a:buNone/>
            </a:pPr>
            <a:r>
              <a:rPr lang="en-US" sz="1700" dirty="0"/>
              <a:t>	            </a:t>
            </a:r>
            <a:r>
              <a:rPr lang="en-US" sz="1700" dirty="0" err="1"/>
              <a:t>totalFoodAvailable</a:t>
            </a:r>
            <a:r>
              <a:rPr lang="en-US" sz="1700" dirty="0"/>
              <a:t> += </a:t>
            </a:r>
            <a:r>
              <a:rPr lang="en-US" sz="1700" dirty="0" err="1"/>
              <a:t>arr</a:t>
            </a:r>
            <a:r>
              <a:rPr lang="en-US" sz="1700" dirty="0"/>
              <a:t>[</a:t>
            </a:r>
            <a:r>
              <a:rPr lang="en-US" sz="1700" dirty="0" err="1"/>
              <a:t>i</a:t>
            </a:r>
            <a:r>
              <a:rPr lang="en-US" sz="1700" dirty="0"/>
              <a:t>];</a:t>
            </a:r>
            <a:endParaRPr lang="en-IN" sz="1700" dirty="0"/>
          </a:p>
          <a:p>
            <a:pPr marL="468000" indent="-468000" algn="just">
              <a:lnSpc>
                <a:spcPct val="130000"/>
              </a:lnSpc>
              <a:spcBef>
                <a:spcPts val="500"/>
              </a:spcBef>
              <a:spcAft>
                <a:spcPts val="500"/>
              </a:spcAft>
              <a:buNone/>
            </a:pPr>
            <a:r>
              <a:rPr lang="en-US" sz="1700" dirty="0"/>
              <a:t>	            if (</a:t>
            </a:r>
            <a:r>
              <a:rPr lang="en-US" sz="1700" dirty="0" err="1"/>
              <a:t>totalFoodAvailable</a:t>
            </a:r>
            <a:r>
              <a:rPr lang="en-US" sz="1700" dirty="0"/>
              <a:t> &gt;= </a:t>
            </a:r>
            <a:r>
              <a:rPr lang="en-US" sz="1700" dirty="0" err="1"/>
              <a:t>totalFoodRequired</a:t>
            </a:r>
            <a:r>
              <a:rPr lang="en-US" sz="1700" dirty="0"/>
              <a:t>) {</a:t>
            </a:r>
            <a:endParaRPr lang="en-IN" sz="1700" dirty="0"/>
          </a:p>
        </p:txBody>
      </p:sp>
    </p:spTree>
    <p:extLst>
      <p:ext uri="{BB962C8B-B14F-4D97-AF65-F5344CB8AC3E}">
        <p14:creationId xmlns:p14="http://schemas.microsoft.com/office/powerpoint/2010/main" val="27321698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dirty="0"/>
              <a:t>	                return </a:t>
            </a:r>
            <a:r>
              <a:rPr lang="en-US" sz="1700" dirty="0" err="1"/>
              <a:t>i</a:t>
            </a:r>
            <a:r>
              <a:rPr lang="en-US" sz="1700" dirty="0"/>
              <a:t> + 1;</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return 0;</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public static void main(String[] </a:t>
            </a:r>
            <a:r>
              <a:rPr lang="en-US" sz="1700" dirty="0" err="1"/>
              <a:t>args</a:t>
            </a:r>
            <a:r>
              <a:rPr lang="en-US" sz="1700" dirty="0"/>
              <a:t>) {</a:t>
            </a:r>
            <a:endParaRPr lang="en-IN" sz="1700" dirty="0"/>
          </a:p>
          <a:p>
            <a:pPr marL="468000" indent="-468000" algn="just">
              <a:lnSpc>
                <a:spcPct val="130000"/>
              </a:lnSpc>
              <a:spcBef>
                <a:spcPts val="500"/>
              </a:spcBef>
              <a:spcAft>
                <a:spcPts val="500"/>
              </a:spcAft>
              <a:buNone/>
            </a:pPr>
            <a:r>
              <a:rPr lang="en-US" sz="1700" dirty="0"/>
              <a:t>	        int[] arr1 = {2, 8, 3, 5, 7, 4, 1, 2};</a:t>
            </a:r>
            <a:endParaRPr lang="en-IN" sz="1700" dirty="0"/>
          </a:p>
          <a:p>
            <a:pPr marL="468000" indent="-468000" algn="just">
              <a:lnSpc>
                <a:spcPct val="130000"/>
              </a:lnSpc>
              <a:spcBef>
                <a:spcPts val="500"/>
              </a:spcBef>
              <a:spcAft>
                <a:spcPts val="500"/>
              </a:spcAft>
              <a:buNone/>
            </a:pPr>
            <a:r>
              <a:rPr lang="en-US" sz="1700" dirty="0"/>
              <a:t>	        int[] arr2 = {5, 6, 1, 5, 7};</a:t>
            </a:r>
            <a:endParaRPr lang="en-IN" sz="1700" dirty="0"/>
          </a:p>
          <a:p>
            <a:pPr marL="468000" indent="-468000" algn="just">
              <a:lnSpc>
                <a:spcPct val="130000"/>
              </a:lnSpc>
              <a:spcBef>
                <a:spcPts val="500"/>
              </a:spcBef>
              <a:spcAft>
                <a:spcPts val="500"/>
              </a:spcAft>
              <a:buNone/>
            </a:pPr>
            <a:r>
              <a:rPr lang="en-US" sz="1700" dirty="0"/>
              <a:t>	        </a:t>
            </a:r>
            <a:r>
              <a:rPr lang="en-US" sz="1700" dirty="0" err="1"/>
              <a:t>System.out.println</a:t>
            </a:r>
            <a:r>
              <a:rPr lang="en-US" sz="1700" dirty="0"/>
              <a:t>(</a:t>
            </a:r>
            <a:r>
              <a:rPr lang="en-US" sz="1700" dirty="0" err="1"/>
              <a:t>numberOfHouses</a:t>
            </a:r>
            <a:r>
              <a:rPr lang="en-US" sz="1700" dirty="0"/>
              <a:t>(7, 2, arr1, 8));</a:t>
            </a:r>
            <a:endParaRPr lang="en-IN" sz="1700" dirty="0"/>
          </a:p>
          <a:p>
            <a:pPr marL="468000" indent="-468000" algn="just">
              <a:lnSpc>
                <a:spcPct val="130000"/>
              </a:lnSpc>
              <a:spcBef>
                <a:spcPts val="500"/>
              </a:spcBef>
              <a:spcAft>
                <a:spcPts val="500"/>
              </a:spcAft>
              <a:buNone/>
            </a:pPr>
            <a:r>
              <a:rPr lang="en-US" sz="1700" dirty="0"/>
              <a:t>	        </a:t>
            </a:r>
            <a:r>
              <a:rPr lang="en-US" sz="1700" dirty="0" err="1"/>
              <a:t>System.out.println</a:t>
            </a:r>
            <a:r>
              <a:rPr lang="en-US" sz="1700" dirty="0"/>
              <a:t>(</a:t>
            </a:r>
            <a:r>
              <a:rPr lang="en-US" sz="1700" dirty="0" err="1"/>
              <a:t>numberOfHouses</a:t>
            </a:r>
            <a:r>
              <a:rPr lang="en-US" sz="1700" dirty="0"/>
              <a:t>(4, 3, arr2, 5));</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a:t>
            </a:r>
            <a:endParaRPr lang="en-IN" sz="1700" dirty="0"/>
          </a:p>
        </p:txBody>
      </p:sp>
    </p:spTree>
    <p:extLst>
      <p:ext uri="{BB962C8B-B14F-4D97-AF65-F5344CB8AC3E}">
        <p14:creationId xmlns:p14="http://schemas.microsoft.com/office/powerpoint/2010/main" val="35748498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800" dirty="0"/>
              <a:t>38.	Palindrome Count</a:t>
            </a:r>
            <a:endParaRPr lang="en-IN" sz="1800" dirty="0"/>
          </a:p>
          <a:p>
            <a:pPr marL="468000" indent="-468000" algn="just">
              <a:lnSpc>
                <a:spcPct val="120000"/>
              </a:lnSpc>
              <a:spcBef>
                <a:spcPts val="500"/>
              </a:spcBef>
              <a:spcAft>
                <a:spcPts val="500"/>
              </a:spcAft>
              <a:buNone/>
            </a:pPr>
            <a:r>
              <a:rPr lang="en-US" sz="1800" dirty="0"/>
              <a:t>	Write a function to find all the words in a string which are palindrome.</a:t>
            </a:r>
            <a:endParaRPr lang="en-IN" sz="1800" dirty="0"/>
          </a:p>
          <a:p>
            <a:pPr marL="468000" indent="-468000" algn="just">
              <a:lnSpc>
                <a:spcPct val="120000"/>
              </a:lnSpc>
              <a:spcBef>
                <a:spcPts val="500"/>
              </a:spcBef>
              <a:spcAft>
                <a:spcPts val="500"/>
              </a:spcAft>
              <a:buNone/>
            </a:pPr>
            <a:r>
              <a:rPr lang="en-US" sz="1800" dirty="0"/>
              <a:t>	Note: A string is said to be a palindrome if the reverse of the string is the same as string. For example, “abba” is a palindrome, but “</a:t>
            </a:r>
            <a:r>
              <a:rPr lang="en-US" sz="1800" dirty="0" err="1"/>
              <a:t>abbc</a:t>
            </a:r>
            <a:r>
              <a:rPr lang="en-US" sz="1800" dirty="0"/>
              <a:t>” is not a palindrome.</a:t>
            </a:r>
            <a:endParaRPr lang="en-IN" sz="1800" dirty="0"/>
          </a:p>
          <a:p>
            <a:pPr marL="468000" indent="-468000" algn="just">
              <a:lnSpc>
                <a:spcPct val="120000"/>
              </a:lnSpc>
              <a:spcBef>
                <a:spcPts val="500"/>
              </a:spcBef>
              <a:spcAft>
                <a:spcPts val="500"/>
              </a:spcAft>
              <a:buNone/>
            </a:pPr>
            <a:r>
              <a:rPr lang="en-US" sz="1800" dirty="0"/>
              <a:t>	Input Specification:</a:t>
            </a:r>
            <a:endParaRPr lang="en-IN" sz="1800" dirty="0"/>
          </a:p>
          <a:p>
            <a:pPr marL="468000" indent="-468000" algn="just">
              <a:lnSpc>
                <a:spcPct val="120000"/>
              </a:lnSpc>
              <a:spcBef>
                <a:spcPts val="500"/>
              </a:spcBef>
              <a:spcAft>
                <a:spcPts val="500"/>
              </a:spcAft>
              <a:buNone/>
            </a:pPr>
            <a:r>
              <a:rPr lang="en-US" sz="1800" dirty="0"/>
              <a:t>	Input1: string</a:t>
            </a:r>
            <a:endParaRPr lang="en-IN" sz="1800" dirty="0"/>
          </a:p>
          <a:p>
            <a:pPr marL="468000" indent="-468000" algn="just">
              <a:lnSpc>
                <a:spcPct val="120000"/>
              </a:lnSpc>
              <a:spcBef>
                <a:spcPts val="500"/>
              </a:spcBef>
              <a:spcAft>
                <a:spcPts val="500"/>
              </a:spcAft>
              <a:buNone/>
            </a:pPr>
            <a:r>
              <a:rPr lang="en-US" sz="1800" dirty="0"/>
              <a:t>	Input2: Length of the String</a:t>
            </a:r>
            <a:endParaRPr lang="en-IN" sz="1800" dirty="0"/>
          </a:p>
          <a:p>
            <a:pPr marL="468000" indent="-468000" algn="just">
              <a:lnSpc>
                <a:spcPct val="120000"/>
              </a:lnSpc>
              <a:spcBef>
                <a:spcPts val="500"/>
              </a:spcBef>
              <a:spcAft>
                <a:spcPts val="500"/>
              </a:spcAft>
              <a:buNone/>
            </a:pPr>
            <a:r>
              <a:rPr lang="en-US" sz="1800" dirty="0"/>
              <a:t>	Output Specification:</a:t>
            </a:r>
            <a:endParaRPr lang="en-IN" sz="1800" dirty="0"/>
          </a:p>
          <a:p>
            <a:pPr marL="468000" indent="-468000" algn="just">
              <a:lnSpc>
                <a:spcPct val="120000"/>
              </a:lnSpc>
              <a:spcBef>
                <a:spcPts val="500"/>
              </a:spcBef>
              <a:spcAft>
                <a:spcPts val="500"/>
              </a:spcAft>
              <a:buNone/>
            </a:pPr>
            <a:r>
              <a:rPr lang="en-US" sz="1800" dirty="0"/>
              <a:t>	Return the number of palindromes in the given string</a:t>
            </a:r>
            <a:endParaRPr lang="en-IN" sz="1800" dirty="0"/>
          </a:p>
          <a:p>
            <a:pPr marL="468000" indent="-468000" algn="just">
              <a:lnSpc>
                <a:spcPct val="120000"/>
              </a:lnSpc>
              <a:spcBef>
                <a:spcPts val="500"/>
              </a:spcBef>
              <a:spcAft>
                <a:spcPts val="500"/>
              </a:spcAft>
              <a:buNone/>
            </a:pPr>
            <a:r>
              <a:rPr lang="en-US" sz="1800" dirty="0"/>
              <a:t>	Example 1:</a:t>
            </a:r>
            <a:endParaRPr lang="en-IN" sz="1800" dirty="0"/>
          </a:p>
          <a:p>
            <a:pPr marL="468000" indent="-468000" algn="just">
              <a:lnSpc>
                <a:spcPct val="120000"/>
              </a:lnSpc>
              <a:spcBef>
                <a:spcPts val="500"/>
              </a:spcBef>
              <a:spcAft>
                <a:spcPts val="500"/>
              </a:spcAft>
              <a:buNone/>
            </a:pPr>
            <a:r>
              <a:rPr lang="en-US" sz="1800" dirty="0"/>
              <a:t>	Input1: this is level 71</a:t>
            </a:r>
            <a:endParaRPr lang="en-IN" sz="1800" dirty="0"/>
          </a:p>
          <a:p>
            <a:pPr marL="468000" indent="-468000" algn="just">
              <a:lnSpc>
                <a:spcPct val="120000"/>
              </a:lnSpc>
              <a:spcBef>
                <a:spcPts val="500"/>
              </a:spcBef>
              <a:spcAft>
                <a:spcPts val="500"/>
              </a:spcAft>
              <a:buNone/>
            </a:pPr>
            <a:r>
              <a:rPr lang="en-US" sz="1800" dirty="0"/>
              <a:t>	Input2: 16</a:t>
            </a:r>
            <a:endParaRPr lang="en-IN" sz="1800" dirty="0"/>
          </a:p>
        </p:txBody>
      </p:sp>
    </p:spTree>
    <p:extLst>
      <p:ext uri="{BB962C8B-B14F-4D97-AF65-F5344CB8AC3E}">
        <p14:creationId xmlns:p14="http://schemas.microsoft.com/office/powerpoint/2010/main" val="12693512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800" dirty="0"/>
              <a:t>	Output: 1</a:t>
            </a:r>
            <a:endParaRPr lang="en-IN" sz="1800" dirty="0"/>
          </a:p>
          <a:p>
            <a:pPr marL="468000" indent="-468000" algn="just">
              <a:lnSpc>
                <a:spcPct val="120000"/>
              </a:lnSpc>
              <a:spcBef>
                <a:spcPts val="500"/>
              </a:spcBef>
              <a:spcAft>
                <a:spcPts val="500"/>
              </a:spcAft>
              <a:buNone/>
            </a:pPr>
            <a:r>
              <a:rPr lang="en-US" sz="1800" dirty="0"/>
              <a:t>	Explanation:</a:t>
            </a:r>
            <a:endParaRPr lang="en-IN" sz="1800" dirty="0"/>
          </a:p>
          <a:p>
            <a:pPr marL="468000" indent="-468000" algn="just">
              <a:lnSpc>
                <a:spcPct val="120000"/>
              </a:lnSpc>
              <a:spcBef>
                <a:spcPts val="500"/>
              </a:spcBef>
              <a:spcAft>
                <a:spcPts val="500"/>
              </a:spcAft>
              <a:buNone/>
            </a:pPr>
            <a:r>
              <a:rPr lang="en-US" sz="1800" dirty="0"/>
              <a:t>	The reverse of the word “</a:t>
            </a:r>
            <a:r>
              <a:rPr lang="en-US" sz="1800" b="1" dirty="0"/>
              <a:t>level</a:t>
            </a:r>
            <a:r>
              <a:rPr lang="en-US" sz="1800" dirty="0"/>
              <a:t>” is “</a:t>
            </a:r>
            <a:r>
              <a:rPr lang="en-US" sz="1800" b="1" dirty="0"/>
              <a:t>level</a:t>
            </a:r>
            <a:r>
              <a:rPr lang="en-US" sz="1800" dirty="0"/>
              <a:t>”. Hence, the word is a palindrome. As the string contains only one palindrome, so the returned value will be 1.</a:t>
            </a:r>
            <a:endParaRPr lang="en-IN" sz="1800" dirty="0"/>
          </a:p>
          <a:p>
            <a:pPr marL="468000" indent="-468000" algn="just">
              <a:lnSpc>
                <a:spcPct val="120000"/>
              </a:lnSpc>
              <a:spcBef>
                <a:spcPts val="500"/>
              </a:spcBef>
              <a:spcAft>
                <a:spcPts val="500"/>
              </a:spcAft>
              <a:buNone/>
            </a:pPr>
            <a:r>
              <a:rPr lang="en-US" sz="1800" dirty="0"/>
              <a:t>	Example 2:</a:t>
            </a:r>
            <a:endParaRPr lang="en-IN" sz="1800" dirty="0"/>
          </a:p>
          <a:p>
            <a:pPr marL="468000" indent="-468000" algn="just">
              <a:lnSpc>
                <a:spcPct val="120000"/>
              </a:lnSpc>
              <a:spcBef>
                <a:spcPts val="500"/>
              </a:spcBef>
              <a:spcAft>
                <a:spcPts val="500"/>
              </a:spcAft>
              <a:buNone/>
            </a:pPr>
            <a:r>
              <a:rPr lang="en-US" sz="1800" dirty="0"/>
              <a:t>	Input1: hello world</a:t>
            </a:r>
            <a:endParaRPr lang="en-IN" sz="1800" dirty="0"/>
          </a:p>
          <a:p>
            <a:pPr marL="468000" indent="-468000" algn="just">
              <a:lnSpc>
                <a:spcPct val="120000"/>
              </a:lnSpc>
              <a:spcBef>
                <a:spcPts val="500"/>
              </a:spcBef>
              <a:spcAft>
                <a:spcPts val="500"/>
              </a:spcAft>
              <a:buNone/>
            </a:pPr>
            <a:r>
              <a:rPr lang="en-US" sz="1800" dirty="0"/>
              <a:t>	Input2: 11</a:t>
            </a:r>
            <a:endParaRPr lang="en-IN" sz="1800" dirty="0"/>
          </a:p>
          <a:p>
            <a:pPr marL="468000" indent="-468000" algn="just">
              <a:lnSpc>
                <a:spcPct val="120000"/>
              </a:lnSpc>
              <a:spcBef>
                <a:spcPts val="500"/>
              </a:spcBef>
              <a:spcAft>
                <a:spcPts val="500"/>
              </a:spcAft>
              <a:buNone/>
            </a:pPr>
            <a:r>
              <a:rPr lang="en-US" sz="1800" dirty="0"/>
              <a:t>	Output: 0</a:t>
            </a:r>
            <a:endParaRPr lang="en-IN" sz="1800" dirty="0"/>
          </a:p>
          <a:p>
            <a:pPr marL="468000" indent="-468000" algn="just">
              <a:lnSpc>
                <a:spcPct val="120000"/>
              </a:lnSpc>
              <a:spcBef>
                <a:spcPts val="500"/>
              </a:spcBef>
              <a:spcAft>
                <a:spcPts val="500"/>
              </a:spcAft>
              <a:buNone/>
            </a:pPr>
            <a:r>
              <a:rPr lang="en-US" sz="1800" dirty="0"/>
              <a:t>	Explanation:</a:t>
            </a:r>
            <a:endParaRPr lang="en-IN" sz="1800" dirty="0"/>
          </a:p>
          <a:p>
            <a:pPr marL="468000" indent="-468000" algn="just">
              <a:lnSpc>
                <a:spcPct val="120000"/>
              </a:lnSpc>
              <a:spcBef>
                <a:spcPts val="500"/>
              </a:spcBef>
              <a:spcAft>
                <a:spcPts val="500"/>
              </a:spcAft>
              <a:buNone/>
            </a:pPr>
            <a:r>
              <a:rPr lang="en-US" sz="1800" dirty="0"/>
              <a:t>	As the given string doesn’t contain any palindrome, so the returned value will be 0.</a:t>
            </a:r>
            <a:endParaRPr lang="en-IN" sz="1800" dirty="0"/>
          </a:p>
        </p:txBody>
      </p:sp>
    </p:spTree>
    <p:extLst>
      <p:ext uri="{BB962C8B-B14F-4D97-AF65-F5344CB8AC3E}">
        <p14:creationId xmlns:p14="http://schemas.microsoft.com/office/powerpoint/2010/main" val="13655791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b="1" dirty="0"/>
              <a:t>	Answer:</a:t>
            </a:r>
            <a:endParaRPr lang="en-IN" sz="1800" dirty="0"/>
          </a:p>
          <a:p>
            <a:pPr marL="468000" indent="-468000" algn="just">
              <a:lnSpc>
                <a:spcPct val="130000"/>
              </a:lnSpc>
              <a:spcBef>
                <a:spcPts val="500"/>
              </a:spcBef>
              <a:spcAft>
                <a:spcPts val="500"/>
              </a:spcAft>
              <a:buNone/>
            </a:pPr>
            <a:r>
              <a:rPr lang="en-US" sz="1800" dirty="0"/>
              <a:t>	public class Main {</a:t>
            </a:r>
            <a:endParaRPr lang="en-IN" sz="1800" dirty="0"/>
          </a:p>
          <a:p>
            <a:pPr marL="468000" indent="-468000" algn="just">
              <a:lnSpc>
                <a:spcPct val="130000"/>
              </a:lnSpc>
              <a:spcBef>
                <a:spcPts val="500"/>
              </a:spcBef>
              <a:spcAft>
                <a:spcPts val="500"/>
              </a:spcAft>
              <a:buNone/>
            </a:pPr>
            <a:r>
              <a:rPr lang="en-US" sz="1800" dirty="0"/>
              <a:t>	    static </a:t>
            </a:r>
            <a:r>
              <a:rPr lang="en-US" sz="1800" dirty="0" err="1"/>
              <a:t>boolean</a:t>
            </a:r>
            <a:r>
              <a:rPr lang="en-US" sz="1800" dirty="0"/>
              <a:t> </a:t>
            </a:r>
            <a:r>
              <a:rPr lang="en-US" sz="1800" dirty="0" err="1"/>
              <a:t>isPalindrome</a:t>
            </a:r>
            <a:r>
              <a:rPr lang="en-US" sz="1800" dirty="0"/>
              <a:t>(String word) {</a:t>
            </a:r>
            <a:endParaRPr lang="en-IN" sz="1800" dirty="0"/>
          </a:p>
          <a:p>
            <a:pPr marL="468000" indent="-468000" algn="just">
              <a:lnSpc>
                <a:spcPct val="130000"/>
              </a:lnSpc>
              <a:spcBef>
                <a:spcPts val="500"/>
              </a:spcBef>
              <a:spcAft>
                <a:spcPts val="500"/>
              </a:spcAft>
              <a:buNone/>
            </a:pPr>
            <a:r>
              <a:rPr lang="en-US" sz="1800" dirty="0"/>
              <a:t>	        StringBuilder </a:t>
            </a:r>
            <a:r>
              <a:rPr lang="en-US" sz="1800" dirty="0" err="1"/>
              <a:t>reversedWord</a:t>
            </a:r>
            <a:r>
              <a:rPr lang="en-US" sz="1800" dirty="0"/>
              <a:t> = new StringBuilder(word).reverse();</a:t>
            </a:r>
            <a:endParaRPr lang="en-IN" sz="1800" dirty="0"/>
          </a:p>
          <a:p>
            <a:pPr marL="468000" indent="-468000" algn="just">
              <a:lnSpc>
                <a:spcPct val="130000"/>
              </a:lnSpc>
              <a:spcBef>
                <a:spcPts val="500"/>
              </a:spcBef>
              <a:spcAft>
                <a:spcPts val="500"/>
              </a:spcAft>
              <a:buNone/>
            </a:pPr>
            <a:r>
              <a:rPr lang="en-US" sz="1800" dirty="0"/>
              <a:t>	        return </a:t>
            </a:r>
            <a:r>
              <a:rPr lang="en-US" sz="1800" dirty="0" err="1"/>
              <a:t>word.equals</a:t>
            </a:r>
            <a:r>
              <a:rPr lang="en-US" sz="1800" dirty="0"/>
              <a:t>(</a:t>
            </a:r>
            <a:r>
              <a:rPr lang="en-US" sz="1800" dirty="0" err="1"/>
              <a:t>reversedWord.toString</a:t>
            </a:r>
            <a:r>
              <a:rPr lang="en-US" sz="1800" dirty="0"/>
              <a:t>());</a:t>
            </a:r>
            <a:endParaRPr lang="en-IN" sz="1800" dirty="0"/>
          </a:p>
          <a:p>
            <a:pPr marL="468000" indent="-468000" algn="just">
              <a:lnSpc>
                <a:spcPct val="130000"/>
              </a:lnSpc>
              <a:spcBef>
                <a:spcPts val="500"/>
              </a:spcBef>
              <a:spcAft>
                <a:spcPts val="500"/>
              </a:spcAft>
              <a:buNone/>
            </a:pPr>
            <a:r>
              <a:rPr lang="en-US" sz="1800" dirty="0"/>
              <a:t>	    }</a:t>
            </a:r>
            <a:endParaRPr lang="en-IN" sz="1800" dirty="0"/>
          </a:p>
          <a:p>
            <a:pPr marL="468000" indent="-468000" algn="just">
              <a:lnSpc>
                <a:spcPct val="130000"/>
              </a:lnSpc>
              <a:spcBef>
                <a:spcPts val="500"/>
              </a:spcBef>
              <a:spcAft>
                <a:spcPts val="500"/>
              </a:spcAft>
              <a:buNone/>
            </a:pPr>
            <a:r>
              <a:rPr lang="en-US" sz="1800" dirty="0"/>
              <a:t>	    static int </a:t>
            </a:r>
            <a:r>
              <a:rPr lang="en-US" sz="1800" dirty="0" err="1"/>
              <a:t>countPalindromes</a:t>
            </a:r>
            <a:r>
              <a:rPr lang="en-US" sz="1800" dirty="0"/>
              <a:t>(String string) {</a:t>
            </a:r>
            <a:endParaRPr lang="en-IN" sz="1800" dirty="0"/>
          </a:p>
          <a:p>
            <a:pPr marL="468000" indent="-468000" algn="just">
              <a:lnSpc>
                <a:spcPct val="130000"/>
              </a:lnSpc>
              <a:spcBef>
                <a:spcPts val="500"/>
              </a:spcBef>
              <a:spcAft>
                <a:spcPts val="500"/>
              </a:spcAft>
              <a:buNone/>
            </a:pPr>
            <a:r>
              <a:rPr lang="en-US" sz="1800" dirty="0"/>
              <a:t>	        String[] words = </a:t>
            </a:r>
            <a:r>
              <a:rPr lang="en-US" sz="1800" dirty="0" err="1"/>
              <a:t>string.split</a:t>
            </a:r>
            <a:r>
              <a:rPr lang="en-US" sz="1800" dirty="0"/>
              <a:t>("\\s+");</a:t>
            </a:r>
            <a:endParaRPr lang="en-IN" sz="1800" dirty="0"/>
          </a:p>
          <a:p>
            <a:pPr marL="468000" indent="-468000" algn="just">
              <a:lnSpc>
                <a:spcPct val="130000"/>
              </a:lnSpc>
              <a:spcBef>
                <a:spcPts val="500"/>
              </a:spcBef>
              <a:spcAft>
                <a:spcPts val="500"/>
              </a:spcAft>
              <a:buNone/>
            </a:pPr>
            <a:r>
              <a:rPr lang="en-US" sz="1800" dirty="0"/>
              <a:t>	        int count = 0;</a:t>
            </a:r>
            <a:endParaRPr lang="en-IN" sz="1800" dirty="0"/>
          </a:p>
          <a:p>
            <a:pPr marL="468000" indent="-468000" algn="just">
              <a:lnSpc>
                <a:spcPct val="130000"/>
              </a:lnSpc>
              <a:spcBef>
                <a:spcPts val="500"/>
              </a:spcBef>
              <a:spcAft>
                <a:spcPts val="500"/>
              </a:spcAft>
              <a:buNone/>
            </a:pPr>
            <a:r>
              <a:rPr lang="en-US" sz="1800" dirty="0"/>
              <a:t>	        for (String word : words) {</a:t>
            </a:r>
            <a:endParaRPr lang="en-IN" sz="1800" dirty="0"/>
          </a:p>
          <a:p>
            <a:pPr marL="468000" indent="-468000" algn="just">
              <a:lnSpc>
                <a:spcPct val="130000"/>
              </a:lnSpc>
              <a:spcBef>
                <a:spcPts val="500"/>
              </a:spcBef>
              <a:spcAft>
                <a:spcPts val="500"/>
              </a:spcAft>
              <a:buNone/>
            </a:pPr>
            <a:r>
              <a:rPr lang="en-US" sz="1800" dirty="0"/>
              <a:t>	            if (</a:t>
            </a:r>
            <a:r>
              <a:rPr lang="en-US" sz="1800" dirty="0" err="1"/>
              <a:t>isPalindrome</a:t>
            </a:r>
            <a:r>
              <a:rPr lang="en-US" sz="1800" dirty="0"/>
              <a:t>(word)) {</a:t>
            </a:r>
            <a:endParaRPr lang="en-IN" sz="1800" dirty="0"/>
          </a:p>
        </p:txBody>
      </p:sp>
    </p:spTree>
    <p:extLst>
      <p:ext uri="{BB962C8B-B14F-4D97-AF65-F5344CB8AC3E}">
        <p14:creationId xmlns:p14="http://schemas.microsoft.com/office/powerpoint/2010/main" val="1982243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	                count++;</a:t>
            </a:r>
            <a:endParaRPr lang="en-IN" sz="1800" dirty="0"/>
          </a:p>
          <a:p>
            <a:pPr marL="468000" indent="-468000" algn="just">
              <a:lnSpc>
                <a:spcPct val="130000"/>
              </a:lnSpc>
              <a:spcBef>
                <a:spcPts val="500"/>
              </a:spcBef>
              <a:spcAft>
                <a:spcPts val="500"/>
              </a:spcAft>
              <a:buNone/>
            </a:pPr>
            <a:r>
              <a:rPr lang="en-US" sz="1800" dirty="0"/>
              <a:t>	            }</a:t>
            </a:r>
            <a:endParaRPr lang="en-IN" sz="1800" dirty="0"/>
          </a:p>
          <a:p>
            <a:pPr marL="468000" indent="-468000" algn="just">
              <a:lnSpc>
                <a:spcPct val="130000"/>
              </a:lnSpc>
              <a:spcBef>
                <a:spcPts val="500"/>
              </a:spcBef>
              <a:spcAft>
                <a:spcPts val="500"/>
              </a:spcAft>
              <a:buNone/>
            </a:pPr>
            <a:r>
              <a:rPr lang="en-US" sz="1800" dirty="0"/>
              <a:t>	        }</a:t>
            </a:r>
            <a:endParaRPr lang="en-IN" sz="1800" dirty="0"/>
          </a:p>
          <a:p>
            <a:pPr marL="468000" indent="-468000" algn="just">
              <a:lnSpc>
                <a:spcPct val="130000"/>
              </a:lnSpc>
              <a:spcBef>
                <a:spcPts val="500"/>
              </a:spcBef>
              <a:spcAft>
                <a:spcPts val="500"/>
              </a:spcAft>
              <a:buNone/>
            </a:pPr>
            <a:r>
              <a:rPr lang="en-US" sz="1800" dirty="0"/>
              <a:t>	        return count;</a:t>
            </a:r>
            <a:endParaRPr lang="en-IN" sz="1800" dirty="0"/>
          </a:p>
          <a:p>
            <a:pPr marL="468000" indent="-468000" algn="just">
              <a:lnSpc>
                <a:spcPct val="130000"/>
              </a:lnSpc>
              <a:spcBef>
                <a:spcPts val="500"/>
              </a:spcBef>
              <a:spcAft>
                <a:spcPts val="500"/>
              </a:spcAft>
              <a:buNone/>
            </a:pPr>
            <a:r>
              <a:rPr lang="en-US" sz="1800" dirty="0"/>
              <a:t>	    }</a:t>
            </a:r>
            <a:endParaRPr lang="en-IN" sz="1800" dirty="0"/>
          </a:p>
          <a:p>
            <a:pPr marL="468000" indent="-468000" algn="just">
              <a:lnSpc>
                <a:spcPct val="130000"/>
              </a:lnSpc>
              <a:spcBef>
                <a:spcPts val="500"/>
              </a:spcBef>
              <a:spcAft>
                <a:spcPts val="500"/>
              </a:spcAft>
              <a:buNone/>
            </a:pPr>
            <a:r>
              <a:rPr lang="en-US" sz="1800" dirty="0"/>
              <a:t>	    public static void main(String[] </a:t>
            </a:r>
            <a:r>
              <a:rPr lang="en-US" sz="1800" dirty="0" err="1"/>
              <a:t>args</a:t>
            </a:r>
            <a:r>
              <a:rPr lang="en-US" sz="1800" dirty="0"/>
              <a:t>) {</a:t>
            </a:r>
            <a:endParaRPr lang="en-IN" sz="1800" dirty="0"/>
          </a:p>
          <a:p>
            <a:pPr marL="468000" indent="-468000" algn="just">
              <a:lnSpc>
                <a:spcPct val="130000"/>
              </a:lnSpc>
              <a:spcBef>
                <a:spcPts val="500"/>
              </a:spcBef>
              <a:spcAft>
                <a:spcPts val="500"/>
              </a:spcAft>
              <a:buNone/>
            </a:pPr>
            <a:r>
              <a:rPr lang="en-US" sz="1800" dirty="0"/>
              <a:t>	        String string1 = "mom dad civic kayak level";</a:t>
            </a:r>
            <a:endParaRPr lang="en-IN" sz="1800" dirty="0"/>
          </a:p>
          <a:p>
            <a:pPr marL="468000" indent="-468000" algn="just">
              <a:lnSpc>
                <a:spcPct val="130000"/>
              </a:lnSpc>
              <a:spcBef>
                <a:spcPts val="500"/>
              </a:spcBef>
              <a:spcAft>
                <a:spcPts val="500"/>
              </a:spcAft>
              <a:buNone/>
            </a:pPr>
            <a:r>
              <a:rPr lang="en-US" sz="1800" dirty="0"/>
              <a:t>	        </a:t>
            </a:r>
            <a:r>
              <a:rPr lang="en-US" sz="1800" dirty="0" err="1"/>
              <a:t>System.out.println</a:t>
            </a:r>
            <a:r>
              <a:rPr lang="en-US" sz="1800" dirty="0"/>
              <a:t>(</a:t>
            </a:r>
            <a:r>
              <a:rPr lang="en-US" sz="1800" dirty="0" err="1"/>
              <a:t>countPalindromes</a:t>
            </a:r>
            <a:r>
              <a:rPr lang="en-US" sz="1800" dirty="0"/>
              <a:t>(string1));</a:t>
            </a:r>
            <a:endParaRPr lang="en-IN" sz="1800" dirty="0"/>
          </a:p>
          <a:p>
            <a:pPr marL="468000" indent="-468000" algn="just">
              <a:lnSpc>
                <a:spcPct val="130000"/>
              </a:lnSpc>
              <a:spcBef>
                <a:spcPts val="500"/>
              </a:spcBef>
              <a:spcAft>
                <a:spcPts val="500"/>
              </a:spcAft>
              <a:buNone/>
            </a:pPr>
            <a:r>
              <a:rPr lang="en-US" sz="1800" dirty="0"/>
              <a:t>	    }</a:t>
            </a:r>
            <a:endParaRPr lang="en-IN" sz="1800" dirty="0"/>
          </a:p>
          <a:p>
            <a:pPr marL="468000" indent="-468000" algn="just">
              <a:lnSpc>
                <a:spcPct val="130000"/>
              </a:lnSpc>
              <a:spcBef>
                <a:spcPts val="500"/>
              </a:spcBef>
              <a:spcAft>
                <a:spcPts val="500"/>
              </a:spcAft>
              <a:buNone/>
            </a:pPr>
            <a:r>
              <a:rPr lang="en-US" sz="1800" dirty="0"/>
              <a:t>	}</a:t>
            </a:r>
            <a:endParaRPr lang="en-IN" sz="1800" dirty="0"/>
          </a:p>
        </p:txBody>
      </p:sp>
    </p:spTree>
    <p:extLst>
      <p:ext uri="{BB962C8B-B14F-4D97-AF65-F5344CB8AC3E}">
        <p14:creationId xmlns:p14="http://schemas.microsoft.com/office/powerpoint/2010/main" val="146671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600" dirty="0"/>
              <a:t>4.	</a:t>
            </a:r>
            <a:r>
              <a:rPr lang="en-US" sz="1600" b="1" dirty="0"/>
              <a:t>Majority Element </a:t>
            </a:r>
            <a:endParaRPr lang="en-IN" sz="1600" dirty="0"/>
          </a:p>
          <a:p>
            <a:pPr marL="468000" indent="-468000" algn="just">
              <a:lnSpc>
                <a:spcPct val="120000"/>
              </a:lnSpc>
              <a:spcBef>
                <a:spcPts val="500"/>
              </a:spcBef>
              <a:spcAft>
                <a:spcPts val="500"/>
              </a:spcAft>
              <a:buNone/>
            </a:pPr>
            <a:r>
              <a:rPr lang="en-US" sz="1600" dirty="0"/>
              <a:t>	Given ‘n’ (1 &lt;= n &lt;= 1000) integers, find the majority element (the integer which occurs more than half the times i.e., occurs more than n/2 times). If there is no element that occurs more than n/2 times return –1.</a:t>
            </a:r>
            <a:endParaRPr lang="en-IN" sz="1600" dirty="0"/>
          </a:p>
          <a:p>
            <a:pPr marL="468000" indent="-468000" algn="just">
              <a:lnSpc>
                <a:spcPct val="120000"/>
              </a:lnSpc>
              <a:spcBef>
                <a:spcPts val="500"/>
              </a:spcBef>
              <a:spcAft>
                <a:spcPts val="500"/>
              </a:spcAft>
              <a:buNone/>
            </a:pPr>
            <a:r>
              <a:rPr lang="en-US" sz="1600" dirty="0"/>
              <a:t>	</a:t>
            </a:r>
            <a:r>
              <a:rPr lang="en-US" sz="1600" b="1" dirty="0"/>
              <a:t>Note: </a:t>
            </a:r>
            <a:r>
              <a:rPr lang="en-US" sz="1600" dirty="0"/>
              <a:t>The number in the array can contain a negative number also.</a:t>
            </a:r>
            <a:endParaRPr lang="en-IN" sz="1600" dirty="0"/>
          </a:p>
          <a:p>
            <a:pPr marL="468000" indent="-468000" algn="just">
              <a:lnSpc>
                <a:spcPct val="120000"/>
              </a:lnSpc>
              <a:spcBef>
                <a:spcPts val="500"/>
              </a:spcBef>
              <a:spcAft>
                <a:spcPts val="500"/>
              </a:spcAft>
              <a:buNone/>
            </a:pPr>
            <a:r>
              <a:rPr lang="en-US" sz="1600" b="1" dirty="0"/>
              <a:t>	Input Specification:</a:t>
            </a:r>
            <a:endParaRPr lang="en-IN" sz="1600" dirty="0"/>
          </a:p>
          <a:p>
            <a:pPr marL="468000" indent="-468000" algn="just">
              <a:lnSpc>
                <a:spcPct val="120000"/>
              </a:lnSpc>
              <a:spcBef>
                <a:spcPts val="500"/>
              </a:spcBef>
              <a:spcAft>
                <a:spcPts val="500"/>
              </a:spcAft>
              <a:buNone/>
            </a:pPr>
            <a:r>
              <a:rPr lang="en-US" sz="1600" dirty="0"/>
              <a:t>	</a:t>
            </a:r>
            <a:r>
              <a:rPr lang="en-US" sz="1600" b="1" dirty="0"/>
              <a:t>Input1</a:t>
            </a:r>
            <a:r>
              <a:rPr lang="en-US" sz="1600" dirty="0"/>
              <a:t>: the number ‘n’</a:t>
            </a:r>
            <a:endParaRPr lang="en-IN" sz="1600" dirty="0"/>
          </a:p>
          <a:p>
            <a:pPr marL="468000" indent="-468000" algn="just">
              <a:lnSpc>
                <a:spcPct val="120000"/>
              </a:lnSpc>
              <a:spcBef>
                <a:spcPts val="500"/>
              </a:spcBef>
              <a:spcAft>
                <a:spcPts val="500"/>
              </a:spcAft>
              <a:buNone/>
            </a:pPr>
            <a:r>
              <a:rPr lang="en-US" sz="1600" dirty="0"/>
              <a:t>	</a:t>
            </a:r>
            <a:r>
              <a:rPr lang="en-US" sz="1600" b="1" dirty="0"/>
              <a:t>Input2</a:t>
            </a:r>
            <a:r>
              <a:rPr lang="en-US" sz="1600" dirty="0"/>
              <a:t>: an array of ‘n’ integers</a:t>
            </a:r>
            <a:endParaRPr lang="en-IN" sz="1600" dirty="0"/>
          </a:p>
          <a:p>
            <a:pPr marL="468000" indent="-468000" algn="just">
              <a:lnSpc>
                <a:spcPct val="120000"/>
              </a:lnSpc>
              <a:spcBef>
                <a:spcPts val="500"/>
              </a:spcBef>
              <a:spcAft>
                <a:spcPts val="500"/>
              </a:spcAft>
              <a:buNone/>
            </a:pPr>
            <a:r>
              <a:rPr lang="en-US" sz="1600" dirty="0"/>
              <a:t>	</a:t>
            </a:r>
            <a:r>
              <a:rPr lang="en-US" sz="1600" b="1" dirty="0"/>
              <a:t>Output Specification:</a:t>
            </a:r>
            <a:endParaRPr lang="en-IN" sz="1600" dirty="0"/>
          </a:p>
          <a:p>
            <a:pPr marL="468000" indent="-468000" algn="just">
              <a:lnSpc>
                <a:spcPct val="120000"/>
              </a:lnSpc>
              <a:spcBef>
                <a:spcPts val="500"/>
              </a:spcBef>
              <a:spcAft>
                <a:spcPts val="500"/>
              </a:spcAft>
              <a:buNone/>
            </a:pPr>
            <a:r>
              <a:rPr lang="en-US" sz="1600" dirty="0"/>
              <a:t>	Return the majority element or – 1 accordingly.</a:t>
            </a:r>
            <a:endParaRPr lang="en-IN" sz="1600" dirty="0"/>
          </a:p>
          <a:p>
            <a:pPr marL="468000" indent="-468000" algn="just">
              <a:lnSpc>
                <a:spcPct val="120000"/>
              </a:lnSpc>
              <a:spcBef>
                <a:spcPts val="500"/>
              </a:spcBef>
              <a:spcAft>
                <a:spcPts val="500"/>
              </a:spcAft>
              <a:buNone/>
            </a:pPr>
            <a:r>
              <a:rPr lang="en-US" sz="1600" dirty="0"/>
              <a:t>	</a:t>
            </a:r>
            <a:r>
              <a:rPr lang="en-US" sz="1600" b="1" dirty="0"/>
              <a:t>Example 1:</a:t>
            </a:r>
            <a:endParaRPr lang="en-IN" sz="1600" dirty="0"/>
          </a:p>
          <a:p>
            <a:pPr marL="468000" indent="-468000" algn="just">
              <a:lnSpc>
                <a:spcPct val="120000"/>
              </a:lnSpc>
              <a:spcBef>
                <a:spcPts val="500"/>
              </a:spcBef>
              <a:spcAft>
                <a:spcPts val="500"/>
              </a:spcAft>
              <a:buNone/>
            </a:pPr>
            <a:r>
              <a:rPr lang="en-US" sz="1600" dirty="0"/>
              <a:t>	</a:t>
            </a:r>
            <a:r>
              <a:rPr lang="en-US" sz="1600" b="1" dirty="0"/>
              <a:t>Input1</a:t>
            </a:r>
            <a:r>
              <a:rPr lang="en-US" sz="1600" dirty="0"/>
              <a:t>: 3</a:t>
            </a:r>
            <a:endParaRPr lang="en-IN" sz="1600" dirty="0"/>
          </a:p>
          <a:p>
            <a:pPr marL="468000" indent="-468000" algn="just">
              <a:lnSpc>
                <a:spcPct val="120000"/>
              </a:lnSpc>
              <a:spcBef>
                <a:spcPts val="500"/>
              </a:spcBef>
              <a:spcAft>
                <a:spcPts val="500"/>
              </a:spcAft>
              <a:buNone/>
            </a:pPr>
            <a:r>
              <a:rPr lang="en-US" sz="1600" dirty="0"/>
              <a:t>	</a:t>
            </a:r>
            <a:r>
              <a:rPr lang="en-US" sz="1600" b="1" dirty="0"/>
              <a:t>Input2</a:t>
            </a:r>
            <a:r>
              <a:rPr lang="en-US" sz="1600" dirty="0"/>
              <a:t>: {1, 2, 1}</a:t>
            </a:r>
            <a:endParaRPr lang="en-IN" sz="1600" dirty="0"/>
          </a:p>
          <a:p>
            <a:pPr marL="468000" indent="-468000" algn="just">
              <a:lnSpc>
                <a:spcPct val="120000"/>
              </a:lnSpc>
              <a:spcBef>
                <a:spcPts val="500"/>
              </a:spcBef>
              <a:spcAft>
                <a:spcPts val="500"/>
              </a:spcAft>
              <a:buNone/>
            </a:pPr>
            <a:r>
              <a:rPr lang="en-US" sz="1600" b="1" dirty="0"/>
              <a:t>	Output: 1</a:t>
            </a:r>
            <a:endParaRPr lang="en-IN" sz="1600" dirty="0"/>
          </a:p>
        </p:txBody>
      </p:sp>
    </p:spTree>
    <p:extLst>
      <p:ext uri="{BB962C8B-B14F-4D97-AF65-F5344CB8AC3E}">
        <p14:creationId xmlns:p14="http://schemas.microsoft.com/office/powerpoint/2010/main" val="3473859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dirty="0"/>
              <a:t>39.	</a:t>
            </a:r>
            <a:r>
              <a:rPr lang="en-US" sz="1500" b="1" dirty="0"/>
              <a:t>Input Format:</a:t>
            </a:r>
            <a:endParaRPr lang="en-IN" sz="1500" dirty="0"/>
          </a:p>
          <a:p>
            <a:pPr marL="468000" indent="-468000" algn="just">
              <a:lnSpc>
                <a:spcPct val="120000"/>
              </a:lnSpc>
              <a:spcBef>
                <a:spcPts val="200"/>
              </a:spcBef>
              <a:spcAft>
                <a:spcPts val="200"/>
              </a:spcAft>
              <a:buNone/>
            </a:pPr>
            <a:r>
              <a:rPr lang="en-US" sz="1500" dirty="0"/>
              <a:t>	The first line contains three integers n, x</a:t>
            </a:r>
            <a:r>
              <a:rPr lang="en-US" sz="1500" baseline="-25000" dirty="0"/>
              <a:t>0</a:t>
            </a:r>
            <a:r>
              <a:rPr lang="en-US" sz="1500" dirty="0"/>
              <a:t> and y</a:t>
            </a:r>
            <a:r>
              <a:rPr lang="en-US" sz="1500" baseline="-25000" dirty="0"/>
              <a:t>0</a:t>
            </a:r>
            <a:r>
              <a:rPr lang="en-US" sz="1500" dirty="0"/>
              <a:t> (1 ≤ n ≤ 1000, – 10</a:t>
            </a:r>
            <a:r>
              <a:rPr lang="en-US" sz="1500" baseline="30000" dirty="0"/>
              <a:t>4</a:t>
            </a:r>
            <a:r>
              <a:rPr lang="en-US" sz="1500" dirty="0"/>
              <a:t> ≤ x</a:t>
            </a:r>
            <a:r>
              <a:rPr lang="en-US" sz="1500" baseline="-25000" dirty="0"/>
              <a:t>0</a:t>
            </a:r>
            <a:r>
              <a:rPr lang="en-US" sz="1500" dirty="0"/>
              <a:t>, y</a:t>
            </a:r>
            <a:r>
              <a:rPr lang="en-US" sz="1500" baseline="-25000" dirty="0"/>
              <a:t>0</a:t>
            </a:r>
            <a:r>
              <a:rPr lang="en-US" sz="1500" dirty="0"/>
              <a:t> ≤ 10</a:t>
            </a:r>
            <a:r>
              <a:rPr lang="en-US" sz="1500" baseline="30000" dirty="0"/>
              <a:t>4</a:t>
            </a:r>
            <a:r>
              <a:rPr lang="en-US" sz="1500" dirty="0"/>
              <a:t>) — the number of storm troopers on the battle field and the coordinates of your gun.</a:t>
            </a:r>
            <a:endParaRPr lang="en-IN" sz="1500" dirty="0"/>
          </a:p>
          <a:p>
            <a:pPr marL="468000" indent="-468000" algn="just">
              <a:lnSpc>
                <a:spcPct val="120000"/>
              </a:lnSpc>
              <a:spcBef>
                <a:spcPts val="200"/>
              </a:spcBef>
              <a:spcAft>
                <a:spcPts val="200"/>
              </a:spcAft>
              <a:buNone/>
            </a:pPr>
            <a:r>
              <a:rPr lang="en-US" sz="1500" dirty="0"/>
              <a:t>	Next n lines contain two integers ( – 10</a:t>
            </a:r>
            <a:r>
              <a:rPr lang="en-US" sz="1500" baseline="30000" dirty="0"/>
              <a:t>4</a:t>
            </a:r>
            <a:r>
              <a:rPr lang="en-US" sz="1500" dirty="0"/>
              <a:t> ≤ </a:t>
            </a:r>
            <a:r>
              <a:rPr lang="en-US" sz="1500" dirty="0" err="1"/>
              <a:t>x</a:t>
            </a:r>
            <a:r>
              <a:rPr lang="en-US" sz="1500" baseline="-25000" dirty="0" err="1"/>
              <a:t>j</a:t>
            </a:r>
            <a:r>
              <a:rPr lang="en-US" sz="1500" dirty="0"/>
              <a:t>, </a:t>
            </a:r>
            <a:r>
              <a:rPr lang="en-US" sz="1500" dirty="0" err="1"/>
              <a:t>y</a:t>
            </a:r>
            <a:r>
              <a:rPr lang="en-US" sz="1500" baseline="-25000" dirty="0" err="1"/>
              <a:t>i</a:t>
            </a:r>
            <a:r>
              <a:rPr lang="en-US" sz="1500" dirty="0"/>
              <a:t> ≤ 10</a:t>
            </a:r>
            <a:r>
              <a:rPr lang="en-US" sz="1500" baseline="30000" dirty="0"/>
              <a:t>4</a:t>
            </a:r>
            <a:r>
              <a:rPr lang="en-US" sz="1500" dirty="0"/>
              <a:t>)  each represent— he coordinates of the storm troopers on the battlefield. It is guaranteed that no storm trooper stands at the same point with the gun. Multiple storm troopers can stand at the same point.</a:t>
            </a:r>
            <a:endParaRPr lang="en-IN" sz="1500" dirty="0"/>
          </a:p>
          <a:p>
            <a:pPr marL="468000" indent="-468000" algn="just">
              <a:lnSpc>
                <a:spcPct val="120000"/>
              </a:lnSpc>
              <a:spcBef>
                <a:spcPts val="200"/>
              </a:spcBef>
              <a:spcAft>
                <a:spcPts val="200"/>
              </a:spcAft>
              <a:buNone/>
            </a:pPr>
            <a:r>
              <a:rPr lang="en-US" sz="1500" dirty="0"/>
              <a:t>	</a:t>
            </a:r>
            <a:r>
              <a:rPr lang="en-US" sz="1500" b="1" dirty="0"/>
              <a:t>Output Format:</a:t>
            </a:r>
            <a:endParaRPr lang="en-IN" sz="1500" dirty="0"/>
          </a:p>
          <a:p>
            <a:pPr marL="468000" indent="-468000" algn="just">
              <a:lnSpc>
                <a:spcPct val="120000"/>
              </a:lnSpc>
              <a:spcBef>
                <a:spcPts val="200"/>
              </a:spcBef>
              <a:spcAft>
                <a:spcPts val="200"/>
              </a:spcAft>
              <a:buNone/>
            </a:pPr>
            <a:r>
              <a:rPr lang="en-US" sz="1500" dirty="0"/>
              <a:t>	Print a single integer — the minimum number of shots Han Solo needs to destroy all the stormtroopers.</a:t>
            </a:r>
            <a:endParaRPr lang="en-IN" sz="1500" dirty="0"/>
          </a:p>
          <a:p>
            <a:pPr marL="468000" indent="-468000" algn="just">
              <a:lnSpc>
                <a:spcPct val="120000"/>
              </a:lnSpc>
              <a:spcBef>
                <a:spcPts val="200"/>
              </a:spcBef>
              <a:spcAft>
                <a:spcPts val="200"/>
              </a:spcAft>
              <a:buNone/>
            </a:pPr>
            <a:r>
              <a:rPr lang="en-US" sz="1500" dirty="0"/>
              <a:t>	</a:t>
            </a:r>
            <a:r>
              <a:rPr lang="en-US" sz="1500" b="1" dirty="0"/>
              <a:t>Examples:</a:t>
            </a:r>
            <a:endParaRPr lang="en-IN" sz="1500" dirty="0"/>
          </a:p>
          <a:p>
            <a:pPr marL="468000" indent="-468000" algn="just">
              <a:lnSpc>
                <a:spcPct val="120000"/>
              </a:lnSpc>
              <a:spcBef>
                <a:spcPts val="200"/>
              </a:spcBef>
              <a:spcAft>
                <a:spcPts val="200"/>
              </a:spcAft>
              <a:buNone/>
            </a:pPr>
            <a:r>
              <a:rPr lang="en-US" sz="1500" dirty="0"/>
              <a:t>	</a:t>
            </a:r>
            <a:r>
              <a:rPr lang="en-US" sz="1500" b="1" dirty="0"/>
              <a:t>Input:</a:t>
            </a:r>
            <a:endParaRPr lang="en-IN" sz="1500" dirty="0"/>
          </a:p>
          <a:p>
            <a:pPr marL="468000" indent="-468000" algn="just">
              <a:lnSpc>
                <a:spcPct val="120000"/>
              </a:lnSpc>
              <a:spcBef>
                <a:spcPts val="200"/>
              </a:spcBef>
              <a:spcAft>
                <a:spcPts val="200"/>
              </a:spcAft>
              <a:buNone/>
            </a:pPr>
            <a:r>
              <a:rPr lang="en-US" sz="1500" dirty="0"/>
              <a:t>	4 0 0</a:t>
            </a:r>
            <a:endParaRPr lang="en-IN" sz="1500" dirty="0"/>
          </a:p>
          <a:p>
            <a:pPr marL="468000" indent="-468000" algn="just">
              <a:lnSpc>
                <a:spcPct val="120000"/>
              </a:lnSpc>
              <a:spcBef>
                <a:spcPts val="200"/>
              </a:spcBef>
              <a:spcAft>
                <a:spcPts val="200"/>
              </a:spcAft>
              <a:buNone/>
            </a:pPr>
            <a:r>
              <a:rPr lang="en-US" sz="1500" dirty="0"/>
              <a:t>	1 1</a:t>
            </a:r>
            <a:endParaRPr lang="en-IN" sz="1500" dirty="0"/>
          </a:p>
          <a:p>
            <a:pPr marL="468000" indent="-468000" algn="just">
              <a:lnSpc>
                <a:spcPct val="120000"/>
              </a:lnSpc>
              <a:spcBef>
                <a:spcPts val="200"/>
              </a:spcBef>
              <a:spcAft>
                <a:spcPts val="200"/>
              </a:spcAft>
              <a:buNone/>
            </a:pPr>
            <a:r>
              <a:rPr lang="en-US" sz="1500" dirty="0"/>
              <a:t>	2 2</a:t>
            </a:r>
            <a:endParaRPr lang="en-IN" sz="1500" dirty="0"/>
          </a:p>
          <a:p>
            <a:pPr marL="468000" indent="-468000" algn="just">
              <a:lnSpc>
                <a:spcPct val="120000"/>
              </a:lnSpc>
              <a:spcBef>
                <a:spcPts val="200"/>
              </a:spcBef>
              <a:spcAft>
                <a:spcPts val="200"/>
              </a:spcAft>
              <a:buNone/>
            </a:pPr>
            <a:r>
              <a:rPr lang="en-US" sz="1500" dirty="0"/>
              <a:t>	2 0</a:t>
            </a:r>
            <a:endParaRPr lang="en-IN" sz="1500" dirty="0"/>
          </a:p>
          <a:p>
            <a:pPr marL="468000" indent="-468000" algn="just">
              <a:lnSpc>
                <a:spcPct val="120000"/>
              </a:lnSpc>
              <a:spcBef>
                <a:spcPts val="200"/>
              </a:spcBef>
              <a:spcAft>
                <a:spcPts val="200"/>
              </a:spcAft>
              <a:buNone/>
            </a:pPr>
            <a:r>
              <a:rPr lang="en-US" sz="1500" dirty="0"/>
              <a:t>	-1 -1</a:t>
            </a:r>
          </a:p>
          <a:p>
            <a:pPr marL="468000" indent="-468000" algn="just">
              <a:lnSpc>
                <a:spcPct val="120000"/>
              </a:lnSpc>
              <a:spcBef>
                <a:spcPts val="200"/>
              </a:spcBef>
              <a:spcAft>
                <a:spcPts val="200"/>
              </a:spcAft>
              <a:buNone/>
            </a:pPr>
            <a:r>
              <a:rPr lang="en-US" sz="1500" dirty="0"/>
              <a:t>	</a:t>
            </a:r>
            <a:r>
              <a:rPr lang="en-US" sz="1500" b="1" dirty="0"/>
              <a:t>Output:</a:t>
            </a:r>
            <a:endParaRPr lang="en-IN" sz="1500" dirty="0"/>
          </a:p>
          <a:p>
            <a:pPr marL="468000" indent="-468000" algn="just">
              <a:lnSpc>
                <a:spcPct val="120000"/>
              </a:lnSpc>
              <a:spcBef>
                <a:spcPts val="200"/>
              </a:spcBef>
              <a:spcAft>
                <a:spcPts val="200"/>
              </a:spcAft>
              <a:buNone/>
            </a:pPr>
            <a:r>
              <a:rPr lang="en-US" sz="1500" dirty="0"/>
              <a:t>	3</a:t>
            </a:r>
            <a:endParaRPr lang="en-IN" sz="1500" dirty="0"/>
          </a:p>
        </p:txBody>
      </p:sp>
    </p:spTree>
    <p:extLst>
      <p:ext uri="{BB962C8B-B14F-4D97-AF65-F5344CB8AC3E}">
        <p14:creationId xmlns:p14="http://schemas.microsoft.com/office/powerpoint/2010/main" val="2435951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dirty="0"/>
              <a:t>	</a:t>
            </a:r>
            <a:r>
              <a:rPr lang="en-US" sz="1500" b="1" dirty="0"/>
              <a:t>Input:</a:t>
            </a:r>
            <a:endParaRPr lang="en-IN" sz="1500" dirty="0"/>
          </a:p>
          <a:p>
            <a:pPr marL="468000" indent="-468000" algn="just">
              <a:lnSpc>
                <a:spcPct val="120000"/>
              </a:lnSpc>
              <a:spcBef>
                <a:spcPts val="300"/>
              </a:spcBef>
              <a:spcAft>
                <a:spcPts val="300"/>
              </a:spcAft>
              <a:buNone/>
            </a:pPr>
            <a:r>
              <a:rPr lang="en-US" sz="1500" dirty="0"/>
              <a:t>	2 1 2</a:t>
            </a:r>
            <a:endParaRPr lang="en-IN" sz="1500" dirty="0"/>
          </a:p>
          <a:p>
            <a:pPr marL="468000" indent="-468000" algn="just">
              <a:lnSpc>
                <a:spcPct val="120000"/>
              </a:lnSpc>
              <a:spcBef>
                <a:spcPts val="300"/>
              </a:spcBef>
              <a:spcAft>
                <a:spcPts val="300"/>
              </a:spcAft>
              <a:buNone/>
            </a:pPr>
            <a:r>
              <a:rPr lang="en-US" sz="1500" dirty="0"/>
              <a:t>	1 1</a:t>
            </a:r>
            <a:endParaRPr lang="en-IN" sz="1500" dirty="0"/>
          </a:p>
          <a:p>
            <a:pPr marL="468000" indent="-468000" algn="just">
              <a:lnSpc>
                <a:spcPct val="120000"/>
              </a:lnSpc>
              <a:spcBef>
                <a:spcPts val="300"/>
              </a:spcBef>
              <a:spcAft>
                <a:spcPts val="300"/>
              </a:spcAft>
              <a:buNone/>
            </a:pPr>
            <a:r>
              <a:rPr lang="en-US" sz="1500" dirty="0"/>
              <a:t>	1 0</a:t>
            </a:r>
            <a:endParaRPr lang="en-IN" sz="1500" dirty="0"/>
          </a:p>
          <a:p>
            <a:pPr marL="468000" indent="-468000" algn="just">
              <a:lnSpc>
                <a:spcPct val="120000"/>
              </a:lnSpc>
              <a:spcBef>
                <a:spcPts val="300"/>
              </a:spcBef>
              <a:spcAft>
                <a:spcPts val="300"/>
              </a:spcAft>
              <a:buNone/>
            </a:pPr>
            <a:r>
              <a:rPr lang="en-US" sz="1500" dirty="0"/>
              <a:t>	</a:t>
            </a:r>
            <a:r>
              <a:rPr lang="en-US" sz="1500" b="1" dirty="0"/>
              <a:t>Output:</a:t>
            </a:r>
            <a:endParaRPr lang="en-IN" sz="1500" dirty="0"/>
          </a:p>
          <a:p>
            <a:pPr marL="468000" indent="-468000" algn="just">
              <a:lnSpc>
                <a:spcPct val="120000"/>
              </a:lnSpc>
              <a:spcBef>
                <a:spcPts val="300"/>
              </a:spcBef>
              <a:spcAft>
                <a:spcPts val="300"/>
              </a:spcAft>
              <a:buNone/>
            </a:pPr>
            <a:r>
              <a:rPr lang="en-US" sz="1500" dirty="0"/>
              <a:t>	1</a:t>
            </a:r>
            <a:endParaRPr lang="en-IN" sz="1500" dirty="0"/>
          </a:p>
          <a:p>
            <a:pPr marL="468000" indent="-468000" algn="just">
              <a:lnSpc>
                <a:spcPct val="120000"/>
              </a:lnSpc>
              <a:spcBef>
                <a:spcPts val="300"/>
              </a:spcBef>
              <a:spcAft>
                <a:spcPts val="300"/>
              </a:spcAft>
              <a:buNone/>
            </a:pPr>
            <a:r>
              <a:rPr lang="en-US" sz="1500" dirty="0"/>
              <a:t>	</a:t>
            </a:r>
            <a:r>
              <a:rPr lang="en-US" sz="1500" b="1" dirty="0"/>
              <a:t>Note:</a:t>
            </a:r>
            <a:endParaRPr lang="en-IN" sz="1500" dirty="0"/>
          </a:p>
          <a:p>
            <a:pPr marL="468000" indent="-468000" algn="just">
              <a:lnSpc>
                <a:spcPct val="120000"/>
              </a:lnSpc>
              <a:spcBef>
                <a:spcPts val="300"/>
              </a:spcBef>
              <a:spcAft>
                <a:spcPts val="300"/>
              </a:spcAft>
              <a:buNone/>
            </a:pPr>
            <a:r>
              <a:rPr lang="en-US" sz="1500" dirty="0"/>
              <a:t>	Explanation to the first and second samples from the statement, respectively:</a:t>
            </a:r>
            <a:endParaRPr lang="en-IN" sz="1500" dirty="0"/>
          </a:p>
        </p:txBody>
      </p:sp>
      <p:pic>
        <p:nvPicPr>
          <p:cNvPr id="3" name="Picture 2">
            <a:extLst>
              <a:ext uri="{FF2B5EF4-FFF2-40B4-BE49-F238E27FC236}">
                <a16:creationId xmlns:a16="http://schemas.microsoft.com/office/drawing/2014/main" id="{EBF42AAA-DC40-E245-8433-4F6ACD4B2597}"/>
              </a:ext>
            </a:extLst>
          </p:cNvPr>
          <p:cNvPicPr>
            <a:picLocks noChangeAspect="1"/>
          </p:cNvPicPr>
          <p:nvPr/>
        </p:nvPicPr>
        <p:blipFill>
          <a:blip r:embed="rId2"/>
          <a:stretch>
            <a:fillRect/>
          </a:stretch>
        </p:blipFill>
        <p:spPr>
          <a:xfrm>
            <a:off x="1000234" y="3694495"/>
            <a:ext cx="4638566" cy="2172905"/>
          </a:xfrm>
          <a:prstGeom prst="rect">
            <a:avLst/>
          </a:prstGeom>
        </p:spPr>
      </p:pic>
    </p:spTree>
    <p:extLst>
      <p:ext uri="{BB962C8B-B14F-4D97-AF65-F5344CB8AC3E}">
        <p14:creationId xmlns:p14="http://schemas.microsoft.com/office/powerpoint/2010/main" val="11723271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b="1" dirty="0"/>
              <a:t>	Answer:</a:t>
            </a:r>
            <a:endParaRPr lang="en-IN" sz="1700" dirty="0"/>
          </a:p>
          <a:p>
            <a:pPr marL="468000" indent="-468000" algn="just">
              <a:lnSpc>
                <a:spcPct val="130000"/>
              </a:lnSpc>
              <a:spcBef>
                <a:spcPts val="500"/>
              </a:spcBef>
              <a:spcAft>
                <a:spcPts val="500"/>
              </a:spcAft>
              <a:buNone/>
            </a:pPr>
            <a:r>
              <a:rPr lang="en-US" sz="1700" dirty="0"/>
              <a:t>	import </a:t>
            </a:r>
            <a:r>
              <a:rPr lang="en-US" sz="1700" dirty="0" err="1"/>
              <a:t>java.util</a:t>
            </a:r>
            <a:r>
              <a:rPr lang="en-US" sz="1700" dirty="0"/>
              <a:t>.*;</a:t>
            </a:r>
            <a:endParaRPr lang="en-IN" sz="1700" dirty="0"/>
          </a:p>
          <a:p>
            <a:pPr marL="468000" indent="-468000" algn="just">
              <a:lnSpc>
                <a:spcPct val="130000"/>
              </a:lnSpc>
              <a:spcBef>
                <a:spcPts val="500"/>
              </a:spcBef>
              <a:spcAft>
                <a:spcPts val="500"/>
              </a:spcAft>
              <a:buNone/>
            </a:pPr>
            <a:r>
              <a:rPr lang="en-US" sz="1700" dirty="0"/>
              <a:t>	public class Main {</a:t>
            </a:r>
            <a:endParaRPr lang="en-IN" sz="1700" dirty="0"/>
          </a:p>
          <a:p>
            <a:pPr marL="468000" indent="-468000" algn="just">
              <a:lnSpc>
                <a:spcPct val="130000"/>
              </a:lnSpc>
              <a:spcBef>
                <a:spcPts val="500"/>
              </a:spcBef>
              <a:spcAft>
                <a:spcPts val="500"/>
              </a:spcAft>
              <a:buNone/>
            </a:pPr>
            <a:r>
              <a:rPr lang="en-US" sz="1700" dirty="0"/>
              <a:t>	    static int </a:t>
            </a:r>
            <a:r>
              <a:rPr lang="en-US" sz="1700" dirty="0" err="1"/>
              <a:t>gcd</a:t>
            </a:r>
            <a:r>
              <a:rPr lang="en-US" sz="1700" dirty="0"/>
              <a:t>(int a, int b) {</a:t>
            </a:r>
            <a:endParaRPr lang="en-IN" sz="1700" dirty="0"/>
          </a:p>
          <a:p>
            <a:pPr marL="468000" indent="-468000" algn="just">
              <a:lnSpc>
                <a:spcPct val="130000"/>
              </a:lnSpc>
              <a:spcBef>
                <a:spcPts val="500"/>
              </a:spcBef>
              <a:spcAft>
                <a:spcPts val="500"/>
              </a:spcAft>
              <a:buNone/>
            </a:pPr>
            <a:r>
              <a:rPr lang="en-US" sz="1700" dirty="0"/>
              <a:t>	        while (b != 0) {</a:t>
            </a:r>
            <a:endParaRPr lang="en-IN" sz="1700" dirty="0"/>
          </a:p>
          <a:p>
            <a:pPr marL="468000" indent="-468000" algn="just">
              <a:lnSpc>
                <a:spcPct val="130000"/>
              </a:lnSpc>
              <a:spcBef>
                <a:spcPts val="500"/>
              </a:spcBef>
              <a:spcAft>
                <a:spcPts val="500"/>
              </a:spcAft>
              <a:buNone/>
            </a:pPr>
            <a:r>
              <a:rPr lang="en-US" sz="1700" dirty="0"/>
              <a:t>	            int temp = b;</a:t>
            </a:r>
            <a:endParaRPr lang="en-IN" sz="1700" dirty="0"/>
          </a:p>
          <a:p>
            <a:pPr marL="468000" indent="-468000" algn="just">
              <a:lnSpc>
                <a:spcPct val="130000"/>
              </a:lnSpc>
              <a:spcBef>
                <a:spcPts val="500"/>
              </a:spcBef>
              <a:spcAft>
                <a:spcPts val="500"/>
              </a:spcAft>
              <a:buNone/>
            </a:pPr>
            <a:r>
              <a:rPr lang="en-US" sz="1700" dirty="0"/>
              <a:t>	            b = a % b;</a:t>
            </a:r>
            <a:endParaRPr lang="en-IN" sz="1700" dirty="0"/>
          </a:p>
          <a:p>
            <a:pPr marL="468000" indent="-468000" algn="just">
              <a:lnSpc>
                <a:spcPct val="130000"/>
              </a:lnSpc>
              <a:spcBef>
                <a:spcPts val="500"/>
              </a:spcBef>
              <a:spcAft>
                <a:spcPts val="500"/>
              </a:spcAft>
              <a:buNone/>
            </a:pPr>
            <a:r>
              <a:rPr lang="en-US" sz="1700" dirty="0"/>
              <a:t>	            a = temp;</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return a;</a:t>
            </a:r>
            <a:endParaRPr lang="en-IN" sz="1700" dirty="0"/>
          </a:p>
          <a:p>
            <a:pPr marL="468000" indent="-468000" algn="just">
              <a:lnSpc>
                <a:spcPct val="130000"/>
              </a:lnSpc>
              <a:spcBef>
                <a:spcPts val="500"/>
              </a:spcBef>
              <a:spcAft>
                <a:spcPts val="500"/>
              </a:spcAft>
              <a:buNone/>
            </a:pPr>
            <a:r>
              <a:rPr lang="en-US" sz="1700" dirty="0"/>
              <a:t>	    }</a:t>
            </a:r>
            <a:endParaRPr lang="en-IN" sz="1700" dirty="0"/>
          </a:p>
        </p:txBody>
      </p:sp>
    </p:spTree>
    <p:extLst>
      <p:ext uri="{BB962C8B-B14F-4D97-AF65-F5344CB8AC3E}">
        <p14:creationId xmlns:p14="http://schemas.microsoft.com/office/powerpoint/2010/main" val="41089110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600" dirty="0"/>
              <a:t>	    static int </a:t>
            </a:r>
            <a:r>
              <a:rPr lang="en-US" sz="1600" dirty="0" err="1"/>
              <a:t>countShots</a:t>
            </a:r>
            <a:r>
              <a:rPr lang="en-US" sz="1600" dirty="0"/>
              <a:t>(int n, int x0, int y0, int[][] troopers) {</a:t>
            </a:r>
            <a:endParaRPr lang="en-IN" sz="1600" dirty="0"/>
          </a:p>
          <a:p>
            <a:pPr marL="468000" indent="-468000" algn="just">
              <a:lnSpc>
                <a:spcPct val="120000"/>
              </a:lnSpc>
              <a:spcBef>
                <a:spcPts val="500"/>
              </a:spcBef>
              <a:spcAft>
                <a:spcPts val="500"/>
              </a:spcAft>
              <a:buNone/>
            </a:pPr>
            <a:r>
              <a:rPr lang="en-US" sz="1600" dirty="0"/>
              <a:t>	        Set&lt;List&lt;Integer&gt;&gt; slopes = new HashSet&lt;&gt;();</a:t>
            </a:r>
            <a:endParaRPr lang="en-IN" sz="1600" dirty="0"/>
          </a:p>
          <a:p>
            <a:pPr marL="468000" indent="-468000" algn="just">
              <a:lnSpc>
                <a:spcPct val="120000"/>
              </a:lnSpc>
              <a:spcBef>
                <a:spcPts val="500"/>
              </a:spcBef>
              <a:spcAft>
                <a:spcPts val="500"/>
              </a:spcAft>
              <a:buNone/>
            </a:pPr>
            <a:r>
              <a:rPr lang="en-US" sz="1600" dirty="0"/>
              <a:t>	        for (int[] trooper : troopers) {</a:t>
            </a:r>
            <a:endParaRPr lang="en-IN" sz="1600" dirty="0"/>
          </a:p>
          <a:p>
            <a:pPr marL="468000" indent="-468000" algn="just">
              <a:lnSpc>
                <a:spcPct val="120000"/>
              </a:lnSpc>
              <a:spcBef>
                <a:spcPts val="500"/>
              </a:spcBef>
              <a:spcAft>
                <a:spcPts val="500"/>
              </a:spcAft>
              <a:buNone/>
            </a:pPr>
            <a:r>
              <a:rPr lang="en-US" sz="1600" dirty="0"/>
              <a:t>	            int x = trooper[0];</a:t>
            </a:r>
            <a:endParaRPr lang="en-IN" sz="1600" dirty="0"/>
          </a:p>
          <a:p>
            <a:pPr marL="468000" indent="-468000" algn="just">
              <a:lnSpc>
                <a:spcPct val="120000"/>
              </a:lnSpc>
              <a:spcBef>
                <a:spcPts val="500"/>
              </a:spcBef>
              <a:spcAft>
                <a:spcPts val="500"/>
              </a:spcAft>
              <a:buNone/>
            </a:pPr>
            <a:r>
              <a:rPr lang="en-US" sz="1600" dirty="0"/>
              <a:t>	            int y = trooper[1];</a:t>
            </a:r>
            <a:endParaRPr lang="en-IN" sz="1600" dirty="0"/>
          </a:p>
          <a:p>
            <a:pPr marL="468000" indent="-468000" algn="just">
              <a:lnSpc>
                <a:spcPct val="120000"/>
              </a:lnSpc>
              <a:spcBef>
                <a:spcPts val="500"/>
              </a:spcBef>
              <a:spcAft>
                <a:spcPts val="500"/>
              </a:spcAft>
              <a:buNone/>
            </a:pPr>
            <a:r>
              <a:rPr lang="en-US" sz="1600" dirty="0"/>
              <a:t>	            int dx = x - x0;</a:t>
            </a:r>
            <a:endParaRPr lang="en-IN" sz="1600" dirty="0"/>
          </a:p>
          <a:p>
            <a:pPr marL="468000" indent="-468000" algn="just">
              <a:lnSpc>
                <a:spcPct val="120000"/>
              </a:lnSpc>
              <a:spcBef>
                <a:spcPts val="500"/>
              </a:spcBef>
              <a:spcAft>
                <a:spcPts val="500"/>
              </a:spcAft>
              <a:buNone/>
            </a:pPr>
            <a:r>
              <a:rPr lang="en-US" sz="1600" dirty="0"/>
              <a:t>	            int </a:t>
            </a:r>
            <a:r>
              <a:rPr lang="en-US" sz="1600" dirty="0" err="1"/>
              <a:t>dy</a:t>
            </a:r>
            <a:r>
              <a:rPr lang="en-US" sz="1600" dirty="0"/>
              <a:t> = y - y0;</a:t>
            </a:r>
            <a:endParaRPr lang="en-IN" sz="1600" dirty="0"/>
          </a:p>
          <a:p>
            <a:pPr marL="468000" indent="-468000" algn="just">
              <a:lnSpc>
                <a:spcPct val="120000"/>
              </a:lnSpc>
              <a:spcBef>
                <a:spcPts val="500"/>
              </a:spcBef>
              <a:spcAft>
                <a:spcPts val="500"/>
              </a:spcAft>
              <a:buNone/>
            </a:pPr>
            <a:r>
              <a:rPr lang="en-US" sz="1600" dirty="0"/>
              <a:t>	            int </a:t>
            </a:r>
            <a:r>
              <a:rPr lang="en-US" sz="1600" dirty="0" err="1"/>
              <a:t>gcdVal</a:t>
            </a:r>
            <a:r>
              <a:rPr lang="en-US" sz="1600" dirty="0"/>
              <a:t> = </a:t>
            </a:r>
            <a:r>
              <a:rPr lang="en-US" sz="1600" dirty="0" err="1"/>
              <a:t>Math.abs</a:t>
            </a:r>
            <a:r>
              <a:rPr lang="en-US" sz="1600" dirty="0"/>
              <a:t>(</a:t>
            </a:r>
            <a:r>
              <a:rPr lang="en-US" sz="1600" dirty="0" err="1"/>
              <a:t>gcd</a:t>
            </a:r>
            <a:r>
              <a:rPr lang="en-US" sz="1600" dirty="0"/>
              <a:t>(</a:t>
            </a:r>
            <a:r>
              <a:rPr lang="en-US" sz="1600" dirty="0" err="1"/>
              <a:t>Math.abs</a:t>
            </a:r>
            <a:r>
              <a:rPr lang="en-US" sz="1600" dirty="0"/>
              <a:t>(dx), </a:t>
            </a:r>
            <a:r>
              <a:rPr lang="en-US" sz="1600" dirty="0" err="1"/>
              <a:t>Math.abs</a:t>
            </a:r>
            <a:r>
              <a:rPr lang="en-US" sz="1600" dirty="0"/>
              <a:t>(</a:t>
            </a:r>
            <a:r>
              <a:rPr lang="en-US" sz="1600" dirty="0" err="1"/>
              <a:t>dy</a:t>
            </a:r>
            <a:r>
              <a:rPr lang="en-US" sz="1600" dirty="0"/>
              <a:t>)));</a:t>
            </a:r>
            <a:endParaRPr lang="en-IN" sz="1600" dirty="0"/>
          </a:p>
          <a:p>
            <a:pPr marL="468000" indent="-468000" algn="just">
              <a:lnSpc>
                <a:spcPct val="120000"/>
              </a:lnSpc>
              <a:spcBef>
                <a:spcPts val="500"/>
              </a:spcBef>
              <a:spcAft>
                <a:spcPts val="500"/>
              </a:spcAft>
              <a:buNone/>
            </a:pPr>
            <a:r>
              <a:rPr lang="en-US" sz="1600" dirty="0"/>
              <a:t>	            List&lt;Integer&gt; slope = </a:t>
            </a:r>
            <a:r>
              <a:rPr lang="en-US" sz="1600" dirty="0" err="1"/>
              <a:t>Arrays.asList</a:t>
            </a:r>
            <a:r>
              <a:rPr lang="en-US" sz="1600" dirty="0"/>
              <a:t>(dx / </a:t>
            </a:r>
            <a:r>
              <a:rPr lang="en-US" sz="1600" dirty="0" err="1"/>
              <a:t>gcdVal</a:t>
            </a:r>
            <a:r>
              <a:rPr lang="en-US" sz="1600" dirty="0"/>
              <a:t>, </a:t>
            </a:r>
            <a:r>
              <a:rPr lang="en-US" sz="1600" dirty="0" err="1"/>
              <a:t>dy</a:t>
            </a:r>
            <a:r>
              <a:rPr lang="en-US" sz="1600" dirty="0"/>
              <a:t> / </a:t>
            </a:r>
            <a:r>
              <a:rPr lang="en-US" sz="1600" dirty="0" err="1"/>
              <a:t>gcdVal</a:t>
            </a:r>
            <a:r>
              <a:rPr lang="en-US" sz="1600" dirty="0"/>
              <a:t>);</a:t>
            </a:r>
            <a:endParaRPr lang="en-IN" sz="1600" dirty="0"/>
          </a:p>
          <a:p>
            <a:pPr marL="468000" indent="-468000" algn="just">
              <a:lnSpc>
                <a:spcPct val="120000"/>
              </a:lnSpc>
              <a:spcBef>
                <a:spcPts val="500"/>
              </a:spcBef>
              <a:spcAft>
                <a:spcPts val="500"/>
              </a:spcAft>
              <a:buNone/>
            </a:pPr>
            <a:r>
              <a:rPr lang="en-US" sz="1600" dirty="0"/>
              <a:t>	            </a:t>
            </a:r>
            <a:r>
              <a:rPr lang="en-US" sz="1600" dirty="0" err="1"/>
              <a:t>slopes.add</a:t>
            </a:r>
            <a:r>
              <a:rPr lang="en-US" sz="1600" dirty="0"/>
              <a:t>(slope);</a:t>
            </a:r>
            <a:endParaRPr lang="en-IN" sz="1600" dirty="0"/>
          </a:p>
          <a:p>
            <a:pPr marL="468000" indent="-468000" algn="just">
              <a:lnSpc>
                <a:spcPct val="120000"/>
              </a:lnSpc>
              <a:spcBef>
                <a:spcPts val="500"/>
              </a:spcBef>
              <a:spcAft>
                <a:spcPts val="500"/>
              </a:spcAft>
              <a:buNone/>
            </a:pPr>
            <a:r>
              <a:rPr lang="en-US" sz="1600" dirty="0"/>
              <a:t>	        }</a:t>
            </a:r>
          </a:p>
          <a:p>
            <a:pPr marL="468000" indent="-468000" algn="just">
              <a:lnSpc>
                <a:spcPct val="120000"/>
              </a:lnSpc>
              <a:spcBef>
                <a:spcPts val="500"/>
              </a:spcBef>
              <a:spcAft>
                <a:spcPts val="500"/>
              </a:spcAft>
              <a:buNone/>
            </a:pPr>
            <a:r>
              <a:rPr lang="en-US" sz="1600" dirty="0"/>
              <a:t>	        return </a:t>
            </a:r>
            <a:r>
              <a:rPr lang="en-US" sz="1600" dirty="0" err="1"/>
              <a:t>slopes.size</a:t>
            </a:r>
            <a:r>
              <a:rPr lang="en-US" sz="1600" dirty="0"/>
              <a:t>();</a:t>
            </a:r>
            <a:endParaRPr lang="en-IN" sz="1600" dirty="0"/>
          </a:p>
          <a:p>
            <a:pPr marL="468000" indent="-468000" algn="just">
              <a:lnSpc>
                <a:spcPct val="120000"/>
              </a:lnSpc>
              <a:spcBef>
                <a:spcPts val="500"/>
              </a:spcBef>
              <a:spcAft>
                <a:spcPts val="500"/>
              </a:spcAft>
              <a:buNone/>
            </a:pPr>
            <a:r>
              <a:rPr lang="en-US" sz="1600" dirty="0"/>
              <a:t>	    }</a:t>
            </a:r>
            <a:endParaRPr lang="en-IN" sz="1600" dirty="0"/>
          </a:p>
          <a:p>
            <a:pPr marL="468000" indent="-468000" algn="just">
              <a:lnSpc>
                <a:spcPct val="120000"/>
              </a:lnSpc>
              <a:spcBef>
                <a:spcPts val="500"/>
              </a:spcBef>
              <a:spcAft>
                <a:spcPts val="500"/>
              </a:spcAft>
              <a:buNone/>
            </a:pPr>
            <a:r>
              <a:rPr lang="en-US" sz="1600" dirty="0"/>
              <a:t>	 </a:t>
            </a:r>
            <a:endParaRPr lang="en-IN" sz="1600" dirty="0"/>
          </a:p>
        </p:txBody>
      </p:sp>
    </p:spTree>
    <p:extLst>
      <p:ext uri="{BB962C8B-B14F-4D97-AF65-F5344CB8AC3E}">
        <p14:creationId xmlns:p14="http://schemas.microsoft.com/office/powerpoint/2010/main" val="2926228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700" dirty="0"/>
              <a:t>	public static void main(String[] </a:t>
            </a:r>
            <a:r>
              <a:rPr lang="en-US" sz="1700" dirty="0" err="1"/>
              <a:t>args</a:t>
            </a:r>
            <a:r>
              <a:rPr lang="en-US" sz="1700" dirty="0"/>
              <a:t>) {</a:t>
            </a:r>
            <a:endParaRPr lang="en-IN" sz="1700" dirty="0"/>
          </a:p>
          <a:p>
            <a:pPr marL="468000" indent="-468000" algn="just">
              <a:lnSpc>
                <a:spcPct val="120000"/>
              </a:lnSpc>
              <a:spcBef>
                <a:spcPts val="500"/>
              </a:spcBef>
              <a:spcAft>
                <a:spcPts val="500"/>
              </a:spcAft>
              <a:buNone/>
            </a:pPr>
            <a:r>
              <a:rPr lang="en-US" sz="1700" dirty="0"/>
              <a:t>	        Scanner </a:t>
            </a:r>
            <a:r>
              <a:rPr lang="en-US" sz="1700" dirty="0" err="1"/>
              <a:t>scanner</a:t>
            </a:r>
            <a:r>
              <a:rPr lang="en-US" sz="1700" dirty="0"/>
              <a:t> = new Scanner(System.in);</a:t>
            </a:r>
            <a:endParaRPr lang="en-IN" sz="1700" dirty="0"/>
          </a:p>
          <a:p>
            <a:pPr marL="468000" indent="-468000" algn="just">
              <a:lnSpc>
                <a:spcPct val="120000"/>
              </a:lnSpc>
              <a:spcBef>
                <a:spcPts val="500"/>
              </a:spcBef>
              <a:spcAft>
                <a:spcPts val="500"/>
              </a:spcAft>
              <a:buNone/>
            </a:pPr>
            <a:r>
              <a:rPr lang="en-US" sz="1700" dirty="0"/>
              <a:t>	        int n = </a:t>
            </a:r>
            <a:r>
              <a:rPr lang="en-US" sz="1700" dirty="0" err="1"/>
              <a:t>scanner.nextInt</a:t>
            </a:r>
            <a:r>
              <a:rPr lang="en-US" sz="1700" dirty="0"/>
              <a:t>();</a:t>
            </a:r>
            <a:endParaRPr lang="en-IN" sz="1700" dirty="0"/>
          </a:p>
          <a:p>
            <a:pPr marL="468000" indent="-468000" algn="just">
              <a:lnSpc>
                <a:spcPct val="120000"/>
              </a:lnSpc>
              <a:spcBef>
                <a:spcPts val="500"/>
              </a:spcBef>
              <a:spcAft>
                <a:spcPts val="500"/>
              </a:spcAft>
              <a:buNone/>
            </a:pPr>
            <a:r>
              <a:rPr lang="en-US" sz="1700" dirty="0"/>
              <a:t>	        int x0 = </a:t>
            </a:r>
            <a:r>
              <a:rPr lang="en-US" sz="1700" dirty="0" err="1"/>
              <a:t>scanner.nextInt</a:t>
            </a:r>
            <a:r>
              <a:rPr lang="en-US" sz="1700" dirty="0"/>
              <a:t>();</a:t>
            </a:r>
            <a:endParaRPr lang="en-IN" sz="1700" dirty="0"/>
          </a:p>
          <a:p>
            <a:pPr marL="468000" indent="-468000" algn="just">
              <a:lnSpc>
                <a:spcPct val="120000"/>
              </a:lnSpc>
              <a:spcBef>
                <a:spcPts val="500"/>
              </a:spcBef>
              <a:spcAft>
                <a:spcPts val="500"/>
              </a:spcAft>
              <a:buNone/>
            </a:pPr>
            <a:r>
              <a:rPr lang="en-US" sz="1700" dirty="0"/>
              <a:t>	        int y0 = </a:t>
            </a:r>
            <a:r>
              <a:rPr lang="en-US" sz="1700" dirty="0" err="1"/>
              <a:t>scanner.nextInt</a:t>
            </a:r>
            <a:r>
              <a:rPr lang="en-US" sz="1700" dirty="0"/>
              <a:t>();</a:t>
            </a:r>
            <a:endParaRPr lang="en-IN" sz="1700" dirty="0"/>
          </a:p>
          <a:p>
            <a:pPr marL="468000" indent="-468000" algn="just">
              <a:lnSpc>
                <a:spcPct val="120000"/>
              </a:lnSpc>
              <a:spcBef>
                <a:spcPts val="500"/>
              </a:spcBef>
              <a:spcAft>
                <a:spcPts val="500"/>
              </a:spcAft>
              <a:buNone/>
            </a:pPr>
            <a:r>
              <a:rPr lang="en-US" sz="1700" dirty="0"/>
              <a:t>	        int[][] troopers = new int[n][2];</a:t>
            </a:r>
            <a:endParaRPr lang="en-IN" sz="1700" dirty="0"/>
          </a:p>
          <a:p>
            <a:pPr marL="468000" indent="-468000" algn="just">
              <a:lnSpc>
                <a:spcPct val="120000"/>
              </a:lnSpc>
              <a:spcBef>
                <a:spcPts val="500"/>
              </a:spcBef>
              <a:spcAft>
                <a:spcPts val="500"/>
              </a:spcAft>
              <a:buNone/>
            </a:pPr>
            <a:r>
              <a:rPr lang="en-US" sz="1700" dirty="0"/>
              <a:t>	        for (int </a:t>
            </a:r>
            <a:r>
              <a:rPr lang="en-US" sz="1700" dirty="0" err="1"/>
              <a:t>i</a:t>
            </a:r>
            <a:r>
              <a:rPr lang="en-US" sz="1700" dirty="0"/>
              <a:t> = 0; </a:t>
            </a:r>
            <a:r>
              <a:rPr lang="en-US" sz="1700" dirty="0" err="1"/>
              <a:t>i</a:t>
            </a:r>
            <a:r>
              <a:rPr lang="en-US" sz="1700" dirty="0"/>
              <a:t> &lt; n; </a:t>
            </a:r>
            <a:r>
              <a:rPr lang="en-US" sz="1700" dirty="0" err="1"/>
              <a:t>i</a:t>
            </a:r>
            <a:r>
              <a:rPr lang="en-US" sz="1700" dirty="0"/>
              <a:t>++) {</a:t>
            </a:r>
            <a:endParaRPr lang="en-IN" sz="1700" dirty="0"/>
          </a:p>
          <a:p>
            <a:pPr marL="468000" indent="-468000" algn="just">
              <a:lnSpc>
                <a:spcPct val="120000"/>
              </a:lnSpc>
              <a:spcBef>
                <a:spcPts val="500"/>
              </a:spcBef>
              <a:spcAft>
                <a:spcPts val="500"/>
              </a:spcAft>
              <a:buNone/>
            </a:pPr>
            <a:r>
              <a:rPr lang="en-US" sz="1700" dirty="0"/>
              <a:t>	            troopers[</a:t>
            </a:r>
            <a:r>
              <a:rPr lang="en-US" sz="1700" dirty="0" err="1"/>
              <a:t>i</a:t>
            </a:r>
            <a:r>
              <a:rPr lang="en-US" sz="1700" dirty="0"/>
              <a:t>][0] = </a:t>
            </a:r>
            <a:r>
              <a:rPr lang="en-US" sz="1700" dirty="0" err="1"/>
              <a:t>scanner.nextInt</a:t>
            </a:r>
            <a:r>
              <a:rPr lang="en-US" sz="1700" dirty="0"/>
              <a:t>();</a:t>
            </a:r>
            <a:endParaRPr lang="en-IN" sz="1700" dirty="0"/>
          </a:p>
          <a:p>
            <a:pPr marL="468000" indent="-468000" algn="just">
              <a:lnSpc>
                <a:spcPct val="120000"/>
              </a:lnSpc>
              <a:spcBef>
                <a:spcPts val="500"/>
              </a:spcBef>
              <a:spcAft>
                <a:spcPts val="500"/>
              </a:spcAft>
              <a:buNone/>
            </a:pPr>
            <a:r>
              <a:rPr lang="en-US" sz="1700" dirty="0"/>
              <a:t>	            troopers[</a:t>
            </a:r>
            <a:r>
              <a:rPr lang="en-US" sz="1700" dirty="0" err="1"/>
              <a:t>i</a:t>
            </a:r>
            <a:r>
              <a:rPr lang="en-US" sz="1700" dirty="0"/>
              <a:t>][1] = </a:t>
            </a:r>
            <a:r>
              <a:rPr lang="en-US" sz="1700" dirty="0" err="1"/>
              <a:t>scanner.nextInt</a:t>
            </a:r>
            <a:r>
              <a:rPr lang="en-US" sz="1700" dirty="0"/>
              <a:t>();</a:t>
            </a:r>
            <a:endParaRPr lang="en-IN" sz="1700" dirty="0"/>
          </a:p>
          <a:p>
            <a:pPr marL="468000" indent="-468000" algn="just">
              <a:lnSpc>
                <a:spcPct val="120000"/>
              </a:lnSpc>
              <a:spcBef>
                <a:spcPts val="500"/>
              </a:spcBef>
              <a:spcAft>
                <a:spcPts val="500"/>
              </a:spcAft>
              <a:buNone/>
            </a:pPr>
            <a:r>
              <a:rPr lang="en-US" sz="1700" dirty="0"/>
              <a:t>	        }</a:t>
            </a:r>
            <a:endParaRPr lang="en-IN" sz="1700" dirty="0"/>
          </a:p>
          <a:p>
            <a:pPr marL="468000" indent="-468000" algn="just">
              <a:lnSpc>
                <a:spcPct val="120000"/>
              </a:lnSpc>
              <a:spcBef>
                <a:spcPts val="500"/>
              </a:spcBef>
              <a:spcAft>
                <a:spcPts val="500"/>
              </a:spcAft>
              <a:buNone/>
            </a:pPr>
            <a:r>
              <a:rPr lang="en-US" sz="1700" dirty="0"/>
              <a:t>	        </a:t>
            </a:r>
            <a:r>
              <a:rPr lang="en-US" sz="1700" dirty="0" err="1"/>
              <a:t>System.out.println</a:t>
            </a:r>
            <a:r>
              <a:rPr lang="en-US" sz="1700" dirty="0"/>
              <a:t>(</a:t>
            </a:r>
            <a:r>
              <a:rPr lang="en-US" sz="1700" dirty="0" err="1"/>
              <a:t>countShots</a:t>
            </a:r>
            <a:r>
              <a:rPr lang="en-US" sz="1700" dirty="0"/>
              <a:t>(n, x0, y0, troopers));</a:t>
            </a:r>
            <a:endParaRPr lang="en-IN" sz="1700" dirty="0"/>
          </a:p>
          <a:p>
            <a:pPr marL="468000" indent="-468000" algn="just">
              <a:lnSpc>
                <a:spcPct val="120000"/>
              </a:lnSpc>
              <a:spcBef>
                <a:spcPts val="500"/>
              </a:spcBef>
              <a:spcAft>
                <a:spcPts val="500"/>
              </a:spcAft>
              <a:buNone/>
            </a:pPr>
            <a:r>
              <a:rPr lang="en-US" sz="1700" dirty="0"/>
              <a:t>	    }</a:t>
            </a:r>
            <a:endParaRPr lang="en-IN" sz="1700" dirty="0"/>
          </a:p>
          <a:p>
            <a:pPr marL="468000" indent="-468000" algn="just">
              <a:lnSpc>
                <a:spcPct val="120000"/>
              </a:lnSpc>
              <a:spcBef>
                <a:spcPts val="500"/>
              </a:spcBef>
              <a:spcAft>
                <a:spcPts val="500"/>
              </a:spcAft>
              <a:buNone/>
            </a:pPr>
            <a:r>
              <a:rPr lang="en-US" sz="1700" dirty="0"/>
              <a:t>	}</a:t>
            </a:r>
            <a:endParaRPr lang="en-IN" sz="1700" dirty="0"/>
          </a:p>
        </p:txBody>
      </p:sp>
    </p:spTree>
    <p:extLst>
      <p:ext uri="{BB962C8B-B14F-4D97-AF65-F5344CB8AC3E}">
        <p14:creationId xmlns:p14="http://schemas.microsoft.com/office/powerpoint/2010/main" val="16757500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40.	Write a program to take two integers m &amp; n as input and find the number of possible sequences of length n such that each of the next elements is greater than or equal to twice of the previous element but less than or equal to m.</a:t>
            </a:r>
            <a:endParaRPr lang="en-IN" sz="1800" dirty="0"/>
          </a:p>
          <a:p>
            <a:pPr marL="468000" indent="-468000" algn="just">
              <a:lnSpc>
                <a:spcPct val="130000"/>
              </a:lnSpc>
              <a:spcBef>
                <a:spcPts val="500"/>
              </a:spcBef>
              <a:spcAft>
                <a:spcPts val="500"/>
              </a:spcAft>
              <a:buNone/>
            </a:pPr>
            <a:r>
              <a:rPr lang="en-US" sz="1800" dirty="0"/>
              <a:t>	</a:t>
            </a:r>
            <a:r>
              <a:rPr lang="en-US" sz="1800" b="1" dirty="0"/>
              <a:t>Example 1:</a:t>
            </a:r>
            <a:endParaRPr lang="en-IN" sz="1800" dirty="0"/>
          </a:p>
          <a:p>
            <a:pPr marL="468000" indent="-468000" algn="just">
              <a:lnSpc>
                <a:spcPct val="130000"/>
              </a:lnSpc>
              <a:spcBef>
                <a:spcPts val="500"/>
              </a:spcBef>
              <a:spcAft>
                <a:spcPts val="500"/>
              </a:spcAft>
              <a:buNone/>
            </a:pPr>
            <a:r>
              <a:rPr lang="en-US" sz="1800" dirty="0"/>
              <a:t>	</a:t>
            </a:r>
            <a:r>
              <a:rPr lang="en-US" sz="1800" b="1" dirty="0"/>
              <a:t>Input:</a:t>
            </a:r>
            <a:endParaRPr lang="en-IN" sz="1800" dirty="0"/>
          </a:p>
          <a:p>
            <a:pPr marL="468000" indent="-468000" algn="just">
              <a:lnSpc>
                <a:spcPct val="130000"/>
              </a:lnSpc>
              <a:spcBef>
                <a:spcPts val="500"/>
              </a:spcBef>
              <a:spcAft>
                <a:spcPts val="500"/>
              </a:spcAft>
              <a:buNone/>
            </a:pPr>
            <a:r>
              <a:rPr lang="en-US" sz="1800" dirty="0"/>
              <a:t>	10</a:t>
            </a:r>
            <a:endParaRPr lang="en-IN" sz="1800" dirty="0"/>
          </a:p>
          <a:p>
            <a:pPr marL="468000" indent="-468000" algn="just">
              <a:lnSpc>
                <a:spcPct val="130000"/>
              </a:lnSpc>
              <a:spcBef>
                <a:spcPts val="500"/>
              </a:spcBef>
              <a:spcAft>
                <a:spcPts val="500"/>
              </a:spcAft>
              <a:buNone/>
            </a:pPr>
            <a:r>
              <a:rPr lang="en-US" sz="1800" dirty="0"/>
              <a:t>	4</a:t>
            </a:r>
            <a:endParaRPr lang="en-IN" sz="1800" dirty="0"/>
          </a:p>
          <a:p>
            <a:pPr marL="468000" indent="-468000" algn="just">
              <a:lnSpc>
                <a:spcPct val="130000"/>
              </a:lnSpc>
              <a:spcBef>
                <a:spcPts val="500"/>
              </a:spcBef>
              <a:spcAft>
                <a:spcPts val="500"/>
              </a:spcAft>
              <a:buNone/>
            </a:pPr>
            <a:r>
              <a:rPr lang="en-US" sz="1800" dirty="0"/>
              <a:t>	</a:t>
            </a:r>
            <a:r>
              <a:rPr lang="en-US" sz="1800" b="1" dirty="0"/>
              <a:t>Output: </a:t>
            </a:r>
            <a:r>
              <a:rPr lang="en-US" sz="1800" dirty="0"/>
              <a:t>4</a:t>
            </a:r>
            <a:endParaRPr lang="en-IN" sz="1800" dirty="0"/>
          </a:p>
          <a:p>
            <a:pPr marL="468000" indent="-468000" algn="just">
              <a:lnSpc>
                <a:spcPct val="130000"/>
              </a:lnSpc>
              <a:spcBef>
                <a:spcPts val="500"/>
              </a:spcBef>
              <a:spcAft>
                <a:spcPts val="500"/>
              </a:spcAft>
              <a:buNone/>
            </a:pPr>
            <a:r>
              <a:rPr lang="en-US" sz="1800" dirty="0"/>
              <a:t>	</a:t>
            </a:r>
            <a:r>
              <a:rPr lang="en-US" sz="1800" b="1" dirty="0"/>
              <a:t>Explanation:</a:t>
            </a:r>
            <a:r>
              <a:rPr lang="en-US" sz="1800" dirty="0"/>
              <a:t> There should be n elements and value of last element should be at-most m.</a:t>
            </a:r>
            <a:endParaRPr lang="en-IN" sz="1800" dirty="0"/>
          </a:p>
          <a:p>
            <a:pPr marL="468000" indent="-468000" algn="just">
              <a:lnSpc>
                <a:spcPct val="130000"/>
              </a:lnSpc>
              <a:spcBef>
                <a:spcPts val="500"/>
              </a:spcBef>
              <a:spcAft>
                <a:spcPts val="500"/>
              </a:spcAft>
              <a:buNone/>
            </a:pPr>
            <a:r>
              <a:rPr lang="en-US" sz="1800" dirty="0"/>
              <a:t>	The sequences are {1, 2, 4, 8} {1, 2, 4, 9}, {1, 2, 4, 10}, {1, 2, 5, 10}.</a:t>
            </a:r>
            <a:endParaRPr lang="en-IN" sz="1800" dirty="0"/>
          </a:p>
        </p:txBody>
      </p:sp>
    </p:spTree>
    <p:extLst>
      <p:ext uri="{BB962C8B-B14F-4D97-AF65-F5344CB8AC3E}">
        <p14:creationId xmlns:p14="http://schemas.microsoft.com/office/powerpoint/2010/main" val="32097318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	</a:t>
            </a:r>
            <a:r>
              <a:rPr lang="en-US" sz="1800" b="1" dirty="0"/>
              <a:t>Example 2:</a:t>
            </a:r>
            <a:endParaRPr lang="en-IN" sz="1800" dirty="0"/>
          </a:p>
          <a:p>
            <a:pPr marL="468000" indent="-468000" algn="just">
              <a:lnSpc>
                <a:spcPct val="130000"/>
              </a:lnSpc>
              <a:spcBef>
                <a:spcPts val="500"/>
              </a:spcBef>
              <a:spcAft>
                <a:spcPts val="500"/>
              </a:spcAft>
              <a:buNone/>
            </a:pPr>
            <a:r>
              <a:rPr lang="en-US" sz="1800" dirty="0"/>
              <a:t>	</a:t>
            </a:r>
            <a:r>
              <a:rPr lang="en-US" sz="1800" b="1" dirty="0"/>
              <a:t>Input:</a:t>
            </a:r>
            <a:endParaRPr lang="en-IN" sz="1800" dirty="0"/>
          </a:p>
          <a:p>
            <a:pPr marL="468000" indent="-468000" algn="just">
              <a:lnSpc>
                <a:spcPct val="130000"/>
              </a:lnSpc>
              <a:spcBef>
                <a:spcPts val="500"/>
              </a:spcBef>
              <a:spcAft>
                <a:spcPts val="500"/>
              </a:spcAft>
              <a:buNone/>
            </a:pPr>
            <a:r>
              <a:rPr lang="en-US" sz="1800" dirty="0"/>
              <a:t>	5</a:t>
            </a:r>
            <a:endParaRPr lang="en-IN" sz="1800" dirty="0"/>
          </a:p>
          <a:p>
            <a:pPr marL="468000" indent="-468000" algn="just">
              <a:lnSpc>
                <a:spcPct val="130000"/>
              </a:lnSpc>
              <a:spcBef>
                <a:spcPts val="500"/>
              </a:spcBef>
              <a:spcAft>
                <a:spcPts val="500"/>
              </a:spcAft>
              <a:buNone/>
            </a:pPr>
            <a:r>
              <a:rPr lang="en-US" sz="1800" dirty="0"/>
              <a:t>	2</a:t>
            </a:r>
            <a:endParaRPr lang="en-IN" sz="1800" dirty="0"/>
          </a:p>
          <a:p>
            <a:pPr marL="468000" indent="-468000" algn="just">
              <a:lnSpc>
                <a:spcPct val="130000"/>
              </a:lnSpc>
              <a:spcBef>
                <a:spcPts val="500"/>
              </a:spcBef>
              <a:spcAft>
                <a:spcPts val="500"/>
              </a:spcAft>
              <a:buNone/>
            </a:pPr>
            <a:r>
              <a:rPr lang="en-US" sz="1800" dirty="0"/>
              <a:t>	</a:t>
            </a:r>
            <a:r>
              <a:rPr lang="en-US" sz="1800" b="1" dirty="0"/>
              <a:t>Output:</a:t>
            </a:r>
            <a:r>
              <a:rPr lang="en-US" sz="1800" dirty="0"/>
              <a:t> 6</a:t>
            </a:r>
            <a:endParaRPr lang="en-IN" sz="1800" dirty="0"/>
          </a:p>
          <a:p>
            <a:pPr marL="468000" indent="-468000" algn="just">
              <a:lnSpc>
                <a:spcPct val="130000"/>
              </a:lnSpc>
              <a:spcBef>
                <a:spcPts val="500"/>
              </a:spcBef>
              <a:spcAft>
                <a:spcPts val="500"/>
              </a:spcAft>
              <a:buNone/>
            </a:pPr>
            <a:r>
              <a:rPr lang="en-US" sz="1800" b="1" dirty="0"/>
              <a:t>	Explanation:</a:t>
            </a:r>
            <a:r>
              <a:rPr lang="en-US" sz="1800" dirty="0"/>
              <a:t> The sequences are {1, 2}, {1, 3}, {1, 4}, {1, 5}, {2, 4}, {2, 5}.</a:t>
            </a:r>
            <a:endParaRPr lang="en-IN" sz="1800" dirty="0"/>
          </a:p>
          <a:p>
            <a:pPr marL="468000" indent="-468000" algn="just">
              <a:lnSpc>
                <a:spcPct val="130000"/>
              </a:lnSpc>
              <a:spcBef>
                <a:spcPts val="500"/>
              </a:spcBef>
              <a:spcAft>
                <a:spcPts val="500"/>
              </a:spcAft>
              <a:buNone/>
            </a:pPr>
            <a:r>
              <a:rPr lang="en-US" sz="1800" b="1" dirty="0"/>
              <a:t>	Expected Time Complexity:</a:t>
            </a:r>
            <a:r>
              <a:rPr lang="en-US" sz="1800" dirty="0"/>
              <a:t> O(m*n)</a:t>
            </a:r>
            <a:endParaRPr lang="en-IN" sz="1800" dirty="0"/>
          </a:p>
          <a:p>
            <a:pPr marL="468000" indent="-468000" algn="just">
              <a:lnSpc>
                <a:spcPct val="130000"/>
              </a:lnSpc>
              <a:spcBef>
                <a:spcPts val="500"/>
              </a:spcBef>
              <a:spcAft>
                <a:spcPts val="500"/>
              </a:spcAft>
              <a:buNone/>
            </a:pPr>
            <a:r>
              <a:rPr lang="en-US" sz="1800" b="1" dirty="0"/>
              <a:t>	Expected Auxiliary Space: </a:t>
            </a:r>
            <a:r>
              <a:rPr lang="en-US" sz="1800" dirty="0"/>
              <a:t>O(1)</a:t>
            </a:r>
            <a:endParaRPr lang="en-IN" sz="1800" dirty="0"/>
          </a:p>
          <a:p>
            <a:pPr marL="468000" indent="-468000" algn="just">
              <a:lnSpc>
                <a:spcPct val="130000"/>
              </a:lnSpc>
              <a:spcBef>
                <a:spcPts val="500"/>
              </a:spcBef>
              <a:spcAft>
                <a:spcPts val="500"/>
              </a:spcAft>
              <a:buNone/>
            </a:pPr>
            <a:r>
              <a:rPr lang="en-US" sz="1800" b="1" dirty="0"/>
              <a:t>	Constraints:</a:t>
            </a:r>
            <a:r>
              <a:rPr lang="en-US" sz="1800" dirty="0"/>
              <a:t> 1 ≤ m, n ≤ 100</a:t>
            </a:r>
            <a:endParaRPr lang="en-IN" sz="1800" dirty="0"/>
          </a:p>
        </p:txBody>
      </p:sp>
    </p:spTree>
    <p:extLst>
      <p:ext uri="{BB962C8B-B14F-4D97-AF65-F5344CB8AC3E}">
        <p14:creationId xmlns:p14="http://schemas.microsoft.com/office/powerpoint/2010/main" val="2227587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b="1" dirty="0"/>
              <a:t>	Answer:</a:t>
            </a:r>
            <a:endParaRPr lang="en-IN" sz="1500" dirty="0"/>
          </a:p>
          <a:p>
            <a:pPr marL="468000" indent="-468000" algn="just">
              <a:lnSpc>
                <a:spcPct val="120000"/>
              </a:lnSpc>
              <a:spcBef>
                <a:spcPts val="200"/>
              </a:spcBef>
              <a:spcAft>
                <a:spcPts val="200"/>
              </a:spcAft>
              <a:buNone/>
            </a:pPr>
            <a:r>
              <a:rPr lang="en-US" sz="1500" dirty="0"/>
              <a:t>	import </a:t>
            </a:r>
            <a:r>
              <a:rPr lang="en-US" sz="1500" dirty="0" err="1"/>
              <a:t>java.util.Scanner</a:t>
            </a:r>
            <a:r>
              <a:rPr lang="en-US" sz="1500" dirty="0"/>
              <a:t>;</a:t>
            </a:r>
            <a:endParaRPr lang="en-IN" sz="1500" dirty="0"/>
          </a:p>
          <a:p>
            <a:pPr marL="468000" indent="-468000" algn="just">
              <a:lnSpc>
                <a:spcPct val="120000"/>
              </a:lnSpc>
              <a:spcBef>
                <a:spcPts val="200"/>
              </a:spcBef>
              <a:spcAft>
                <a:spcPts val="200"/>
              </a:spcAft>
              <a:buNone/>
            </a:pPr>
            <a:r>
              <a:rPr lang="en-US" sz="1500" dirty="0"/>
              <a:t>	public class Main {</a:t>
            </a:r>
            <a:endParaRPr lang="en-IN" sz="1500" dirty="0"/>
          </a:p>
          <a:p>
            <a:pPr marL="468000" indent="-468000" algn="just">
              <a:lnSpc>
                <a:spcPct val="120000"/>
              </a:lnSpc>
              <a:spcBef>
                <a:spcPts val="200"/>
              </a:spcBef>
              <a:spcAft>
                <a:spcPts val="200"/>
              </a:spcAft>
              <a:buNone/>
            </a:pPr>
            <a:r>
              <a:rPr lang="en-US" sz="1500" dirty="0"/>
              <a:t>	    static int </a:t>
            </a:r>
            <a:r>
              <a:rPr lang="en-US" sz="1500" dirty="0" err="1"/>
              <a:t>countSequences</a:t>
            </a:r>
            <a:r>
              <a:rPr lang="en-US" sz="1500" dirty="0"/>
              <a:t>(int m, int n) {</a:t>
            </a:r>
            <a:endParaRPr lang="en-IN" sz="1500" dirty="0"/>
          </a:p>
          <a:p>
            <a:pPr marL="468000" indent="-468000" algn="just">
              <a:lnSpc>
                <a:spcPct val="120000"/>
              </a:lnSpc>
              <a:spcBef>
                <a:spcPts val="200"/>
              </a:spcBef>
              <a:spcAft>
                <a:spcPts val="200"/>
              </a:spcAft>
              <a:buNone/>
            </a:pPr>
            <a:r>
              <a:rPr lang="en-US" sz="1500" dirty="0"/>
              <a:t>	        int[][] </a:t>
            </a:r>
            <a:r>
              <a:rPr lang="en-US" sz="1500" dirty="0" err="1"/>
              <a:t>dp</a:t>
            </a:r>
            <a:r>
              <a:rPr lang="en-US" sz="1500" dirty="0"/>
              <a:t> = new int[m + 1][n + 1];</a:t>
            </a:r>
            <a:endParaRPr lang="en-IN" sz="1500" dirty="0"/>
          </a:p>
          <a:p>
            <a:pPr marL="468000" indent="-468000" algn="just">
              <a:lnSpc>
                <a:spcPct val="120000"/>
              </a:lnSpc>
              <a:spcBef>
                <a:spcPts val="200"/>
              </a:spcBef>
              <a:spcAft>
                <a:spcPts val="200"/>
              </a:spcAft>
              <a:buNone/>
            </a:pPr>
            <a:r>
              <a:rPr lang="en-US" sz="1500" dirty="0"/>
              <a:t>	        // Base case: for length 1, there is 1 sequence of each value up to m</a:t>
            </a:r>
            <a:endParaRPr lang="en-IN" sz="1500" dirty="0"/>
          </a:p>
          <a:p>
            <a:pPr marL="468000" indent="-468000" algn="just">
              <a:lnSpc>
                <a:spcPct val="120000"/>
              </a:lnSpc>
              <a:spcBef>
                <a:spcPts val="200"/>
              </a:spcBef>
              <a:spcAft>
                <a:spcPts val="200"/>
              </a:spcAft>
              <a:buNone/>
            </a:pPr>
            <a:r>
              <a:rPr lang="en-US" sz="1500" dirty="0"/>
              <a:t>	        for (int </a:t>
            </a:r>
            <a:r>
              <a:rPr lang="en-US" sz="1500" dirty="0" err="1"/>
              <a:t>i</a:t>
            </a:r>
            <a:r>
              <a:rPr lang="en-US" sz="1500" dirty="0"/>
              <a:t> = 1; </a:t>
            </a:r>
            <a:r>
              <a:rPr lang="en-US" sz="1500" dirty="0" err="1"/>
              <a:t>i</a:t>
            </a:r>
            <a:r>
              <a:rPr lang="en-US" sz="1500" dirty="0"/>
              <a:t> &lt;= m; </a:t>
            </a:r>
            <a:r>
              <a:rPr lang="en-US" sz="1500" dirty="0" err="1"/>
              <a:t>i</a:t>
            </a:r>
            <a:r>
              <a:rPr lang="en-US" sz="1500" dirty="0"/>
              <a:t>++) {</a:t>
            </a:r>
            <a:endParaRPr lang="en-IN" sz="1500" dirty="0"/>
          </a:p>
          <a:p>
            <a:pPr marL="468000" indent="-468000" algn="just">
              <a:lnSpc>
                <a:spcPct val="120000"/>
              </a:lnSpc>
              <a:spcBef>
                <a:spcPts val="200"/>
              </a:spcBef>
              <a:spcAft>
                <a:spcPts val="200"/>
              </a:spcAft>
              <a:buNone/>
            </a:pPr>
            <a:r>
              <a:rPr lang="en-US" sz="1500" dirty="0"/>
              <a:t>	            </a:t>
            </a:r>
            <a:r>
              <a:rPr lang="en-US" sz="1500" dirty="0" err="1"/>
              <a:t>dp</a:t>
            </a:r>
            <a:r>
              <a:rPr lang="en-US" sz="1500" dirty="0"/>
              <a:t>[</a:t>
            </a:r>
            <a:r>
              <a:rPr lang="en-US" sz="1500" dirty="0" err="1"/>
              <a:t>i</a:t>
            </a:r>
            <a:r>
              <a:rPr lang="en-US" sz="1500" dirty="0"/>
              <a:t>][1] = 1;</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 Calculate </a:t>
            </a:r>
            <a:r>
              <a:rPr lang="en-US" sz="1500" dirty="0" err="1"/>
              <a:t>dp</a:t>
            </a:r>
            <a:r>
              <a:rPr lang="en-US" sz="1500" dirty="0"/>
              <a:t> values</a:t>
            </a:r>
            <a:endParaRPr lang="en-IN" sz="1500" dirty="0"/>
          </a:p>
          <a:p>
            <a:pPr marL="468000" indent="-468000" algn="just">
              <a:lnSpc>
                <a:spcPct val="120000"/>
              </a:lnSpc>
              <a:spcBef>
                <a:spcPts val="200"/>
              </a:spcBef>
              <a:spcAft>
                <a:spcPts val="200"/>
              </a:spcAft>
              <a:buNone/>
            </a:pPr>
            <a:r>
              <a:rPr lang="en-US" sz="1500" dirty="0"/>
              <a:t>	        for (int j = 2; j &lt;= n; </a:t>
            </a:r>
            <a:r>
              <a:rPr lang="en-US" sz="1500" dirty="0" err="1"/>
              <a:t>j++</a:t>
            </a:r>
            <a:r>
              <a:rPr lang="en-US" sz="1500" dirty="0"/>
              <a:t>) {</a:t>
            </a:r>
            <a:endParaRPr lang="en-IN" sz="1500" dirty="0"/>
          </a:p>
          <a:p>
            <a:pPr marL="468000" indent="-468000" algn="just">
              <a:lnSpc>
                <a:spcPct val="120000"/>
              </a:lnSpc>
              <a:spcBef>
                <a:spcPts val="200"/>
              </a:spcBef>
              <a:spcAft>
                <a:spcPts val="200"/>
              </a:spcAft>
              <a:buNone/>
            </a:pPr>
            <a:r>
              <a:rPr lang="en-US" sz="1500" dirty="0"/>
              <a:t>	            for (int </a:t>
            </a:r>
            <a:r>
              <a:rPr lang="en-US" sz="1500" dirty="0" err="1"/>
              <a:t>i</a:t>
            </a:r>
            <a:r>
              <a:rPr lang="en-US" sz="1500" dirty="0"/>
              <a:t> = 1; </a:t>
            </a:r>
            <a:r>
              <a:rPr lang="en-US" sz="1500" dirty="0" err="1"/>
              <a:t>i</a:t>
            </a:r>
            <a:r>
              <a:rPr lang="en-US" sz="1500" dirty="0"/>
              <a:t> &lt;= m; </a:t>
            </a:r>
            <a:r>
              <a:rPr lang="en-US" sz="1500" dirty="0" err="1"/>
              <a:t>i</a:t>
            </a:r>
            <a:r>
              <a:rPr lang="en-US" sz="1500" dirty="0"/>
              <a:t>++) {</a:t>
            </a:r>
            <a:endParaRPr lang="en-IN" sz="1500" dirty="0"/>
          </a:p>
          <a:p>
            <a:pPr marL="468000" indent="-468000" algn="just">
              <a:lnSpc>
                <a:spcPct val="120000"/>
              </a:lnSpc>
              <a:spcBef>
                <a:spcPts val="200"/>
              </a:spcBef>
              <a:spcAft>
                <a:spcPts val="200"/>
              </a:spcAft>
              <a:buNone/>
            </a:pPr>
            <a:r>
              <a:rPr lang="en-US" sz="1500" dirty="0"/>
              <a:t>	                for (int k = 1; k &lt;= </a:t>
            </a:r>
            <a:r>
              <a:rPr lang="en-US" sz="1500" dirty="0" err="1"/>
              <a:t>i</a:t>
            </a:r>
            <a:r>
              <a:rPr lang="en-US" sz="1500" dirty="0"/>
              <a:t> / 2; k++) {</a:t>
            </a:r>
            <a:endParaRPr lang="en-IN" sz="1500" dirty="0"/>
          </a:p>
          <a:p>
            <a:pPr marL="468000" indent="-468000" algn="just">
              <a:lnSpc>
                <a:spcPct val="120000"/>
              </a:lnSpc>
              <a:spcBef>
                <a:spcPts val="200"/>
              </a:spcBef>
              <a:spcAft>
                <a:spcPts val="200"/>
              </a:spcAft>
              <a:buNone/>
            </a:pPr>
            <a:r>
              <a:rPr lang="en-US" sz="1500" dirty="0"/>
              <a:t>	                    </a:t>
            </a:r>
            <a:r>
              <a:rPr lang="en-US" sz="1500" dirty="0" err="1"/>
              <a:t>dp</a:t>
            </a:r>
            <a:r>
              <a:rPr lang="en-US" sz="1500" dirty="0"/>
              <a:t>[</a:t>
            </a:r>
            <a:r>
              <a:rPr lang="en-US" sz="1500" dirty="0" err="1"/>
              <a:t>i</a:t>
            </a:r>
            <a:r>
              <a:rPr lang="en-US" sz="1500" dirty="0"/>
              <a:t>][j] += </a:t>
            </a:r>
            <a:r>
              <a:rPr lang="en-US" sz="1500" dirty="0" err="1"/>
              <a:t>dp</a:t>
            </a:r>
            <a:r>
              <a:rPr lang="en-US" sz="1500" dirty="0"/>
              <a:t>[k][j - 1];</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a:t>
            </a:r>
            <a:endParaRPr lang="en-IN" sz="1500" dirty="0"/>
          </a:p>
        </p:txBody>
      </p:sp>
    </p:spTree>
    <p:extLst>
      <p:ext uri="{BB962C8B-B14F-4D97-AF65-F5344CB8AC3E}">
        <p14:creationId xmlns:p14="http://schemas.microsoft.com/office/powerpoint/2010/main" val="5559470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int </a:t>
            </a:r>
            <a:r>
              <a:rPr lang="en-US" sz="1600" dirty="0" err="1"/>
              <a:t>totalSequences</a:t>
            </a:r>
            <a:r>
              <a:rPr lang="en-US" sz="1600" dirty="0"/>
              <a:t> = 0;</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1; </a:t>
            </a:r>
            <a:r>
              <a:rPr lang="en-US" sz="1600" dirty="0" err="1"/>
              <a:t>i</a:t>
            </a:r>
            <a:r>
              <a:rPr lang="en-US" sz="1600" dirty="0"/>
              <a:t> &lt;= m;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totalSequences</a:t>
            </a:r>
            <a:r>
              <a:rPr lang="en-US" sz="1600" dirty="0"/>
              <a:t> += </a:t>
            </a:r>
            <a:r>
              <a:rPr lang="en-US" sz="1600" dirty="0" err="1"/>
              <a:t>dp</a:t>
            </a:r>
            <a:r>
              <a:rPr lang="en-US" sz="1600" dirty="0"/>
              <a:t>[</a:t>
            </a:r>
            <a:r>
              <a:rPr lang="en-US" sz="1600" dirty="0" err="1"/>
              <a:t>i</a:t>
            </a:r>
            <a:r>
              <a:rPr lang="en-US" sz="1600" dirty="0"/>
              <a:t>][n];</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a:t>
            </a:r>
            <a:r>
              <a:rPr lang="en-US" sz="1600" dirty="0" err="1"/>
              <a:t>totalSequences</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int m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countSequences</a:t>
            </a:r>
            <a:r>
              <a:rPr lang="en-US" sz="1600" dirty="0"/>
              <a:t>(m, n));</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26335051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41.	Write a Program TO find SUM of ALL integers BETWEEN two integer numbers taken as input AND are divisible BY 7.</a:t>
            </a:r>
            <a:endParaRPr lang="en-IN" sz="1800" dirty="0"/>
          </a:p>
          <a:p>
            <a:pPr marL="468000" indent="-468000" algn="just">
              <a:lnSpc>
                <a:spcPct val="130000"/>
              </a:lnSpc>
              <a:spcBef>
                <a:spcPts val="500"/>
              </a:spcBef>
              <a:spcAft>
                <a:spcPts val="500"/>
              </a:spcAft>
              <a:buNone/>
            </a:pPr>
            <a:r>
              <a:rPr lang="en-US" sz="1800" dirty="0"/>
              <a:t>	Constraint:</a:t>
            </a:r>
            <a:endParaRPr lang="en-IN" sz="1800" dirty="0"/>
          </a:p>
          <a:p>
            <a:pPr marL="468000" indent="-468000" algn="just">
              <a:lnSpc>
                <a:spcPct val="130000"/>
              </a:lnSpc>
              <a:spcBef>
                <a:spcPts val="500"/>
              </a:spcBef>
              <a:spcAft>
                <a:spcPts val="500"/>
              </a:spcAft>
              <a:buNone/>
            </a:pPr>
            <a:r>
              <a:rPr lang="en-US" sz="1800" dirty="0"/>
              <a:t>	Input1 &lt; Input2</a:t>
            </a:r>
            <a:endParaRPr lang="en-IN" sz="1800" dirty="0"/>
          </a:p>
          <a:p>
            <a:pPr marL="468000" indent="-468000" algn="just">
              <a:lnSpc>
                <a:spcPct val="130000"/>
              </a:lnSpc>
              <a:spcBef>
                <a:spcPts val="500"/>
              </a:spcBef>
              <a:spcAft>
                <a:spcPts val="500"/>
              </a:spcAft>
              <a:buNone/>
            </a:pPr>
            <a:r>
              <a:rPr lang="en-US" sz="1800" b="1" dirty="0"/>
              <a:t>	Example Input:</a:t>
            </a:r>
            <a:endParaRPr lang="en-IN" sz="1800" dirty="0"/>
          </a:p>
          <a:p>
            <a:pPr marL="468000" indent="-468000" algn="just">
              <a:lnSpc>
                <a:spcPct val="130000"/>
              </a:lnSpc>
              <a:spcBef>
                <a:spcPts val="500"/>
              </a:spcBef>
              <a:spcAft>
                <a:spcPts val="500"/>
              </a:spcAft>
              <a:buNone/>
            </a:pPr>
            <a:r>
              <a:rPr lang="en-US" sz="1800" b="1" dirty="0"/>
              <a:t>	</a:t>
            </a:r>
            <a:r>
              <a:rPr lang="en-US" sz="1800" dirty="0"/>
              <a:t>1</a:t>
            </a:r>
            <a:endParaRPr lang="en-IN" sz="1800" dirty="0"/>
          </a:p>
          <a:p>
            <a:pPr marL="468000" indent="-468000" algn="just">
              <a:lnSpc>
                <a:spcPct val="130000"/>
              </a:lnSpc>
              <a:spcBef>
                <a:spcPts val="500"/>
              </a:spcBef>
              <a:spcAft>
                <a:spcPts val="500"/>
              </a:spcAft>
              <a:buNone/>
            </a:pPr>
            <a:r>
              <a:rPr lang="en-US" sz="1800" b="1" dirty="0"/>
              <a:t>	</a:t>
            </a:r>
            <a:r>
              <a:rPr lang="en-US" sz="1800" dirty="0"/>
              <a:t>20</a:t>
            </a:r>
            <a:endParaRPr lang="en-IN" sz="1800" dirty="0"/>
          </a:p>
          <a:p>
            <a:pPr marL="468000" indent="-468000" algn="just">
              <a:lnSpc>
                <a:spcPct val="130000"/>
              </a:lnSpc>
              <a:spcBef>
                <a:spcPts val="500"/>
              </a:spcBef>
              <a:spcAft>
                <a:spcPts val="500"/>
              </a:spcAft>
              <a:buNone/>
            </a:pPr>
            <a:r>
              <a:rPr lang="en-US" sz="1800" dirty="0"/>
              <a:t>	</a:t>
            </a:r>
            <a:r>
              <a:rPr lang="en-US" sz="1800" b="1" dirty="0"/>
              <a:t>Example Output:</a:t>
            </a:r>
            <a:endParaRPr lang="en-IN" sz="1800" dirty="0"/>
          </a:p>
          <a:p>
            <a:pPr marL="468000" indent="-468000" algn="just">
              <a:lnSpc>
                <a:spcPct val="130000"/>
              </a:lnSpc>
              <a:spcBef>
                <a:spcPts val="500"/>
              </a:spcBef>
              <a:spcAft>
                <a:spcPts val="500"/>
              </a:spcAft>
              <a:buNone/>
            </a:pPr>
            <a:r>
              <a:rPr lang="en-US" sz="1800" dirty="0"/>
              <a:t>	21</a:t>
            </a:r>
            <a:endParaRPr lang="en-IN" sz="1800" dirty="0"/>
          </a:p>
        </p:txBody>
      </p:sp>
    </p:spTree>
    <p:extLst>
      <p:ext uri="{BB962C8B-B14F-4D97-AF65-F5344CB8AC3E}">
        <p14:creationId xmlns:p14="http://schemas.microsoft.com/office/powerpoint/2010/main" val="24848692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300"/>
              </a:spcBef>
              <a:spcAft>
                <a:spcPts val="300"/>
              </a:spcAft>
              <a:buNone/>
            </a:pPr>
            <a:r>
              <a:rPr lang="en-US" sz="1550" dirty="0"/>
              <a:t>	</a:t>
            </a:r>
            <a:r>
              <a:rPr lang="en-US" sz="1550" b="1" dirty="0"/>
              <a:t>Answer:</a:t>
            </a:r>
            <a:endParaRPr lang="en-IN" sz="1550" dirty="0"/>
          </a:p>
          <a:p>
            <a:pPr marL="468000" indent="-468000" algn="just">
              <a:lnSpc>
                <a:spcPct val="114000"/>
              </a:lnSpc>
              <a:spcBef>
                <a:spcPts val="300"/>
              </a:spcBef>
              <a:spcAft>
                <a:spcPts val="300"/>
              </a:spcAft>
              <a:buNone/>
            </a:pPr>
            <a:r>
              <a:rPr lang="en-US" sz="1550" dirty="0"/>
              <a:t>	import </a:t>
            </a:r>
            <a:r>
              <a:rPr lang="en-US" sz="1550" dirty="0" err="1"/>
              <a:t>java.util.Scanner</a:t>
            </a:r>
            <a:r>
              <a:rPr lang="en-US" sz="1550" dirty="0"/>
              <a:t>;</a:t>
            </a:r>
            <a:endParaRPr lang="en-IN" sz="1550" dirty="0"/>
          </a:p>
          <a:p>
            <a:pPr marL="468000" indent="-468000" algn="just">
              <a:lnSpc>
                <a:spcPct val="114000"/>
              </a:lnSpc>
              <a:spcBef>
                <a:spcPts val="300"/>
              </a:spcBef>
              <a:spcAft>
                <a:spcPts val="300"/>
              </a:spcAft>
              <a:buNone/>
            </a:pPr>
            <a:r>
              <a:rPr lang="en-US" sz="1550" dirty="0"/>
              <a:t>	public class Main {</a:t>
            </a:r>
            <a:endParaRPr lang="en-IN" sz="1550" dirty="0"/>
          </a:p>
          <a:p>
            <a:pPr marL="468000" indent="-468000" algn="just">
              <a:lnSpc>
                <a:spcPct val="114000"/>
              </a:lnSpc>
              <a:spcBef>
                <a:spcPts val="300"/>
              </a:spcBef>
              <a:spcAft>
                <a:spcPts val="300"/>
              </a:spcAft>
              <a:buNone/>
            </a:pPr>
            <a:r>
              <a:rPr lang="en-US" sz="1550" dirty="0"/>
              <a:t>	    // Function to find the majority element in the array</a:t>
            </a:r>
            <a:endParaRPr lang="en-IN" sz="1550" dirty="0"/>
          </a:p>
          <a:p>
            <a:pPr marL="468000" indent="-468000" algn="just">
              <a:lnSpc>
                <a:spcPct val="114000"/>
              </a:lnSpc>
              <a:spcBef>
                <a:spcPts val="300"/>
              </a:spcBef>
              <a:spcAft>
                <a:spcPts val="300"/>
              </a:spcAft>
              <a:buNone/>
            </a:pPr>
            <a:r>
              <a:rPr lang="en-US" sz="1550" dirty="0"/>
              <a:t>	    public static int </a:t>
            </a:r>
            <a:r>
              <a:rPr lang="en-US" sz="1550" dirty="0" err="1"/>
              <a:t>findMajorityElement</a:t>
            </a:r>
            <a:r>
              <a:rPr lang="en-US" sz="1550" dirty="0"/>
              <a:t>(int n, int[] </a:t>
            </a:r>
            <a:r>
              <a:rPr lang="en-US" sz="1550" dirty="0" err="1"/>
              <a:t>arr</a:t>
            </a:r>
            <a:r>
              <a:rPr lang="en-US" sz="1550" dirty="0"/>
              <a:t>) {</a:t>
            </a:r>
            <a:endParaRPr lang="en-IN" sz="1550" dirty="0"/>
          </a:p>
          <a:p>
            <a:pPr marL="468000" indent="-468000" algn="just">
              <a:lnSpc>
                <a:spcPct val="114000"/>
              </a:lnSpc>
              <a:spcBef>
                <a:spcPts val="300"/>
              </a:spcBef>
              <a:spcAft>
                <a:spcPts val="300"/>
              </a:spcAft>
              <a:buNone/>
            </a:pPr>
            <a:r>
              <a:rPr lang="en-US" sz="1550" dirty="0"/>
              <a:t>	        // Initialize variables to store the candidate and its count</a:t>
            </a:r>
            <a:endParaRPr lang="en-IN" sz="1550" dirty="0"/>
          </a:p>
          <a:p>
            <a:pPr marL="468000" indent="-468000" algn="just">
              <a:lnSpc>
                <a:spcPct val="114000"/>
              </a:lnSpc>
              <a:spcBef>
                <a:spcPts val="300"/>
              </a:spcBef>
              <a:spcAft>
                <a:spcPts val="300"/>
              </a:spcAft>
              <a:buNone/>
            </a:pPr>
            <a:r>
              <a:rPr lang="en-US" sz="1550" dirty="0"/>
              <a:t>	        int candidate = 0;</a:t>
            </a:r>
            <a:endParaRPr lang="en-IN" sz="1550" dirty="0"/>
          </a:p>
          <a:p>
            <a:pPr marL="468000" indent="-468000" algn="just">
              <a:lnSpc>
                <a:spcPct val="114000"/>
              </a:lnSpc>
              <a:spcBef>
                <a:spcPts val="300"/>
              </a:spcBef>
              <a:spcAft>
                <a:spcPts val="300"/>
              </a:spcAft>
              <a:buNone/>
            </a:pPr>
            <a:r>
              <a:rPr lang="en-US" sz="1550" dirty="0"/>
              <a:t>	        int count = 0;</a:t>
            </a:r>
            <a:endParaRPr lang="en-IN" sz="1550" dirty="0"/>
          </a:p>
          <a:p>
            <a:pPr marL="468000" indent="-468000" algn="just">
              <a:lnSpc>
                <a:spcPct val="114000"/>
              </a:lnSpc>
              <a:spcBef>
                <a:spcPts val="300"/>
              </a:spcBef>
              <a:spcAft>
                <a:spcPts val="300"/>
              </a:spcAft>
              <a:buNone/>
            </a:pPr>
            <a:r>
              <a:rPr lang="en-US" sz="1550" dirty="0"/>
              <a:t>	        // Find the candidate for majority element</a:t>
            </a:r>
            <a:endParaRPr lang="en-IN" sz="1550" dirty="0"/>
          </a:p>
          <a:p>
            <a:pPr marL="468000" indent="-468000" algn="just">
              <a:lnSpc>
                <a:spcPct val="114000"/>
              </a:lnSpc>
              <a:spcBef>
                <a:spcPts val="300"/>
              </a:spcBef>
              <a:spcAft>
                <a:spcPts val="300"/>
              </a:spcAft>
              <a:buNone/>
            </a:pPr>
            <a:r>
              <a:rPr lang="en-US" sz="1550" dirty="0"/>
              <a:t>	        for (int num : </a:t>
            </a:r>
            <a:r>
              <a:rPr lang="en-US" sz="1550" dirty="0" err="1"/>
              <a:t>arr</a:t>
            </a:r>
            <a:r>
              <a:rPr lang="en-US" sz="1550" dirty="0"/>
              <a:t>) {</a:t>
            </a:r>
            <a:endParaRPr lang="en-IN" sz="1550" dirty="0"/>
          </a:p>
          <a:p>
            <a:pPr marL="468000" indent="-468000" algn="just">
              <a:lnSpc>
                <a:spcPct val="114000"/>
              </a:lnSpc>
              <a:spcBef>
                <a:spcPts val="300"/>
              </a:spcBef>
              <a:spcAft>
                <a:spcPts val="300"/>
              </a:spcAft>
              <a:buNone/>
            </a:pPr>
            <a:r>
              <a:rPr lang="en-US" sz="1550" dirty="0"/>
              <a:t>	            if (count == 0) {</a:t>
            </a:r>
            <a:endParaRPr lang="en-IN" sz="1550" dirty="0"/>
          </a:p>
          <a:p>
            <a:pPr marL="468000" indent="-468000" algn="just">
              <a:lnSpc>
                <a:spcPct val="114000"/>
              </a:lnSpc>
              <a:spcBef>
                <a:spcPts val="300"/>
              </a:spcBef>
              <a:spcAft>
                <a:spcPts val="300"/>
              </a:spcAft>
              <a:buNone/>
            </a:pPr>
            <a:r>
              <a:rPr lang="en-US" sz="1550" dirty="0"/>
              <a:t>	                candidate = num;</a:t>
            </a:r>
            <a:endParaRPr lang="en-IN" sz="1550" dirty="0"/>
          </a:p>
          <a:p>
            <a:pPr marL="468000" indent="-468000" algn="just">
              <a:lnSpc>
                <a:spcPct val="114000"/>
              </a:lnSpc>
              <a:spcBef>
                <a:spcPts val="300"/>
              </a:spcBef>
              <a:spcAft>
                <a:spcPts val="300"/>
              </a:spcAft>
              <a:buNone/>
            </a:pPr>
            <a:r>
              <a:rPr lang="en-US" sz="1550" dirty="0"/>
              <a:t>	                count = 1;</a:t>
            </a:r>
            <a:endParaRPr lang="en-IN" sz="1550" dirty="0"/>
          </a:p>
          <a:p>
            <a:pPr marL="468000" indent="-468000" algn="just">
              <a:lnSpc>
                <a:spcPct val="114000"/>
              </a:lnSpc>
              <a:spcBef>
                <a:spcPts val="300"/>
              </a:spcBef>
              <a:spcAft>
                <a:spcPts val="300"/>
              </a:spcAft>
              <a:buNone/>
            </a:pPr>
            <a:r>
              <a:rPr lang="en-US" sz="1550" dirty="0"/>
              <a:t>	            } else if (candidate == num) {</a:t>
            </a:r>
            <a:endParaRPr lang="en-IN" sz="1550" dirty="0"/>
          </a:p>
          <a:p>
            <a:pPr marL="468000" indent="-468000" algn="just">
              <a:lnSpc>
                <a:spcPct val="114000"/>
              </a:lnSpc>
              <a:spcBef>
                <a:spcPts val="300"/>
              </a:spcBef>
              <a:spcAft>
                <a:spcPts val="300"/>
              </a:spcAft>
              <a:buNone/>
            </a:pPr>
            <a:r>
              <a:rPr lang="en-US" sz="1550" dirty="0"/>
              <a:t>	                count++;</a:t>
            </a:r>
          </a:p>
          <a:p>
            <a:pPr marL="468000" indent="-468000" algn="just">
              <a:lnSpc>
                <a:spcPct val="114000"/>
              </a:lnSpc>
              <a:spcBef>
                <a:spcPts val="300"/>
              </a:spcBef>
              <a:spcAft>
                <a:spcPts val="300"/>
              </a:spcAft>
              <a:buNone/>
            </a:pPr>
            <a:r>
              <a:rPr lang="en-US" sz="1550" dirty="0"/>
              <a:t>		 } else {</a:t>
            </a:r>
            <a:endParaRPr lang="en-IN" sz="1550" dirty="0"/>
          </a:p>
        </p:txBody>
      </p:sp>
    </p:spTree>
    <p:extLst>
      <p:ext uri="{BB962C8B-B14F-4D97-AF65-F5344CB8AC3E}">
        <p14:creationId xmlns:p14="http://schemas.microsoft.com/office/powerpoint/2010/main" val="37594468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05000"/>
              </a:lnSpc>
              <a:spcBef>
                <a:spcPts val="200"/>
              </a:spcBef>
              <a:spcAft>
                <a:spcPts val="200"/>
              </a:spcAft>
              <a:buNone/>
            </a:pPr>
            <a:r>
              <a:rPr lang="en-US" sz="1500" b="1" dirty="0"/>
              <a:t>	Answer:</a:t>
            </a:r>
            <a:endParaRPr lang="en-IN" sz="1500" dirty="0"/>
          </a:p>
          <a:p>
            <a:pPr marL="468000" indent="-468000" algn="just">
              <a:lnSpc>
                <a:spcPct val="105000"/>
              </a:lnSpc>
              <a:spcBef>
                <a:spcPts val="200"/>
              </a:spcBef>
              <a:spcAft>
                <a:spcPts val="200"/>
              </a:spcAft>
              <a:buNone/>
            </a:pPr>
            <a:r>
              <a:rPr lang="en-US" sz="1500" dirty="0"/>
              <a:t>	import </a:t>
            </a:r>
            <a:r>
              <a:rPr lang="en-US" sz="1500" dirty="0" err="1"/>
              <a:t>java.util.Scanner</a:t>
            </a:r>
            <a:r>
              <a:rPr lang="en-US" sz="1500" dirty="0"/>
              <a:t>;</a:t>
            </a:r>
            <a:endParaRPr lang="en-IN" sz="1500" dirty="0"/>
          </a:p>
          <a:p>
            <a:pPr marL="468000" indent="-468000" algn="just">
              <a:lnSpc>
                <a:spcPct val="105000"/>
              </a:lnSpc>
              <a:spcBef>
                <a:spcPts val="200"/>
              </a:spcBef>
              <a:spcAft>
                <a:spcPts val="200"/>
              </a:spcAft>
              <a:buNone/>
            </a:pPr>
            <a:r>
              <a:rPr lang="en-US" sz="1500" dirty="0"/>
              <a:t>	public class Main {</a:t>
            </a:r>
            <a:endParaRPr lang="en-IN" sz="1500" dirty="0"/>
          </a:p>
          <a:p>
            <a:pPr marL="468000" indent="-468000" algn="just">
              <a:lnSpc>
                <a:spcPct val="105000"/>
              </a:lnSpc>
              <a:spcBef>
                <a:spcPts val="200"/>
              </a:spcBef>
              <a:spcAft>
                <a:spcPts val="200"/>
              </a:spcAft>
              <a:buNone/>
            </a:pPr>
            <a:r>
              <a:rPr lang="en-US" sz="1500" dirty="0"/>
              <a:t>	    static int sumDivisibleBy7(int start, int end) {</a:t>
            </a:r>
            <a:endParaRPr lang="en-IN" sz="1500" dirty="0"/>
          </a:p>
          <a:p>
            <a:pPr marL="468000" indent="-468000" algn="just">
              <a:lnSpc>
                <a:spcPct val="105000"/>
              </a:lnSpc>
              <a:spcBef>
                <a:spcPts val="200"/>
              </a:spcBef>
              <a:spcAft>
                <a:spcPts val="200"/>
              </a:spcAft>
              <a:buNone/>
            </a:pPr>
            <a:r>
              <a:rPr lang="en-US" sz="1500" dirty="0"/>
              <a:t>	        int </a:t>
            </a:r>
            <a:r>
              <a:rPr lang="en-US" sz="1500" dirty="0" err="1"/>
              <a:t>totalSum</a:t>
            </a:r>
            <a:r>
              <a:rPr lang="en-US" sz="1500" dirty="0"/>
              <a:t> = 0;</a:t>
            </a:r>
            <a:endParaRPr lang="en-IN" sz="1500" dirty="0"/>
          </a:p>
          <a:p>
            <a:pPr marL="468000" indent="-468000" algn="just">
              <a:lnSpc>
                <a:spcPct val="105000"/>
              </a:lnSpc>
              <a:spcBef>
                <a:spcPts val="200"/>
              </a:spcBef>
              <a:spcAft>
                <a:spcPts val="200"/>
              </a:spcAft>
              <a:buNone/>
            </a:pPr>
            <a:r>
              <a:rPr lang="en-US" sz="1500" dirty="0"/>
              <a:t>	        for (int num = start; num &lt;= end; num++) {</a:t>
            </a:r>
            <a:endParaRPr lang="en-IN" sz="1500" dirty="0"/>
          </a:p>
          <a:p>
            <a:pPr marL="468000" indent="-468000" algn="just">
              <a:lnSpc>
                <a:spcPct val="105000"/>
              </a:lnSpc>
              <a:spcBef>
                <a:spcPts val="200"/>
              </a:spcBef>
              <a:spcAft>
                <a:spcPts val="200"/>
              </a:spcAft>
              <a:buNone/>
            </a:pPr>
            <a:r>
              <a:rPr lang="en-US" sz="1500" dirty="0"/>
              <a:t>	            if (num % 7 == 0) {</a:t>
            </a:r>
            <a:endParaRPr lang="en-IN" sz="1500" dirty="0"/>
          </a:p>
          <a:p>
            <a:pPr marL="468000" indent="-468000" algn="just">
              <a:lnSpc>
                <a:spcPct val="105000"/>
              </a:lnSpc>
              <a:spcBef>
                <a:spcPts val="200"/>
              </a:spcBef>
              <a:spcAft>
                <a:spcPts val="200"/>
              </a:spcAft>
              <a:buNone/>
            </a:pPr>
            <a:r>
              <a:rPr lang="en-US" sz="1500" dirty="0"/>
              <a:t>	                </a:t>
            </a:r>
            <a:r>
              <a:rPr lang="en-US" sz="1500" dirty="0" err="1"/>
              <a:t>totalSum</a:t>
            </a:r>
            <a:r>
              <a:rPr lang="en-US" sz="1500" dirty="0"/>
              <a:t> += num;</a:t>
            </a:r>
            <a:endParaRPr lang="en-IN" sz="1500" dirty="0"/>
          </a:p>
          <a:p>
            <a:pPr marL="468000" indent="-468000" algn="just">
              <a:lnSpc>
                <a:spcPct val="105000"/>
              </a:lnSpc>
              <a:spcBef>
                <a:spcPts val="200"/>
              </a:spcBef>
              <a:spcAft>
                <a:spcPts val="200"/>
              </a:spcAft>
              <a:buNone/>
            </a:pPr>
            <a:r>
              <a:rPr lang="en-US" sz="1500" dirty="0"/>
              <a:t>	            }</a:t>
            </a:r>
            <a:endParaRPr lang="en-IN" sz="1500" dirty="0"/>
          </a:p>
          <a:p>
            <a:pPr marL="468000" indent="-468000" algn="just">
              <a:lnSpc>
                <a:spcPct val="105000"/>
              </a:lnSpc>
              <a:spcBef>
                <a:spcPts val="200"/>
              </a:spcBef>
              <a:spcAft>
                <a:spcPts val="200"/>
              </a:spcAft>
              <a:buNone/>
            </a:pPr>
            <a:r>
              <a:rPr lang="en-US" sz="1500" dirty="0"/>
              <a:t>	        }</a:t>
            </a:r>
            <a:endParaRPr lang="en-IN" sz="1500" dirty="0"/>
          </a:p>
          <a:p>
            <a:pPr marL="468000" indent="-468000" algn="just">
              <a:lnSpc>
                <a:spcPct val="105000"/>
              </a:lnSpc>
              <a:spcBef>
                <a:spcPts val="200"/>
              </a:spcBef>
              <a:spcAft>
                <a:spcPts val="200"/>
              </a:spcAft>
              <a:buNone/>
            </a:pPr>
            <a:r>
              <a:rPr lang="en-US" sz="1500" dirty="0"/>
              <a:t>	        return </a:t>
            </a:r>
            <a:r>
              <a:rPr lang="en-US" sz="1500" dirty="0" err="1"/>
              <a:t>totalSum</a:t>
            </a:r>
            <a:r>
              <a:rPr lang="en-US" sz="1500" dirty="0"/>
              <a:t>;</a:t>
            </a:r>
            <a:endParaRPr lang="en-IN" sz="1500" dirty="0"/>
          </a:p>
          <a:p>
            <a:pPr marL="468000" indent="-468000" algn="just">
              <a:lnSpc>
                <a:spcPct val="105000"/>
              </a:lnSpc>
              <a:spcBef>
                <a:spcPts val="200"/>
              </a:spcBef>
              <a:spcAft>
                <a:spcPts val="200"/>
              </a:spcAft>
              <a:buNone/>
            </a:pPr>
            <a:r>
              <a:rPr lang="en-US" sz="1500" dirty="0"/>
              <a:t>	    }</a:t>
            </a:r>
            <a:endParaRPr lang="en-IN" sz="1500" dirty="0"/>
          </a:p>
          <a:p>
            <a:pPr marL="468000" indent="-468000" algn="just">
              <a:lnSpc>
                <a:spcPct val="105000"/>
              </a:lnSpc>
              <a:spcBef>
                <a:spcPts val="200"/>
              </a:spcBef>
              <a:spcAft>
                <a:spcPts val="200"/>
              </a:spcAft>
              <a:buNone/>
            </a:pPr>
            <a:r>
              <a:rPr lang="en-US" sz="1500" dirty="0"/>
              <a:t>	    public static void main(String[] </a:t>
            </a:r>
            <a:r>
              <a:rPr lang="en-US" sz="1500" dirty="0" err="1"/>
              <a:t>args</a:t>
            </a:r>
            <a:r>
              <a:rPr lang="en-US" sz="1500" dirty="0"/>
              <a:t>) {</a:t>
            </a:r>
            <a:endParaRPr lang="en-IN" sz="1500" dirty="0"/>
          </a:p>
          <a:p>
            <a:pPr marL="468000" indent="-468000" algn="just">
              <a:lnSpc>
                <a:spcPct val="105000"/>
              </a:lnSpc>
              <a:spcBef>
                <a:spcPts val="200"/>
              </a:spcBef>
              <a:spcAft>
                <a:spcPts val="200"/>
              </a:spcAft>
              <a:buNone/>
            </a:pPr>
            <a:r>
              <a:rPr lang="en-US" sz="1500" dirty="0"/>
              <a:t>	        Scanner </a:t>
            </a:r>
            <a:r>
              <a:rPr lang="en-US" sz="1500" dirty="0" err="1"/>
              <a:t>scanner</a:t>
            </a:r>
            <a:r>
              <a:rPr lang="en-US" sz="1500" dirty="0"/>
              <a:t> = new Scanner(System.in);</a:t>
            </a:r>
            <a:endParaRPr lang="en-IN" sz="1500" dirty="0"/>
          </a:p>
          <a:p>
            <a:pPr marL="468000" indent="-468000" algn="just">
              <a:lnSpc>
                <a:spcPct val="105000"/>
              </a:lnSpc>
              <a:spcBef>
                <a:spcPts val="200"/>
              </a:spcBef>
              <a:spcAft>
                <a:spcPts val="200"/>
              </a:spcAft>
              <a:buNone/>
            </a:pPr>
            <a:r>
              <a:rPr lang="en-US" sz="1500" dirty="0"/>
              <a:t>	        int start = </a:t>
            </a:r>
            <a:r>
              <a:rPr lang="en-US" sz="1500" dirty="0" err="1"/>
              <a:t>scanner.nextInt</a:t>
            </a:r>
            <a:r>
              <a:rPr lang="en-US" sz="1500" dirty="0"/>
              <a:t>();</a:t>
            </a:r>
            <a:endParaRPr lang="en-IN" sz="1500" dirty="0"/>
          </a:p>
          <a:p>
            <a:pPr marL="468000" indent="-468000" algn="just">
              <a:lnSpc>
                <a:spcPct val="105000"/>
              </a:lnSpc>
              <a:spcBef>
                <a:spcPts val="200"/>
              </a:spcBef>
              <a:spcAft>
                <a:spcPts val="200"/>
              </a:spcAft>
              <a:buNone/>
            </a:pPr>
            <a:r>
              <a:rPr lang="en-US" sz="1500" dirty="0"/>
              <a:t>	        int end = </a:t>
            </a:r>
            <a:r>
              <a:rPr lang="en-US" sz="1500" dirty="0" err="1"/>
              <a:t>scanner.nextInt</a:t>
            </a:r>
            <a:r>
              <a:rPr lang="en-US" sz="1500" dirty="0"/>
              <a:t>();</a:t>
            </a:r>
            <a:endParaRPr lang="en-IN" sz="1500" dirty="0"/>
          </a:p>
          <a:p>
            <a:pPr marL="468000" indent="-468000" algn="just">
              <a:lnSpc>
                <a:spcPct val="105000"/>
              </a:lnSpc>
              <a:spcBef>
                <a:spcPts val="200"/>
              </a:spcBef>
              <a:spcAft>
                <a:spcPts val="200"/>
              </a:spcAft>
              <a:buNone/>
            </a:pPr>
            <a:r>
              <a:rPr lang="en-US" sz="1500" dirty="0"/>
              <a:t>	        </a:t>
            </a:r>
            <a:r>
              <a:rPr lang="en-US" sz="1500" dirty="0" err="1"/>
              <a:t>System.out.println</a:t>
            </a:r>
            <a:r>
              <a:rPr lang="en-US" sz="1500" dirty="0"/>
              <a:t>(sumDivisibleBy7(start, end));</a:t>
            </a:r>
            <a:endParaRPr lang="en-IN" sz="1500" dirty="0"/>
          </a:p>
          <a:p>
            <a:pPr marL="468000" indent="-468000" algn="just">
              <a:lnSpc>
                <a:spcPct val="105000"/>
              </a:lnSpc>
              <a:spcBef>
                <a:spcPts val="200"/>
              </a:spcBef>
              <a:spcAft>
                <a:spcPts val="200"/>
              </a:spcAft>
              <a:buNone/>
            </a:pPr>
            <a:r>
              <a:rPr lang="en-US" sz="1500" dirty="0"/>
              <a:t>	    }</a:t>
            </a:r>
            <a:endParaRPr lang="en-IN" sz="1500" dirty="0"/>
          </a:p>
          <a:p>
            <a:pPr marL="468000" indent="-468000" algn="just">
              <a:lnSpc>
                <a:spcPct val="105000"/>
              </a:lnSpc>
              <a:spcBef>
                <a:spcPts val="200"/>
              </a:spcBef>
              <a:spcAft>
                <a:spcPts val="200"/>
              </a:spcAft>
              <a:buNone/>
            </a:pPr>
            <a:r>
              <a:rPr lang="en-US" sz="1500" dirty="0"/>
              <a:t>	}</a:t>
            </a:r>
            <a:endParaRPr lang="en-IN" sz="1500" dirty="0"/>
          </a:p>
        </p:txBody>
      </p:sp>
    </p:spTree>
    <p:extLst>
      <p:ext uri="{BB962C8B-B14F-4D97-AF65-F5344CB8AC3E}">
        <p14:creationId xmlns:p14="http://schemas.microsoft.com/office/powerpoint/2010/main" val="8509951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0899">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dirty="0"/>
              <a:t>42.	Please do not forget to select any one language from the right, under “Select Language” drop down menu before you start coding. This is a programming question. Please write your program in the given text area. You can check your program by clicking on the “Compile” button. Once your program is finalized, you must submit your program for evaluation by clicking on the “Submit” button. Also ensure that while printing the output of your program, if required, you only print the exact output of the program, without any leading or preceding text or remark.</a:t>
            </a:r>
            <a:endParaRPr lang="en-IN" sz="1500" dirty="0"/>
          </a:p>
          <a:p>
            <a:pPr marL="468000" indent="-468000" algn="just">
              <a:lnSpc>
                <a:spcPct val="120000"/>
              </a:lnSpc>
              <a:spcBef>
                <a:spcPts val="300"/>
              </a:spcBef>
              <a:spcAft>
                <a:spcPts val="300"/>
              </a:spcAft>
              <a:buNone/>
            </a:pPr>
            <a:r>
              <a:rPr lang="en-US" sz="1500" dirty="0"/>
              <a:t>	</a:t>
            </a:r>
            <a:r>
              <a:rPr lang="en-US" sz="1500" b="1" dirty="0"/>
              <a:t>Dice sum:</a:t>
            </a:r>
            <a:endParaRPr lang="en-IN" sz="1500" dirty="0"/>
          </a:p>
          <a:p>
            <a:pPr marL="468000" indent="-468000" algn="just">
              <a:lnSpc>
                <a:spcPct val="120000"/>
              </a:lnSpc>
              <a:spcBef>
                <a:spcPts val="300"/>
              </a:spcBef>
              <a:spcAft>
                <a:spcPts val="300"/>
              </a:spcAft>
              <a:buNone/>
            </a:pPr>
            <a:r>
              <a:rPr lang="en-US" sz="1500" dirty="0"/>
              <a:t>	Here you are given 2 unbiased dice containing 6 faces. You will be given an output sum which should be obtained by throwing two dice. You need to return the number of all possibilities where the sum on both the dice is equal to the output sum. If there are no possibilities return 0.</a:t>
            </a:r>
            <a:endParaRPr lang="en-IN" sz="1500" dirty="0"/>
          </a:p>
          <a:p>
            <a:pPr marL="468000" indent="-468000" algn="just">
              <a:lnSpc>
                <a:spcPct val="120000"/>
              </a:lnSpc>
              <a:spcBef>
                <a:spcPts val="300"/>
              </a:spcBef>
              <a:spcAft>
                <a:spcPts val="300"/>
              </a:spcAft>
              <a:buNone/>
            </a:pPr>
            <a:r>
              <a:rPr lang="en-US" sz="1500" dirty="0"/>
              <a:t>	</a:t>
            </a:r>
            <a:r>
              <a:rPr lang="en-US" sz="1500" b="1" dirty="0"/>
              <a:t>Sample Input:</a:t>
            </a:r>
            <a:endParaRPr lang="en-IN" sz="1500" dirty="0"/>
          </a:p>
          <a:p>
            <a:pPr marL="468000" indent="-468000" algn="just">
              <a:lnSpc>
                <a:spcPct val="120000"/>
              </a:lnSpc>
              <a:spcBef>
                <a:spcPts val="300"/>
              </a:spcBef>
              <a:spcAft>
                <a:spcPts val="300"/>
              </a:spcAft>
              <a:buNone/>
            </a:pPr>
            <a:r>
              <a:rPr lang="en-US" sz="1500" dirty="0"/>
              <a:t>	10</a:t>
            </a:r>
            <a:endParaRPr lang="en-IN" sz="1500" dirty="0"/>
          </a:p>
          <a:p>
            <a:pPr marL="468000" indent="-468000" algn="just">
              <a:lnSpc>
                <a:spcPct val="120000"/>
              </a:lnSpc>
              <a:spcBef>
                <a:spcPts val="300"/>
              </a:spcBef>
              <a:spcAft>
                <a:spcPts val="300"/>
              </a:spcAft>
              <a:buNone/>
            </a:pPr>
            <a:r>
              <a:rPr lang="en-US" sz="1500" dirty="0"/>
              <a:t>	</a:t>
            </a:r>
            <a:r>
              <a:rPr lang="en-US" sz="1500" b="1" dirty="0"/>
              <a:t>Output:</a:t>
            </a:r>
            <a:endParaRPr lang="en-IN" sz="1500" dirty="0"/>
          </a:p>
          <a:p>
            <a:pPr marL="468000" indent="-468000" algn="just">
              <a:lnSpc>
                <a:spcPct val="120000"/>
              </a:lnSpc>
              <a:spcBef>
                <a:spcPts val="300"/>
              </a:spcBef>
              <a:spcAft>
                <a:spcPts val="300"/>
              </a:spcAft>
              <a:buNone/>
            </a:pPr>
            <a:r>
              <a:rPr lang="en-US" sz="1500" dirty="0"/>
              <a:t>	3</a:t>
            </a:r>
            <a:endParaRPr lang="en-IN" sz="1500" dirty="0"/>
          </a:p>
          <a:p>
            <a:pPr marL="468000" indent="-468000" algn="just">
              <a:lnSpc>
                <a:spcPct val="120000"/>
              </a:lnSpc>
              <a:spcBef>
                <a:spcPts val="300"/>
              </a:spcBef>
              <a:spcAft>
                <a:spcPts val="300"/>
              </a:spcAft>
              <a:buNone/>
            </a:pPr>
            <a:r>
              <a:rPr lang="en-US" sz="1500" dirty="0"/>
              <a:t>	</a:t>
            </a:r>
            <a:r>
              <a:rPr lang="en-US" sz="1500" b="1" dirty="0"/>
              <a:t>Explanation:</a:t>
            </a:r>
            <a:endParaRPr lang="en-IN" sz="1500" dirty="0"/>
          </a:p>
          <a:p>
            <a:pPr marL="468000" indent="-468000" algn="just">
              <a:lnSpc>
                <a:spcPct val="120000"/>
              </a:lnSpc>
              <a:spcBef>
                <a:spcPts val="300"/>
              </a:spcBef>
              <a:spcAft>
                <a:spcPts val="300"/>
              </a:spcAft>
              <a:buNone/>
            </a:pPr>
            <a:r>
              <a:rPr lang="en-US" sz="1500" dirty="0"/>
              <a:t>	The possible outcomes with the output sum of 10 is (5, 5), (6, 4) and (4, 6)</a:t>
            </a:r>
            <a:endParaRPr lang="en-IN" sz="1500" dirty="0"/>
          </a:p>
        </p:txBody>
      </p:sp>
    </p:spTree>
    <p:extLst>
      <p:ext uri="{BB962C8B-B14F-4D97-AF65-F5344CB8AC3E}">
        <p14:creationId xmlns:p14="http://schemas.microsoft.com/office/powerpoint/2010/main" val="9491574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05000"/>
              </a:lnSpc>
              <a:spcBef>
                <a:spcPts val="200"/>
              </a:spcBef>
              <a:spcAft>
                <a:spcPts val="200"/>
              </a:spcAft>
              <a:buNone/>
            </a:pPr>
            <a:r>
              <a:rPr lang="en-US" sz="1450" b="1" dirty="0"/>
              <a:t>	Answer:</a:t>
            </a:r>
            <a:endParaRPr lang="en-IN" sz="1450" dirty="0"/>
          </a:p>
          <a:p>
            <a:pPr marL="468000" indent="-468000" algn="just">
              <a:lnSpc>
                <a:spcPct val="105000"/>
              </a:lnSpc>
              <a:spcBef>
                <a:spcPts val="200"/>
              </a:spcBef>
              <a:spcAft>
                <a:spcPts val="200"/>
              </a:spcAft>
              <a:buNone/>
            </a:pPr>
            <a:r>
              <a:rPr lang="en-US" sz="1450" dirty="0"/>
              <a:t>	import </a:t>
            </a:r>
            <a:r>
              <a:rPr lang="en-US" sz="1450" dirty="0" err="1"/>
              <a:t>java.util.Scanner</a:t>
            </a:r>
            <a:r>
              <a:rPr lang="en-US" sz="1450" dirty="0"/>
              <a:t>;</a:t>
            </a:r>
            <a:endParaRPr lang="en-IN" sz="1450" dirty="0"/>
          </a:p>
          <a:p>
            <a:pPr marL="468000" indent="-468000" algn="just">
              <a:lnSpc>
                <a:spcPct val="105000"/>
              </a:lnSpc>
              <a:spcBef>
                <a:spcPts val="200"/>
              </a:spcBef>
              <a:spcAft>
                <a:spcPts val="200"/>
              </a:spcAft>
              <a:buNone/>
            </a:pPr>
            <a:r>
              <a:rPr lang="en-US" sz="1450" dirty="0"/>
              <a:t>	public class Main {</a:t>
            </a:r>
            <a:endParaRPr lang="en-IN" sz="1450" dirty="0"/>
          </a:p>
          <a:p>
            <a:pPr marL="468000" indent="-468000" algn="just">
              <a:lnSpc>
                <a:spcPct val="105000"/>
              </a:lnSpc>
              <a:spcBef>
                <a:spcPts val="200"/>
              </a:spcBef>
              <a:spcAft>
                <a:spcPts val="200"/>
              </a:spcAft>
              <a:buNone/>
            </a:pPr>
            <a:r>
              <a:rPr lang="en-US" sz="1450" dirty="0"/>
              <a:t>	    static int </a:t>
            </a:r>
            <a:r>
              <a:rPr lang="en-US" sz="1450" dirty="0" err="1"/>
              <a:t>diceSum</a:t>
            </a:r>
            <a:r>
              <a:rPr lang="en-US" sz="1450" dirty="0"/>
              <a:t>(int </a:t>
            </a:r>
            <a:r>
              <a:rPr lang="en-US" sz="1450" dirty="0" err="1"/>
              <a:t>outputSum</a:t>
            </a:r>
            <a:r>
              <a:rPr lang="en-US" sz="1450" dirty="0"/>
              <a:t>) {</a:t>
            </a:r>
            <a:endParaRPr lang="en-IN" sz="1450" dirty="0"/>
          </a:p>
          <a:p>
            <a:pPr marL="468000" indent="-468000" algn="just">
              <a:lnSpc>
                <a:spcPct val="105000"/>
              </a:lnSpc>
              <a:spcBef>
                <a:spcPts val="200"/>
              </a:spcBef>
              <a:spcAft>
                <a:spcPts val="200"/>
              </a:spcAft>
              <a:buNone/>
            </a:pPr>
            <a:r>
              <a:rPr lang="en-US" sz="1450" dirty="0"/>
              <a:t>	        int count = 0;</a:t>
            </a:r>
            <a:endParaRPr lang="en-IN" sz="1450" dirty="0"/>
          </a:p>
          <a:p>
            <a:pPr marL="468000" indent="-468000" algn="just">
              <a:lnSpc>
                <a:spcPct val="105000"/>
              </a:lnSpc>
              <a:spcBef>
                <a:spcPts val="200"/>
              </a:spcBef>
              <a:spcAft>
                <a:spcPts val="200"/>
              </a:spcAft>
              <a:buNone/>
            </a:pPr>
            <a:r>
              <a:rPr lang="en-US" sz="1450" dirty="0"/>
              <a:t>	        for (int </a:t>
            </a:r>
            <a:r>
              <a:rPr lang="en-US" sz="1450" dirty="0" err="1"/>
              <a:t>i</a:t>
            </a:r>
            <a:r>
              <a:rPr lang="en-US" sz="1450" dirty="0"/>
              <a:t> = 1; </a:t>
            </a:r>
            <a:r>
              <a:rPr lang="en-US" sz="1450" dirty="0" err="1"/>
              <a:t>i</a:t>
            </a:r>
            <a:r>
              <a:rPr lang="en-US" sz="1450" dirty="0"/>
              <a:t> &lt;= 6; </a:t>
            </a:r>
            <a:r>
              <a:rPr lang="en-US" sz="1450" dirty="0" err="1"/>
              <a:t>i</a:t>
            </a:r>
            <a:r>
              <a:rPr lang="en-US" sz="1450" dirty="0"/>
              <a:t>++) {</a:t>
            </a:r>
            <a:endParaRPr lang="en-IN" sz="1450" dirty="0"/>
          </a:p>
          <a:p>
            <a:pPr marL="468000" indent="-468000" algn="just">
              <a:lnSpc>
                <a:spcPct val="105000"/>
              </a:lnSpc>
              <a:spcBef>
                <a:spcPts val="200"/>
              </a:spcBef>
              <a:spcAft>
                <a:spcPts val="200"/>
              </a:spcAft>
              <a:buNone/>
            </a:pPr>
            <a:r>
              <a:rPr lang="en-US" sz="1450" dirty="0"/>
              <a:t>	            for (int j = 1; j &lt;= 6; </a:t>
            </a:r>
            <a:r>
              <a:rPr lang="en-US" sz="1450" dirty="0" err="1"/>
              <a:t>j++</a:t>
            </a:r>
            <a:r>
              <a:rPr lang="en-US" sz="1450" dirty="0"/>
              <a:t>) {</a:t>
            </a:r>
            <a:endParaRPr lang="en-IN" sz="1450" dirty="0"/>
          </a:p>
          <a:p>
            <a:pPr marL="468000" indent="-468000" algn="just">
              <a:lnSpc>
                <a:spcPct val="105000"/>
              </a:lnSpc>
              <a:spcBef>
                <a:spcPts val="200"/>
              </a:spcBef>
              <a:spcAft>
                <a:spcPts val="200"/>
              </a:spcAft>
              <a:buNone/>
            </a:pPr>
            <a:r>
              <a:rPr lang="en-US" sz="1450" dirty="0"/>
              <a:t>	                if (</a:t>
            </a:r>
            <a:r>
              <a:rPr lang="en-US" sz="1450" dirty="0" err="1"/>
              <a:t>i</a:t>
            </a:r>
            <a:r>
              <a:rPr lang="en-US" sz="1450" dirty="0"/>
              <a:t> + j == </a:t>
            </a:r>
            <a:r>
              <a:rPr lang="en-US" sz="1450" dirty="0" err="1"/>
              <a:t>outputSum</a:t>
            </a:r>
            <a:r>
              <a:rPr lang="en-US" sz="1450" dirty="0"/>
              <a:t>) {</a:t>
            </a:r>
            <a:endParaRPr lang="en-IN" sz="1450" dirty="0"/>
          </a:p>
          <a:p>
            <a:pPr marL="468000" indent="-468000" algn="just">
              <a:lnSpc>
                <a:spcPct val="105000"/>
              </a:lnSpc>
              <a:spcBef>
                <a:spcPts val="200"/>
              </a:spcBef>
              <a:spcAft>
                <a:spcPts val="200"/>
              </a:spcAft>
              <a:buNone/>
            </a:pPr>
            <a:r>
              <a:rPr lang="en-US" sz="1450" dirty="0"/>
              <a:t>	                    count++;</a:t>
            </a:r>
            <a:endParaRPr lang="en-IN" sz="1450" dirty="0"/>
          </a:p>
          <a:p>
            <a:pPr marL="468000" indent="-468000" algn="just">
              <a:lnSpc>
                <a:spcPct val="105000"/>
              </a:lnSpc>
              <a:spcBef>
                <a:spcPts val="200"/>
              </a:spcBef>
              <a:spcAft>
                <a:spcPts val="200"/>
              </a:spcAft>
              <a:buNone/>
            </a:pPr>
            <a:r>
              <a:rPr lang="en-US" sz="1450" dirty="0"/>
              <a:t>	                }</a:t>
            </a:r>
            <a:endParaRPr lang="en-IN" sz="1450" dirty="0"/>
          </a:p>
          <a:p>
            <a:pPr marL="468000" indent="-468000" algn="just">
              <a:lnSpc>
                <a:spcPct val="105000"/>
              </a:lnSpc>
              <a:spcBef>
                <a:spcPts val="200"/>
              </a:spcBef>
              <a:spcAft>
                <a:spcPts val="200"/>
              </a:spcAft>
              <a:buNone/>
            </a:pPr>
            <a:r>
              <a:rPr lang="en-US" sz="1450" dirty="0"/>
              <a:t>	            }</a:t>
            </a:r>
            <a:endParaRPr lang="en-IN" sz="1450" dirty="0"/>
          </a:p>
          <a:p>
            <a:pPr marL="468000" indent="-468000" algn="just">
              <a:lnSpc>
                <a:spcPct val="105000"/>
              </a:lnSpc>
              <a:spcBef>
                <a:spcPts val="200"/>
              </a:spcBef>
              <a:spcAft>
                <a:spcPts val="200"/>
              </a:spcAft>
              <a:buNone/>
            </a:pPr>
            <a:r>
              <a:rPr lang="en-US" sz="1450" dirty="0"/>
              <a:t>	        }</a:t>
            </a:r>
            <a:endParaRPr lang="en-IN" sz="1450" dirty="0"/>
          </a:p>
          <a:p>
            <a:pPr marL="468000" indent="-468000" algn="just">
              <a:lnSpc>
                <a:spcPct val="105000"/>
              </a:lnSpc>
              <a:spcBef>
                <a:spcPts val="200"/>
              </a:spcBef>
              <a:spcAft>
                <a:spcPts val="200"/>
              </a:spcAft>
              <a:buNone/>
            </a:pPr>
            <a:r>
              <a:rPr lang="en-US" sz="1450" dirty="0"/>
              <a:t>	        return count;</a:t>
            </a:r>
            <a:endParaRPr lang="en-IN" sz="1450" dirty="0"/>
          </a:p>
          <a:p>
            <a:pPr marL="468000" indent="-468000" algn="just">
              <a:lnSpc>
                <a:spcPct val="105000"/>
              </a:lnSpc>
              <a:spcBef>
                <a:spcPts val="200"/>
              </a:spcBef>
              <a:spcAft>
                <a:spcPts val="200"/>
              </a:spcAft>
              <a:buNone/>
            </a:pPr>
            <a:r>
              <a:rPr lang="en-US" sz="1450" dirty="0"/>
              <a:t>	    }</a:t>
            </a:r>
            <a:endParaRPr lang="en-IN" sz="1450" dirty="0"/>
          </a:p>
          <a:p>
            <a:pPr marL="468000" indent="-468000" algn="just">
              <a:lnSpc>
                <a:spcPct val="105000"/>
              </a:lnSpc>
              <a:spcBef>
                <a:spcPts val="200"/>
              </a:spcBef>
              <a:spcAft>
                <a:spcPts val="2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05000"/>
              </a:lnSpc>
              <a:spcBef>
                <a:spcPts val="200"/>
              </a:spcBef>
              <a:spcAft>
                <a:spcPts val="200"/>
              </a:spcAft>
              <a:buNone/>
            </a:pPr>
            <a:r>
              <a:rPr lang="en-US" sz="1450" dirty="0"/>
              <a:t>	        Scanner </a:t>
            </a:r>
            <a:r>
              <a:rPr lang="en-US" sz="1450" dirty="0" err="1"/>
              <a:t>scanner</a:t>
            </a:r>
            <a:r>
              <a:rPr lang="en-US" sz="1450" dirty="0"/>
              <a:t> = new Scanner(System.in);</a:t>
            </a:r>
            <a:endParaRPr lang="en-IN" sz="1450" dirty="0"/>
          </a:p>
          <a:p>
            <a:pPr marL="468000" indent="-468000" algn="just">
              <a:lnSpc>
                <a:spcPct val="105000"/>
              </a:lnSpc>
              <a:spcBef>
                <a:spcPts val="200"/>
              </a:spcBef>
              <a:spcAft>
                <a:spcPts val="200"/>
              </a:spcAft>
              <a:buNone/>
            </a:pPr>
            <a:r>
              <a:rPr lang="en-US" sz="1450" dirty="0"/>
              <a:t>	        int </a:t>
            </a:r>
            <a:r>
              <a:rPr lang="en-US" sz="1450" dirty="0" err="1"/>
              <a:t>outputSum</a:t>
            </a:r>
            <a:r>
              <a:rPr lang="en-US" sz="1450" dirty="0"/>
              <a:t> = </a:t>
            </a:r>
            <a:r>
              <a:rPr lang="en-US" sz="1450" dirty="0" err="1"/>
              <a:t>scanner.nextInt</a:t>
            </a:r>
            <a:r>
              <a:rPr lang="en-US" sz="1450" dirty="0"/>
              <a:t>();</a:t>
            </a:r>
            <a:endParaRPr lang="en-IN" sz="1450" dirty="0"/>
          </a:p>
          <a:p>
            <a:pPr marL="468000" indent="-468000" algn="just">
              <a:lnSpc>
                <a:spcPct val="105000"/>
              </a:lnSpc>
              <a:spcBef>
                <a:spcPts val="200"/>
              </a:spcBef>
              <a:spcAft>
                <a:spcPts val="200"/>
              </a:spcAft>
              <a:buNone/>
            </a:pPr>
            <a:r>
              <a:rPr lang="en-US" sz="1450" dirty="0"/>
              <a:t>	        </a:t>
            </a:r>
            <a:r>
              <a:rPr lang="en-US" sz="1450" dirty="0" err="1"/>
              <a:t>System.out.println</a:t>
            </a:r>
            <a:r>
              <a:rPr lang="en-US" sz="1450" dirty="0"/>
              <a:t>(</a:t>
            </a:r>
            <a:r>
              <a:rPr lang="en-US" sz="1450" dirty="0" err="1"/>
              <a:t>diceSum</a:t>
            </a:r>
            <a:r>
              <a:rPr lang="en-US" sz="1450" dirty="0"/>
              <a:t>(</a:t>
            </a:r>
            <a:r>
              <a:rPr lang="en-US" sz="1450" dirty="0" err="1"/>
              <a:t>outputSum</a:t>
            </a:r>
            <a:r>
              <a:rPr lang="en-US" sz="1450" dirty="0"/>
              <a:t>));</a:t>
            </a:r>
            <a:endParaRPr lang="en-IN" sz="1450" dirty="0"/>
          </a:p>
          <a:p>
            <a:pPr marL="468000" indent="-468000" algn="just">
              <a:lnSpc>
                <a:spcPct val="105000"/>
              </a:lnSpc>
              <a:spcBef>
                <a:spcPts val="200"/>
              </a:spcBef>
              <a:spcAft>
                <a:spcPts val="200"/>
              </a:spcAft>
              <a:buNone/>
            </a:pPr>
            <a:r>
              <a:rPr lang="en-US" sz="1450" dirty="0"/>
              <a:t>	    }</a:t>
            </a:r>
            <a:endParaRPr lang="en-IN" sz="1450" dirty="0"/>
          </a:p>
          <a:p>
            <a:pPr marL="468000" indent="-468000" algn="just">
              <a:lnSpc>
                <a:spcPct val="105000"/>
              </a:lnSpc>
              <a:spcBef>
                <a:spcPts val="200"/>
              </a:spcBef>
              <a:spcAft>
                <a:spcPts val="200"/>
              </a:spcAft>
              <a:buNone/>
            </a:pPr>
            <a:r>
              <a:rPr lang="en-US" sz="1450" dirty="0"/>
              <a:t>	}</a:t>
            </a:r>
            <a:endParaRPr lang="en-IN" sz="1450" dirty="0"/>
          </a:p>
        </p:txBody>
      </p:sp>
    </p:spTree>
    <p:extLst>
      <p:ext uri="{BB962C8B-B14F-4D97-AF65-F5344CB8AC3E}">
        <p14:creationId xmlns:p14="http://schemas.microsoft.com/office/powerpoint/2010/main" val="2941508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0899">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89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700" dirty="0"/>
              <a:t>43.	Please do not forget to select any one language from the right, under “Select Language” drop down menu before you start coding. This is a programming question. Please write your program in the given text area. You can check your program by clicking on the “Compile” button. Once your program is finalized, you must submit your program for evaluation by clicking on the “Submit” button. Also ensure that while printing the output of your program, if required, you only print the exact output of the program, without any leading or preceding text or remark.</a:t>
            </a:r>
            <a:endParaRPr lang="en-IN" sz="1700" dirty="0"/>
          </a:p>
          <a:p>
            <a:pPr marL="468000" indent="-468000" algn="just">
              <a:lnSpc>
                <a:spcPct val="120000"/>
              </a:lnSpc>
              <a:spcBef>
                <a:spcPts val="300"/>
              </a:spcBef>
              <a:spcAft>
                <a:spcPts val="300"/>
              </a:spcAft>
              <a:buNone/>
            </a:pPr>
            <a:r>
              <a:rPr lang="en-US" sz="1700" dirty="0"/>
              <a:t>	</a:t>
            </a:r>
            <a:r>
              <a:rPr lang="en-US" sz="1700" b="1" dirty="0"/>
              <a:t>Word play-2:</a:t>
            </a:r>
            <a:endParaRPr lang="en-IN" sz="1700" dirty="0"/>
          </a:p>
          <a:p>
            <a:pPr marL="468000" indent="-468000" algn="just">
              <a:lnSpc>
                <a:spcPct val="120000"/>
              </a:lnSpc>
              <a:spcBef>
                <a:spcPts val="300"/>
              </a:spcBef>
              <a:spcAft>
                <a:spcPts val="300"/>
              </a:spcAft>
              <a:buNone/>
            </a:pPr>
            <a:r>
              <a:rPr lang="en-US" sz="1700" dirty="0"/>
              <a:t>	You will be given a n*n matrix with jumbled characters. You need to find and return the word “Welcome” such that the word formed from the letters in the matrix are sequentially adjacent, adjacent cells means those which are horizontally or vertically neighboring. If the word is not formed return False.</a:t>
            </a:r>
            <a:endParaRPr lang="en-IN" sz="1700" dirty="0"/>
          </a:p>
          <a:p>
            <a:pPr marL="468000" indent="-468000" algn="just">
              <a:lnSpc>
                <a:spcPct val="120000"/>
              </a:lnSpc>
              <a:spcBef>
                <a:spcPts val="300"/>
              </a:spcBef>
              <a:spcAft>
                <a:spcPts val="300"/>
              </a:spcAft>
              <a:buNone/>
            </a:pPr>
            <a:r>
              <a:rPr lang="en-US" sz="1700" dirty="0"/>
              <a:t>	</a:t>
            </a:r>
            <a:r>
              <a:rPr lang="en-US" sz="1700" b="1" dirty="0"/>
              <a:t>Input Format:</a:t>
            </a:r>
            <a:endParaRPr lang="en-IN" sz="1700" dirty="0"/>
          </a:p>
          <a:p>
            <a:pPr marL="468000" indent="-468000" algn="just">
              <a:lnSpc>
                <a:spcPct val="120000"/>
              </a:lnSpc>
              <a:spcBef>
                <a:spcPts val="300"/>
              </a:spcBef>
              <a:spcAft>
                <a:spcPts val="300"/>
              </a:spcAft>
              <a:buNone/>
            </a:pPr>
            <a:r>
              <a:rPr lang="en-US" sz="1700" dirty="0"/>
              <a:t>	First line has “n” which indicates the rows and columns of the grid.</a:t>
            </a:r>
            <a:endParaRPr lang="en-IN" sz="1700" dirty="0"/>
          </a:p>
          <a:p>
            <a:pPr marL="468000" indent="-468000" algn="just">
              <a:lnSpc>
                <a:spcPct val="120000"/>
              </a:lnSpc>
              <a:spcBef>
                <a:spcPts val="300"/>
              </a:spcBef>
              <a:spcAft>
                <a:spcPts val="300"/>
              </a:spcAft>
              <a:buNone/>
            </a:pPr>
            <a:r>
              <a:rPr lang="en-US" sz="1700" dirty="0"/>
              <a:t>	Second line has all the matrix elements divided with one space.</a:t>
            </a:r>
            <a:endParaRPr lang="en-IN" sz="1700" dirty="0"/>
          </a:p>
        </p:txBody>
      </p:sp>
    </p:spTree>
    <p:extLst>
      <p:ext uri="{BB962C8B-B14F-4D97-AF65-F5344CB8AC3E}">
        <p14:creationId xmlns:p14="http://schemas.microsoft.com/office/powerpoint/2010/main" val="39640208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700" dirty="0"/>
              <a:t>	</a:t>
            </a:r>
            <a:r>
              <a:rPr lang="en-US" sz="1700" b="1" dirty="0"/>
              <a:t>Output Format:</a:t>
            </a:r>
            <a:endParaRPr lang="en-IN" sz="1700" dirty="0"/>
          </a:p>
          <a:p>
            <a:pPr marL="468000" indent="-468000" algn="just">
              <a:lnSpc>
                <a:spcPct val="120000"/>
              </a:lnSpc>
              <a:spcBef>
                <a:spcPts val="300"/>
              </a:spcBef>
              <a:spcAft>
                <a:spcPts val="300"/>
              </a:spcAft>
              <a:buNone/>
            </a:pPr>
            <a:r>
              <a:rPr lang="en-US" sz="1700" b="1" dirty="0"/>
              <a:t>	</a:t>
            </a:r>
            <a:r>
              <a:rPr lang="en-US" sz="1700" dirty="0"/>
              <a:t>String ‘welcome’ if the word is forms otherwise False.</a:t>
            </a:r>
            <a:endParaRPr lang="en-IN" sz="1700" dirty="0"/>
          </a:p>
          <a:p>
            <a:pPr marL="468000" indent="-468000" algn="just">
              <a:lnSpc>
                <a:spcPct val="120000"/>
              </a:lnSpc>
              <a:spcBef>
                <a:spcPts val="300"/>
              </a:spcBef>
              <a:spcAft>
                <a:spcPts val="300"/>
              </a:spcAft>
              <a:buNone/>
            </a:pPr>
            <a:r>
              <a:rPr lang="en-US" sz="1700" dirty="0"/>
              <a:t>	</a:t>
            </a:r>
            <a:r>
              <a:rPr lang="en-US" sz="1700" b="1" dirty="0"/>
              <a:t>Sample Input:</a:t>
            </a:r>
            <a:endParaRPr lang="en-IN" sz="1700" dirty="0"/>
          </a:p>
          <a:p>
            <a:pPr marL="468000" indent="-468000" algn="just">
              <a:lnSpc>
                <a:spcPct val="120000"/>
              </a:lnSpc>
              <a:spcBef>
                <a:spcPts val="300"/>
              </a:spcBef>
              <a:spcAft>
                <a:spcPts val="300"/>
              </a:spcAft>
              <a:buNone/>
            </a:pPr>
            <a:r>
              <a:rPr lang="en-US" sz="1700" dirty="0"/>
              <a:t>	4</a:t>
            </a:r>
            <a:endParaRPr lang="en-IN" sz="1700" dirty="0"/>
          </a:p>
          <a:p>
            <a:pPr marL="468000" indent="-468000" algn="just">
              <a:lnSpc>
                <a:spcPct val="120000"/>
              </a:lnSpc>
              <a:spcBef>
                <a:spcPts val="300"/>
              </a:spcBef>
              <a:spcAft>
                <a:spcPts val="300"/>
              </a:spcAft>
              <a:buNone/>
            </a:pPr>
            <a:r>
              <a:rPr lang="en-US" sz="1700" dirty="0"/>
              <a:t>	a b c o d e l m q w q e z x y k</a:t>
            </a:r>
            <a:endParaRPr lang="en-IN" sz="1700" dirty="0"/>
          </a:p>
          <a:p>
            <a:pPr marL="468000" indent="-468000" algn="just">
              <a:lnSpc>
                <a:spcPct val="120000"/>
              </a:lnSpc>
              <a:spcBef>
                <a:spcPts val="300"/>
              </a:spcBef>
              <a:spcAft>
                <a:spcPts val="300"/>
              </a:spcAft>
              <a:buNone/>
            </a:pPr>
            <a:r>
              <a:rPr lang="en-US" sz="1700" dirty="0"/>
              <a:t>	</a:t>
            </a:r>
            <a:r>
              <a:rPr lang="en-US" sz="1700" b="1" dirty="0"/>
              <a:t>Output:</a:t>
            </a:r>
            <a:r>
              <a:rPr lang="en-US" sz="1700" dirty="0"/>
              <a:t> welcome</a:t>
            </a:r>
            <a:endParaRPr lang="en-IN" sz="1700" dirty="0"/>
          </a:p>
          <a:p>
            <a:pPr marL="468000" indent="-468000" algn="just">
              <a:lnSpc>
                <a:spcPct val="120000"/>
              </a:lnSpc>
              <a:spcBef>
                <a:spcPts val="300"/>
              </a:spcBef>
              <a:spcAft>
                <a:spcPts val="300"/>
              </a:spcAft>
              <a:buNone/>
            </a:pPr>
            <a:r>
              <a:rPr lang="en-US" sz="1700" dirty="0"/>
              <a:t>	</a:t>
            </a:r>
            <a:r>
              <a:rPr lang="en-US" sz="1700" b="1" dirty="0"/>
              <a:t>Explanation: </a:t>
            </a:r>
            <a:r>
              <a:rPr lang="en-US" sz="1700" dirty="0"/>
              <a:t>The matrix formed is [[a, b, c, o].</a:t>
            </a:r>
            <a:endParaRPr lang="en-IN" sz="1700" dirty="0"/>
          </a:p>
          <a:p>
            <a:pPr marL="468000" indent="-468000" algn="just">
              <a:lnSpc>
                <a:spcPct val="120000"/>
              </a:lnSpc>
              <a:spcBef>
                <a:spcPts val="300"/>
              </a:spcBef>
              <a:spcAft>
                <a:spcPts val="300"/>
              </a:spcAft>
              <a:buNone/>
            </a:pPr>
            <a:r>
              <a:rPr lang="en-US" sz="1700" b="1" dirty="0"/>
              <a:t>	</a:t>
            </a:r>
            <a:r>
              <a:rPr lang="en-US" sz="1700" dirty="0"/>
              <a:t>[d, e, l, m]</a:t>
            </a:r>
            <a:endParaRPr lang="en-IN" sz="1700" dirty="0"/>
          </a:p>
          <a:p>
            <a:pPr marL="468000" indent="-468000" algn="just">
              <a:lnSpc>
                <a:spcPct val="120000"/>
              </a:lnSpc>
              <a:spcBef>
                <a:spcPts val="300"/>
              </a:spcBef>
              <a:spcAft>
                <a:spcPts val="300"/>
              </a:spcAft>
              <a:buNone/>
            </a:pPr>
            <a:r>
              <a:rPr lang="en-US" sz="1700" dirty="0"/>
              <a:t>	[q, w, q, e]</a:t>
            </a:r>
            <a:endParaRPr lang="en-IN" sz="1700" dirty="0"/>
          </a:p>
          <a:p>
            <a:pPr marL="468000" indent="-468000" algn="just">
              <a:lnSpc>
                <a:spcPct val="120000"/>
              </a:lnSpc>
              <a:spcBef>
                <a:spcPts val="300"/>
              </a:spcBef>
              <a:spcAft>
                <a:spcPts val="300"/>
              </a:spcAft>
              <a:buNone/>
            </a:pPr>
            <a:r>
              <a:rPr lang="en-US" sz="1700" dirty="0"/>
              <a:t>	[x, y, z, K]].</a:t>
            </a:r>
            <a:endParaRPr lang="en-IN" sz="1700" dirty="0"/>
          </a:p>
          <a:p>
            <a:pPr marL="468000" indent="-468000" algn="just">
              <a:lnSpc>
                <a:spcPct val="120000"/>
              </a:lnSpc>
              <a:spcBef>
                <a:spcPts val="300"/>
              </a:spcBef>
              <a:spcAft>
                <a:spcPts val="300"/>
              </a:spcAft>
              <a:buNone/>
            </a:pPr>
            <a:r>
              <a:rPr lang="en-US" sz="1700" dirty="0"/>
              <a:t>	The word can be formed form:</a:t>
            </a:r>
            <a:endParaRPr lang="en-IN" sz="1700" dirty="0"/>
          </a:p>
          <a:p>
            <a:pPr marL="468000" indent="-468000" algn="just">
              <a:lnSpc>
                <a:spcPct val="120000"/>
              </a:lnSpc>
              <a:spcBef>
                <a:spcPts val="300"/>
              </a:spcBef>
              <a:spcAft>
                <a:spcPts val="300"/>
              </a:spcAft>
              <a:buNone/>
            </a:pPr>
            <a:r>
              <a:rPr lang="en-US" sz="1700" dirty="0"/>
              <a:t>	w(2, 1) -&gt; e(1, 1) -&gt; l(1, 2) -&gt; c(0, 2) -&gt; o(0, 3) -&gt; m(1, 3) -&gt; e(2, 3).</a:t>
            </a:r>
            <a:endParaRPr lang="en-IN" sz="1700" dirty="0"/>
          </a:p>
        </p:txBody>
      </p:sp>
    </p:spTree>
    <p:extLst>
      <p:ext uri="{BB962C8B-B14F-4D97-AF65-F5344CB8AC3E}">
        <p14:creationId xmlns:p14="http://schemas.microsoft.com/office/powerpoint/2010/main" val="23792674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b="1" dirty="0"/>
              <a:t>	Answer:</a:t>
            </a:r>
            <a:endParaRPr lang="en-IN" sz="1500" dirty="0"/>
          </a:p>
          <a:p>
            <a:pPr marL="468000" indent="-468000" algn="just">
              <a:lnSpc>
                <a:spcPct val="120000"/>
              </a:lnSpc>
              <a:spcBef>
                <a:spcPts val="300"/>
              </a:spcBef>
              <a:spcAft>
                <a:spcPts val="300"/>
              </a:spcAft>
              <a:buNone/>
            </a:pPr>
            <a:r>
              <a:rPr lang="en-US" sz="1500" dirty="0"/>
              <a:t>	import </a:t>
            </a:r>
            <a:r>
              <a:rPr lang="en-US" sz="1500" dirty="0" err="1"/>
              <a:t>java.util.Scanner</a:t>
            </a:r>
            <a:r>
              <a:rPr lang="en-US" sz="1500" dirty="0"/>
              <a:t>;</a:t>
            </a:r>
            <a:endParaRPr lang="en-IN" sz="1500" dirty="0"/>
          </a:p>
          <a:p>
            <a:pPr marL="468000" indent="-468000" algn="just">
              <a:lnSpc>
                <a:spcPct val="120000"/>
              </a:lnSpc>
              <a:spcBef>
                <a:spcPts val="300"/>
              </a:spcBef>
              <a:spcAft>
                <a:spcPts val="300"/>
              </a:spcAft>
              <a:buNone/>
            </a:pPr>
            <a:r>
              <a:rPr lang="en-US" sz="1500" dirty="0"/>
              <a:t>	public class Main {</a:t>
            </a:r>
            <a:endParaRPr lang="en-IN" sz="1500" dirty="0"/>
          </a:p>
          <a:p>
            <a:pPr marL="468000" indent="-468000" algn="just">
              <a:lnSpc>
                <a:spcPct val="120000"/>
              </a:lnSpc>
              <a:spcBef>
                <a:spcPts val="300"/>
              </a:spcBef>
              <a:spcAft>
                <a:spcPts val="300"/>
              </a:spcAft>
              <a:buNone/>
            </a:pPr>
            <a:r>
              <a:rPr lang="en-US" sz="1500" dirty="0"/>
              <a:t>	    static </a:t>
            </a:r>
            <a:r>
              <a:rPr lang="en-US" sz="1500" dirty="0" err="1"/>
              <a:t>boolean</a:t>
            </a:r>
            <a:r>
              <a:rPr lang="en-US" sz="1500" dirty="0"/>
              <a:t> </a:t>
            </a:r>
            <a:r>
              <a:rPr lang="en-US" sz="1500" dirty="0" err="1"/>
              <a:t>findWord</a:t>
            </a:r>
            <a:r>
              <a:rPr lang="en-US" sz="1500" dirty="0"/>
              <a:t>(char[][] matrix, String word) {</a:t>
            </a:r>
            <a:endParaRPr lang="en-IN" sz="1500" dirty="0"/>
          </a:p>
          <a:p>
            <a:pPr marL="468000" indent="-468000" algn="just">
              <a:lnSpc>
                <a:spcPct val="120000"/>
              </a:lnSpc>
              <a:spcBef>
                <a:spcPts val="300"/>
              </a:spcBef>
              <a:spcAft>
                <a:spcPts val="300"/>
              </a:spcAft>
              <a:buNone/>
            </a:pPr>
            <a:r>
              <a:rPr lang="en-US" sz="1500" dirty="0"/>
              <a:t>	        int n = </a:t>
            </a:r>
            <a:r>
              <a:rPr lang="en-US" sz="1500" dirty="0" err="1"/>
              <a:t>matrix.length</a:t>
            </a:r>
            <a:r>
              <a:rPr lang="en-US" sz="1500" dirty="0"/>
              <a:t>;</a:t>
            </a:r>
            <a:endParaRPr lang="en-IN" sz="1500" dirty="0"/>
          </a:p>
          <a:p>
            <a:pPr marL="468000" indent="-468000" algn="just">
              <a:lnSpc>
                <a:spcPct val="120000"/>
              </a:lnSpc>
              <a:spcBef>
                <a:spcPts val="300"/>
              </a:spcBef>
              <a:spcAft>
                <a:spcPts val="300"/>
              </a:spcAft>
              <a:buNone/>
            </a:pPr>
            <a:r>
              <a:rPr lang="en-US" sz="1500" dirty="0"/>
              <a:t>	        </a:t>
            </a:r>
            <a:r>
              <a:rPr lang="en-US" sz="1500" dirty="0" err="1"/>
              <a:t>boolean</a:t>
            </a:r>
            <a:r>
              <a:rPr lang="en-US" sz="1500" dirty="0"/>
              <a:t>[][] visited = new </a:t>
            </a:r>
            <a:r>
              <a:rPr lang="en-US" sz="1500" dirty="0" err="1"/>
              <a:t>boolean</a:t>
            </a:r>
            <a:r>
              <a:rPr lang="en-US" sz="1500" dirty="0"/>
              <a:t>[n][n];</a:t>
            </a:r>
            <a:endParaRPr lang="en-IN" sz="1500" dirty="0"/>
          </a:p>
          <a:p>
            <a:pPr marL="468000" indent="-468000" algn="just">
              <a:lnSpc>
                <a:spcPct val="120000"/>
              </a:lnSpc>
              <a:spcBef>
                <a:spcPts val="300"/>
              </a:spcBef>
              <a:spcAft>
                <a:spcPts val="300"/>
              </a:spcAft>
              <a:buNone/>
            </a:pPr>
            <a:r>
              <a:rPr lang="en-US" sz="1500" dirty="0"/>
              <a:t>	        int[][] directions = {{0, 1}, {1, 0}, {0, -1}, {-1, 0}};</a:t>
            </a:r>
            <a:endParaRPr lang="en-IN" sz="1500" dirty="0"/>
          </a:p>
          <a:p>
            <a:pPr marL="468000" indent="-468000" algn="just">
              <a:lnSpc>
                <a:spcPct val="120000"/>
              </a:lnSpc>
              <a:spcBef>
                <a:spcPts val="300"/>
              </a:spcBef>
              <a:spcAft>
                <a:spcPts val="300"/>
              </a:spcAft>
              <a:buNone/>
            </a:pPr>
            <a:r>
              <a:rPr lang="en-US" sz="1500" dirty="0"/>
              <a:t>	        for (int </a:t>
            </a:r>
            <a:r>
              <a:rPr lang="en-US" sz="1500" dirty="0" err="1"/>
              <a:t>i</a:t>
            </a:r>
            <a:r>
              <a:rPr lang="en-US" sz="1500" dirty="0"/>
              <a:t> = 0; </a:t>
            </a:r>
            <a:r>
              <a:rPr lang="en-US" sz="1500" dirty="0" err="1"/>
              <a:t>i</a:t>
            </a:r>
            <a:r>
              <a:rPr lang="en-US" sz="1500" dirty="0"/>
              <a:t> &lt; n; </a:t>
            </a:r>
            <a:r>
              <a:rPr lang="en-US" sz="1500" dirty="0" err="1"/>
              <a:t>i</a:t>
            </a:r>
            <a:r>
              <a:rPr lang="en-US" sz="1500" dirty="0"/>
              <a:t>++) {</a:t>
            </a:r>
            <a:endParaRPr lang="en-IN" sz="1500" dirty="0"/>
          </a:p>
          <a:p>
            <a:pPr marL="468000" indent="-468000" algn="just">
              <a:lnSpc>
                <a:spcPct val="120000"/>
              </a:lnSpc>
              <a:spcBef>
                <a:spcPts val="300"/>
              </a:spcBef>
              <a:spcAft>
                <a:spcPts val="300"/>
              </a:spcAft>
              <a:buNone/>
            </a:pPr>
            <a:r>
              <a:rPr lang="en-US" sz="1500" dirty="0"/>
              <a:t>	            for (int j = 0; j &lt; n; </a:t>
            </a:r>
            <a:r>
              <a:rPr lang="en-US" sz="1500" dirty="0" err="1"/>
              <a:t>j++</a:t>
            </a:r>
            <a:r>
              <a:rPr lang="en-US" sz="1500" dirty="0"/>
              <a:t>) {</a:t>
            </a:r>
            <a:endParaRPr lang="en-IN" sz="1500" dirty="0"/>
          </a:p>
          <a:p>
            <a:pPr marL="468000" indent="-468000" algn="just">
              <a:lnSpc>
                <a:spcPct val="120000"/>
              </a:lnSpc>
              <a:spcBef>
                <a:spcPts val="300"/>
              </a:spcBef>
              <a:spcAft>
                <a:spcPts val="300"/>
              </a:spcAft>
              <a:buNone/>
            </a:pPr>
            <a:r>
              <a:rPr lang="en-US" sz="1500" dirty="0"/>
              <a:t>	                if (matrix[</a:t>
            </a:r>
            <a:r>
              <a:rPr lang="en-US" sz="1500" dirty="0" err="1"/>
              <a:t>i</a:t>
            </a:r>
            <a:r>
              <a:rPr lang="en-US" sz="1500" dirty="0"/>
              <a:t>][j] == </a:t>
            </a:r>
            <a:r>
              <a:rPr lang="en-US" sz="1500" dirty="0" err="1"/>
              <a:t>word.charAt</a:t>
            </a:r>
            <a:r>
              <a:rPr lang="en-US" sz="1500" dirty="0"/>
              <a:t>(0)) {</a:t>
            </a:r>
            <a:endParaRPr lang="en-IN" sz="1500" dirty="0"/>
          </a:p>
          <a:p>
            <a:pPr marL="468000" indent="-468000" algn="just">
              <a:lnSpc>
                <a:spcPct val="120000"/>
              </a:lnSpc>
              <a:spcBef>
                <a:spcPts val="300"/>
              </a:spcBef>
              <a:spcAft>
                <a:spcPts val="300"/>
              </a:spcAft>
              <a:buNone/>
            </a:pPr>
            <a:r>
              <a:rPr lang="en-US" sz="1500" dirty="0"/>
              <a:t>	                    if (</a:t>
            </a:r>
            <a:r>
              <a:rPr lang="en-US" sz="1500" dirty="0" err="1"/>
              <a:t>dfs</a:t>
            </a:r>
            <a:r>
              <a:rPr lang="en-US" sz="1500" dirty="0"/>
              <a:t>(matrix, visited, directions, word, </a:t>
            </a:r>
            <a:r>
              <a:rPr lang="en-US" sz="1500" dirty="0" err="1"/>
              <a:t>i</a:t>
            </a:r>
            <a:r>
              <a:rPr lang="en-US" sz="1500" dirty="0"/>
              <a:t>, j, 0)) {</a:t>
            </a:r>
            <a:endParaRPr lang="en-IN" sz="1500" dirty="0"/>
          </a:p>
          <a:p>
            <a:pPr marL="468000" indent="-468000" algn="just">
              <a:lnSpc>
                <a:spcPct val="120000"/>
              </a:lnSpc>
              <a:spcBef>
                <a:spcPts val="300"/>
              </a:spcBef>
              <a:spcAft>
                <a:spcPts val="300"/>
              </a:spcAft>
              <a:buNone/>
            </a:pPr>
            <a:r>
              <a:rPr lang="en-US" sz="1500" dirty="0"/>
              <a:t>	                        return true;</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1826039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450" dirty="0"/>
              <a:t>	        return false;</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static </a:t>
            </a:r>
            <a:r>
              <a:rPr lang="en-US" sz="1450" dirty="0" err="1"/>
              <a:t>boolean</a:t>
            </a:r>
            <a:r>
              <a:rPr lang="en-US" sz="1450" dirty="0"/>
              <a:t> </a:t>
            </a:r>
            <a:r>
              <a:rPr lang="en-US" sz="1450" dirty="0" err="1"/>
              <a:t>dfs</a:t>
            </a:r>
            <a:r>
              <a:rPr lang="en-US" sz="1450" dirty="0"/>
              <a:t>(char[][] matrix, </a:t>
            </a:r>
            <a:r>
              <a:rPr lang="en-US" sz="1450" dirty="0" err="1"/>
              <a:t>boolean</a:t>
            </a:r>
            <a:r>
              <a:rPr lang="en-US" sz="1450" dirty="0"/>
              <a:t>[][] visited, int[][] directions, String word, int x, int y, int </a:t>
            </a:r>
            <a:r>
              <a:rPr lang="en-US" sz="1450" dirty="0" err="1"/>
              <a:t>idx</a:t>
            </a:r>
            <a:r>
              <a:rPr lang="en-US" sz="1450" dirty="0"/>
              <a:t>) {</a:t>
            </a:r>
            <a:endParaRPr lang="en-IN" sz="1450" dirty="0"/>
          </a:p>
          <a:p>
            <a:pPr marL="468000" indent="-468000" algn="just">
              <a:lnSpc>
                <a:spcPct val="120000"/>
              </a:lnSpc>
              <a:spcBef>
                <a:spcPts val="300"/>
              </a:spcBef>
              <a:spcAft>
                <a:spcPts val="300"/>
              </a:spcAft>
              <a:buNone/>
            </a:pPr>
            <a:r>
              <a:rPr lang="en-US" sz="1450" dirty="0"/>
              <a:t>	        int n = </a:t>
            </a:r>
            <a:r>
              <a:rPr lang="en-US" sz="1450" dirty="0" err="1"/>
              <a:t>matrix.length</a:t>
            </a:r>
            <a:r>
              <a:rPr lang="en-US" sz="1450" dirty="0"/>
              <a:t>;</a:t>
            </a:r>
            <a:endParaRPr lang="en-IN" sz="1450" dirty="0"/>
          </a:p>
          <a:p>
            <a:pPr marL="468000" indent="-468000" algn="just">
              <a:lnSpc>
                <a:spcPct val="120000"/>
              </a:lnSpc>
              <a:spcBef>
                <a:spcPts val="300"/>
              </a:spcBef>
              <a:spcAft>
                <a:spcPts val="300"/>
              </a:spcAft>
              <a:buNone/>
            </a:pPr>
            <a:r>
              <a:rPr lang="en-US" sz="1450" dirty="0"/>
              <a:t>	        if (</a:t>
            </a:r>
            <a:r>
              <a:rPr lang="en-US" sz="1450" dirty="0" err="1"/>
              <a:t>idx</a:t>
            </a:r>
            <a:r>
              <a:rPr lang="en-US" sz="1450" dirty="0"/>
              <a:t> == </a:t>
            </a:r>
            <a:r>
              <a:rPr lang="en-US" sz="1450" dirty="0" err="1"/>
              <a:t>word.length</a:t>
            </a:r>
            <a:r>
              <a:rPr lang="en-US" sz="1450" dirty="0"/>
              <a:t>()) {</a:t>
            </a:r>
            <a:endParaRPr lang="en-IN" sz="1450" dirty="0"/>
          </a:p>
          <a:p>
            <a:pPr marL="468000" indent="-468000" algn="just">
              <a:lnSpc>
                <a:spcPct val="120000"/>
              </a:lnSpc>
              <a:spcBef>
                <a:spcPts val="300"/>
              </a:spcBef>
              <a:spcAft>
                <a:spcPts val="300"/>
              </a:spcAft>
              <a:buNone/>
            </a:pPr>
            <a:r>
              <a:rPr lang="en-US" sz="1450" dirty="0"/>
              <a:t>	            return true;</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if (x &lt; 0 || x &gt;= n || y &lt; 0 || y &gt;= n || visited[x][y] || matrix[x][y] != </a:t>
            </a:r>
            <a:r>
              <a:rPr lang="en-US" sz="1450" dirty="0" err="1"/>
              <a:t>word.charAt</a:t>
            </a:r>
            <a:r>
              <a:rPr lang="en-US" sz="1450" dirty="0"/>
              <a:t>(</a:t>
            </a:r>
            <a:r>
              <a:rPr lang="en-US" sz="1450" dirty="0" err="1"/>
              <a:t>idx</a:t>
            </a:r>
            <a:r>
              <a:rPr lang="en-US" sz="1450" dirty="0"/>
              <a:t>)) {</a:t>
            </a:r>
            <a:endParaRPr lang="en-IN" sz="1450" dirty="0"/>
          </a:p>
          <a:p>
            <a:pPr marL="468000" indent="-468000" algn="just">
              <a:lnSpc>
                <a:spcPct val="120000"/>
              </a:lnSpc>
              <a:spcBef>
                <a:spcPts val="300"/>
              </a:spcBef>
              <a:spcAft>
                <a:spcPts val="300"/>
              </a:spcAft>
              <a:buNone/>
            </a:pPr>
            <a:r>
              <a:rPr lang="en-US" sz="1450" dirty="0"/>
              <a:t>	            return false;</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visited[x][y] = true;</a:t>
            </a:r>
            <a:endParaRPr lang="en-IN" sz="1450" dirty="0"/>
          </a:p>
          <a:p>
            <a:pPr marL="468000" indent="-468000" algn="just">
              <a:lnSpc>
                <a:spcPct val="120000"/>
              </a:lnSpc>
              <a:spcBef>
                <a:spcPts val="300"/>
              </a:spcBef>
              <a:spcAft>
                <a:spcPts val="300"/>
              </a:spcAft>
              <a:buNone/>
            </a:pPr>
            <a:r>
              <a:rPr lang="en-US" sz="1450" dirty="0"/>
              <a:t>	        for (int[] </a:t>
            </a:r>
            <a:r>
              <a:rPr lang="en-US" sz="1450" dirty="0" err="1"/>
              <a:t>dir</a:t>
            </a:r>
            <a:r>
              <a:rPr lang="en-US" sz="1450" dirty="0"/>
              <a:t> : directions) {</a:t>
            </a:r>
            <a:endParaRPr lang="en-IN" sz="1450" dirty="0"/>
          </a:p>
          <a:p>
            <a:pPr marL="468000" indent="-468000" algn="just">
              <a:lnSpc>
                <a:spcPct val="120000"/>
              </a:lnSpc>
              <a:spcBef>
                <a:spcPts val="300"/>
              </a:spcBef>
              <a:spcAft>
                <a:spcPts val="300"/>
              </a:spcAft>
              <a:buNone/>
            </a:pPr>
            <a:r>
              <a:rPr lang="en-US" sz="1450" dirty="0"/>
              <a:t>	            if (</a:t>
            </a:r>
            <a:r>
              <a:rPr lang="en-US" sz="1450" dirty="0" err="1"/>
              <a:t>dfs</a:t>
            </a:r>
            <a:r>
              <a:rPr lang="en-US" sz="1450" dirty="0"/>
              <a:t>(matrix, visited, directions, word, x + </a:t>
            </a:r>
            <a:r>
              <a:rPr lang="en-US" sz="1450" dirty="0" err="1"/>
              <a:t>dir</a:t>
            </a:r>
            <a:r>
              <a:rPr lang="en-US" sz="1450" dirty="0"/>
              <a:t>[0], y + </a:t>
            </a:r>
            <a:r>
              <a:rPr lang="en-US" sz="1450" dirty="0" err="1"/>
              <a:t>dir</a:t>
            </a:r>
            <a:r>
              <a:rPr lang="en-US" sz="1450" dirty="0"/>
              <a:t>[1], </a:t>
            </a:r>
            <a:r>
              <a:rPr lang="en-US" sz="1450" dirty="0" err="1"/>
              <a:t>idx</a:t>
            </a:r>
            <a:r>
              <a:rPr lang="en-US" sz="1450" dirty="0"/>
              <a:t> + 1)) {</a:t>
            </a:r>
            <a:endParaRPr lang="en-IN" sz="1450" dirty="0"/>
          </a:p>
          <a:p>
            <a:pPr marL="468000" indent="-468000" algn="just">
              <a:lnSpc>
                <a:spcPct val="120000"/>
              </a:lnSpc>
              <a:spcBef>
                <a:spcPts val="300"/>
              </a:spcBef>
              <a:spcAft>
                <a:spcPts val="300"/>
              </a:spcAft>
              <a:buNone/>
            </a:pPr>
            <a:r>
              <a:rPr lang="en-US" sz="1450" dirty="0"/>
              <a:t>	                return true;</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a:t>
            </a:r>
            <a:endParaRPr lang="en-IN" sz="1450" dirty="0"/>
          </a:p>
        </p:txBody>
      </p:sp>
    </p:spTree>
    <p:extLst>
      <p:ext uri="{BB962C8B-B14F-4D97-AF65-F5344CB8AC3E}">
        <p14:creationId xmlns:p14="http://schemas.microsoft.com/office/powerpoint/2010/main" val="30859061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dirty="0"/>
              <a:t>	        visited[x][y] = false;</a:t>
            </a:r>
            <a:endParaRPr lang="en-IN" sz="1500" dirty="0"/>
          </a:p>
          <a:p>
            <a:pPr marL="468000" indent="-468000" algn="just">
              <a:lnSpc>
                <a:spcPct val="120000"/>
              </a:lnSpc>
              <a:spcBef>
                <a:spcPts val="300"/>
              </a:spcBef>
              <a:spcAft>
                <a:spcPts val="300"/>
              </a:spcAft>
              <a:buNone/>
            </a:pPr>
            <a:r>
              <a:rPr lang="en-US" sz="1500" dirty="0"/>
              <a:t>	        return false;</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public static void main(String[] </a:t>
            </a:r>
            <a:r>
              <a:rPr lang="en-US" sz="1500" dirty="0" err="1"/>
              <a:t>args</a:t>
            </a:r>
            <a:r>
              <a:rPr lang="en-US" sz="1500" dirty="0"/>
              <a:t>) {</a:t>
            </a:r>
            <a:endParaRPr lang="en-IN" sz="1500" dirty="0"/>
          </a:p>
          <a:p>
            <a:pPr marL="468000" indent="-468000" algn="just">
              <a:lnSpc>
                <a:spcPct val="120000"/>
              </a:lnSpc>
              <a:spcBef>
                <a:spcPts val="300"/>
              </a:spcBef>
              <a:spcAft>
                <a:spcPts val="300"/>
              </a:spcAft>
              <a:buNone/>
            </a:pPr>
            <a:r>
              <a:rPr lang="en-US" sz="1500" dirty="0"/>
              <a:t>	        Scanner </a:t>
            </a:r>
            <a:r>
              <a:rPr lang="en-US" sz="1500" dirty="0" err="1"/>
              <a:t>scanner</a:t>
            </a:r>
            <a:r>
              <a:rPr lang="en-US" sz="1500" dirty="0"/>
              <a:t> = new Scanner(System.in);</a:t>
            </a:r>
            <a:endParaRPr lang="en-IN" sz="1500" dirty="0"/>
          </a:p>
          <a:p>
            <a:pPr marL="468000" indent="-468000" algn="just">
              <a:lnSpc>
                <a:spcPct val="120000"/>
              </a:lnSpc>
              <a:spcBef>
                <a:spcPts val="300"/>
              </a:spcBef>
              <a:spcAft>
                <a:spcPts val="300"/>
              </a:spcAft>
              <a:buNone/>
            </a:pPr>
            <a:r>
              <a:rPr lang="en-US" sz="1500" dirty="0"/>
              <a:t>	        int n = </a:t>
            </a:r>
            <a:r>
              <a:rPr lang="en-US" sz="1500" dirty="0" err="1"/>
              <a:t>scanner.nextInt</a:t>
            </a:r>
            <a:r>
              <a:rPr lang="en-US" sz="1500" dirty="0"/>
              <a:t>();</a:t>
            </a:r>
            <a:endParaRPr lang="en-IN" sz="1500" dirty="0"/>
          </a:p>
          <a:p>
            <a:pPr marL="468000" indent="-468000" algn="just">
              <a:lnSpc>
                <a:spcPct val="120000"/>
              </a:lnSpc>
              <a:spcBef>
                <a:spcPts val="300"/>
              </a:spcBef>
              <a:spcAft>
                <a:spcPts val="300"/>
              </a:spcAft>
              <a:buNone/>
            </a:pPr>
            <a:r>
              <a:rPr lang="en-US" sz="1500" dirty="0"/>
              <a:t>	        char[][] matrix = new char[n][n];</a:t>
            </a:r>
            <a:endParaRPr lang="en-IN" sz="1500" dirty="0"/>
          </a:p>
          <a:p>
            <a:pPr marL="468000" indent="-468000" algn="just">
              <a:lnSpc>
                <a:spcPct val="120000"/>
              </a:lnSpc>
              <a:spcBef>
                <a:spcPts val="300"/>
              </a:spcBef>
              <a:spcAft>
                <a:spcPts val="300"/>
              </a:spcAft>
              <a:buNone/>
            </a:pPr>
            <a:r>
              <a:rPr lang="en-US" sz="1500" dirty="0"/>
              <a:t>	        for (int </a:t>
            </a:r>
            <a:r>
              <a:rPr lang="en-US" sz="1500" dirty="0" err="1"/>
              <a:t>i</a:t>
            </a:r>
            <a:r>
              <a:rPr lang="en-US" sz="1500" dirty="0"/>
              <a:t> = 0; </a:t>
            </a:r>
            <a:r>
              <a:rPr lang="en-US" sz="1500" dirty="0" err="1"/>
              <a:t>i</a:t>
            </a:r>
            <a:r>
              <a:rPr lang="en-US" sz="1500" dirty="0"/>
              <a:t> &lt; n; </a:t>
            </a:r>
            <a:r>
              <a:rPr lang="en-US" sz="1500" dirty="0" err="1"/>
              <a:t>i</a:t>
            </a:r>
            <a:r>
              <a:rPr lang="en-US" sz="1500" dirty="0"/>
              <a:t>++) {</a:t>
            </a:r>
            <a:endParaRPr lang="en-IN" sz="1500" dirty="0"/>
          </a:p>
          <a:p>
            <a:pPr marL="468000" indent="-468000" algn="just">
              <a:lnSpc>
                <a:spcPct val="120000"/>
              </a:lnSpc>
              <a:spcBef>
                <a:spcPts val="300"/>
              </a:spcBef>
              <a:spcAft>
                <a:spcPts val="300"/>
              </a:spcAft>
              <a:buNone/>
            </a:pPr>
            <a:r>
              <a:rPr lang="en-US" sz="1500" dirty="0"/>
              <a:t>	            for (int j = 0; j &lt; n; </a:t>
            </a:r>
            <a:r>
              <a:rPr lang="en-US" sz="1500" dirty="0" err="1"/>
              <a:t>j++</a:t>
            </a:r>
            <a:r>
              <a:rPr lang="en-US" sz="1500" dirty="0"/>
              <a:t>) {</a:t>
            </a:r>
            <a:endParaRPr lang="en-IN" sz="1500" dirty="0"/>
          </a:p>
          <a:p>
            <a:pPr marL="468000" indent="-468000" algn="just">
              <a:lnSpc>
                <a:spcPct val="120000"/>
              </a:lnSpc>
              <a:spcBef>
                <a:spcPts val="300"/>
              </a:spcBef>
              <a:spcAft>
                <a:spcPts val="300"/>
              </a:spcAft>
              <a:buNone/>
            </a:pPr>
            <a:r>
              <a:rPr lang="en-US" sz="1500" dirty="0"/>
              <a:t>	                matrix[</a:t>
            </a:r>
            <a:r>
              <a:rPr lang="en-US" sz="1500" dirty="0" err="1"/>
              <a:t>i</a:t>
            </a:r>
            <a:r>
              <a:rPr lang="en-US" sz="1500" dirty="0"/>
              <a:t>][j] = </a:t>
            </a:r>
            <a:r>
              <a:rPr lang="en-US" sz="1500" dirty="0" err="1"/>
              <a:t>scanner.next</a:t>
            </a:r>
            <a:r>
              <a:rPr lang="en-US" sz="1500" dirty="0"/>
              <a:t>().</a:t>
            </a:r>
            <a:r>
              <a:rPr lang="en-US" sz="1500" dirty="0" err="1"/>
              <a:t>charAt</a:t>
            </a:r>
            <a:r>
              <a:rPr lang="en-US" sz="1500" dirty="0"/>
              <a:t>(0);</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String word = "welcome";</a:t>
            </a:r>
            <a:endParaRPr lang="en-IN" sz="1500" dirty="0"/>
          </a:p>
          <a:p>
            <a:pPr marL="468000" indent="-468000" algn="just">
              <a:lnSpc>
                <a:spcPct val="120000"/>
              </a:lnSpc>
              <a:spcBef>
                <a:spcPts val="300"/>
              </a:spcBef>
              <a:spcAft>
                <a:spcPts val="300"/>
              </a:spcAft>
              <a:buNone/>
            </a:pPr>
            <a:r>
              <a:rPr lang="en-US" sz="1500" dirty="0"/>
              <a:t>	        </a:t>
            </a:r>
            <a:r>
              <a:rPr lang="en-US" sz="1500" dirty="0" err="1"/>
              <a:t>System.out.println</a:t>
            </a:r>
            <a:r>
              <a:rPr lang="en-US" sz="1500" dirty="0"/>
              <a:t>(</a:t>
            </a:r>
            <a:r>
              <a:rPr lang="en-US" sz="1500" dirty="0" err="1"/>
              <a:t>findWord</a:t>
            </a:r>
            <a:r>
              <a:rPr lang="en-US" sz="1500" dirty="0"/>
              <a:t>(matrix, word) ? "welcome" : false);</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2003728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dirty="0"/>
              <a:t>44.	Step game:</a:t>
            </a:r>
            <a:endParaRPr lang="en-IN" sz="1500" dirty="0"/>
          </a:p>
          <a:p>
            <a:pPr marL="468000" indent="-468000" algn="just">
              <a:lnSpc>
                <a:spcPct val="120000"/>
              </a:lnSpc>
              <a:spcBef>
                <a:spcPts val="200"/>
              </a:spcBef>
              <a:spcAft>
                <a:spcPts val="200"/>
              </a:spcAft>
              <a:buNone/>
            </a:pPr>
            <a:r>
              <a:rPr lang="en-US" sz="1500" dirty="0"/>
              <a:t>	This is a game where there are steps numbered from 0 to the n steps. You will be on the nth step on the start of the game. Your goal to reach the 0</a:t>
            </a:r>
            <a:r>
              <a:rPr lang="en-US" sz="1500" baseline="30000" dirty="0"/>
              <a:t>th</a:t>
            </a:r>
            <a:r>
              <a:rPr lang="en-US" sz="1500" dirty="0"/>
              <a:t> step at the end of the game with minimum no of jumps. If the given step’s number is even you are allowed to jump m/2 steps below at maximum and if the step no. is odd you are allowed to jump 1 step below. Now find the minimum number of steps required to win this game from the given input.</a:t>
            </a:r>
            <a:endParaRPr lang="en-IN" sz="1500" dirty="0"/>
          </a:p>
          <a:p>
            <a:pPr marL="468000" indent="-468000" algn="just">
              <a:lnSpc>
                <a:spcPct val="120000"/>
              </a:lnSpc>
              <a:spcBef>
                <a:spcPts val="200"/>
              </a:spcBef>
              <a:spcAft>
                <a:spcPts val="200"/>
              </a:spcAft>
              <a:buNone/>
            </a:pPr>
            <a:r>
              <a:rPr lang="en-US" sz="1500" dirty="0"/>
              <a:t>	Sample Input:</a:t>
            </a:r>
            <a:endParaRPr lang="en-IN" sz="1500" dirty="0"/>
          </a:p>
          <a:p>
            <a:pPr marL="468000" indent="-468000" algn="just">
              <a:lnSpc>
                <a:spcPct val="120000"/>
              </a:lnSpc>
              <a:spcBef>
                <a:spcPts val="200"/>
              </a:spcBef>
              <a:spcAft>
                <a:spcPts val="200"/>
              </a:spcAft>
              <a:buNone/>
            </a:pPr>
            <a:r>
              <a:rPr lang="en-US" sz="1500" dirty="0"/>
              <a:t>	10</a:t>
            </a:r>
            <a:endParaRPr lang="en-IN" sz="1500" dirty="0"/>
          </a:p>
          <a:p>
            <a:pPr marL="468000" indent="-468000" algn="just">
              <a:lnSpc>
                <a:spcPct val="120000"/>
              </a:lnSpc>
              <a:spcBef>
                <a:spcPts val="200"/>
              </a:spcBef>
              <a:spcAft>
                <a:spcPts val="200"/>
              </a:spcAft>
              <a:buNone/>
            </a:pPr>
            <a:r>
              <a:rPr lang="en-US" sz="1500" dirty="0"/>
              <a:t>	Output:</a:t>
            </a:r>
            <a:endParaRPr lang="en-IN" sz="1500" dirty="0"/>
          </a:p>
          <a:p>
            <a:pPr marL="468000" indent="-468000" algn="just">
              <a:lnSpc>
                <a:spcPct val="120000"/>
              </a:lnSpc>
              <a:spcBef>
                <a:spcPts val="200"/>
              </a:spcBef>
              <a:spcAft>
                <a:spcPts val="200"/>
              </a:spcAft>
              <a:buNone/>
            </a:pPr>
            <a:r>
              <a:rPr lang="en-US" sz="1500" dirty="0"/>
              <a:t>	5</a:t>
            </a:r>
            <a:endParaRPr lang="en-IN" sz="1500" dirty="0"/>
          </a:p>
          <a:p>
            <a:pPr marL="468000" indent="-468000" algn="just">
              <a:lnSpc>
                <a:spcPct val="120000"/>
              </a:lnSpc>
              <a:spcBef>
                <a:spcPts val="200"/>
              </a:spcBef>
              <a:spcAft>
                <a:spcPts val="200"/>
              </a:spcAft>
              <a:buNone/>
            </a:pPr>
            <a:r>
              <a:rPr lang="en-US" sz="1500" dirty="0"/>
              <a:t>	Explanation:</a:t>
            </a:r>
            <a:endParaRPr lang="en-IN" sz="1500" dirty="0"/>
          </a:p>
          <a:p>
            <a:pPr marL="468000" indent="-468000" algn="just">
              <a:lnSpc>
                <a:spcPct val="120000"/>
              </a:lnSpc>
              <a:spcBef>
                <a:spcPts val="200"/>
              </a:spcBef>
              <a:spcAft>
                <a:spcPts val="200"/>
              </a:spcAft>
              <a:buNone/>
            </a:pPr>
            <a:r>
              <a:rPr lang="en-US" sz="1500" dirty="0"/>
              <a:t>	10-&gt; 5 jump – 1</a:t>
            </a:r>
            <a:endParaRPr lang="en-IN" sz="1500" dirty="0"/>
          </a:p>
          <a:p>
            <a:pPr marL="468000" indent="-468000" algn="just">
              <a:lnSpc>
                <a:spcPct val="120000"/>
              </a:lnSpc>
              <a:spcBef>
                <a:spcPts val="200"/>
              </a:spcBef>
              <a:spcAft>
                <a:spcPts val="200"/>
              </a:spcAft>
              <a:buNone/>
            </a:pPr>
            <a:r>
              <a:rPr lang="en-US" sz="1500" dirty="0"/>
              <a:t>	5 -&gt; 4 jump – 2</a:t>
            </a:r>
            <a:endParaRPr lang="en-IN" sz="1500" dirty="0"/>
          </a:p>
          <a:p>
            <a:pPr marL="468000" indent="-468000" algn="just">
              <a:lnSpc>
                <a:spcPct val="120000"/>
              </a:lnSpc>
              <a:spcBef>
                <a:spcPts val="200"/>
              </a:spcBef>
              <a:spcAft>
                <a:spcPts val="200"/>
              </a:spcAft>
              <a:buNone/>
            </a:pPr>
            <a:r>
              <a:rPr lang="en-US" sz="1500" dirty="0"/>
              <a:t>	4 -&gt; 2 jump – 3</a:t>
            </a:r>
            <a:endParaRPr lang="en-IN" sz="1500" dirty="0"/>
          </a:p>
          <a:p>
            <a:pPr marL="468000" indent="-468000" algn="just">
              <a:lnSpc>
                <a:spcPct val="120000"/>
              </a:lnSpc>
              <a:spcBef>
                <a:spcPts val="200"/>
              </a:spcBef>
              <a:spcAft>
                <a:spcPts val="200"/>
              </a:spcAft>
              <a:buNone/>
            </a:pPr>
            <a:r>
              <a:rPr lang="en-US" sz="1500" dirty="0"/>
              <a:t>	2 -&gt; 1 jump – 4</a:t>
            </a:r>
            <a:endParaRPr lang="en-IN" sz="1500" dirty="0"/>
          </a:p>
          <a:p>
            <a:pPr marL="468000" indent="-468000" algn="just">
              <a:lnSpc>
                <a:spcPct val="120000"/>
              </a:lnSpc>
              <a:spcBef>
                <a:spcPts val="200"/>
              </a:spcBef>
              <a:spcAft>
                <a:spcPts val="200"/>
              </a:spcAft>
              <a:buNone/>
            </a:pPr>
            <a:r>
              <a:rPr lang="en-US" sz="1500" dirty="0"/>
              <a:t>	1 -&gt; 0 jump – 5</a:t>
            </a:r>
            <a:endParaRPr lang="en-IN" sz="1500" dirty="0"/>
          </a:p>
          <a:p>
            <a:pPr marL="468000" indent="-468000" algn="just">
              <a:lnSpc>
                <a:spcPct val="120000"/>
              </a:lnSpc>
              <a:spcBef>
                <a:spcPts val="200"/>
              </a:spcBef>
              <a:spcAft>
                <a:spcPts val="200"/>
              </a:spcAft>
              <a:buNone/>
            </a:pPr>
            <a:r>
              <a:rPr lang="en-US" sz="1500" dirty="0"/>
              <a:t>	Write an algorithm to solve it.</a:t>
            </a:r>
            <a:endParaRPr lang="en-IN" sz="1500" dirty="0"/>
          </a:p>
        </p:txBody>
      </p:sp>
    </p:spTree>
    <p:extLst>
      <p:ext uri="{BB962C8B-B14F-4D97-AF65-F5344CB8AC3E}">
        <p14:creationId xmlns:p14="http://schemas.microsoft.com/office/powerpoint/2010/main" val="39405745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100"/>
              </a:spcBef>
              <a:spcAft>
                <a:spcPts val="100"/>
              </a:spcAft>
              <a:buNone/>
            </a:pPr>
            <a:r>
              <a:rPr lang="en-US" sz="1450" b="1" dirty="0"/>
              <a:t>	Answer:</a:t>
            </a:r>
            <a:endParaRPr lang="en-IN" sz="1450" dirty="0"/>
          </a:p>
          <a:p>
            <a:pPr marL="468000" indent="-468000" algn="just">
              <a:lnSpc>
                <a:spcPct val="110000"/>
              </a:lnSpc>
              <a:spcBef>
                <a:spcPts val="100"/>
              </a:spcBef>
              <a:spcAft>
                <a:spcPts val="100"/>
              </a:spcAft>
              <a:buNone/>
            </a:pPr>
            <a:r>
              <a:rPr lang="en-US" sz="1450" dirty="0"/>
              <a:t>	public class Main {</a:t>
            </a:r>
            <a:endParaRPr lang="en-IN" sz="1450" dirty="0"/>
          </a:p>
          <a:p>
            <a:pPr marL="468000" indent="-468000" algn="just">
              <a:lnSpc>
                <a:spcPct val="110000"/>
              </a:lnSpc>
              <a:spcBef>
                <a:spcPts val="100"/>
              </a:spcBef>
              <a:spcAft>
                <a:spcPts val="100"/>
              </a:spcAft>
              <a:buNone/>
            </a:pPr>
            <a:r>
              <a:rPr lang="en-US" sz="1450" dirty="0"/>
              <a:t>	    static int </a:t>
            </a:r>
            <a:r>
              <a:rPr lang="en-US" sz="1450" dirty="0" err="1"/>
              <a:t>minStepsToWin</a:t>
            </a:r>
            <a:r>
              <a:rPr lang="en-US" sz="1450" dirty="0"/>
              <a:t>(int step) {</a:t>
            </a:r>
            <a:endParaRPr lang="en-IN" sz="1450" dirty="0"/>
          </a:p>
          <a:p>
            <a:pPr marL="468000" indent="-468000" algn="just">
              <a:lnSpc>
                <a:spcPct val="110000"/>
              </a:lnSpc>
              <a:spcBef>
                <a:spcPts val="100"/>
              </a:spcBef>
              <a:spcAft>
                <a:spcPts val="100"/>
              </a:spcAft>
              <a:buNone/>
            </a:pPr>
            <a:r>
              <a:rPr lang="en-US" sz="1450" dirty="0"/>
              <a:t>	        if (step == 0) {</a:t>
            </a:r>
            <a:endParaRPr lang="en-IN" sz="1450" dirty="0"/>
          </a:p>
          <a:p>
            <a:pPr marL="468000" indent="-468000" algn="just">
              <a:lnSpc>
                <a:spcPct val="110000"/>
              </a:lnSpc>
              <a:spcBef>
                <a:spcPts val="100"/>
              </a:spcBef>
              <a:spcAft>
                <a:spcPts val="100"/>
              </a:spcAft>
              <a:buNone/>
            </a:pPr>
            <a:r>
              <a:rPr lang="en-US" sz="1450" dirty="0"/>
              <a:t>	            return 0;</a:t>
            </a:r>
            <a:endParaRPr lang="en-IN" sz="1450" dirty="0"/>
          </a:p>
          <a:p>
            <a:pPr marL="468000" indent="-468000" algn="just">
              <a:lnSpc>
                <a:spcPct val="110000"/>
              </a:lnSpc>
              <a:spcBef>
                <a:spcPts val="100"/>
              </a:spcBef>
              <a:spcAft>
                <a:spcPts val="100"/>
              </a:spcAft>
              <a:buNone/>
            </a:pPr>
            <a:r>
              <a:rPr lang="en-US" sz="1450" dirty="0"/>
              <a:t>	        }</a:t>
            </a:r>
            <a:endParaRPr lang="en-IN" sz="1450" dirty="0"/>
          </a:p>
          <a:p>
            <a:pPr marL="468000" indent="-468000" algn="just">
              <a:lnSpc>
                <a:spcPct val="110000"/>
              </a:lnSpc>
              <a:spcBef>
                <a:spcPts val="100"/>
              </a:spcBef>
              <a:spcAft>
                <a:spcPts val="100"/>
              </a:spcAft>
              <a:buNone/>
            </a:pPr>
            <a:r>
              <a:rPr lang="en-US" sz="1450" dirty="0"/>
              <a:t>	        if (step == 1) {</a:t>
            </a:r>
            <a:endParaRPr lang="en-IN" sz="1450" dirty="0"/>
          </a:p>
          <a:p>
            <a:pPr marL="468000" indent="-468000" algn="just">
              <a:lnSpc>
                <a:spcPct val="110000"/>
              </a:lnSpc>
              <a:spcBef>
                <a:spcPts val="100"/>
              </a:spcBef>
              <a:spcAft>
                <a:spcPts val="100"/>
              </a:spcAft>
              <a:buNone/>
            </a:pPr>
            <a:r>
              <a:rPr lang="en-US" sz="1450" dirty="0"/>
              <a:t>	            return 1;</a:t>
            </a:r>
            <a:endParaRPr lang="en-IN" sz="1450" dirty="0"/>
          </a:p>
          <a:p>
            <a:pPr marL="468000" indent="-468000" algn="just">
              <a:lnSpc>
                <a:spcPct val="110000"/>
              </a:lnSpc>
              <a:spcBef>
                <a:spcPts val="100"/>
              </a:spcBef>
              <a:spcAft>
                <a:spcPts val="100"/>
              </a:spcAft>
              <a:buNone/>
            </a:pPr>
            <a:r>
              <a:rPr lang="en-US" sz="1450" dirty="0"/>
              <a:t>	        }</a:t>
            </a:r>
            <a:endParaRPr lang="en-IN" sz="1450" dirty="0"/>
          </a:p>
          <a:p>
            <a:pPr marL="468000" indent="-468000" algn="just">
              <a:lnSpc>
                <a:spcPct val="110000"/>
              </a:lnSpc>
              <a:spcBef>
                <a:spcPts val="100"/>
              </a:spcBef>
              <a:spcAft>
                <a:spcPts val="100"/>
              </a:spcAft>
              <a:buNone/>
            </a:pPr>
            <a:r>
              <a:rPr lang="en-US" sz="1450" dirty="0"/>
              <a:t>	        if (step % 2 == 0) {</a:t>
            </a:r>
            <a:endParaRPr lang="en-IN" sz="1450" dirty="0"/>
          </a:p>
          <a:p>
            <a:pPr marL="468000" indent="-468000" algn="just">
              <a:lnSpc>
                <a:spcPct val="110000"/>
              </a:lnSpc>
              <a:spcBef>
                <a:spcPts val="100"/>
              </a:spcBef>
              <a:spcAft>
                <a:spcPts val="100"/>
              </a:spcAft>
              <a:buNone/>
            </a:pPr>
            <a:r>
              <a:rPr lang="en-US" sz="1450" dirty="0"/>
              <a:t>	            return </a:t>
            </a:r>
            <a:r>
              <a:rPr lang="en-US" sz="1450" dirty="0" err="1"/>
              <a:t>minStepsToWin</a:t>
            </a:r>
            <a:r>
              <a:rPr lang="en-US" sz="1450" dirty="0"/>
              <a:t>(step / 2) + 1;</a:t>
            </a:r>
            <a:endParaRPr lang="en-IN" sz="1450" dirty="0"/>
          </a:p>
          <a:p>
            <a:pPr marL="468000" indent="-468000" algn="just">
              <a:lnSpc>
                <a:spcPct val="110000"/>
              </a:lnSpc>
              <a:spcBef>
                <a:spcPts val="100"/>
              </a:spcBef>
              <a:spcAft>
                <a:spcPts val="100"/>
              </a:spcAft>
              <a:buNone/>
            </a:pPr>
            <a:r>
              <a:rPr lang="en-US" sz="1450" dirty="0"/>
              <a:t>	        } else {</a:t>
            </a:r>
            <a:endParaRPr lang="en-IN" sz="1450" dirty="0"/>
          </a:p>
          <a:p>
            <a:pPr marL="468000" indent="-468000" algn="just">
              <a:lnSpc>
                <a:spcPct val="110000"/>
              </a:lnSpc>
              <a:spcBef>
                <a:spcPts val="100"/>
              </a:spcBef>
              <a:spcAft>
                <a:spcPts val="100"/>
              </a:spcAft>
              <a:buNone/>
            </a:pPr>
            <a:r>
              <a:rPr lang="en-US" sz="1450" dirty="0"/>
              <a:t>	            return </a:t>
            </a:r>
            <a:r>
              <a:rPr lang="en-US" sz="1450" dirty="0" err="1"/>
              <a:t>minStepsToWin</a:t>
            </a:r>
            <a:r>
              <a:rPr lang="en-US" sz="1450" dirty="0"/>
              <a:t>(step - 1) + 1;</a:t>
            </a:r>
            <a:endParaRPr lang="en-IN" sz="1450" dirty="0"/>
          </a:p>
          <a:p>
            <a:pPr marL="468000" indent="-468000" algn="just">
              <a:lnSpc>
                <a:spcPct val="110000"/>
              </a:lnSpc>
              <a:spcBef>
                <a:spcPts val="100"/>
              </a:spcBef>
              <a:spcAft>
                <a:spcPts val="100"/>
              </a:spcAft>
              <a:buNone/>
            </a:pPr>
            <a:r>
              <a:rPr lang="en-US" sz="1450" dirty="0"/>
              <a:t>	        }</a:t>
            </a:r>
            <a:endParaRPr lang="en-IN" sz="1450" dirty="0"/>
          </a:p>
          <a:p>
            <a:pPr marL="468000" indent="-468000" algn="just">
              <a:lnSpc>
                <a:spcPct val="110000"/>
              </a:lnSpc>
              <a:spcBef>
                <a:spcPts val="100"/>
              </a:spcBef>
              <a:spcAft>
                <a:spcPts val="100"/>
              </a:spcAft>
              <a:buNone/>
            </a:pPr>
            <a:r>
              <a:rPr lang="en-US" sz="1450" dirty="0"/>
              <a:t>	    }</a:t>
            </a:r>
            <a:endParaRPr lang="en-IN" sz="1450" dirty="0"/>
          </a:p>
          <a:p>
            <a:pPr marL="468000" indent="-468000" algn="just">
              <a:lnSpc>
                <a:spcPct val="110000"/>
              </a:lnSpc>
              <a:spcBef>
                <a:spcPts val="100"/>
              </a:spcBef>
              <a:spcAft>
                <a:spcPts val="1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10000"/>
              </a:lnSpc>
              <a:spcBef>
                <a:spcPts val="100"/>
              </a:spcBef>
              <a:spcAft>
                <a:spcPts val="100"/>
              </a:spcAft>
              <a:buNone/>
            </a:pPr>
            <a:r>
              <a:rPr lang="en-US" sz="1450" dirty="0"/>
              <a:t>	        int n = 10;</a:t>
            </a:r>
            <a:endParaRPr lang="en-IN" sz="1450" dirty="0"/>
          </a:p>
          <a:p>
            <a:pPr marL="468000" indent="-468000" algn="just">
              <a:lnSpc>
                <a:spcPct val="110000"/>
              </a:lnSpc>
              <a:spcBef>
                <a:spcPts val="100"/>
              </a:spcBef>
              <a:spcAft>
                <a:spcPts val="100"/>
              </a:spcAft>
              <a:buNone/>
            </a:pPr>
            <a:r>
              <a:rPr lang="en-US" sz="1450" dirty="0"/>
              <a:t>	        int result = </a:t>
            </a:r>
            <a:r>
              <a:rPr lang="en-US" sz="1450" dirty="0" err="1"/>
              <a:t>minStepsToWin</a:t>
            </a:r>
            <a:r>
              <a:rPr lang="en-US" sz="1450" dirty="0"/>
              <a:t>(n);</a:t>
            </a:r>
            <a:endParaRPr lang="en-IN" sz="1450" dirty="0"/>
          </a:p>
          <a:p>
            <a:pPr marL="468000" indent="-468000" algn="just">
              <a:lnSpc>
                <a:spcPct val="110000"/>
              </a:lnSpc>
              <a:spcBef>
                <a:spcPts val="100"/>
              </a:spcBef>
              <a:spcAft>
                <a:spcPts val="100"/>
              </a:spcAft>
              <a:buNone/>
            </a:pPr>
            <a:r>
              <a:rPr lang="en-US" sz="1450" dirty="0"/>
              <a:t>	        </a:t>
            </a:r>
            <a:r>
              <a:rPr lang="en-US" sz="1450" dirty="0" err="1"/>
              <a:t>System.out.println</a:t>
            </a:r>
            <a:r>
              <a:rPr lang="en-US" sz="1450" dirty="0"/>
              <a:t>(result);</a:t>
            </a:r>
            <a:endParaRPr lang="en-IN" sz="1450" dirty="0"/>
          </a:p>
          <a:p>
            <a:pPr marL="468000" indent="-468000" algn="just">
              <a:lnSpc>
                <a:spcPct val="110000"/>
              </a:lnSpc>
              <a:spcBef>
                <a:spcPts val="100"/>
              </a:spcBef>
              <a:spcAft>
                <a:spcPts val="100"/>
              </a:spcAft>
              <a:buNone/>
            </a:pPr>
            <a:r>
              <a:rPr lang="en-US" sz="1450" dirty="0"/>
              <a:t>	    }</a:t>
            </a:r>
            <a:endParaRPr lang="en-IN" sz="1450" dirty="0"/>
          </a:p>
          <a:p>
            <a:pPr marL="468000" indent="-468000" algn="just">
              <a:lnSpc>
                <a:spcPct val="110000"/>
              </a:lnSpc>
              <a:spcBef>
                <a:spcPts val="100"/>
              </a:spcBef>
              <a:spcAft>
                <a:spcPts val="100"/>
              </a:spcAft>
              <a:buNone/>
            </a:pPr>
            <a:r>
              <a:rPr lang="en-US" sz="1450" dirty="0"/>
              <a:t>	}</a:t>
            </a:r>
            <a:endParaRPr lang="en-IN" sz="1450" dirty="0"/>
          </a:p>
        </p:txBody>
      </p:sp>
    </p:spTree>
    <p:extLst>
      <p:ext uri="{BB962C8B-B14F-4D97-AF65-F5344CB8AC3E}">
        <p14:creationId xmlns:p14="http://schemas.microsoft.com/office/powerpoint/2010/main" val="25387935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0899">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899">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0899">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300"/>
              </a:spcBef>
              <a:spcAft>
                <a:spcPts val="300"/>
              </a:spcAft>
              <a:buNone/>
            </a:pPr>
            <a:r>
              <a:rPr lang="en-US" sz="1500" dirty="0"/>
              <a:t>	                count--;</a:t>
            </a:r>
            <a:endParaRPr lang="en-IN" sz="1500" dirty="0"/>
          </a:p>
          <a:p>
            <a:pPr marL="468000" indent="-468000" algn="just">
              <a:lnSpc>
                <a:spcPct val="110000"/>
              </a:lnSpc>
              <a:spcBef>
                <a:spcPts val="300"/>
              </a:spcBef>
              <a:spcAft>
                <a:spcPts val="300"/>
              </a:spcAft>
              <a:buNone/>
            </a:pPr>
            <a:r>
              <a:rPr lang="en-US" sz="1500" dirty="0"/>
              <a:t>	            }</a:t>
            </a:r>
            <a:endParaRPr lang="en-IN" sz="1500" dirty="0"/>
          </a:p>
          <a:p>
            <a:pPr marL="468000" indent="-468000" algn="just">
              <a:lnSpc>
                <a:spcPct val="110000"/>
              </a:lnSpc>
              <a:spcBef>
                <a:spcPts val="300"/>
              </a:spcBef>
              <a:spcAft>
                <a:spcPts val="300"/>
              </a:spcAft>
              <a:buNone/>
            </a:pPr>
            <a:r>
              <a:rPr lang="en-US" sz="1500" dirty="0"/>
              <a:t>	        }</a:t>
            </a:r>
            <a:endParaRPr lang="en-IN" sz="1500" dirty="0"/>
          </a:p>
          <a:p>
            <a:pPr marL="468000" indent="-468000" algn="just">
              <a:lnSpc>
                <a:spcPct val="110000"/>
              </a:lnSpc>
              <a:spcBef>
                <a:spcPts val="300"/>
              </a:spcBef>
              <a:spcAft>
                <a:spcPts val="300"/>
              </a:spcAft>
              <a:buNone/>
            </a:pPr>
            <a:r>
              <a:rPr lang="en-US" sz="1500" dirty="0"/>
              <a:t>	        // Check if the candidate is the majority element</a:t>
            </a:r>
            <a:endParaRPr lang="en-IN" sz="1500" dirty="0"/>
          </a:p>
          <a:p>
            <a:pPr marL="468000" indent="-468000" algn="just">
              <a:lnSpc>
                <a:spcPct val="110000"/>
              </a:lnSpc>
              <a:spcBef>
                <a:spcPts val="300"/>
              </a:spcBef>
              <a:spcAft>
                <a:spcPts val="300"/>
              </a:spcAft>
              <a:buNone/>
            </a:pPr>
            <a:r>
              <a:rPr lang="en-US" sz="1500" dirty="0"/>
              <a:t>	        count = 0;</a:t>
            </a:r>
            <a:endParaRPr lang="en-IN" sz="1500" dirty="0"/>
          </a:p>
          <a:p>
            <a:pPr marL="468000" indent="-468000" algn="just">
              <a:lnSpc>
                <a:spcPct val="110000"/>
              </a:lnSpc>
              <a:spcBef>
                <a:spcPts val="300"/>
              </a:spcBef>
              <a:spcAft>
                <a:spcPts val="300"/>
              </a:spcAft>
              <a:buNone/>
            </a:pPr>
            <a:r>
              <a:rPr lang="en-US" sz="1500" dirty="0"/>
              <a:t>	        for (int num : </a:t>
            </a:r>
            <a:r>
              <a:rPr lang="en-US" sz="1500" dirty="0" err="1"/>
              <a:t>arr</a:t>
            </a:r>
            <a:r>
              <a:rPr lang="en-US" sz="1500" dirty="0"/>
              <a:t>) {</a:t>
            </a:r>
            <a:endParaRPr lang="en-IN" sz="1500" dirty="0"/>
          </a:p>
          <a:p>
            <a:pPr marL="468000" indent="-468000" algn="just">
              <a:lnSpc>
                <a:spcPct val="110000"/>
              </a:lnSpc>
              <a:spcBef>
                <a:spcPts val="300"/>
              </a:spcBef>
              <a:spcAft>
                <a:spcPts val="300"/>
              </a:spcAft>
              <a:buNone/>
            </a:pPr>
            <a:r>
              <a:rPr lang="en-US" sz="1500" dirty="0"/>
              <a:t>	            if (num == candidate) {</a:t>
            </a:r>
            <a:endParaRPr lang="en-IN" sz="1500" dirty="0"/>
          </a:p>
          <a:p>
            <a:pPr marL="468000" indent="-468000" algn="just">
              <a:lnSpc>
                <a:spcPct val="110000"/>
              </a:lnSpc>
              <a:spcBef>
                <a:spcPts val="300"/>
              </a:spcBef>
              <a:spcAft>
                <a:spcPts val="300"/>
              </a:spcAft>
              <a:buNone/>
            </a:pPr>
            <a:r>
              <a:rPr lang="en-US" sz="1500" dirty="0"/>
              <a:t>	                count++;</a:t>
            </a:r>
            <a:endParaRPr lang="en-IN" sz="1500" dirty="0"/>
          </a:p>
          <a:p>
            <a:pPr marL="468000" indent="-468000" algn="just">
              <a:lnSpc>
                <a:spcPct val="110000"/>
              </a:lnSpc>
              <a:spcBef>
                <a:spcPts val="300"/>
              </a:spcBef>
              <a:spcAft>
                <a:spcPts val="300"/>
              </a:spcAft>
              <a:buNone/>
            </a:pPr>
            <a:r>
              <a:rPr lang="en-US" sz="1500" dirty="0"/>
              <a:t>	            }</a:t>
            </a:r>
            <a:endParaRPr lang="en-IN" sz="1500" dirty="0"/>
          </a:p>
          <a:p>
            <a:pPr marL="468000" indent="-468000" algn="just">
              <a:lnSpc>
                <a:spcPct val="110000"/>
              </a:lnSpc>
              <a:spcBef>
                <a:spcPts val="300"/>
              </a:spcBef>
              <a:spcAft>
                <a:spcPts val="300"/>
              </a:spcAft>
              <a:buNone/>
            </a:pPr>
            <a:r>
              <a:rPr lang="en-US" sz="1500" dirty="0"/>
              <a:t>	        }</a:t>
            </a:r>
            <a:endParaRPr lang="en-IN" sz="1500" dirty="0"/>
          </a:p>
          <a:p>
            <a:pPr marL="468000" indent="-468000" algn="just">
              <a:lnSpc>
                <a:spcPct val="110000"/>
              </a:lnSpc>
              <a:spcBef>
                <a:spcPts val="300"/>
              </a:spcBef>
              <a:spcAft>
                <a:spcPts val="300"/>
              </a:spcAft>
              <a:buNone/>
            </a:pPr>
            <a:r>
              <a:rPr lang="en-US" sz="1500" dirty="0"/>
              <a:t>	        // If the candidate appears more than n/2 times, return it as the majority element</a:t>
            </a:r>
            <a:endParaRPr lang="en-IN" sz="1500" dirty="0"/>
          </a:p>
          <a:p>
            <a:pPr marL="468000" indent="-468000" algn="just">
              <a:lnSpc>
                <a:spcPct val="110000"/>
              </a:lnSpc>
              <a:spcBef>
                <a:spcPts val="300"/>
              </a:spcBef>
              <a:spcAft>
                <a:spcPts val="300"/>
              </a:spcAft>
              <a:buNone/>
            </a:pPr>
            <a:r>
              <a:rPr lang="en-US" sz="1500" dirty="0"/>
              <a:t>	        if (count &gt; n / 2) {</a:t>
            </a:r>
            <a:endParaRPr lang="en-IN" sz="1500" dirty="0"/>
          </a:p>
          <a:p>
            <a:pPr marL="468000" indent="-468000" algn="just">
              <a:lnSpc>
                <a:spcPct val="110000"/>
              </a:lnSpc>
              <a:spcBef>
                <a:spcPts val="300"/>
              </a:spcBef>
              <a:spcAft>
                <a:spcPts val="300"/>
              </a:spcAft>
              <a:buNone/>
            </a:pPr>
            <a:r>
              <a:rPr lang="en-US" sz="1500" dirty="0"/>
              <a:t>	            return candidate;</a:t>
            </a:r>
            <a:endParaRPr lang="en-IN" sz="1500" dirty="0"/>
          </a:p>
          <a:p>
            <a:pPr marL="468000" indent="-468000" algn="just">
              <a:lnSpc>
                <a:spcPct val="110000"/>
              </a:lnSpc>
              <a:spcBef>
                <a:spcPts val="300"/>
              </a:spcBef>
              <a:spcAft>
                <a:spcPts val="300"/>
              </a:spcAft>
              <a:buNone/>
            </a:pPr>
            <a:r>
              <a:rPr lang="en-US" sz="1500" dirty="0"/>
              <a:t>	        } else {</a:t>
            </a:r>
            <a:endParaRPr lang="en-IN" sz="1500" dirty="0"/>
          </a:p>
          <a:p>
            <a:pPr marL="468000" indent="-468000" algn="just">
              <a:lnSpc>
                <a:spcPct val="110000"/>
              </a:lnSpc>
              <a:spcBef>
                <a:spcPts val="300"/>
              </a:spcBef>
              <a:spcAft>
                <a:spcPts val="300"/>
              </a:spcAft>
              <a:buNone/>
            </a:pPr>
            <a:r>
              <a:rPr lang="en-US" sz="1500" dirty="0"/>
              <a:t>	            return -1;</a:t>
            </a:r>
            <a:endParaRPr lang="en-IN" sz="1500" dirty="0"/>
          </a:p>
          <a:p>
            <a:pPr marL="468000" indent="-468000" algn="just">
              <a:lnSpc>
                <a:spcPct val="110000"/>
              </a:lnSpc>
              <a:spcBef>
                <a:spcPts val="300"/>
              </a:spcBef>
              <a:spcAft>
                <a:spcPts val="300"/>
              </a:spcAft>
              <a:buNone/>
            </a:pPr>
            <a:r>
              <a:rPr lang="en-US" sz="1500" dirty="0"/>
              <a:t>	        }</a:t>
            </a:r>
            <a:endParaRPr lang="en-IN" sz="1500" dirty="0"/>
          </a:p>
          <a:p>
            <a:pPr marL="468000" indent="-468000" algn="just">
              <a:lnSpc>
                <a:spcPct val="11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37573717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45.	Write a program to input string and display count of all permutation of string without using any built in functions.</a:t>
            </a:r>
            <a:endParaRPr lang="en-IN" sz="1800" dirty="0"/>
          </a:p>
          <a:p>
            <a:pPr marL="468000" indent="-468000" algn="just">
              <a:lnSpc>
                <a:spcPct val="130000"/>
              </a:lnSpc>
              <a:spcBef>
                <a:spcPts val="500"/>
              </a:spcBef>
              <a:spcAft>
                <a:spcPts val="500"/>
              </a:spcAft>
              <a:buNone/>
            </a:pPr>
            <a:r>
              <a:rPr lang="en-US" sz="1800" dirty="0"/>
              <a:t>	Example Input:</a:t>
            </a:r>
            <a:endParaRPr lang="en-IN" sz="1800" dirty="0"/>
          </a:p>
          <a:p>
            <a:pPr marL="468000" indent="-468000" algn="just">
              <a:lnSpc>
                <a:spcPct val="130000"/>
              </a:lnSpc>
              <a:spcBef>
                <a:spcPts val="500"/>
              </a:spcBef>
              <a:spcAft>
                <a:spcPts val="500"/>
              </a:spcAft>
              <a:buNone/>
            </a:pPr>
            <a:r>
              <a:rPr lang="en-US" sz="1800" dirty="0"/>
              <a:t>	ABC</a:t>
            </a:r>
            <a:endParaRPr lang="en-IN" sz="1800" dirty="0"/>
          </a:p>
          <a:p>
            <a:pPr marL="468000" indent="-468000" algn="just">
              <a:lnSpc>
                <a:spcPct val="130000"/>
              </a:lnSpc>
              <a:spcBef>
                <a:spcPts val="500"/>
              </a:spcBef>
              <a:spcAft>
                <a:spcPts val="500"/>
              </a:spcAft>
              <a:buNone/>
            </a:pPr>
            <a:r>
              <a:rPr lang="en-US" sz="1800" dirty="0"/>
              <a:t>	Example Output:</a:t>
            </a:r>
            <a:endParaRPr lang="en-IN" sz="1800" dirty="0"/>
          </a:p>
          <a:p>
            <a:pPr marL="468000" indent="-468000" algn="just">
              <a:lnSpc>
                <a:spcPct val="130000"/>
              </a:lnSpc>
              <a:spcBef>
                <a:spcPts val="500"/>
              </a:spcBef>
              <a:spcAft>
                <a:spcPts val="500"/>
              </a:spcAft>
              <a:buNone/>
            </a:pPr>
            <a:r>
              <a:rPr lang="en-US" sz="1800" dirty="0"/>
              <a:t>	6</a:t>
            </a:r>
            <a:endParaRPr lang="en-IN" sz="1800" dirty="0"/>
          </a:p>
          <a:p>
            <a:pPr marL="468000" indent="-468000" algn="just">
              <a:lnSpc>
                <a:spcPct val="130000"/>
              </a:lnSpc>
              <a:spcBef>
                <a:spcPts val="500"/>
              </a:spcBef>
              <a:spcAft>
                <a:spcPts val="500"/>
              </a:spcAft>
              <a:buNone/>
            </a:pPr>
            <a:r>
              <a:rPr lang="en-US" sz="1800" dirty="0"/>
              <a:t>	Explanation:</a:t>
            </a:r>
            <a:endParaRPr lang="en-IN" sz="1800" dirty="0"/>
          </a:p>
          <a:p>
            <a:pPr marL="468000" indent="-468000" algn="just">
              <a:lnSpc>
                <a:spcPct val="130000"/>
              </a:lnSpc>
              <a:spcBef>
                <a:spcPts val="500"/>
              </a:spcBef>
              <a:spcAft>
                <a:spcPts val="500"/>
              </a:spcAft>
              <a:buNone/>
            </a:pPr>
            <a:r>
              <a:rPr lang="en-US" sz="1800" dirty="0"/>
              <a:t>	Total Permutation of the string can be: ABC ACB BAC BCA CAB CBA</a:t>
            </a:r>
            <a:endParaRPr lang="en-IN" sz="1800" dirty="0"/>
          </a:p>
          <a:p>
            <a:pPr marL="468000" indent="-468000" algn="just">
              <a:lnSpc>
                <a:spcPct val="130000"/>
              </a:lnSpc>
              <a:spcBef>
                <a:spcPts val="500"/>
              </a:spcBef>
              <a:spcAft>
                <a:spcPts val="500"/>
              </a:spcAft>
              <a:buNone/>
            </a:pPr>
            <a:r>
              <a:rPr lang="en-US" sz="1800" dirty="0"/>
              <a:t>	and their count is 6 which is why answer is 6</a:t>
            </a:r>
            <a:endParaRPr lang="en-IN" sz="1800" dirty="0"/>
          </a:p>
        </p:txBody>
      </p:sp>
    </p:spTree>
    <p:extLst>
      <p:ext uri="{BB962C8B-B14F-4D97-AF65-F5344CB8AC3E}">
        <p14:creationId xmlns:p14="http://schemas.microsoft.com/office/powerpoint/2010/main" val="27261270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java.util.HashSet</a:t>
            </a:r>
            <a:r>
              <a:rPr lang="en-US" sz="1600" dirty="0"/>
              <a:t>;</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java.util.Set</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static void permute(String current, String remaining, Set&lt;String&gt; permutations) {</a:t>
            </a:r>
            <a:endParaRPr lang="en-IN" sz="1600" dirty="0"/>
          </a:p>
          <a:p>
            <a:pPr marL="468000" indent="-468000" algn="just">
              <a:lnSpc>
                <a:spcPct val="120000"/>
              </a:lnSpc>
              <a:spcBef>
                <a:spcPts val="300"/>
              </a:spcBef>
              <a:spcAft>
                <a:spcPts val="300"/>
              </a:spcAft>
              <a:buNone/>
            </a:pPr>
            <a:r>
              <a:rPr lang="en-US" sz="1600" dirty="0"/>
              <a:t>	        if (</a:t>
            </a:r>
            <a:r>
              <a:rPr lang="en-US" sz="1600" dirty="0" err="1"/>
              <a:t>remaining.length</a:t>
            </a:r>
            <a:r>
              <a:rPr lang="en-US" sz="1600" dirty="0"/>
              <a:t>() == 0) {</a:t>
            </a:r>
            <a:endParaRPr lang="en-IN" sz="1600" dirty="0"/>
          </a:p>
          <a:p>
            <a:pPr marL="468000" indent="-468000" algn="just">
              <a:lnSpc>
                <a:spcPct val="120000"/>
              </a:lnSpc>
              <a:spcBef>
                <a:spcPts val="300"/>
              </a:spcBef>
              <a:spcAft>
                <a:spcPts val="300"/>
              </a:spcAft>
              <a:buNone/>
            </a:pPr>
            <a:r>
              <a:rPr lang="en-US" sz="1600" dirty="0"/>
              <a:t>	            </a:t>
            </a:r>
            <a:r>
              <a:rPr lang="en-US" sz="1600" dirty="0" err="1"/>
              <a:t>permutations.add</a:t>
            </a:r>
            <a:r>
              <a:rPr lang="en-US" sz="1600" dirty="0"/>
              <a:t>(current);</a:t>
            </a:r>
            <a:endParaRPr lang="en-IN" sz="1600" dirty="0"/>
          </a:p>
          <a:p>
            <a:pPr marL="468000" indent="-468000" algn="just">
              <a:lnSpc>
                <a:spcPct val="120000"/>
              </a:lnSpc>
              <a:spcBef>
                <a:spcPts val="300"/>
              </a:spcBef>
              <a:spcAft>
                <a:spcPts val="300"/>
              </a:spcAft>
              <a:buNone/>
            </a:pPr>
            <a:r>
              <a:rPr lang="en-US" sz="1600" dirty="0"/>
              <a:t>	            return;</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a:t>
            </a:r>
            <a:r>
              <a:rPr lang="en-US" sz="1600" dirty="0" err="1"/>
              <a:t>remaining.length</a:t>
            </a:r>
            <a:r>
              <a:rPr lang="en-US" sz="1600" dirty="0"/>
              <a:t>();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permute(current + </a:t>
            </a:r>
            <a:r>
              <a:rPr lang="en-US" sz="1600" dirty="0" err="1"/>
              <a:t>remaining.charAt</a:t>
            </a:r>
            <a:r>
              <a:rPr lang="en-US" sz="1600" dirty="0"/>
              <a:t>(</a:t>
            </a:r>
            <a:r>
              <a:rPr lang="en-US" sz="1600" dirty="0" err="1"/>
              <a:t>i</a:t>
            </a:r>
            <a:r>
              <a:rPr lang="en-US" sz="1600" dirty="0"/>
              <a:t>), </a:t>
            </a:r>
            <a:r>
              <a:rPr lang="en-US" sz="1600" dirty="0" err="1"/>
              <a:t>remaining.substring</a:t>
            </a:r>
            <a:r>
              <a:rPr lang="en-US" sz="1600" dirty="0"/>
              <a:t>(0, </a:t>
            </a:r>
            <a:r>
              <a:rPr lang="en-US" sz="1600" dirty="0" err="1"/>
              <a:t>i</a:t>
            </a:r>
            <a:r>
              <a:rPr lang="en-US" sz="1600" dirty="0"/>
              <a:t>) + </a:t>
            </a:r>
            <a:r>
              <a:rPr lang="en-US" sz="1600" dirty="0" err="1"/>
              <a:t>remaining.substring</a:t>
            </a:r>
            <a:r>
              <a:rPr lang="en-US" sz="1600" dirty="0"/>
              <a:t>(</a:t>
            </a:r>
            <a:r>
              <a:rPr lang="en-US" sz="1600" dirty="0" err="1"/>
              <a:t>i</a:t>
            </a:r>
            <a:r>
              <a:rPr lang="en-US" sz="1600" dirty="0"/>
              <a:t> + 1), permutations);</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4658339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String s = </a:t>
            </a:r>
            <a:r>
              <a:rPr lang="en-US" sz="1600" dirty="0" err="1"/>
              <a:t>scanner.nextLine</a:t>
            </a:r>
            <a:r>
              <a:rPr lang="en-US" sz="1600" dirty="0"/>
              <a:t>().trim();</a:t>
            </a:r>
            <a:endParaRPr lang="en-IN" sz="1600" dirty="0"/>
          </a:p>
          <a:p>
            <a:pPr marL="468000" indent="-468000" algn="just">
              <a:lnSpc>
                <a:spcPct val="120000"/>
              </a:lnSpc>
              <a:spcBef>
                <a:spcPts val="300"/>
              </a:spcBef>
              <a:spcAft>
                <a:spcPts val="300"/>
              </a:spcAft>
              <a:buNone/>
            </a:pPr>
            <a:r>
              <a:rPr lang="en-US" sz="1600" dirty="0"/>
              <a:t>	        Set&lt;String&gt; permutations = new HashSet&lt;&gt;();</a:t>
            </a:r>
            <a:endParaRPr lang="en-IN" sz="1600" dirty="0"/>
          </a:p>
          <a:p>
            <a:pPr marL="468000" indent="-468000" algn="just">
              <a:lnSpc>
                <a:spcPct val="120000"/>
              </a:lnSpc>
              <a:spcBef>
                <a:spcPts val="300"/>
              </a:spcBef>
              <a:spcAft>
                <a:spcPts val="300"/>
              </a:spcAft>
              <a:buNone/>
            </a:pPr>
            <a:r>
              <a:rPr lang="en-US" sz="1600" dirty="0"/>
              <a:t>	        permute("", s, permutations);</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a:t>
            </a:r>
            <a:r>
              <a:rPr lang="en-US" sz="1600" dirty="0" err="1"/>
              <a:t>permutations.size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1022015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46.	Write a program to take string as input and check if it contains only character or not, numeric and special symbols are not allowed. After that, reverse that string without using built in functions. If entered and reverse string both are same than give message as provided in double quotes “you inputted a strong string”, otherwise print “you inputted it weak string.”</a:t>
            </a:r>
            <a:endParaRPr lang="en-IN" sz="1600" dirty="0"/>
          </a:p>
          <a:p>
            <a:pPr marL="468000" indent="-468000" algn="just">
              <a:lnSpc>
                <a:spcPct val="120000"/>
              </a:lnSpc>
              <a:spcBef>
                <a:spcPts val="300"/>
              </a:spcBef>
              <a:spcAft>
                <a:spcPts val="300"/>
              </a:spcAft>
              <a:buNone/>
            </a:pPr>
            <a:r>
              <a:rPr lang="en-US" sz="1600" dirty="0"/>
              <a:t>	Example Input:</a:t>
            </a:r>
            <a:endParaRPr lang="en-IN" sz="1600" dirty="0"/>
          </a:p>
          <a:p>
            <a:pPr marL="468000" indent="-468000" algn="just">
              <a:lnSpc>
                <a:spcPct val="120000"/>
              </a:lnSpc>
              <a:spcBef>
                <a:spcPts val="300"/>
              </a:spcBef>
              <a:spcAft>
                <a:spcPts val="300"/>
              </a:spcAft>
              <a:buNone/>
            </a:pPr>
            <a:r>
              <a:rPr lang="en-US" sz="1600" dirty="0"/>
              <a:t>	</a:t>
            </a:r>
            <a:r>
              <a:rPr lang="en-US" sz="1600" dirty="0" err="1"/>
              <a:t>wowu</a:t>
            </a:r>
            <a:endParaRPr lang="en-IN" sz="1600" dirty="0"/>
          </a:p>
          <a:p>
            <a:pPr marL="468000" indent="-468000" algn="just">
              <a:lnSpc>
                <a:spcPct val="120000"/>
              </a:lnSpc>
              <a:spcBef>
                <a:spcPts val="300"/>
              </a:spcBef>
              <a:spcAft>
                <a:spcPts val="300"/>
              </a:spcAft>
              <a:buNone/>
            </a:pPr>
            <a:r>
              <a:rPr lang="en-US" sz="1600" dirty="0"/>
              <a:t>	Example Output:</a:t>
            </a:r>
            <a:endParaRPr lang="en-IN" sz="1600" dirty="0"/>
          </a:p>
          <a:p>
            <a:pPr marL="468000" indent="-468000" algn="just">
              <a:lnSpc>
                <a:spcPct val="120000"/>
              </a:lnSpc>
              <a:spcBef>
                <a:spcPts val="300"/>
              </a:spcBef>
              <a:spcAft>
                <a:spcPts val="300"/>
              </a:spcAft>
              <a:buNone/>
            </a:pPr>
            <a:r>
              <a:rPr lang="en-US" sz="1600" dirty="0"/>
              <a:t>	you inputted a weak string</a:t>
            </a:r>
            <a:endParaRPr lang="en-IN" sz="1600" dirty="0"/>
          </a:p>
          <a:p>
            <a:pPr marL="468000" indent="-468000" algn="just">
              <a:lnSpc>
                <a:spcPct val="120000"/>
              </a:lnSpc>
              <a:spcBef>
                <a:spcPts val="300"/>
              </a:spcBef>
              <a:spcAft>
                <a:spcPts val="300"/>
              </a:spcAft>
              <a:buNone/>
            </a:pPr>
            <a:r>
              <a:rPr lang="en-US" sz="1600" dirty="0"/>
              <a:t>	Example Input:</a:t>
            </a:r>
            <a:endParaRPr lang="en-IN" sz="1600" dirty="0"/>
          </a:p>
          <a:p>
            <a:pPr marL="468000" indent="-468000" algn="just">
              <a:lnSpc>
                <a:spcPct val="120000"/>
              </a:lnSpc>
              <a:spcBef>
                <a:spcPts val="300"/>
              </a:spcBef>
              <a:spcAft>
                <a:spcPts val="300"/>
              </a:spcAft>
              <a:buNone/>
            </a:pPr>
            <a:r>
              <a:rPr lang="en-US" sz="1600" dirty="0"/>
              <a:t>	wow</a:t>
            </a:r>
            <a:endParaRPr lang="en-IN" sz="1600" dirty="0"/>
          </a:p>
          <a:p>
            <a:pPr marL="468000" indent="-468000" algn="just">
              <a:lnSpc>
                <a:spcPct val="120000"/>
              </a:lnSpc>
              <a:spcBef>
                <a:spcPts val="300"/>
              </a:spcBef>
              <a:spcAft>
                <a:spcPts val="300"/>
              </a:spcAft>
              <a:buNone/>
            </a:pPr>
            <a:r>
              <a:rPr lang="en-US" sz="1600" dirty="0"/>
              <a:t>	Example Output:</a:t>
            </a:r>
            <a:endParaRPr lang="en-IN" sz="1600" dirty="0"/>
          </a:p>
          <a:p>
            <a:pPr marL="468000" indent="-468000" algn="just">
              <a:lnSpc>
                <a:spcPct val="120000"/>
              </a:lnSpc>
              <a:spcBef>
                <a:spcPts val="300"/>
              </a:spcBef>
              <a:spcAft>
                <a:spcPts val="300"/>
              </a:spcAft>
              <a:buNone/>
            </a:pPr>
            <a:r>
              <a:rPr lang="en-US" sz="1600" dirty="0"/>
              <a:t>	you inputted a strong string.</a:t>
            </a:r>
            <a:endParaRPr lang="en-IN" sz="1600" dirty="0"/>
          </a:p>
        </p:txBody>
      </p:sp>
    </p:spTree>
    <p:extLst>
      <p:ext uri="{BB962C8B-B14F-4D97-AF65-F5344CB8AC3E}">
        <p14:creationId xmlns:p14="http://schemas.microsoft.com/office/powerpoint/2010/main" val="12348942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b="1" dirty="0"/>
              <a:t>	Answer:</a:t>
            </a:r>
            <a:endParaRPr lang="en-IN" sz="1700" dirty="0"/>
          </a:p>
          <a:p>
            <a:pPr marL="468000" indent="-468000" algn="just">
              <a:lnSpc>
                <a:spcPct val="130000"/>
              </a:lnSpc>
              <a:spcBef>
                <a:spcPts val="500"/>
              </a:spcBef>
              <a:spcAft>
                <a:spcPts val="500"/>
              </a:spcAft>
              <a:buNone/>
            </a:pPr>
            <a:r>
              <a:rPr lang="en-US" sz="1700" dirty="0"/>
              <a:t>	import </a:t>
            </a:r>
            <a:r>
              <a:rPr lang="en-US" sz="1700" dirty="0" err="1"/>
              <a:t>java.util.Scanner</a:t>
            </a:r>
            <a:r>
              <a:rPr lang="en-US" sz="1700" dirty="0"/>
              <a:t>;</a:t>
            </a:r>
            <a:endParaRPr lang="en-IN" sz="1700" dirty="0"/>
          </a:p>
          <a:p>
            <a:pPr marL="468000" indent="-468000" algn="just">
              <a:lnSpc>
                <a:spcPct val="130000"/>
              </a:lnSpc>
              <a:spcBef>
                <a:spcPts val="500"/>
              </a:spcBef>
              <a:spcAft>
                <a:spcPts val="500"/>
              </a:spcAft>
              <a:buNone/>
            </a:pPr>
            <a:r>
              <a:rPr lang="en-US" sz="1700" dirty="0"/>
              <a:t>	public class Main {</a:t>
            </a:r>
            <a:endParaRPr lang="en-IN" sz="1700" dirty="0"/>
          </a:p>
          <a:p>
            <a:pPr marL="468000" indent="-468000" algn="just">
              <a:lnSpc>
                <a:spcPct val="130000"/>
              </a:lnSpc>
              <a:spcBef>
                <a:spcPts val="500"/>
              </a:spcBef>
              <a:spcAft>
                <a:spcPts val="500"/>
              </a:spcAft>
              <a:buNone/>
            </a:pPr>
            <a:r>
              <a:rPr lang="en-US" sz="1700" dirty="0"/>
              <a:t>	    static </a:t>
            </a:r>
            <a:r>
              <a:rPr lang="en-US" sz="1700" dirty="0" err="1"/>
              <a:t>boolean</a:t>
            </a:r>
            <a:r>
              <a:rPr lang="en-US" sz="1700" dirty="0"/>
              <a:t> </a:t>
            </a:r>
            <a:r>
              <a:rPr lang="en-US" sz="1700" dirty="0" err="1"/>
              <a:t>isStrongString</a:t>
            </a:r>
            <a:r>
              <a:rPr lang="en-US" sz="1700" dirty="0"/>
              <a:t>(String s) {</a:t>
            </a:r>
            <a:endParaRPr lang="en-IN" sz="1700" dirty="0"/>
          </a:p>
          <a:p>
            <a:pPr marL="468000" indent="-468000" algn="just">
              <a:lnSpc>
                <a:spcPct val="130000"/>
              </a:lnSpc>
              <a:spcBef>
                <a:spcPts val="500"/>
              </a:spcBef>
              <a:spcAft>
                <a:spcPts val="500"/>
              </a:spcAft>
              <a:buNone/>
            </a:pPr>
            <a:r>
              <a:rPr lang="en-US" sz="1700" dirty="0"/>
              <a:t>	        for (char c : </a:t>
            </a:r>
            <a:r>
              <a:rPr lang="en-US" sz="1700" dirty="0" err="1"/>
              <a:t>s.toCharArray</a:t>
            </a:r>
            <a:r>
              <a:rPr lang="en-US" sz="1700" dirty="0"/>
              <a:t>()) {</a:t>
            </a:r>
            <a:endParaRPr lang="en-IN" sz="1700" dirty="0"/>
          </a:p>
          <a:p>
            <a:pPr marL="468000" indent="-468000" algn="just">
              <a:lnSpc>
                <a:spcPct val="130000"/>
              </a:lnSpc>
              <a:spcBef>
                <a:spcPts val="500"/>
              </a:spcBef>
              <a:spcAft>
                <a:spcPts val="500"/>
              </a:spcAft>
              <a:buNone/>
            </a:pPr>
            <a:r>
              <a:rPr lang="en-US" sz="1700" dirty="0"/>
              <a:t>	            if (!</a:t>
            </a:r>
            <a:r>
              <a:rPr lang="en-US" sz="1700" dirty="0" err="1"/>
              <a:t>Character.isLetter</a:t>
            </a:r>
            <a:r>
              <a:rPr lang="en-US" sz="1700" dirty="0"/>
              <a:t>(c)) {</a:t>
            </a:r>
            <a:endParaRPr lang="en-IN" sz="1700" dirty="0"/>
          </a:p>
          <a:p>
            <a:pPr marL="468000" indent="-468000" algn="just">
              <a:lnSpc>
                <a:spcPct val="130000"/>
              </a:lnSpc>
              <a:spcBef>
                <a:spcPts val="500"/>
              </a:spcBef>
              <a:spcAft>
                <a:spcPts val="500"/>
              </a:spcAft>
              <a:buNone/>
            </a:pPr>
            <a:r>
              <a:rPr lang="en-US" sz="1700" dirty="0"/>
              <a:t>	                return false;</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return true;</a:t>
            </a:r>
            <a:endParaRPr lang="en-IN" sz="1700" dirty="0"/>
          </a:p>
          <a:p>
            <a:pPr marL="468000" indent="-468000" algn="just">
              <a:lnSpc>
                <a:spcPct val="130000"/>
              </a:lnSpc>
              <a:spcBef>
                <a:spcPts val="500"/>
              </a:spcBef>
              <a:spcAft>
                <a:spcPts val="500"/>
              </a:spcAft>
              <a:buNone/>
            </a:pPr>
            <a:r>
              <a:rPr lang="en-US" sz="1700" dirty="0"/>
              <a:t>	    }</a:t>
            </a:r>
            <a:endParaRPr lang="en-IN" sz="1700" dirty="0"/>
          </a:p>
        </p:txBody>
      </p:sp>
    </p:spTree>
    <p:extLst>
      <p:ext uri="{BB962C8B-B14F-4D97-AF65-F5344CB8AC3E}">
        <p14:creationId xmlns:p14="http://schemas.microsoft.com/office/powerpoint/2010/main" val="3754578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dirty="0"/>
              <a:t>	    static String </a:t>
            </a:r>
            <a:r>
              <a:rPr lang="en-US" sz="1700" dirty="0" err="1"/>
              <a:t>reverseString</a:t>
            </a:r>
            <a:r>
              <a:rPr lang="en-US" sz="1700" dirty="0"/>
              <a:t>(String s) {</a:t>
            </a:r>
            <a:endParaRPr lang="en-IN" sz="1700" dirty="0"/>
          </a:p>
          <a:p>
            <a:pPr marL="468000" indent="-468000" algn="just">
              <a:lnSpc>
                <a:spcPct val="130000"/>
              </a:lnSpc>
              <a:spcBef>
                <a:spcPts val="500"/>
              </a:spcBef>
              <a:spcAft>
                <a:spcPts val="500"/>
              </a:spcAft>
              <a:buNone/>
            </a:pPr>
            <a:r>
              <a:rPr lang="en-US" sz="1700" dirty="0"/>
              <a:t>	        StringBuilder </a:t>
            </a:r>
            <a:r>
              <a:rPr lang="en-US" sz="1700" dirty="0" err="1"/>
              <a:t>reversedStr</a:t>
            </a:r>
            <a:r>
              <a:rPr lang="en-US" sz="1700" dirty="0"/>
              <a:t> = new StringBuilder();</a:t>
            </a:r>
            <a:endParaRPr lang="en-IN" sz="1700" dirty="0"/>
          </a:p>
          <a:p>
            <a:pPr marL="468000" indent="-468000" algn="just">
              <a:lnSpc>
                <a:spcPct val="130000"/>
              </a:lnSpc>
              <a:spcBef>
                <a:spcPts val="500"/>
              </a:spcBef>
              <a:spcAft>
                <a:spcPts val="500"/>
              </a:spcAft>
              <a:buNone/>
            </a:pPr>
            <a:r>
              <a:rPr lang="en-US" sz="1700" dirty="0"/>
              <a:t>	        for (int </a:t>
            </a:r>
            <a:r>
              <a:rPr lang="en-US" sz="1700" dirty="0" err="1"/>
              <a:t>i</a:t>
            </a:r>
            <a:r>
              <a:rPr lang="en-US" sz="1700" dirty="0"/>
              <a:t> = </a:t>
            </a:r>
            <a:r>
              <a:rPr lang="en-US" sz="1700" dirty="0" err="1"/>
              <a:t>s.length</a:t>
            </a:r>
            <a:r>
              <a:rPr lang="en-US" sz="1700" dirty="0"/>
              <a:t>() - 1; </a:t>
            </a:r>
            <a:r>
              <a:rPr lang="en-US" sz="1700" dirty="0" err="1"/>
              <a:t>i</a:t>
            </a:r>
            <a:r>
              <a:rPr lang="en-US" sz="1700" dirty="0"/>
              <a:t> &gt;= 0; </a:t>
            </a:r>
            <a:r>
              <a:rPr lang="en-US" sz="1700" dirty="0" err="1"/>
              <a:t>i</a:t>
            </a:r>
            <a:r>
              <a:rPr lang="en-US" sz="1700" dirty="0"/>
              <a:t>--) {</a:t>
            </a:r>
            <a:endParaRPr lang="en-IN" sz="1700" dirty="0"/>
          </a:p>
          <a:p>
            <a:pPr marL="468000" indent="-468000" algn="just">
              <a:lnSpc>
                <a:spcPct val="130000"/>
              </a:lnSpc>
              <a:spcBef>
                <a:spcPts val="500"/>
              </a:spcBef>
              <a:spcAft>
                <a:spcPts val="500"/>
              </a:spcAft>
              <a:buNone/>
            </a:pPr>
            <a:r>
              <a:rPr lang="en-US" sz="1700" dirty="0"/>
              <a:t>	            </a:t>
            </a:r>
            <a:r>
              <a:rPr lang="en-US" sz="1700" dirty="0" err="1"/>
              <a:t>reversedStr.append</a:t>
            </a:r>
            <a:r>
              <a:rPr lang="en-US" sz="1700" dirty="0"/>
              <a:t>(</a:t>
            </a:r>
            <a:r>
              <a:rPr lang="en-US" sz="1700" dirty="0" err="1"/>
              <a:t>s.charAt</a:t>
            </a:r>
            <a:r>
              <a:rPr lang="en-US" sz="1700" dirty="0"/>
              <a:t>(</a:t>
            </a:r>
            <a:r>
              <a:rPr lang="en-US" sz="1700" dirty="0" err="1"/>
              <a:t>i</a:t>
            </a:r>
            <a:r>
              <a:rPr lang="en-US" sz="1700" dirty="0"/>
              <a:t>));</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return </a:t>
            </a:r>
            <a:r>
              <a:rPr lang="en-US" sz="1700" dirty="0" err="1"/>
              <a:t>reversedStr.toString</a:t>
            </a:r>
            <a:r>
              <a:rPr lang="en-US" sz="1700" dirty="0"/>
              <a:t>();</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public static void main(String[] </a:t>
            </a:r>
            <a:r>
              <a:rPr lang="en-US" sz="1700" dirty="0" err="1"/>
              <a:t>args</a:t>
            </a:r>
            <a:r>
              <a:rPr lang="en-US" sz="1700" dirty="0"/>
              <a:t>) {</a:t>
            </a:r>
            <a:endParaRPr lang="en-IN" sz="1700" dirty="0"/>
          </a:p>
          <a:p>
            <a:pPr marL="468000" indent="-468000" algn="just">
              <a:lnSpc>
                <a:spcPct val="130000"/>
              </a:lnSpc>
              <a:spcBef>
                <a:spcPts val="500"/>
              </a:spcBef>
              <a:spcAft>
                <a:spcPts val="500"/>
              </a:spcAft>
              <a:buNone/>
            </a:pPr>
            <a:r>
              <a:rPr lang="en-US" sz="1700" dirty="0"/>
              <a:t>	        Scanner </a:t>
            </a:r>
            <a:r>
              <a:rPr lang="en-US" sz="1700" dirty="0" err="1"/>
              <a:t>scanner</a:t>
            </a:r>
            <a:r>
              <a:rPr lang="en-US" sz="1700" dirty="0"/>
              <a:t> = new Scanner(System.in);</a:t>
            </a:r>
            <a:endParaRPr lang="en-IN" sz="1700" dirty="0"/>
          </a:p>
          <a:p>
            <a:pPr marL="468000" indent="-468000" algn="just">
              <a:lnSpc>
                <a:spcPct val="130000"/>
              </a:lnSpc>
              <a:spcBef>
                <a:spcPts val="500"/>
              </a:spcBef>
              <a:spcAft>
                <a:spcPts val="500"/>
              </a:spcAft>
              <a:buNone/>
            </a:pPr>
            <a:r>
              <a:rPr lang="en-US" sz="1700" dirty="0"/>
              <a:t>	        String </a:t>
            </a:r>
            <a:r>
              <a:rPr lang="en-US" sz="1700" dirty="0" err="1"/>
              <a:t>inputStr</a:t>
            </a:r>
            <a:r>
              <a:rPr lang="en-US" sz="1700" dirty="0"/>
              <a:t> = </a:t>
            </a:r>
            <a:r>
              <a:rPr lang="en-US" sz="1700" dirty="0" err="1"/>
              <a:t>scanner.nextLine</a:t>
            </a:r>
            <a:r>
              <a:rPr lang="en-US" sz="1700" dirty="0"/>
              <a:t>().trim();</a:t>
            </a:r>
            <a:endParaRPr lang="en-IN" sz="1700" dirty="0"/>
          </a:p>
          <a:p>
            <a:pPr marL="468000" indent="-468000" algn="just">
              <a:lnSpc>
                <a:spcPct val="130000"/>
              </a:lnSpc>
              <a:spcBef>
                <a:spcPts val="500"/>
              </a:spcBef>
              <a:spcAft>
                <a:spcPts val="500"/>
              </a:spcAft>
              <a:buNone/>
            </a:pPr>
            <a:r>
              <a:rPr lang="en-US" sz="1700" dirty="0"/>
              <a:t>	        </a:t>
            </a:r>
            <a:r>
              <a:rPr lang="en-US" sz="1700" dirty="0" err="1"/>
              <a:t>boolean</a:t>
            </a:r>
            <a:r>
              <a:rPr lang="en-US" sz="1700" dirty="0"/>
              <a:t> </a:t>
            </a:r>
            <a:r>
              <a:rPr lang="en-US" sz="1700" dirty="0" err="1"/>
              <a:t>isStrong</a:t>
            </a:r>
            <a:r>
              <a:rPr lang="en-US" sz="1700" dirty="0"/>
              <a:t> = </a:t>
            </a:r>
            <a:r>
              <a:rPr lang="en-US" sz="1700" dirty="0" err="1"/>
              <a:t>isStrongString</a:t>
            </a:r>
            <a:r>
              <a:rPr lang="en-US" sz="1700" dirty="0"/>
              <a:t>(</a:t>
            </a:r>
            <a:r>
              <a:rPr lang="en-US" sz="1700" dirty="0" err="1"/>
              <a:t>inputStr</a:t>
            </a:r>
            <a:r>
              <a:rPr lang="en-US" sz="1700" dirty="0"/>
              <a:t>);</a:t>
            </a:r>
            <a:endParaRPr lang="en-IN" sz="1700" dirty="0"/>
          </a:p>
          <a:p>
            <a:pPr marL="468000" indent="-468000" algn="just">
              <a:lnSpc>
                <a:spcPct val="130000"/>
              </a:lnSpc>
              <a:spcBef>
                <a:spcPts val="500"/>
              </a:spcBef>
              <a:spcAft>
                <a:spcPts val="500"/>
              </a:spcAft>
              <a:buNone/>
            </a:pPr>
            <a:r>
              <a:rPr lang="en-US" sz="1700" dirty="0"/>
              <a:t>	        if (</a:t>
            </a:r>
            <a:r>
              <a:rPr lang="en-US" sz="1700" dirty="0" err="1"/>
              <a:t>isStrong</a:t>
            </a:r>
            <a:r>
              <a:rPr lang="en-US" sz="1700" dirty="0"/>
              <a:t>) {</a:t>
            </a:r>
            <a:endParaRPr lang="en-IN" sz="1700" dirty="0"/>
          </a:p>
        </p:txBody>
      </p:sp>
    </p:spTree>
    <p:extLst>
      <p:ext uri="{BB962C8B-B14F-4D97-AF65-F5344CB8AC3E}">
        <p14:creationId xmlns:p14="http://schemas.microsoft.com/office/powerpoint/2010/main" val="20341915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dirty="0"/>
              <a:t>	            String </a:t>
            </a:r>
            <a:r>
              <a:rPr lang="en-US" sz="1700" dirty="0" err="1"/>
              <a:t>reversedStr</a:t>
            </a:r>
            <a:r>
              <a:rPr lang="en-US" sz="1700" dirty="0"/>
              <a:t> = </a:t>
            </a:r>
            <a:r>
              <a:rPr lang="en-US" sz="1700" dirty="0" err="1"/>
              <a:t>reverseString</a:t>
            </a:r>
            <a:r>
              <a:rPr lang="en-US" sz="1700" dirty="0"/>
              <a:t>(</a:t>
            </a:r>
            <a:r>
              <a:rPr lang="en-US" sz="1700" dirty="0" err="1"/>
              <a:t>inputStr</a:t>
            </a:r>
            <a:r>
              <a:rPr lang="en-US" sz="1700" dirty="0"/>
              <a:t>);</a:t>
            </a:r>
            <a:endParaRPr lang="en-IN" sz="1700" dirty="0"/>
          </a:p>
          <a:p>
            <a:pPr marL="468000" indent="-468000" algn="just">
              <a:lnSpc>
                <a:spcPct val="130000"/>
              </a:lnSpc>
              <a:spcBef>
                <a:spcPts val="500"/>
              </a:spcBef>
              <a:spcAft>
                <a:spcPts val="500"/>
              </a:spcAft>
              <a:buNone/>
            </a:pPr>
            <a:r>
              <a:rPr lang="en-US" sz="1700" dirty="0"/>
              <a:t>	            if (</a:t>
            </a:r>
            <a:r>
              <a:rPr lang="en-US" sz="1700" dirty="0" err="1"/>
              <a:t>reversedStr.equals</a:t>
            </a:r>
            <a:r>
              <a:rPr lang="en-US" sz="1700" dirty="0"/>
              <a:t>(</a:t>
            </a:r>
            <a:r>
              <a:rPr lang="en-US" sz="1700" dirty="0" err="1"/>
              <a:t>inputStr</a:t>
            </a:r>
            <a:r>
              <a:rPr lang="en-US" sz="1700" dirty="0"/>
              <a:t>)) {</a:t>
            </a:r>
            <a:endParaRPr lang="en-IN" sz="1700" dirty="0"/>
          </a:p>
          <a:p>
            <a:pPr marL="468000" indent="-468000" algn="just">
              <a:lnSpc>
                <a:spcPct val="130000"/>
              </a:lnSpc>
              <a:spcBef>
                <a:spcPts val="500"/>
              </a:spcBef>
              <a:spcAft>
                <a:spcPts val="500"/>
              </a:spcAft>
              <a:buNone/>
            </a:pPr>
            <a:r>
              <a:rPr lang="en-US" sz="1700" dirty="0"/>
              <a:t>	                </a:t>
            </a:r>
            <a:r>
              <a:rPr lang="en-US" sz="1700" dirty="0" err="1"/>
              <a:t>System.out.println</a:t>
            </a:r>
            <a:r>
              <a:rPr lang="en-US" sz="1700" dirty="0"/>
              <a:t>("you inputted a strong string");</a:t>
            </a:r>
            <a:endParaRPr lang="en-IN" sz="1700" dirty="0"/>
          </a:p>
          <a:p>
            <a:pPr marL="468000" indent="-468000" algn="just">
              <a:lnSpc>
                <a:spcPct val="130000"/>
              </a:lnSpc>
              <a:spcBef>
                <a:spcPts val="500"/>
              </a:spcBef>
              <a:spcAft>
                <a:spcPts val="500"/>
              </a:spcAft>
              <a:buNone/>
            </a:pPr>
            <a:r>
              <a:rPr lang="en-US" sz="1700" dirty="0"/>
              <a:t>	            } else {</a:t>
            </a:r>
            <a:endParaRPr lang="en-IN" sz="1700" dirty="0"/>
          </a:p>
          <a:p>
            <a:pPr marL="468000" indent="-468000" algn="just">
              <a:lnSpc>
                <a:spcPct val="130000"/>
              </a:lnSpc>
              <a:spcBef>
                <a:spcPts val="500"/>
              </a:spcBef>
              <a:spcAft>
                <a:spcPts val="500"/>
              </a:spcAft>
              <a:buNone/>
            </a:pPr>
            <a:r>
              <a:rPr lang="en-US" sz="1700" dirty="0"/>
              <a:t>	                </a:t>
            </a:r>
            <a:r>
              <a:rPr lang="en-US" sz="1700" dirty="0" err="1"/>
              <a:t>System.out.println</a:t>
            </a:r>
            <a:r>
              <a:rPr lang="en-US" sz="1700" dirty="0"/>
              <a:t>("you inputted a weak string");</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 else {</a:t>
            </a:r>
            <a:endParaRPr lang="en-IN" sz="1700" dirty="0"/>
          </a:p>
          <a:p>
            <a:pPr marL="468000" indent="-468000" algn="just">
              <a:lnSpc>
                <a:spcPct val="130000"/>
              </a:lnSpc>
              <a:spcBef>
                <a:spcPts val="500"/>
              </a:spcBef>
              <a:spcAft>
                <a:spcPts val="500"/>
              </a:spcAft>
              <a:buNone/>
            </a:pPr>
            <a:r>
              <a:rPr lang="en-US" sz="1700" dirty="0"/>
              <a:t>	            </a:t>
            </a:r>
            <a:r>
              <a:rPr lang="en-US" sz="1700" dirty="0" err="1"/>
              <a:t>System.out.println</a:t>
            </a:r>
            <a:r>
              <a:rPr lang="en-US" sz="1700" dirty="0"/>
              <a:t>("you inputted a weak string");</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a:t>
            </a:r>
            <a:endParaRPr lang="en-IN" sz="1700" dirty="0"/>
          </a:p>
          <a:p>
            <a:pPr marL="468000" indent="-468000" algn="just">
              <a:lnSpc>
                <a:spcPct val="130000"/>
              </a:lnSpc>
              <a:spcBef>
                <a:spcPts val="500"/>
              </a:spcBef>
              <a:spcAft>
                <a:spcPts val="500"/>
              </a:spcAft>
              <a:buNone/>
            </a:pPr>
            <a:r>
              <a:rPr lang="en-US" sz="1700" dirty="0"/>
              <a:t>	}</a:t>
            </a:r>
            <a:endParaRPr lang="en-IN" sz="1700" dirty="0"/>
          </a:p>
        </p:txBody>
      </p:sp>
    </p:spTree>
    <p:extLst>
      <p:ext uri="{BB962C8B-B14F-4D97-AF65-F5344CB8AC3E}">
        <p14:creationId xmlns:p14="http://schemas.microsoft.com/office/powerpoint/2010/main" val="23358642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dirty="0"/>
              <a:t>47.	How to attempt?</a:t>
            </a:r>
            <a:endParaRPr lang="en-IN" sz="1700" dirty="0"/>
          </a:p>
          <a:p>
            <a:pPr marL="468000" indent="-468000" algn="just">
              <a:lnSpc>
                <a:spcPct val="130000"/>
              </a:lnSpc>
              <a:spcBef>
                <a:spcPts val="500"/>
              </a:spcBef>
              <a:spcAft>
                <a:spcPts val="500"/>
              </a:spcAft>
              <a:buNone/>
            </a:pPr>
            <a:r>
              <a:rPr lang="en-US" sz="1700" dirty="0"/>
              <a:t>	</a:t>
            </a:r>
            <a:r>
              <a:rPr lang="en-US" sz="1700" b="1" dirty="0"/>
              <a:t>Primes with a Twist</a:t>
            </a:r>
            <a:endParaRPr lang="en-IN" sz="1700" dirty="0"/>
          </a:p>
          <a:p>
            <a:pPr marL="468000" indent="-468000" algn="just">
              <a:lnSpc>
                <a:spcPct val="130000"/>
              </a:lnSpc>
              <a:spcBef>
                <a:spcPts val="500"/>
              </a:spcBef>
              <a:spcAft>
                <a:spcPts val="500"/>
              </a:spcAft>
              <a:buNone/>
            </a:pPr>
            <a:r>
              <a:rPr lang="en-US" sz="1700" dirty="0"/>
              <a:t>	Given an integer n (n &lt;= n &lt;= 10</a:t>
            </a:r>
            <a:r>
              <a:rPr lang="en-US" sz="1700" baseline="30000" dirty="0"/>
              <a:t>4</a:t>
            </a:r>
            <a:r>
              <a:rPr lang="en-US" sz="1700" dirty="0"/>
              <a:t>), you need to count the numbers, x</a:t>
            </a:r>
            <a:r>
              <a:rPr lang="en-US" sz="1700" baseline="-25000" dirty="0"/>
              <a:t>i</a:t>
            </a:r>
            <a:r>
              <a:rPr lang="en-US" sz="1700" dirty="0"/>
              <a:t>&lt; n, which are co-prime to ‘n’, i.e. </a:t>
            </a:r>
            <a:r>
              <a:rPr lang="en-US" sz="1700" dirty="0" err="1"/>
              <a:t>gcd</a:t>
            </a:r>
            <a:r>
              <a:rPr lang="en-US" sz="1700" dirty="0"/>
              <a:t>(x, n) = 1.</a:t>
            </a:r>
            <a:endParaRPr lang="en-IN" sz="1700" dirty="0"/>
          </a:p>
          <a:p>
            <a:pPr marL="468000" indent="-468000" algn="just">
              <a:lnSpc>
                <a:spcPct val="130000"/>
              </a:lnSpc>
              <a:spcBef>
                <a:spcPts val="500"/>
              </a:spcBef>
              <a:spcAft>
                <a:spcPts val="500"/>
              </a:spcAft>
              <a:buNone/>
            </a:pPr>
            <a:r>
              <a:rPr lang="en-US" sz="1700" dirty="0"/>
              <a:t>	Formally, given n, you need to find f(n) = |{x &lt; n : </a:t>
            </a:r>
            <a:r>
              <a:rPr lang="en-US" sz="1700" dirty="0" err="1"/>
              <a:t>gcd</a:t>
            </a:r>
            <a:r>
              <a:rPr lang="en-US" sz="1700" dirty="0"/>
              <a:t>(x, n) = 1}|.</a:t>
            </a:r>
            <a:endParaRPr lang="en-IN" sz="1700" dirty="0"/>
          </a:p>
          <a:p>
            <a:pPr marL="468000" indent="-468000" algn="just">
              <a:lnSpc>
                <a:spcPct val="130000"/>
              </a:lnSpc>
              <a:spcBef>
                <a:spcPts val="500"/>
              </a:spcBef>
              <a:spcAft>
                <a:spcPts val="500"/>
              </a:spcAft>
              <a:buNone/>
            </a:pPr>
            <a:r>
              <a:rPr lang="en-US" sz="1700" dirty="0"/>
              <a:t>	</a:t>
            </a:r>
            <a:r>
              <a:rPr lang="en-US" sz="1700" b="1" dirty="0"/>
              <a:t>Input Specification:</a:t>
            </a:r>
            <a:endParaRPr lang="en-IN" sz="1700" dirty="0"/>
          </a:p>
          <a:p>
            <a:pPr marL="468000" indent="-468000" algn="just">
              <a:lnSpc>
                <a:spcPct val="130000"/>
              </a:lnSpc>
              <a:spcBef>
                <a:spcPts val="500"/>
              </a:spcBef>
              <a:spcAft>
                <a:spcPts val="500"/>
              </a:spcAft>
              <a:buNone/>
            </a:pPr>
            <a:r>
              <a:rPr lang="en-US" sz="1700" dirty="0"/>
              <a:t>	</a:t>
            </a:r>
            <a:r>
              <a:rPr lang="en-US" sz="1700" b="1" dirty="0"/>
              <a:t>input1:</a:t>
            </a:r>
            <a:r>
              <a:rPr lang="en-US" sz="1700" dirty="0"/>
              <a:t> the integer ‘n’</a:t>
            </a:r>
            <a:endParaRPr lang="en-IN" sz="1700" dirty="0"/>
          </a:p>
          <a:p>
            <a:pPr marL="468000" indent="-468000" algn="just">
              <a:lnSpc>
                <a:spcPct val="130000"/>
              </a:lnSpc>
              <a:spcBef>
                <a:spcPts val="500"/>
              </a:spcBef>
              <a:spcAft>
                <a:spcPts val="500"/>
              </a:spcAft>
              <a:buNone/>
            </a:pPr>
            <a:r>
              <a:rPr lang="en-US" sz="1700" dirty="0"/>
              <a:t>	</a:t>
            </a:r>
            <a:r>
              <a:rPr lang="en-US" sz="1700" b="1" dirty="0"/>
              <a:t>Output Specification:</a:t>
            </a:r>
            <a:endParaRPr lang="en-IN" sz="1700" dirty="0"/>
          </a:p>
          <a:p>
            <a:pPr marL="468000" indent="-468000" algn="just">
              <a:lnSpc>
                <a:spcPct val="130000"/>
              </a:lnSpc>
              <a:spcBef>
                <a:spcPts val="500"/>
              </a:spcBef>
              <a:spcAft>
                <a:spcPts val="500"/>
              </a:spcAft>
              <a:buNone/>
            </a:pPr>
            <a:r>
              <a:rPr lang="en-US" sz="1700" dirty="0"/>
              <a:t>	Return the count of the number of co-primes of ‘n’.</a:t>
            </a:r>
            <a:endParaRPr lang="en-IN" sz="1700" dirty="0"/>
          </a:p>
          <a:p>
            <a:pPr marL="468000" indent="-468000" algn="just">
              <a:lnSpc>
                <a:spcPct val="130000"/>
              </a:lnSpc>
              <a:spcBef>
                <a:spcPts val="500"/>
              </a:spcBef>
              <a:spcAft>
                <a:spcPts val="500"/>
              </a:spcAft>
              <a:buNone/>
            </a:pPr>
            <a:r>
              <a:rPr lang="en-US" sz="1700" dirty="0"/>
              <a:t>	</a:t>
            </a:r>
            <a:r>
              <a:rPr lang="en-US" sz="1700" b="1" dirty="0"/>
              <a:t>Example 1:</a:t>
            </a:r>
            <a:endParaRPr lang="en-IN" sz="1700" dirty="0"/>
          </a:p>
          <a:p>
            <a:pPr marL="468000" indent="-468000" algn="just">
              <a:lnSpc>
                <a:spcPct val="130000"/>
              </a:lnSpc>
              <a:spcBef>
                <a:spcPts val="500"/>
              </a:spcBef>
              <a:spcAft>
                <a:spcPts val="500"/>
              </a:spcAft>
              <a:buNone/>
            </a:pPr>
            <a:r>
              <a:rPr lang="en-US" sz="1700" dirty="0"/>
              <a:t>	</a:t>
            </a:r>
            <a:r>
              <a:rPr lang="en-US" sz="1700" b="1" dirty="0"/>
              <a:t>input1:</a:t>
            </a:r>
            <a:r>
              <a:rPr lang="en-US" sz="1700" dirty="0"/>
              <a:t> 4</a:t>
            </a:r>
            <a:endParaRPr lang="en-IN" sz="1700" dirty="0"/>
          </a:p>
          <a:p>
            <a:pPr marL="468000" indent="-468000" algn="just">
              <a:lnSpc>
                <a:spcPct val="130000"/>
              </a:lnSpc>
              <a:spcBef>
                <a:spcPts val="500"/>
              </a:spcBef>
              <a:spcAft>
                <a:spcPts val="500"/>
              </a:spcAft>
              <a:buNone/>
            </a:pPr>
            <a:r>
              <a:rPr lang="en-US" sz="1700" b="1" dirty="0"/>
              <a:t>	Output:</a:t>
            </a:r>
            <a:r>
              <a:rPr lang="en-US" sz="1700" dirty="0"/>
              <a:t> 2</a:t>
            </a:r>
            <a:endParaRPr lang="en-IN" sz="1700" dirty="0"/>
          </a:p>
        </p:txBody>
      </p:sp>
    </p:spTree>
    <p:extLst>
      <p:ext uri="{BB962C8B-B14F-4D97-AF65-F5344CB8AC3E}">
        <p14:creationId xmlns:p14="http://schemas.microsoft.com/office/powerpoint/2010/main" val="4566137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b="1" dirty="0"/>
              <a:t>	Explanation:</a:t>
            </a:r>
            <a:endParaRPr lang="en-IN" sz="1700" dirty="0"/>
          </a:p>
          <a:p>
            <a:pPr marL="468000" indent="-468000" algn="just">
              <a:lnSpc>
                <a:spcPct val="130000"/>
              </a:lnSpc>
              <a:spcBef>
                <a:spcPts val="500"/>
              </a:spcBef>
              <a:spcAft>
                <a:spcPts val="500"/>
              </a:spcAft>
              <a:buNone/>
            </a:pPr>
            <a:r>
              <a:rPr lang="en-US" sz="1700" dirty="0"/>
              <a:t>	Integers 1 and 3 are co-prime to 4, but 2 is not.</a:t>
            </a:r>
            <a:endParaRPr lang="en-IN" sz="1700" dirty="0"/>
          </a:p>
          <a:p>
            <a:pPr marL="468000" indent="-468000" algn="just">
              <a:lnSpc>
                <a:spcPct val="130000"/>
              </a:lnSpc>
              <a:spcBef>
                <a:spcPts val="500"/>
              </a:spcBef>
              <a:spcAft>
                <a:spcPts val="500"/>
              </a:spcAft>
              <a:buNone/>
            </a:pPr>
            <a:r>
              <a:rPr lang="en-US" sz="1700" dirty="0"/>
              <a:t>	</a:t>
            </a:r>
            <a:r>
              <a:rPr lang="en-US" sz="1700" b="1" dirty="0"/>
              <a:t>Example 2:</a:t>
            </a:r>
            <a:endParaRPr lang="en-IN" sz="1700" dirty="0"/>
          </a:p>
          <a:p>
            <a:pPr marL="468000" indent="-468000" algn="just">
              <a:lnSpc>
                <a:spcPct val="130000"/>
              </a:lnSpc>
              <a:spcBef>
                <a:spcPts val="500"/>
              </a:spcBef>
              <a:spcAft>
                <a:spcPts val="500"/>
              </a:spcAft>
              <a:buNone/>
            </a:pPr>
            <a:r>
              <a:rPr lang="en-US" sz="1700" dirty="0"/>
              <a:t>	</a:t>
            </a:r>
            <a:r>
              <a:rPr lang="en-US" sz="1700" b="1" dirty="0"/>
              <a:t>input1:</a:t>
            </a:r>
            <a:r>
              <a:rPr lang="en-US" sz="1700" dirty="0"/>
              <a:t> 16</a:t>
            </a:r>
            <a:endParaRPr lang="en-IN" sz="1700" dirty="0"/>
          </a:p>
          <a:p>
            <a:pPr marL="468000" indent="-468000" algn="just">
              <a:lnSpc>
                <a:spcPct val="130000"/>
              </a:lnSpc>
              <a:spcBef>
                <a:spcPts val="500"/>
              </a:spcBef>
              <a:spcAft>
                <a:spcPts val="500"/>
              </a:spcAft>
              <a:buNone/>
            </a:pPr>
            <a:r>
              <a:rPr lang="en-US" sz="1700" b="1" dirty="0"/>
              <a:t>	Output:</a:t>
            </a:r>
            <a:r>
              <a:rPr lang="en-US" sz="1700" dirty="0"/>
              <a:t> 8</a:t>
            </a:r>
            <a:endParaRPr lang="en-IN" sz="1700" dirty="0"/>
          </a:p>
          <a:p>
            <a:pPr marL="468000" indent="-468000" algn="just">
              <a:lnSpc>
                <a:spcPct val="130000"/>
              </a:lnSpc>
              <a:spcBef>
                <a:spcPts val="500"/>
              </a:spcBef>
              <a:spcAft>
                <a:spcPts val="500"/>
              </a:spcAft>
              <a:buNone/>
            </a:pPr>
            <a:r>
              <a:rPr lang="en-US" sz="1700" dirty="0"/>
              <a:t>	</a:t>
            </a:r>
            <a:r>
              <a:rPr lang="en-US" sz="1700" b="1" dirty="0"/>
              <a:t>Explanation:</a:t>
            </a:r>
            <a:endParaRPr lang="en-IN" sz="1700" dirty="0"/>
          </a:p>
          <a:p>
            <a:pPr marL="468000" indent="-468000" algn="just">
              <a:lnSpc>
                <a:spcPct val="130000"/>
              </a:lnSpc>
              <a:spcBef>
                <a:spcPts val="500"/>
              </a:spcBef>
              <a:spcAft>
                <a:spcPts val="500"/>
              </a:spcAft>
              <a:buNone/>
            </a:pPr>
            <a:r>
              <a:rPr lang="en-US" sz="1700" dirty="0"/>
              <a:t>	Integers 1, 3, 5, 7, 9, 11, 13 and 15 are co-prime to 16.</a:t>
            </a:r>
            <a:endParaRPr lang="en-IN" sz="1700" dirty="0"/>
          </a:p>
        </p:txBody>
      </p:sp>
    </p:spTree>
    <p:extLst>
      <p:ext uri="{BB962C8B-B14F-4D97-AF65-F5344CB8AC3E}">
        <p14:creationId xmlns:p14="http://schemas.microsoft.com/office/powerpoint/2010/main" val="6202609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600" b="1" dirty="0"/>
              <a:t>	Answer:</a:t>
            </a:r>
            <a:endParaRPr lang="en-IN" sz="1600" dirty="0"/>
          </a:p>
          <a:p>
            <a:pPr marL="468000" indent="-468000" algn="just">
              <a:lnSpc>
                <a:spcPct val="120000"/>
              </a:lnSpc>
              <a:spcBef>
                <a:spcPts val="400"/>
              </a:spcBef>
              <a:spcAft>
                <a:spcPts val="4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400"/>
              </a:spcBef>
              <a:spcAft>
                <a:spcPts val="400"/>
              </a:spcAft>
              <a:buNone/>
            </a:pPr>
            <a:r>
              <a:rPr lang="en-US" sz="1600" dirty="0"/>
              <a:t>	public class Main {</a:t>
            </a:r>
            <a:endParaRPr lang="en-IN" sz="1600" dirty="0"/>
          </a:p>
          <a:p>
            <a:pPr marL="468000" indent="-468000" algn="just">
              <a:lnSpc>
                <a:spcPct val="120000"/>
              </a:lnSpc>
              <a:spcBef>
                <a:spcPts val="400"/>
              </a:spcBef>
              <a:spcAft>
                <a:spcPts val="400"/>
              </a:spcAft>
              <a:buNone/>
            </a:pPr>
            <a:r>
              <a:rPr lang="en-US" sz="1600" dirty="0"/>
              <a:t>	    // Function to calculate the greatest common divisor (GCD) of two numbers</a:t>
            </a:r>
            <a:endParaRPr lang="en-IN" sz="1600" dirty="0"/>
          </a:p>
          <a:p>
            <a:pPr marL="468000" indent="-468000" algn="just">
              <a:lnSpc>
                <a:spcPct val="120000"/>
              </a:lnSpc>
              <a:spcBef>
                <a:spcPts val="400"/>
              </a:spcBef>
              <a:spcAft>
                <a:spcPts val="400"/>
              </a:spcAft>
              <a:buNone/>
            </a:pPr>
            <a:r>
              <a:rPr lang="en-US" sz="1600" dirty="0"/>
              <a:t>	    public static int </a:t>
            </a:r>
            <a:r>
              <a:rPr lang="en-US" sz="1600" dirty="0" err="1"/>
              <a:t>gcd</a:t>
            </a:r>
            <a:r>
              <a:rPr lang="en-US" sz="1600" dirty="0"/>
              <a:t>(int a, int b) {</a:t>
            </a:r>
            <a:endParaRPr lang="en-IN" sz="1600" dirty="0"/>
          </a:p>
          <a:p>
            <a:pPr marL="468000" indent="-468000" algn="just">
              <a:lnSpc>
                <a:spcPct val="120000"/>
              </a:lnSpc>
              <a:spcBef>
                <a:spcPts val="400"/>
              </a:spcBef>
              <a:spcAft>
                <a:spcPts val="400"/>
              </a:spcAft>
              <a:buNone/>
            </a:pPr>
            <a:r>
              <a:rPr lang="en-US" sz="1600" dirty="0"/>
              <a:t>	        while (b != 0) {</a:t>
            </a:r>
            <a:endParaRPr lang="en-IN" sz="1600" dirty="0"/>
          </a:p>
          <a:p>
            <a:pPr marL="468000" indent="-468000" algn="just">
              <a:lnSpc>
                <a:spcPct val="120000"/>
              </a:lnSpc>
              <a:spcBef>
                <a:spcPts val="400"/>
              </a:spcBef>
              <a:spcAft>
                <a:spcPts val="400"/>
              </a:spcAft>
              <a:buNone/>
            </a:pPr>
            <a:r>
              <a:rPr lang="en-US" sz="1600" dirty="0"/>
              <a:t>	            int temp = b;</a:t>
            </a:r>
            <a:endParaRPr lang="en-IN" sz="1600" dirty="0"/>
          </a:p>
          <a:p>
            <a:pPr marL="468000" indent="-468000" algn="just">
              <a:lnSpc>
                <a:spcPct val="120000"/>
              </a:lnSpc>
              <a:spcBef>
                <a:spcPts val="400"/>
              </a:spcBef>
              <a:spcAft>
                <a:spcPts val="400"/>
              </a:spcAft>
              <a:buNone/>
            </a:pPr>
            <a:r>
              <a:rPr lang="en-US" sz="1600" dirty="0"/>
              <a:t>	            b = a % b;</a:t>
            </a:r>
            <a:endParaRPr lang="en-IN" sz="1600" dirty="0"/>
          </a:p>
          <a:p>
            <a:pPr marL="468000" indent="-468000" algn="just">
              <a:lnSpc>
                <a:spcPct val="120000"/>
              </a:lnSpc>
              <a:spcBef>
                <a:spcPts val="400"/>
              </a:spcBef>
              <a:spcAft>
                <a:spcPts val="400"/>
              </a:spcAft>
              <a:buNone/>
            </a:pPr>
            <a:r>
              <a:rPr lang="en-US" sz="1600" dirty="0"/>
              <a:t>	            a = temp;</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r>
              <a:rPr lang="en-US" sz="1600" dirty="0"/>
              <a:t>	        return a;</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r>
              <a:rPr lang="en-US" sz="1600" dirty="0"/>
              <a:t>	    // Function to count the number of </a:t>
            </a:r>
            <a:r>
              <a:rPr lang="en-US" sz="1600" dirty="0" err="1"/>
              <a:t>coprimes</a:t>
            </a:r>
            <a:r>
              <a:rPr lang="en-US" sz="1600" dirty="0"/>
              <a:t> less than n</a:t>
            </a:r>
            <a:endParaRPr lang="en-IN" sz="1600" dirty="0"/>
          </a:p>
          <a:p>
            <a:pPr marL="468000" indent="-468000" algn="just">
              <a:lnSpc>
                <a:spcPct val="120000"/>
              </a:lnSpc>
              <a:spcBef>
                <a:spcPts val="400"/>
              </a:spcBef>
              <a:spcAft>
                <a:spcPts val="400"/>
              </a:spcAft>
              <a:buNone/>
            </a:pPr>
            <a:r>
              <a:rPr lang="en-US" sz="1600" dirty="0"/>
              <a:t>	    public static int </a:t>
            </a:r>
            <a:r>
              <a:rPr lang="en-US" sz="1600" dirty="0" err="1"/>
              <a:t>countCoprimes</a:t>
            </a:r>
            <a:r>
              <a:rPr lang="en-US" sz="1600" dirty="0"/>
              <a:t>(int n) {</a:t>
            </a:r>
            <a:endParaRPr lang="en-IN" sz="1600" dirty="0"/>
          </a:p>
        </p:txBody>
      </p:sp>
    </p:spTree>
    <p:extLst>
      <p:ext uri="{BB962C8B-B14F-4D97-AF65-F5344CB8AC3E}">
        <p14:creationId xmlns:p14="http://schemas.microsoft.com/office/powerpoint/2010/main" val="18792219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300"/>
              </a:spcBef>
              <a:spcAft>
                <a:spcPts val="300"/>
              </a:spcAft>
              <a:buNone/>
            </a:pPr>
            <a:r>
              <a:rPr lang="en-US" sz="1500" dirty="0"/>
              <a:t>	    public static void main(String[] </a:t>
            </a:r>
            <a:r>
              <a:rPr lang="en-US" sz="1500" dirty="0" err="1"/>
              <a:t>args</a:t>
            </a:r>
            <a:r>
              <a:rPr lang="en-US" sz="1500" dirty="0"/>
              <a:t>) {</a:t>
            </a:r>
            <a:endParaRPr lang="en-IN" sz="1500" dirty="0"/>
          </a:p>
          <a:p>
            <a:pPr marL="468000" indent="-468000" algn="just">
              <a:lnSpc>
                <a:spcPct val="110000"/>
              </a:lnSpc>
              <a:spcBef>
                <a:spcPts val="300"/>
              </a:spcBef>
              <a:spcAft>
                <a:spcPts val="300"/>
              </a:spcAft>
              <a:buNone/>
            </a:pPr>
            <a:r>
              <a:rPr lang="en-US" sz="1500" dirty="0"/>
              <a:t>	        Scanner </a:t>
            </a:r>
            <a:r>
              <a:rPr lang="en-US" sz="1500" dirty="0" err="1"/>
              <a:t>scanner</a:t>
            </a:r>
            <a:r>
              <a:rPr lang="en-US" sz="1500" dirty="0"/>
              <a:t> = new Scanner(System.in);</a:t>
            </a:r>
            <a:endParaRPr lang="en-IN" sz="1500" dirty="0"/>
          </a:p>
          <a:p>
            <a:pPr marL="468000" indent="-468000" algn="just">
              <a:lnSpc>
                <a:spcPct val="110000"/>
              </a:lnSpc>
              <a:spcBef>
                <a:spcPts val="300"/>
              </a:spcBef>
              <a:spcAft>
                <a:spcPts val="300"/>
              </a:spcAft>
              <a:buNone/>
            </a:pPr>
            <a:r>
              <a:rPr lang="en-US" sz="1500" dirty="0"/>
              <a:t>	        // Input the number of elements</a:t>
            </a:r>
            <a:endParaRPr lang="en-IN" sz="1500" dirty="0"/>
          </a:p>
          <a:p>
            <a:pPr marL="468000" indent="-468000" algn="just">
              <a:lnSpc>
                <a:spcPct val="110000"/>
              </a:lnSpc>
              <a:spcBef>
                <a:spcPts val="300"/>
              </a:spcBef>
              <a:spcAft>
                <a:spcPts val="300"/>
              </a:spcAft>
              <a:buNone/>
            </a:pPr>
            <a:r>
              <a:rPr lang="en-US" sz="1500" dirty="0"/>
              <a:t>	        int n = </a:t>
            </a:r>
            <a:r>
              <a:rPr lang="en-US" sz="1500" dirty="0" err="1"/>
              <a:t>scanner.nextInt</a:t>
            </a:r>
            <a:r>
              <a:rPr lang="en-US" sz="1500" dirty="0"/>
              <a:t>();</a:t>
            </a:r>
            <a:endParaRPr lang="en-IN" sz="1500" dirty="0"/>
          </a:p>
          <a:p>
            <a:pPr marL="468000" indent="-468000" algn="just">
              <a:lnSpc>
                <a:spcPct val="110000"/>
              </a:lnSpc>
              <a:spcBef>
                <a:spcPts val="300"/>
              </a:spcBef>
              <a:spcAft>
                <a:spcPts val="300"/>
              </a:spcAft>
              <a:buNone/>
            </a:pPr>
            <a:r>
              <a:rPr lang="en-US" sz="1500" dirty="0"/>
              <a:t>	        // Input the elements of the array</a:t>
            </a:r>
            <a:endParaRPr lang="en-IN" sz="1500" dirty="0"/>
          </a:p>
          <a:p>
            <a:pPr marL="468000" indent="-468000" algn="just">
              <a:lnSpc>
                <a:spcPct val="110000"/>
              </a:lnSpc>
              <a:spcBef>
                <a:spcPts val="300"/>
              </a:spcBef>
              <a:spcAft>
                <a:spcPts val="300"/>
              </a:spcAft>
              <a:buNone/>
            </a:pPr>
            <a:r>
              <a:rPr lang="en-US" sz="1500" dirty="0"/>
              <a:t>	        int[] </a:t>
            </a:r>
            <a:r>
              <a:rPr lang="en-US" sz="1500" dirty="0" err="1"/>
              <a:t>arr</a:t>
            </a:r>
            <a:r>
              <a:rPr lang="en-US" sz="1500" dirty="0"/>
              <a:t> = new int[n];</a:t>
            </a:r>
            <a:endParaRPr lang="en-IN" sz="1500" dirty="0"/>
          </a:p>
          <a:p>
            <a:pPr marL="468000" indent="-468000" algn="just">
              <a:lnSpc>
                <a:spcPct val="110000"/>
              </a:lnSpc>
              <a:spcBef>
                <a:spcPts val="300"/>
              </a:spcBef>
              <a:spcAft>
                <a:spcPts val="300"/>
              </a:spcAft>
              <a:buNone/>
            </a:pPr>
            <a:r>
              <a:rPr lang="en-US" sz="1500" dirty="0"/>
              <a:t>	        for (int </a:t>
            </a:r>
            <a:r>
              <a:rPr lang="en-US" sz="1500" dirty="0" err="1"/>
              <a:t>i</a:t>
            </a:r>
            <a:r>
              <a:rPr lang="en-US" sz="1500" dirty="0"/>
              <a:t> = 0; </a:t>
            </a:r>
            <a:r>
              <a:rPr lang="en-US" sz="1500" dirty="0" err="1"/>
              <a:t>i</a:t>
            </a:r>
            <a:r>
              <a:rPr lang="en-US" sz="1500" dirty="0"/>
              <a:t> &lt; n; </a:t>
            </a:r>
            <a:r>
              <a:rPr lang="en-US" sz="1500" dirty="0" err="1"/>
              <a:t>i</a:t>
            </a:r>
            <a:r>
              <a:rPr lang="en-US" sz="1500" dirty="0"/>
              <a:t>++) {</a:t>
            </a:r>
            <a:endParaRPr lang="en-IN" sz="1500" dirty="0"/>
          </a:p>
          <a:p>
            <a:pPr marL="468000" indent="-468000" algn="just">
              <a:lnSpc>
                <a:spcPct val="110000"/>
              </a:lnSpc>
              <a:spcBef>
                <a:spcPts val="300"/>
              </a:spcBef>
              <a:spcAft>
                <a:spcPts val="300"/>
              </a:spcAft>
              <a:buNone/>
            </a:pPr>
            <a:r>
              <a:rPr lang="en-US" sz="1500" dirty="0"/>
              <a:t>	            </a:t>
            </a:r>
            <a:r>
              <a:rPr lang="en-US" sz="1500" dirty="0" err="1"/>
              <a:t>arr</a:t>
            </a:r>
            <a:r>
              <a:rPr lang="en-US" sz="1500" dirty="0"/>
              <a:t>[</a:t>
            </a:r>
            <a:r>
              <a:rPr lang="en-US" sz="1500" dirty="0" err="1"/>
              <a:t>i</a:t>
            </a:r>
            <a:r>
              <a:rPr lang="en-US" sz="1500" dirty="0"/>
              <a:t>] = </a:t>
            </a:r>
            <a:r>
              <a:rPr lang="en-US" sz="1500" dirty="0" err="1"/>
              <a:t>scanner.nextInt</a:t>
            </a:r>
            <a:r>
              <a:rPr lang="en-US" sz="1500" dirty="0"/>
              <a:t>();</a:t>
            </a:r>
            <a:endParaRPr lang="en-IN" sz="1500" dirty="0"/>
          </a:p>
          <a:p>
            <a:pPr marL="468000" indent="-468000" algn="just">
              <a:lnSpc>
                <a:spcPct val="110000"/>
              </a:lnSpc>
              <a:spcBef>
                <a:spcPts val="300"/>
              </a:spcBef>
              <a:spcAft>
                <a:spcPts val="300"/>
              </a:spcAft>
              <a:buNone/>
            </a:pPr>
            <a:r>
              <a:rPr lang="en-US" sz="1500" dirty="0"/>
              <a:t>	        }</a:t>
            </a:r>
            <a:endParaRPr lang="en-IN" sz="1500" dirty="0"/>
          </a:p>
          <a:p>
            <a:pPr marL="468000" indent="-468000" algn="just">
              <a:lnSpc>
                <a:spcPct val="110000"/>
              </a:lnSpc>
              <a:spcBef>
                <a:spcPts val="300"/>
              </a:spcBef>
              <a:spcAft>
                <a:spcPts val="300"/>
              </a:spcAft>
              <a:buNone/>
            </a:pPr>
            <a:r>
              <a:rPr lang="en-US" sz="1500" dirty="0"/>
              <a:t>	        // Call the function and print the result</a:t>
            </a:r>
            <a:endParaRPr lang="en-IN" sz="1500" dirty="0"/>
          </a:p>
          <a:p>
            <a:pPr marL="468000" indent="-468000" algn="just">
              <a:lnSpc>
                <a:spcPct val="110000"/>
              </a:lnSpc>
              <a:spcBef>
                <a:spcPts val="300"/>
              </a:spcBef>
              <a:spcAft>
                <a:spcPts val="300"/>
              </a:spcAft>
              <a:buNone/>
            </a:pPr>
            <a:r>
              <a:rPr lang="en-US" sz="1500" dirty="0"/>
              <a:t>	        </a:t>
            </a:r>
            <a:r>
              <a:rPr lang="en-US" sz="1500" dirty="0" err="1"/>
              <a:t>System.out.println</a:t>
            </a:r>
            <a:r>
              <a:rPr lang="en-US" sz="1500" dirty="0"/>
              <a:t>(</a:t>
            </a:r>
            <a:r>
              <a:rPr lang="en-US" sz="1500" dirty="0" err="1"/>
              <a:t>findMajorityElement</a:t>
            </a:r>
            <a:r>
              <a:rPr lang="en-US" sz="1500" dirty="0"/>
              <a:t>(n, </a:t>
            </a:r>
            <a:r>
              <a:rPr lang="en-US" sz="1500" dirty="0" err="1"/>
              <a:t>arr</a:t>
            </a:r>
            <a:r>
              <a:rPr lang="en-US" sz="1500" dirty="0"/>
              <a:t>));</a:t>
            </a:r>
            <a:endParaRPr lang="en-IN" sz="1500" dirty="0"/>
          </a:p>
          <a:p>
            <a:pPr marL="468000" indent="-468000" algn="just">
              <a:lnSpc>
                <a:spcPct val="110000"/>
              </a:lnSpc>
              <a:spcBef>
                <a:spcPts val="300"/>
              </a:spcBef>
              <a:spcAft>
                <a:spcPts val="300"/>
              </a:spcAft>
              <a:buNone/>
            </a:pPr>
            <a:r>
              <a:rPr lang="en-US" sz="1500" dirty="0"/>
              <a:t>	        </a:t>
            </a:r>
            <a:r>
              <a:rPr lang="en-US" sz="1500" dirty="0" err="1"/>
              <a:t>scanner.close</a:t>
            </a:r>
            <a:r>
              <a:rPr lang="en-US" sz="1500" dirty="0"/>
              <a:t>();</a:t>
            </a:r>
            <a:endParaRPr lang="en-IN" sz="1500" dirty="0"/>
          </a:p>
          <a:p>
            <a:pPr marL="468000" indent="-468000" algn="just">
              <a:lnSpc>
                <a:spcPct val="110000"/>
              </a:lnSpc>
              <a:spcBef>
                <a:spcPts val="300"/>
              </a:spcBef>
              <a:spcAft>
                <a:spcPts val="300"/>
              </a:spcAft>
              <a:buNone/>
            </a:pPr>
            <a:r>
              <a:rPr lang="en-US" sz="1500" dirty="0"/>
              <a:t>	    }</a:t>
            </a:r>
            <a:endParaRPr lang="en-IN" sz="1500" dirty="0"/>
          </a:p>
          <a:p>
            <a:pPr marL="468000" indent="-468000" algn="just">
              <a:lnSpc>
                <a:spcPct val="11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6208182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450" dirty="0"/>
              <a:t>	        int count = 0;</a:t>
            </a:r>
            <a:endParaRPr lang="en-IN" sz="1450" dirty="0"/>
          </a:p>
          <a:p>
            <a:pPr marL="468000" indent="-468000" algn="just">
              <a:lnSpc>
                <a:spcPct val="120000"/>
              </a:lnSpc>
              <a:spcBef>
                <a:spcPts val="300"/>
              </a:spcBef>
              <a:spcAft>
                <a:spcPts val="300"/>
              </a:spcAft>
              <a:buNone/>
            </a:pPr>
            <a:r>
              <a:rPr lang="en-US" sz="1450" dirty="0"/>
              <a:t>	        for (int x = 1; x &lt; n; x++) {</a:t>
            </a:r>
            <a:endParaRPr lang="en-IN" sz="1450" dirty="0"/>
          </a:p>
          <a:p>
            <a:pPr marL="468000" indent="-468000" algn="just">
              <a:lnSpc>
                <a:spcPct val="120000"/>
              </a:lnSpc>
              <a:spcBef>
                <a:spcPts val="300"/>
              </a:spcBef>
              <a:spcAft>
                <a:spcPts val="300"/>
              </a:spcAft>
              <a:buNone/>
            </a:pPr>
            <a:r>
              <a:rPr lang="en-US" sz="1450" dirty="0"/>
              <a:t>	            if (</a:t>
            </a:r>
            <a:r>
              <a:rPr lang="en-US" sz="1450" dirty="0" err="1"/>
              <a:t>gcd</a:t>
            </a:r>
            <a:r>
              <a:rPr lang="en-US" sz="1450" dirty="0"/>
              <a:t>(x, n) == 1) {</a:t>
            </a:r>
            <a:endParaRPr lang="en-IN" sz="1450" dirty="0"/>
          </a:p>
          <a:p>
            <a:pPr marL="468000" indent="-468000" algn="just">
              <a:lnSpc>
                <a:spcPct val="120000"/>
              </a:lnSpc>
              <a:spcBef>
                <a:spcPts val="300"/>
              </a:spcBef>
              <a:spcAft>
                <a:spcPts val="300"/>
              </a:spcAft>
              <a:buNone/>
            </a:pPr>
            <a:r>
              <a:rPr lang="en-US" sz="1450" dirty="0"/>
              <a:t>	                count++;</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return count;</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20000"/>
              </a:lnSpc>
              <a:spcBef>
                <a:spcPts val="300"/>
              </a:spcBef>
              <a:spcAft>
                <a:spcPts val="300"/>
              </a:spcAft>
              <a:buNone/>
            </a:pPr>
            <a:r>
              <a:rPr lang="en-US" sz="1450" dirty="0"/>
              <a:t>	        Scanner </a:t>
            </a:r>
            <a:r>
              <a:rPr lang="en-US" sz="1450" dirty="0" err="1"/>
              <a:t>scanner</a:t>
            </a:r>
            <a:r>
              <a:rPr lang="en-US" sz="1450" dirty="0"/>
              <a:t> = new Scanner(System.in);</a:t>
            </a:r>
            <a:endParaRPr lang="en-IN" sz="1450" dirty="0"/>
          </a:p>
          <a:p>
            <a:pPr marL="468000" indent="-468000" algn="just">
              <a:lnSpc>
                <a:spcPct val="120000"/>
              </a:lnSpc>
              <a:spcBef>
                <a:spcPts val="300"/>
              </a:spcBef>
              <a:spcAft>
                <a:spcPts val="300"/>
              </a:spcAft>
              <a:buNone/>
            </a:pPr>
            <a:r>
              <a:rPr lang="en-US" sz="1450" dirty="0"/>
              <a:t>	        </a:t>
            </a:r>
            <a:r>
              <a:rPr lang="en-US" sz="1450" dirty="0" err="1"/>
              <a:t>System.out.print</a:t>
            </a:r>
            <a:r>
              <a:rPr lang="en-US" sz="1450" dirty="0"/>
              <a:t>("Enter a number: ");</a:t>
            </a:r>
            <a:endParaRPr lang="en-IN" sz="1450" dirty="0"/>
          </a:p>
          <a:p>
            <a:pPr marL="468000" indent="-468000" algn="just">
              <a:lnSpc>
                <a:spcPct val="120000"/>
              </a:lnSpc>
              <a:spcBef>
                <a:spcPts val="300"/>
              </a:spcBef>
              <a:spcAft>
                <a:spcPts val="300"/>
              </a:spcAft>
              <a:buNone/>
            </a:pPr>
            <a:r>
              <a:rPr lang="en-US" sz="1450" dirty="0"/>
              <a:t>	        int n = </a:t>
            </a:r>
            <a:r>
              <a:rPr lang="en-US" sz="1450" dirty="0" err="1"/>
              <a:t>scanner.nextInt</a:t>
            </a:r>
            <a:r>
              <a:rPr lang="en-US" sz="1450" dirty="0"/>
              <a:t>();</a:t>
            </a:r>
            <a:endParaRPr lang="en-IN" sz="1450" dirty="0"/>
          </a:p>
          <a:p>
            <a:pPr marL="468000" indent="-468000" algn="just">
              <a:lnSpc>
                <a:spcPct val="120000"/>
              </a:lnSpc>
              <a:spcBef>
                <a:spcPts val="300"/>
              </a:spcBef>
              <a:spcAft>
                <a:spcPts val="300"/>
              </a:spcAft>
              <a:buNone/>
            </a:pPr>
            <a:r>
              <a:rPr lang="en-US" sz="1450" dirty="0"/>
              <a:t>	        </a:t>
            </a:r>
            <a:r>
              <a:rPr lang="en-US" sz="1450" dirty="0" err="1"/>
              <a:t>System.out.println</a:t>
            </a:r>
            <a:r>
              <a:rPr lang="en-US" sz="1450" dirty="0"/>
              <a:t>("Output: " + </a:t>
            </a:r>
            <a:r>
              <a:rPr lang="en-US" sz="1450" dirty="0" err="1"/>
              <a:t>countCoprimes</a:t>
            </a:r>
            <a:r>
              <a:rPr lang="en-US" sz="1450" dirty="0"/>
              <a:t>(n));</a:t>
            </a:r>
            <a:endParaRPr lang="en-IN" sz="1450" dirty="0"/>
          </a:p>
          <a:p>
            <a:pPr marL="468000" indent="-468000" algn="just">
              <a:lnSpc>
                <a:spcPct val="120000"/>
              </a:lnSpc>
              <a:spcBef>
                <a:spcPts val="300"/>
              </a:spcBef>
              <a:spcAft>
                <a:spcPts val="300"/>
              </a:spcAft>
              <a:buNone/>
            </a:pPr>
            <a:r>
              <a:rPr lang="en-US" sz="1450" dirty="0"/>
              <a:t>	        </a:t>
            </a:r>
            <a:r>
              <a:rPr lang="en-US" sz="1450" dirty="0" err="1"/>
              <a:t>scanner.close</a:t>
            </a:r>
            <a:r>
              <a:rPr lang="en-US" sz="1450" dirty="0"/>
              <a:t>();</a:t>
            </a:r>
            <a:endParaRPr lang="en-IN" sz="1450" dirty="0"/>
          </a:p>
          <a:p>
            <a:pPr marL="468000" indent="-468000" algn="just">
              <a:lnSpc>
                <a:spcPct val="120000"/>
              </a:lnSpc>
              <a:spcBef>
                <a:spcPts val="300"/>
              </a:spcBef>
              <a:spcAft>
                <a:spcPts val="300"/>
              </a:spcAft>
              <a:buNone/>
            </a:pPr>
            <a:r>
              <a:rPr lang="en-US" sz="1450" dirty="0"/>
              <a:t>	    }</a:t>
            </a:r>
            <a:endParaRPr lang="en-IN" sz="1450" dirty="0"/>
          </a:p>
          <a:p>
            <a:pPr marL="468000" indent="-468000" algn="just">
              <a:lnSpc>
                <a:spcPct val="120000"/>
              </a:lnSpc>
              <a:spcBef>
                <a:spcPts val="300"/>
              </a:spcBef>
              <a:spcAft>
                <a:spcPts val="300"/>
              </a:spcAft>
              <a:buNone/>
            </a:pPr>
            <a:r>
              <a:rPr lang="en-US" sz="1450" dirty="0"/>
              <a:t>	}</a:t>
            </a:r>
            <a:endParaRPr lang="en-IN" sz="1450" dirty="0"/>
          </a:p>
        </p:txBody>
      </p:sp>
    </p:spTree>
    <p:extLst>
      <p:ext uri="{BB962C8B-B14F-4D97-AF65-F5344CB8AC3E}">
        <p14:creationId xmlns:p14="http://schemas.microsoft.com/office/powerpoint/2010/main" val="33995780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908720"/>
            <a:ext cx="8077200" cy="5458930"/>
          </a:xfrm>
          <a:prstGeom prst="rect">
            <a:avLst/>
          </a:prstGeom>
        </p:spPr>
        <p:txBody>
          <a:bodyPr wrap="square">
            <a:spAutoFit/>
          </a:bodyPr>
          <a:lstStyle/>
          <a:p>
            <a:pPr>
              <a:lnSpc>
                <a:spcPct val="120000"/>
              </a:lnSpc>
              <a:spcBef>
                <a:spcPts val="500"/>
              </a:spcBef>
              <a:spcAft>
                <a:spcPts val="500"/>
              </a:spcAft>
            </a:pPr>
            <a:r>
              <a:rPr lang="en-US" sz="3200" b="1" dirty="0">
                <a:latin typeface="Cambria" pitchFamily="18" charset="0"/>
              </a:rPr>
              <a:t>FOR PERSONALISED TRAINING:</a:t>
            </a:r>
          </a:p>
          <a:p>
            <a:pPr marL="1800000" indent="-457200">
              <a:lnSpc>
                <a:spcPct val="120000"/>
              </a:lnSpc>
              <a:spcBef>
                <a:spcPts val="500"/>
              </a:spcBef>
              <a:spcAft>
                <a:spcPts val="500"/>
              </a:spcAft>
              <a:buFont typeface="Wingdings" pitchFamily="2" charset="2"/>
              <a:buChar char="Ø"/>
            </a:pPr>
            <a:r>
              <a:rPr lang="en-US" sz="3000" b="1" dirty="0">
                <a:latin typeface="Cambria" pitchFamily="18" charset="0"/>
              </a:rPr>
              <a:t>Company Specific</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Technical Courses</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Competitive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Bank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Spoken English</a:t>
            </a:r>
          </a:p>
          <a:p>
            <a:pPr marL="360000">
              <a:lnSpc>
                <a:spcPct val="120000"/>
              </a:lnSpc>
              <a:spcBef>
                <a:spcPts val="500"/>
              </a:spcBef>
              <a:spcAft>
                <a:spcPts val="500"/>
              </a:spcAft>
            </a:pPr>
            <a:endParaRPr lang="en-US" sz="3000" b="1" dirty="0">
              <a:latin typeface="Cambria" pitchFamily="18" charset="0"/>
            </a:endParaRPr>
          </a:p>
          <a:p>
            <a:pPr marL="360000">
              <a:lnSpc>
                <a:spcPct val="120000"/>
              </a:lnSpc>
              <a:spcBef>
                <a:spcPts val="500"/>
              </a:spcBef>
              <a:spcAft>
                <a:spcPts val="500"/>
              </a:spcAft>
            </a:pPr>
            <a:r>
              <a:rPr lang="en-US" sz="3000" b="1" dirty="0">
                <a:latin typeface="Cambria" pitchFamily="18" charset="0"/>
              </a:rPr>
              <a:t>Contact No: 9840173873</a:t>
            </a:r>
            <a:endParaRPr lang="en-IN" sz="3000" b="1" dirty="0">
              <a:latin typeface="Cambria" pitchFamily="18" charset="0"/>
            </a:endParaRPr>
          </a:p>
        </p:txBody>
      </p:sp>
    </p:spTree>
    <p:extLst>
      <p:ext uri="{BB962C8B-B14F-4D97-AF65-F5344CB8AC3E}">
        <p14:creationId xmlns:p14="http://schemas.microsoft.com/office/powerpoint/2010/main" val="2388661076"/>
      </p:ext>
    </p:extLst>
  </p:cSld>
  <p:clrMapOvr>
    <a:masterClrMapping/>
  </p:clrMapOvr>
  <p:transition spd="slow">
    <p:fad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52886" y="3200400"/>
            <a:ext cx="2831124" cy="543931"/>
          </a:xfrm>
          <a:prstGeom prst="rect">
            <a:avLst/>
          </a:prstGeom>
        </p:spPr>
        <p:txBody>
          <a:bodyPr wrap="square">
            <a:spAutoFit/>
          </a:bodyPr>
          <a:lstStyle/>
          <a:p>
            <a:pPr marL="468000" indent="-468000" algn="ctr">
              <a:lnSpc>
                <a:spcPct val="114000"/>
              </a:lnSpc>
              <a:spcBef>
                <a:spcPts val="300"/>
              </a:spcBef>
              <a:spcAft>
                <a:spcPts val="300"/>
              </a:spcAft>
            </a:pPr>
            <a:r>
              <a:rPr lang="en-IN" sz="2800" b="1" dirty="0"/>
              <a:t>Thank You…</a:t>
            </a:r>
          </a:p>
        </p:txBody>
      </p:sp>
    </p:spTree>
    <p:extLst>
      <p:ext uri="{BB962C8B-B14F-4D97-AF65-F5344CB8AC3E}">
        <p14:creationId xmlns:p14="http://schemas.microsoft.com/office/powerpoint/2010/main" val="172690084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300"/>
              </a:spcBef>
              <a:spcAft>
                <a:spcPts val="300"/>
              </a:spcAft>
              <a:buNone/>
            </a:pPr>
            <a:r>
              <a:rPr lang="en-US" sz="1600" dirty="0"/>
              <a:t>5.	Infix to Prefix conversion 			</a:t>
            </a:r>
            <a:endParaRPr lang="en-IN" sz="1600" dirty="0"/>
          </a:p>
          <a:p>
            <a:pPr marL="468000" indent="-468000" algn="just">
              <a:lnSpc>
                <a:spcPct val="114000"/>
              </a:lnSpc>
              <a:spcBef>
                <a:spcPts val="300"/>
              </a:spcBef>
              <a:spcAft>
                <a:spcPts val="300"/>
              </a:spcAft>
              <a:buNone/>
            </a:pPr>
            <a:r>
              <a:rPr lang="en-US" sz="1600" dirty="0"/>
              <a:t>	Infix Expressions:</a:t>
            </a:r>
            <a:endParaRPr lang="en-IN" sz="1600" dirty="0"/>
          </a:p>
          <a:p>
            <a:pPr marL="468000" indent="-468000" algn="just">
              <a:lnSpc>
                <a:spcPct val="114000"/>
              </a:lnSpc>
              <a:spcBef>
                <a:spcPts val="300"/>
              </a:spcBef>
              <a:spcAft>
                <a:spcPts val="300"/>
              </a:spcAft>
              <a:buNone/>
            </a:pPr>
            <a:r>
              <a:rPr lang="en-US" sz="1600" dirty="0"/>
              <a:t>	In Infix expressions, operators are written in-between their operands.</a:t>
            </a:r>
            <a:endParaRPr lang="en-IN" sz="1600" dirty="0"/>
          </a:p>
          <a:p>
            <a:pPr marL="468000" indent="-468000" algn="just">
              <a:lnSpc>
                <a:spcPct val="114000"/>
              </a:lnSpc>
              <a:spcBef>
                <a:spcPts val="300"/>
              </a:spcBef>
              <a:spcAft>
                <a:spcPts val="300"/>
              </a:spcAft>
              <a:buNone/>
            </a:pPr>
            <a:r>
              <a:rPr lang="en-US" sz="1600" dirty="0"/>
              <a:t>	An expression such as A * (B + C) / D means –</a:t>
            </a:r>
            <a:endParaRPr lang="en-IN" sz="1600" dirty="0"/>
          </a:p>
          <a:p>
            <a:pPr marL="468000" indent="-468000" algn="just">
              <a:lnSpc>
                <a:spcPct val="114000"/>
              </a:lnSpc>
              <a:spcBef>
                <a:spcPts val="300"/>
              </a:spcBef>
              <a:spcAft>
                <a:spcPts val="300"/>
              </a:spcAft>
              <a:buNone/>
            </a:pPr>
            <a:r>
              <a:rPr lang="en-US" sz="1600" dirty="0"/>
              <a:t>	1. First add B and C together</a:t>
            </a:r>
            <a:endParaRPr lang="en-IN" sz="1600" dirty="0"/>
          </a:p>
          <a:p>
            <a:pPr marL="468000" indent="-468000" algn="just">
              <a:lnSpc>
                <a:spcPct val="114000"/>
              </a:lnSpc>
              <a:spcBef>
                <a:spcPts val="300"/>
              </a:spcBef>
              <a:spcAft>
                <a:spcPts val="300"/>
              </a:spcAft>
              <a:buNone/>
            </a:pPr>
            <a:r>
              <a:rPr lang="en-US" sz="1600" dirty="0"/>
              <a:t>	2. Multiply the result by A</a:t>
            </a:r>
            <a:endParaRPr lang="en-IN" sz="1600" dirty="0"/>
          </a:p>
          <a:p>
            <a:pPr marL="468000" indent="-468000" algn="just">
              <a:lnSpc>
                <a:spcPct val="114000"/>
              </a:lnSpc>
              <a:spcBef>
                <a:spcPts val="300"/>
              </a:spcBef>
              <a:spcAft>
                <a:spcPts val="300"/>
              </a:spcAft>
              <a:buNone/>
            </a:pPr>
            <a:r>
              <a:rPr lang="en-US" sz="1600" dirty="0"/>
              <a:t>	3. Divide by D to get the final answer</a:t>
            </a:r>
            <a:endParaRPr lang="en-IN" sz="1600" dirty="0"/>
          </a:p>
          <a:p>
            <a:pPr marL="468000" indent="-468000" algn="just">
              <a:lnSpc>
                <a:spcPct val="114000"/>
              </a:lnSpc>
              <a:spcBef>
                <a:spcPts val="300"/>
              </a:spcBef>
              <a:spcAft>
                <a:spcPts val="300"/>
              </a:spcAft>
              <a:buNone/>
            </a:pPr>
            <a:r>
              <a:rPr lang="en-US" sz="1600" dirty="0"/>
              <a:t>	The expression for adding the numbers 1 and 2 us “1 + 2”.</a:t>
            </a:r>
            <a:endParaRPr lang="en-IN" sz="1600" dirty="0"/>
          </a:p>
          <a:p>
            <a:pPr marL="468000" indent="-468000" algn="just">
              <a:lnSpc>
                <a:spcPct val="114000"/>
              </a:lnSpc>
              <a:spcBef>
                <a:spcPts val="300"/>
              </a:spcBef>
              <a:spcAft>
                <a:spcPts val="300"/>
              </a:spcAft>
              <a:buNone/>
            </a:pPr>
            <a:r>
              <a:rPr lang="en-US" sz="1600" dirty="0"/>
              <a:t>	Prefix Expressions:</a:t>
            </a:r>
            <a:endParaRPr lang="en-IN" sz="1600" dirty="0"/>
          </a:p>
          <a:p>
            <a:pPr marL="468000" indent="-468000" algn="just">
              <a:lnSpc>
                <a:spcPct val="114000"/>
              </a:lnSpc>
              <a:spcBef>
                <a:spcPts val="300"/>
              </a:spcBef>
              <a:spcAft>
                <a:spcPts val="300"/>
              </a:spcAft>
              <a:buNone/>
            </a:pPr>
            <a:r>
              <a:rPr lang="en-US" sz="1600" dirty="0"/>
              <a:t>	In Prefix expressions, operators are written before their operands.</a:t>
            </a:r>
            <a:endParaRPr lang="en-IN" sz="1600" dirty="0"/>
          </a:p>
          <a:p>
            <a:pPr marL="468000" indent="-468000" algn="just">
              <a:lnSpc>
                <a:spcPct val="114000"/>
              </a:lnSpc>
              <a:spcBef>
                <a:spcPts val="300"/>
              </a:spcBef>
              <a:spcAft>
                <a:spcPts val="300"/>
              </a:spcAft>
              <a:buNone/>
            </a:pPr>
            <a:r>
              <a:rPr lang="en-US" sz="1600" dirty="0"/>
              <a:t>	The expression for adding the numbers 1 and 2 is “+ 1 2”.</a:t>
            </a:r>
            <a:endParaRPr lang="en-IN" sz="1600" dirty="0"/>
          </a:p>
          <a:p>
            <a:pPr marL="468000" indent="-468000" algn="just">
              <a:lnSpc>
                <a:spcPct val="114000"/>
              </a:lnSpc>
              <a:spcBef>
                <a:spcPts val="300"/>
              </a:spcBef>
              <a:spcAft>
                <a:spcPts val="300"/>
              </a:spcAft>
              <a:buNone/>
            </a:pPr>
            <a:r>
              <a:rPr lang="en-US" sz="1600" dirty="0"/>
              <a:t>	In more complex expressions, the operators still precede their operands.</a:t>
            </a:r>
            <a:endParaRPr lang="en-IN" sz="1600" dirty="0"/>
          </a:p>
          <a:p>
            <a:pPr marL="468000" indent="-468000" algn="just">
              <a:lnSpc>
                <a:spcPct val="114000"/>
              </a:lnSpc>
              <a:spcBef>
                <a:spcPts val="300"/>
              </a:spcBef>
              <a:spcAft>
                <a:spcPts val="300"/>
              </a:spcAft>
              <a:buNone/>
            </a:pPr>
            <a:r>
              <a:rPr lang="en-US" sz="1600" dirty="0"/>
              <a:t>	For instance, the expression that would be written in conventional infix notation as</a:t>
            </a:r>
            <a:endParaRPr lang="en-IN" sz="1600" dirty="0"/>
          </a:p>
          <a:p>
            <a:pPr marL="468000" indent="-468000" algn="just">
              <a:lnSpc>
                <a:spcPct val="114000"/>
              </a:lnSpc>
              <a:spcBef>
                <a:spcPts val="300"/>
              </a:spcBef>
              <a:spcAft>
                <a:spcPts val="300"/>
              </a:spcAft>
              <a:buNone/>
            </a:pPr>
            <a:r>
              <a:rPr lang="en-US" sz="1600" dirty="0"/>
              <a:t>	(5 – 6) * 7 can be written in prefix as * – 5 6 7.</a:t>
            </a:r>
            <a:endParaRPr lang="en-IN" sz="1600" dirty="0"/>
          </a:p>
          <a:p>
            <a:pPr marL="468000" indent="-468000" algn="just">
              <a:lnSpc>
                <a:spcPct val="114000"/>
              </a:lnSpc>
              <a:spcBef>
                <a:spcPts val="300"/>
              </a:spcBef>
              <a:spcAft>
                <a:spcPts val="300"/>
              </a:spcAft>
              <a:buNone/>
            </a:pPr>
            <a:r>
              <a:rPr lang="en-US" sz="1600" dirty="0"/>
              <a:t>	Write a program which takes string as input containing an infix expression and returns the corresponding prefix expression.</a:t>
            </a:r>
            <a:endParaRPr lang="en-IN" sz="1600" dirty="0"/>
          </a:p>
        </p:txBody>
      </p:sp>
    </p:spTree>
    <p:extLst>
      <p:ext uri="{BB962C8B-B14F-4D97-AF65-F5344CB8AC3E}">
        <p14:creationId xmlns:p14="http://schemas.microsoft.com/office/powerpoint/2010/main" val="32499418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514600"/>
            <a:ext cx="4495800" cy="1754326"/>
          </a:xfrm>
          <a:prstGeom prst="rect">
            <a:avLst/>
          </a:prstGeom>
        </p:spPr>
        <p:txBody>
          <a:bodyPr wrap="square">
            <a:spAutoFit/>
          </a:bodyPr>
          <a:lstStyle/>
          <a:p>
            <a:pPr algn="ctr"/>
            <a:r>
              <a:rPr lang="en-US" sz="3600" b="1" dirty="0"/>
              <a:t>ACCENTURE TECHNICAL CODING PYTHON</a:t>
            </a:r>
            <a:endParaRPr lang="en-IN" sz="3600" b="1" dirty="0"/>
          </a:p>
        </p:txBody>
      </p:sp>
    </p:spTree>
    <p:custDataLst>
      <p:tags r:id="rId1"/>
    </p:custDataLst>
    <p:extLst>
      <p:ext uri="{BB962C8B-B14F-4D97-AF65-F5344CB8AC3E}">
        <p14:creationId xmlns:p14="http://schemas.microsoft.com/office/powerpoint/2010/main" val="283596455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b="1" dirty="0"/>
              <a:t>Note:</a:t>
            </a:r>
            <a:endParaRPr lang="en-IN" sz="1600" dirty="0"/>
          </a:p>
          <a:p>
            <a:pPr marL="468000" indent="-468000" algn="just">
              <a:lnSpc>
                <a:spcPct val="120000"/>
              </a:lnSpc>
              <a:spcBef>
                <a:spcPts val="300"/>
              </a:spcBef>
              <a:spcAft>
                <a:spcPts val="300"/>
              </a:spcAft>
              <a:buNone/>
            </a:pPr>
            <a:r>
              <a:rPr lang="en-US" sz="1600" dirty="0"/>
              <a:t>	1. The string contains operators (+, –, /, *), parenthesis and operands </a:t>
            </a:r>
            <a:r>
              <a:rPr lang="en-US" sz="1600" b="1" dirty="0"/>
              <a:t>(digits)</a:t>
            </a:r>
            <a:r>
              <a:rPr lang="en-US" sz="1600" dirty="0"/>
              <a:t>.</a:t>
            </a:r>
            <a:endParaRPr lang="en-IN" sz="1600" dirty="0"/>
          </a:p>
          <a:p>
            <a:pPr marL="468000" indent="-468000" algn="just">
              <a:lnSpc>
                <a:spcPct val="120000"/>
              </a:lnSpc>
              <a:spcBef>
                <a:spcPts val="300"/>
              </a:spcBef>
              <a:spcAft>
                <a:spcPts val="300"/>
              </a:spcAft>
              <a:buNone/>
            </a:pPr>
            <a:r>
              <a:rPr lang="en-US" sz="1600" dirty="0"/>
              <a:t>	2. Each digit is a separate operand.</a:t>
            </a:r>
            <a:endParaRPr lang="en-IN" sz="1600" dirty="0"/>
          </a:p>
          <a:p>
            <a:pPr marL="468000" indent="-468000" algn="just">
              <a:lnSpc>
                <a:spcPct val="120000"/>
              </a:lnSpc>
              <a:spcBef>
                <a:spcPts val="300"/>
              </a:spcBef>
              <a:spcAft>
                <a:spcPts val="300"/>
              </a:spcAft>
              <a:buNone/>
            </a:pPr>
            <a:r>
              <a:rPr lang="en-US" sz="1600" dirty="0"/>
              <a:t>	</a:t>
            </a:r>
            <a:r>
              <a:rPr lang="en-US" sz="1600" b="1" dirty="0"/>
              <a:t>The operator precedence is as follows:</a:t>
            </a:r>
            <a:endParaRPr lang="en-IN" sz="1600" dirty="0"/>
          </a:p>
          <a:p>
            <a:pPr marL="468000" indent="-468000" algn="just">
              <a:lnSpc>
                <a:spcPct val="120000"/>
              </a:lnSpc>
              <a:spcBef>
                <a:spcPts val="300"/>
              </a:spcBef>
              <a:spcAft>
                <a:spcPts val="300"/>
              </a:spcAft>
              <a:buNone/>
            </a:pPr>
            <a:r>
              <a:rPr lang="en-US" sz="1600" dirty="0"/>
              <a:t>	1. [divide(/) and multiply (*) operator] &gt; [addition(+) and subtraction(–) operator].</a:t>
            </a:r>
            <a:endParaRPr lang="en-IN" sz="1600" dirty="0"/>
          </a:p>
          <a:p>
            <a:pPr marL="468000" indent="-468000" algn="just">
              <a:lnSpc>
                <a:spcPct val="120000"/>
              </a:lnSpc>
              <a:spcBef>
                <a:spcPts val="300"/>
              </a:spcBef>
              <a:spcAft>
                <a:spcPts val="300"/>
              </a:spcAft>
              <a:buNone/>
            </a:pPr>
            <a:r>
              <a:rPr lang="en-US" sz="1600" dirty="0"/>
              <a:t>	2. If you encounter operators with same precedence like (divide and multiply) or (addition and subtraction), then evaluate the operators from left to right.</a:t>
            </a:r>
            <a:endParaRPr lang="en-IN" sz="1600" dirty="0"/>
          </a:p>
          <a:p>
            <a:pPr marL="468000" indent="-468000" algn="just">
              <a:lnSpc>
                <a:spcPct val="120000"/>
              </a:lnSpc>
              <a:spcBef>
                <a:spcPts val="300"/>
              </a:spcBef>
              <a:spcAft>
                <a:spcPts val="300"/>
              </a:spcAft>
              <a:buNone/>
            </a:pPr>
            <a:r>
              <a:rPr lang="en-US" sz="1600" dirty="0"/>
              <a:t>	Input Specification:</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string which contains the infix expression.</a:t>
            </a:r>
            <a:endParaRPr lang="en-IN" sz="1600" dirty="0"/>
          </a:p>
          <a:p>
            <a:pPr marL="468000" indent="-468000" algn="just">
              <a:lnSpc>
                <a:spcPct val="120000"/>
              </a:lnSpc>
              <a:spcBef>
                <a:spcPts val="300"/>
              </a:spcBef>
              <a:spcAft>
                <a:spcPts val="300"/>
              </a:spcAft>
              <a:buNone/>
            </a:pPr>
            <a:r>
              <a:rPr lang="en-US" sz="1600" dirty="0"/>
              <a:t>	</a:t>
            </a:r>
            <a:r>
              <a:rPr lang="en-US" sz="1600" b="1" dirty="0"/>
              <a:t>Output Specification:</a:t>
            </a:r>
            <a:endParaRPr lang="en-IN" sz="1600" dirty="0"/>
          </a:p>
          <a:p>
            <a:pPr marL="468000" indent="-468000" algn="just">
              <a:lnSpc>
                <a:spcPct val="120000"/>
              </a:lnSpc>
              <a:spcBef>
                <a:spcPts val="300"/>
              </a:spcBef>
              <a:spcAft>
                <a:spcPts val="300"/>
              </a:spcAft>
              <a:buNone/>
            </a:pPr>
            <a:r>
              <a:rPr lang="en-US" sz="1600" dirty="0"/>
              <a:t>	Return the corresponding prefix expression.</a:t>
            </a:r>
            <a:endParaRPr lang="en-IN" sz="1600" dirty="0"/>
          </a:p>
          <a:p>
            <a:pPr marL="468000" indent="-468000" algn="just">
              <a:lnSpc>
                <a:spcPct val="120000"/>
              </a:lnSpc>
              <a:spcBef>
                <a:spcPts val="300"/>
              </a:spcBef>
              <a:spcAft>
                <a:spcPts val="300"/>
              </a:spcAft>
              <a:buNone/>
            </a:pPr>
            <a:r>
              <a:rPr lang="en-US" sz="1600" dirty="0"/>
              <a:t>	</a:t>
            </a:r>
            <a:r>
              <a:rPr lang="en-US" sz="1600" b="1" dirty="0"/>
              <a:t>Example 1:</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8 + (7 – 9) * 2</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+ 8 * – 792</a:t>
            </a:r>
            <a:endParaRPr lang="en-IN" sz="1600" dirty="0"/>
          </a:p>
        </p:txBody>
      </p:sp>
    </p:spTree>
    <p:extLst>
      <p:ext uri="{BB962C8B-B14F-4D97-AF65-F5344CB8AC3E}">
        <p14:creationId xmlns:p14="http://schemas.microsoft.com/office/powerpoint/2010/main" val="22972444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=&gt; 8 + (7 – 9) *2</a:t>
            </a:r>
            <a:endParaRPr lang="en-IN" sz="1600" dirty="0"/>
          </a:p>
          <a:p>
            <a:pPr marL="468000" indent="-468000" algn="just">
              <a:lnSpc>
                <a:spcPct val="120000"/>
              </a:lnSpc>
              <a:spcBef>
                <a:spcPts val="300"/>
              </a:spcBef>
              <a:spcAft>
                <a:spcPts val="300"/>
              </a:spcAft>
              <a:buNone/>
            </a:pPr>
            <a:r>
              <a:rPr lang="en-US" sz="1600" dirty="0"/>
              <a:t>	=&gt; Reverse is: 2 * (9 – 7) + 8</a:t>
            </a:r>
            <a:endParaRPr lang="en-IN" sz="1600" dirty="0"/>
          </a:p>
          <a:p>
            <a:pPr marL="468000" indent="-468000" algn="just">
              <a:lnSpc>
                <a:spcPct val="120000"/>
              </a:lnSpc>
              <a:spcBef>
                <a:spcPts val="300"/>
              </a:spcBef>
              <a:spcAft>
                <a:spcPts val="300"/>
              </a:spcAft>
              <a:buNone/>
            </a:pPr>
            <a:r>
              <a:rPr lang="en-US" sz="1600" dirty="0"/>
              <a:t>	1. character: 2	stack: 2	operations: nil</a:t>
            </a:r>
            <a:endParaRPr lang="en-IN" sz="1600" dirty="0"/>
          </a:p>
          <a:p>
            <a:pPr marL="468000" indent="-468000" algn="just">
              <a:lnSpc>
                <a:spcPct val="120000"/>
              </a:lnSpc>
              <a:spcBef>
                <a:spcPts val="300"/>
              </a:spcBef>
              <a:spcAft>
                <a:spcPts val="300"/>
              </a:spcAft>
              <a:buNone/>
            </a:pPr>
            <a:r>
              <a:rPr lang="en-US" sz="1600" dirty="0"/>
              <a:t>	2. character: *	stack:2	operations:</a:t>
            </a:r>
            <a:endParaRPr lang="en-IN" sz="1600" dirty="0"/>
          </a:p>
          <a:p>
            <a:pPr marL="468000" indent="-468000" algn="just">
              <a:lnSpc>
                <a:spcPct val="120000"/>
              </a:lnSpc>
              <a:spcBef>
                <a:spcPts val="300"/>
              </a:spcBef>
              <a:spcAft>
                <a:spcPts val="300"/>
              </a:spcAft>
              <a:buNone/>
            </a:pPr>
            <a:r>
              <a:rPr lang="en-US" sz="1600" dirty="0"/>
              <a:t>	3. character: (	stack: 2	operations: * (</a:t>
            </a:r>
            <a:endParaRPr lang="en-IN" sz="1600" dirty="0"/>
          </a:p>
          <a:p>
            <a:pPr marL="468000" indent="-468000" algn="just">
              <a:lnSpc>
                <a:spcPct val="120000"/>
              </a:lnSpc>
              <a:spcBef>
                <a:spcPts val="300"/>
              </a:spcBef>
              <a:spcAft>
                <a:spcPts val="300"/>
              </a:spcAft>
              <a:buNone/>
            </a:pPr>
            <a:r>
              <a:rPr lang="en-US" sz="1600" dirty="0"/>
              <a:t>	4. character: 9	stack: 2 9	operations: * (</a:t>
            </a:r>
            <a:endParaRPr lang="en-IN" sz="1600" dirty="0"/>
          </a:p>
          <a:p>
            <a:pPr marL="468000" indent="-468000" algn="just">
              <a:lnSpc>
                <a:spcPct val="120000"/>
              </a:lnSpc>
              <a:spcBef>
                <a:spcPts val="300"/>
              </a:spcBef>
              <a:spcAft>
                <a:spcPts val="300"/>
              </a:spcAft>
              <a:buNone/>
            </a:pPr>
            <a:r>
              <a:rPr lang="en-US" sz="1600" dirty="0"/>
              <a:t>	5. character: –	stack: 2 9	operations: * (–</a:t>
            </a:r>
            <a:endParaRPr lang="en-IN" sz="1600" dirty="0"/>
          </a:p>
          <a:p>
            <a:pPr marL="468000" indent="-468000" algn="just">
              <a:lnSpc>
                <a:spcPct val="120000"/>
              </a:lnSpc>
              <a:spcBef>
                <a:spcPts val="300"/>
              </a:spcBef>
              <a:spcAft>
                <a:spcPts val="300"/>
              </a:spcAft>
              <a:buNone/>
            </a:pPr>
            <a:r>
              <a:rPr lang="en-US" sz="1600" dirty="0"/>
              <a:t>	6. character: 7	stack: 2 9 7	operations: * ( –</a:t>
            </a:r>
            <a:endParaRPr lang="en-IN" sz="1600" dirty="0"/>
          </a:p>
          <a:p>
            <a:pPr marL="468000" indent="-468000" algn="just">
              <a:lnSpc>
                <a:spcPct val="120000"/>
              </a:lnSpc>
              <a:spcBef>
                <a:spcPts val="300"/>
              </a:spcBef>
              <a:spcAft>
                <a:spcPts val="300"/>
              </a:spcAft>
              <a:buNone/>
            </a:pPr>
            <a:r>
              <a:rPr lang="en-US" sz="1600" dirty="0"/>
              <a:t>	7. character: )	stack: 2 9 7	operations: * (–)</a:t>
            </a:r>
            <a:endParaRPr lang="en-IN" sz="1600" dirty="0"/>
          </a:p>
          <a:p>
            <a:pPr marL="468000" indent="-468000" algn="just">
              <a:lnSpc>
                <a:spcPct val="120000"/>
              </a:lnSpc>
              <a:spcBef>
                <a:spcPts val="300"/>
              </a:spcBef>
              <a:spcAft>
                <a:spcPts val="300"/>
              </a:spcAft>
              <a:buNone/>
            </a:pPr>
            <a:r>
              <a:rPr lang="en-US" sz="1600" dirty="0"/>
              <a:t>	8. character: +	stack: 2 9 7 – *	operations: +</a:t>
            </a:r>
            <a:endParaRPr lang="en-IN" sz="1600" dirty="0"/>
          </a:p>
          <a:p>
            <a:pPr marL="468000" indent="-468000" algn="just">
              <a:lnSpc>
                <a:spcPct val="120000"/>
              </a:lnSpc>
              <a:spcBef>
                <a:spcPts val="300"/>
              </a:spcBef>
              <a:spcAft>
                <a:spcPts val="300"/>
              </a:spcAft>
              <a:buNone/>
            </a:pPr>
            <a:r>
              <a:rPr lang="en-US" sz="1600" dirty="0"/>
              <a:t>	9. character: 8	stack: 2 9 7 – * 8 +	operations: nil</a:t>
            </a:r>
            <a:endParaRPr lang="en-IN" sz="1600" dirty="0"/>
          </a:p>
          <a:p>
            <a:pPr marL="468000" indent="-468000" algn="just">
              <a:lnSpc>
                <a:spcPct val="120000"/>
              </a:lnSpc>
              <a:spcBef>
                <a:spcPts val="300"/>
              </a:spcBef>
              <a:spcAft>
                <a:spcPts val="300"/>
              </a:spcAft>
              <a:buNone/>
            </a:pPr>
            <a:r>
              <a:rPr lang="en-US" sz="1600" dirty="0"/>
              <a:t>	=&gt; Reverse again: + 8 * – 792</a:t>
            </a:r>
            <a:endParaRPr lang="en-IN" sz="1600" dirty="0"/>
          </a:p>
        </p:txBody>
      </p:sp>
    </p:spTree>
    <p:extLst>
      <p:ext uri="{BB962C8B-B14F-4D97-AF65-F5344CB8AC3E}">
        <p14:creationId xmlns:p14="http://schemas.microsoft.com/office/powerpoint/2010/main" val="24646307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b="1" dirty="0"/>
              <a:t>Example 2:</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(1) + 8</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+18</a:t>
            </a:r>
            <a:endParaRPr lang="en-IN" sz="1600" dirty="0"/>
          </a:p>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=&gt; (1) + 8</a:t>
            </a:r>
            <a:endParaRPr lang="en-IN" sz="1600" dirty="0"/>
          </a:p>
          <a:p>
            <a:pPr marL="468000" indent="-468000" algn="just">
              <a:lnSpc>
                <a:spcPct val="120000"/>
              </a:lnSpc>
              <a:spcBef>
                <a:spcPts val="300"/>
              </a:spcBef>
              <a:spcAft>
                <a:spcPts val="300"/>
              </a:spcAft>
              <a:buNone/>
            </a:pPr>
            <a:r>
              <a:rPr lang="en-US" sz="1600" dirty="0"/>
              <a:t>	=&gt; Reverse is: 8 + (1)</a:t>
            </a:r>
            <a:endParaRPr lang="en-IN" sz="1600" dirty="0"/>
          </a:p>
          <a:p>
            <a:pPr marL="468000" indent="-468000" algn="just">
              <a:lnSpc>
                <a:spcPct val="120000"/>
              </a:lnSpc>
              <a:spcBef>
                <a:spcPts val="300"/>
              </a:spcBef>
              <a:spcAft>
                <a:spcPts val="300"/>
              </a:spcAft>
              <a:buNone/>
            </a:pPr>
            <a:r>
              <a:rPr lang="en-US" sz="1600" dirty="0"/>
              <a:t>	1. character: 8	stack: 8	operations: nil</a:t>
            </a:r>
            <a:endParaRPr lang="en-IN" sz="1600" dirty="0"/>
          </a:p>
          <a:p>
            <a:pPr marL="468000" indent="-468000" algn="just">
              <a:lnSpc>
                <a:spcPct val="120000"/>
              </a:lnSpc>
              <a:spcBef>
                <a:spcPts val="300"/>
              </a:spcBef>
              <a:spcAft>
                <a:spcPts val="300"/>
              </a:spcAft>
              <a:buNone/>
            </a:pPr>
            <a:r>
              <a:rPr lang="en-US" sz="1600" dirty="0"/>
              <a:t>	2. character: +	stack: 8	operations: +</a:t>
            </a:r>
            <a:endParaRPr lang="en-IN" sz="1600" dirty="0"/>
          </a:p>
          <a:p>
            <a:pPr marL="468000" indent="-468000" algn="just">
              <a:lnSpc>
                <a:spcPct val="120000"/>
              </a:lnSpc>
              <a:spcBef>
                <a:spcPts val="300"/>
              </a:spcBef>
              <a:spcAft>
                <a:spcPts val="300"/>
              </a:spcAft>
              <a:buNone/>
            </a:pPr>
            <a:r>
              <a:rPr lang="en-US" sz="1600" dirty="0"/>
              <a:t>	3. character: (	stack: 8	operations: + (</a:t>
            </a:r>
            <a:endParaRPr lang="en-IN" sz="1600" dirty="0"/>
          </a:p>
          <a:p>
            <a:pPr marL="468000" indent="-468000" algn="just">
              <a:lnSpc>
                <a:spcPct val="120000"/>
              </a:lnSpc>
              <a:spcBef>
                <a:spcPts val="300"/>
              </a:spcBef>
              <a:spcAft>
                <a:spcPts val="300"/>
              </a:spcAft>
              <a:buNone/>
            </a:pPr>
            <a:r>
              <a:rPr lang="en-US" sz="1600" dirty="0"/>
              <a:t>	4. character: 1	stack: 8 1	operations: + (</a:t>
            </a:r>
            <a:endParaRPr lang="en-IN" sz="1600" dirty="0"/>
          </a:p>
        </p:txBody>
      </p:sp>
    </p:spTree>
    <p:extLst>
      <p:ext uri="{BB962C8B-B14F-4D97-AF65-F5344CB8AC3E}">
        <p14:creationId xmlns:p14="http://schemas.microsoft.com/office/powerpoint/2010/main" val="39011513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b="1" dirty="0"/>
              <a:t>	Answer:</a:t>
            </a:r>
            <a:endParaRPr lang="en-IN" sz="1500" dirty="0"/>
          </a:p>
          <a:p>
            <a:pPr marL="468000" indent="-468000" algn="just">
              <a:lnSpc>
                <a:spcPct val="120000"/>
              </a:lnSpc>
              <a:spcBef>
                <a:spcPts val="300"/>
              </a:spcBef>
              <a:spcAft>
                <a:spcPts val="300"/>
              </a:spcAft>
              <a:buNone/>
            </a:pPr>
            <a:r>
              <a:rPr lang="en-US" sz="1500" dirty="0"/>
              <a:t>	import </a:t>
            </a:r>
            <a:r>
              <a:rPr lang="en-US" sz="1500" dirty="0" err="1"/>
              <a:t>java.util.Scanner</a:t>
            </a:r>
            <a:r>
              <a:rPr lang="en-US" sz="1500" dirty="0"/>
              <a:t>;</a:t>
            </a:r>
            <a:endParaRPr lang="en-IN" sz="1500" dirty="0"/>
          </a:p>
          <a:p>
            <a:pPr marL="468000" indent="-468000" algn="just">
              <a:lnSpc>
                <a:spcPct val="120000"/>
              </a:lnSpc>
              <a:spcBef>
                <a:spcPts val="300"/>
              </a:spcBef>
              <a:spcAft>
                <a:spcPts val="300"/>
              </a:spcAft>
              <a:buNone/>
            </a:pPr>
            <a:r>
              <a:rPr lang="en-US" sz="1500" dirty="0"/>
              <a:t>	import </a:t>
            </a:r>
            <a:r>
              <a:rPr lang="en-US" sz="1500" dirty="0" err="1"/>
              <a:t>java.util.Stack</a:t>
            </a:r>
            <a:r>
              <a:rPr lang="en-US" sz="1500" dirty="0"/>
              <a:t>;</a:t>
            </a:r>
            <a:endParaRPr lang="en-IN" sz="1500" dirty="0"/>
          </a:p>
          <a:p>
            <a:pPr marL="468000" indent="-468000" algn="just">
              <a:lnSpc>
                <a:spcPct val="120000"/>
              </a:lnSpc>
              <a:spcBef>
                <a:spcPts val="300"/>
              </a:spcBef>
              <a:spcAft>
                <a:spcPts val="300"/>
              </a:spcAft>
              <a:buNone/>
            </a:pPr>
            <a:r>
              <a:rPr lang="en-US" sz="1500" dirty="0"/>
              <a:t>	public class Main {</a:t>
            </a:r>
            <a:endParaRPr lang="en-IN" sz="1500" dirty="0"/>
          </a:p>
          <a:p>
            <a:pPr marL="468000" indent="-468000" algn="just">
              <a:lnSpc>
                <a:spcPct val="120000"/>
              </a:lnSpc>
              <a:spcBef>
                <a:spcPts val="300"/>
              </a:spcBef>
              <a:spcAft>
                <a:spcPts val="300"/>
              </a:spcAft>
              <a:buNone/>
            </a:pPr>
            <a:r>
              <a:rPr lang="en-US" sz="1500" dirty="0"/>
              <a:t>	    // Helper function to check if a character is an operator</a:t>
            </a:r>
            <a:endParaRPr lang="en-IN" sz="1500" dirty="0"/>
          </a:p>
          <a:p>
            <a:pPr marL="468000" indent="-468000" algn="just">
              <a:lnSpc>
                <a:spcPct val="120000"/>
              </a:lnSpc>
              <a:spcBef>
                <a:spcPts val="300"/>
              </a:spcBef>
              <a:spcAft>
                <a:spcPts val="300"/>
              </a:spcAft>
              <a:buNone/>
            </a:pPr>
            <a:r>
              <a:rPr lang="en-US" sz="1500" dirty="0"/>
              <a:t>	    public static </a:t>
            </a:r>
            <a:r>
              <a:rPr lang="en-US" sz="1500" dirty="0" err="1"/>
              <a:t>boolean</a:t>
            </a:r>
            <a:r>
              <a:rPr lang="en-US" sz="1500" dirty="0"/>
              <a:t> </a:t>
            </a:r>
            <a:r>
              <a:rPr lang="en-US" sz="1500" dirty="0" err="1"/>
              <a:t>isOperator</a:t>
            </a:r>
            <a:r>
              <a:rPr lang="en-US" sz="1500" dirty="0"/>
              <a:t>(char </a:t>
            </a:r>
            <a:r>
              <a:rPr lang="en-US" sz="1500" dirty="0" err="1"/>
              <a:t>ch</a:t>
            </a:r>
            <a:r>
              <a:rPr lang="en-US" sz="1500" dirty="0"/>
              <a:t>) {</a:t>
            </a:r>
            <a:endParaRPr lang="en-IN" sz="1500" dirty="0"/>
          </a:p>
          <a:p>
            <a:pPr marL="468000" indent="-468000" algn="just">
              <a:lnSpc>
                <a:spcPct val="120000"/>
              </a:lnSpc>
              <a:spcBef>
                <a:spcPts val="300"/>
              </a:spcBef>
              <a:spcAft>
                <a:spcPts val="300"/>
              </a:spcAft>
              <a:buNone/>
            </a:pPr>
            <a:r>
              <a:rPr lang="en-US" sz="1500" dirty="0"/>
              <a:t>	        return </a:t>
            </a:r>
            <a:r>
              <a:rPr lang="en-US" sz="1500" dirty="0" err="1"/>
              <a:t>ch</a:t>
            </a:r>
            <a:r>
              <a:rPr lang="en-US" sz="1500" dirty="0"/>
              <a:t> == '+' || </a:t>
            </a:r>
            <a:r>
              <a:rPr lang="en-US" sz="1500" dirty="0" err="1"/>
              <a:t>ch</a:t>
            </a:r>
            <a:r>
              <a:rPr lang="en-US" sz="1500" dirty="0"/>
              <a:t> == '-' || </a:t>
            </a:r>
            <a:r>
              <a:rPr lang="en-US" sz="1500" dirty="0" err="1"/>
              <a:t>ch</a:t>
            </a:r>
            <a:r>
              <a:rPr lang="en-US" sz="1500" dirty="0"/>
              <a:t> == '*' || </a:t>
            </a:r>
            <a:r>
              <a:rPr lang="en-US" sz="1500" dirty="0" err="1"/>
              <a:t>ch</a:t>
            </a:r>
            <a:r>
              <a:rPr lang="en-US" sz="1500" dirty="0"/>
              <a:t> == '/';</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 Helper function to get the precedence of an operator</a:t>
            </a:r>
            <a:endParaRPr lang="en-IN" sz="1500" dirty="0"/>
          </a:p>
          <a:p>
            <a:pPr marL="468000" indent="-468000" algn="just">
              <a:lnSpc>
                <a:spcPct val="120000"/>
              </a:lnSpc>
              <a:spcBef>
                <a:spcPts val="300"/>
              </a:spcBef>
              <a:spcAft>
                <a:spcPts val="300"/>
              </a:spcAft>
              <a:buNone/>
            </a:pPr>
            <a:r>
              <a:rPr lang="en-US" sz="1500" dirty="0"/>
              <a:t>	    public static int precedence(char </a:t>
            </a:r>
            <a:r>
              <a:rPr lang="en-US" sz="1500" dirty="0" err="1"/>
              <a:t>ch</a:t>
            </a:r>
            <a:r>
              <a:rPr lang="en-US" sz="1500" dirty="0"/>
              <a:t>) {</a:t>
            </a:r>
            <a:endParaRPr lang="en-IN" sz="1500" dirty="0"/>
          </a:p>
          <a:p>
            <a:pPr marL="468000" indent="-468000" algn="just">
              <a:lnSpc>
                <a:spcPct val="120000"/>
              </a:lnSpc>
              <a:spcBef>
                <a:spcPts val="300"/>
              </a:spcBef>
              <a:spcAft>
                <a:spcPts val="300"/>
              </a:spcAft>
              <a:buNone/>
            </a:pPr>
            <a:r>
              <a:rPr lang="en-US" sz="1500" dirty="0"/>
              <a:t>	        if (</a:t>
            </a:r>
            <a:r>
              <a:rPr lang="en-US" sz="1500" dirty="0" err="1"/>
              <a:t>ch</a:t>
            </a:r>
            <a:r>
              <a:rPr lang="en-US" sz="1500" dirty="0"/>
              <a:t> == '+' || </a:t>
            </a:r>
            <a:r>
              <a:rPr lang="en-US" sz="1500" dirty="0" err="1"/>
              <a:t>ch</a:t>
            </a:r>
            <a:r>
              <a:rPr lang="en-US" sz="1500" dirty="0"/>
              <a:t> == '-') {</a:t>
            </a:r>
            <a:endParaRPr lang="en-IN" sz="1500" dirty="0"/>
          </a:p>
          <a:p>
            <a:pPr marL="468000" indent="-468000" algn="just">
              <a:lnSpc>
                <a:spcPct val="120000"/>
              </a:lnSpc>
              <a:spcBef>
                <a:spcPts val="300"/>
              </a:spcBef>
              <a:spcAft>
                <a:spcPts val="300"/>
              </a:spcAft>
              <a:buNone/>
            </a:pPr>
            <a:r>
              <a:rPr lang="en-US" sz="1500" dirty="0"/>
              <a:t>	            return 1;</a:t>
            </a:r>
            <a:endParaRPr lang="en-IN" sz="1500" dirty="0"/>
          </a:p>
          <a:p>
            <a:pPr marL="468000" indent="-468000" algn="just">
              <a:lnSpc>
                <a:spcPct val="120000"/>
              </a:lnSpc>
              <a:spcBef>
                <a:spcPts val="300"/>
              </a:spcBef>
              <a:spcAft>
                <a:spcPts val="300"/>
              </a:spcAft>
              <a:buNone/>
            </a:pPr>
            <a:r>
              <a:rPr lang="en-US" sz="1500" dirty="0"/>
              <a:t>	        } else if (</a:t>
            </a:r>
            <a:r>
              <a:rPr lang="en-US" sz="1500" dirty="0" err="1"/>
              <a:t>ch</a:t>
            </a:r>
            <a:r>
              <a:rPr lang="en-US" sz="1500" dirty="0"/>
              <a:t> == '*' || </a:t>
            </a:r>
            <a:r>
              <a:rPr lang="en-US" sz="1500" dirty="0" err="1"/>
              <a:t>ch</a:t>
            </a:r>
            <a:r>
              <a:rPr lang="en-US" sz="1500" dirty="0"/>
              <a:t> == '/') {</a:t>
            </a:r>
            <a:endParaRPr lang="en-IN" sz="1500" dirty="0"/>
          </a:p>
          <a:p>
            <a:pPr marL="468000" indent="-468000" algn="just">
              <a:lnSpc>
                <a:spcPct val="120000"/>
              </a:lnSpc>
              <a:spcBef>
                <a:spcPts val="300"/>
              </a:spcBef>
              <a:spcAft>
                <a:spcPts val="300"/>
              </a:spcAft>
              <a:buNone/>
            </a:pPr>
            <a:r>
              <a:rPr lang="en-US" sz="1500" dirty="0"/>
              <a:t>	            return 2;</a:t>
            </a:r>
            <a:endParaRPr lang="en-IN" sz="1500" dirty="0"/>
          </a:p>
          <a:p>
            <a:pPr marL="468000" indent="-468000" algn="just">
              <a:lnSpc>
                <a:spcPct val="12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9397861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dirty="0"/>
              <a:t>	        return 0;</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 Function to convert infix expression to prefix expression</a:t>
            </a:r>
            <a:endParaRPr lang="en-IN" sz="1500" dirty="0"/>
          </a:p>
          <a:p>
            <a:pPr marL="468000" indent="-468000" algn="just">
              <a:lnSpc>
                <a:spcPct val="120000"/>
              </a:lnSpc>
              <a:spcBef>
                <a:spcPts val="300"/>
              </a:spcBef>
              <a:spcAft>
                <a:spcPts val="300"/>
              </a:spcAft>
              <a:buNone/>
            </a:pPr>
            <a:r>
              <a:rPr lang="en-US" sz="1500" dirty="0"/>
              <a:t>	    public static String </a:t>
            </a:r>
            <a:r>
              <a:rPr lang="en-US" sz="1500" dirty="0" err="1"/>
              <a:t>infixToPrefix</a:t>
            </a:r>
            <a:r>
              <a:rPr lang="en-US" sz="1500" dirty="0"/>
              <a:t>(String expression) {</a:t>
            </a:r>
            <a:endParaRPr lang="en-IN" sz="1500" dirty="0"/>
          </a:p>
          <a:p>
            <a:pPr marL="468000" indent="-468000" algn="just">
              <a:lnSpc>
                <a:spcPct val="120000"/>
              </a:lnSpc>
              <a:spcBef>
                <a:spcPts val="300"/>
              </a:spcBef>
              <a:spcAft>
                <a:spcPts val="300"/>
              </a:spcAft>
              <a:buNone/>
            </a:pPr>
            <a:r>
              <a:rPr lang="en-US" sz="1500" dirty="0"/>
              <a:t>	        StringBuilder </a:t>
            </a:r>
            <a:r>
              <a:rPr lang="en-US" sz="1500" dirty="0" err="1"/>
              <a:t>prefixExpression</a:t>
            </a:r>
            <a:r>
              <a:rPr lang="en-US" sz="1500" dirty="0"/>
              <a:t> = new StringBuilder();</a:t>
            </a:r>
            <a:endParaRPr lang="en-IN" sz="1500" dirty="0"/>
          </a:p>
          <a:p>
            <a:pPr marL="468000" indent="-468000" algn="just">
              <a:lnSpc>
                <a:spcPct val="120000"/>
              </a:lnSpc>
              <a:spcBef>
                <a:spcPts val="300"/>
              </a:spcBef>
              <a:spcAft>
                <a:spcPts val="300"/>
              </a:spcAft>
              <a:buNone/>
            </a:pPr>
            <a:r>
              <a:rPr lang="en-US" sz="1500" dirty="0"/>
              <a:t>	        Stack&lt;Character&gt; </a:t>
            </a:r>
            <a:r>
              <a:rPr lang="en-US" sz="1500" dirty="0" err="1"/>
              <a:t>operatorStack</a:t>
            </a:r>
            <a:r>
              <a:rPr lang="en-US" sz="1500" dirty="0"/>
              <a:t> = new Stack&lt;&gt;();</a:t>
            </a:r>
            <a:endParaRPr lang="en-IN" sz="1500" dirty="0"/>
          </a:p>
          <a:p>
            <a:pPr marL="468000" indent="-468000" algn="just">
              <a:lnSpc>
                <a:spcPct val="120000"/>
              </a:lnSpc>
              <a:spcBef>
                <a:spcPts val="300"/>
              </a:spcBef>
              <a:spcAft>
                <a:spcPts val="300"/>
              </a:spcAft>
              <a:buNone/>
            </a:pPr>
            <a:r>
              <a:rPr lang="en-US" sz="1500" dirty="0"/>
              <a:t>	        // Reverse the expression</a:t>
            </a:r>
            <a:endParaRPr lang="en-IN" sz="1500" dirty="0"/>
          </a:p>
          <a:p>
            <a:pPr marL="468000" indent="-468000" algn="just">
              <a:lnSpc>
                <a:spcPct val="120000"/>
              </a:lnSpc>
              <a:spcBef>
                <a:spcPts val="300"/>
              </a:spcBef>
              <a:spcAft>
                <a:spcPts val="300"/>
              </a:spcAft>
              <a:buNone/>
            </a:pPr>
            <a:r>
              <a:rPr lang="en-US" sz="1500" dirty="0"/>
              <a:t>	        expression = new StringBuilder(expression).reverse().</a:t>
            </a:r>
            <a:r>
              <a:rPr lang="en-US" sz="1500" dirty="0" err="1"/>
              <a:t>toString</a:t>
            </a:r>
            <a:r>
              <a:rPr lang="en-US" sz="1500" dirty="0"/>
              <a:t>();</a:t>
            </a:r>
            <a:endParaRPr lang="en-IN" sz="1500" dirty="0"/>
          </a:p>
          <a:p>
            <a:pPr marL="468000" indent="-468000" algn="just">
              <a:lnSpc>
                <a:spcPct val="120000"/>
              </a:lnSpc>
              <a:spcBef>
                <a:spcPts val="300"/>
              </a:spcBef>
              <a:spcAft>
                <a:spcPts val="300"/>
              </a:spcAft>
              <a:buNone/>
            </a:pPr>
            <a:r>
              <a:rPr lang="en-US" sz="1500" dirty="0"/>
              <a:t>	        for (char </a:t>
            </a:r>
            <a:r>
              <a:rPr lang="en-US" sz="1500" dirty="0" err="1"/>
              <a:t>ch</a:t>
            </a:r>
            <a:r>
              <a:rPr lang="en-US" sz="1500" dirty="0"/>
              <a:t> : </a:t>
            </a:r>
            <a:r>
              <a:rPr lang="en-US" sz="1500" dirty="0" err="1"/>
              <a:t>expression.toCharArray</a:t>
            </a:r>
            <a:r>
              <a:rPr lang="en-US" sz="1500" dirty="0"/>
              <a:t>()) {</a:t>
            </a:r>
            <a:endParaRPr lang="en-IN" sz="1500" dirty="0"/>
          </a:p>
          <a:p>
            <a:pPr marL="468000" indent="-468000" algn="just">
              <a:lnSpc>
                <a:spcPct val="120000"/>
              </a:lnSpc>
              <a:spcBef>
                <a:spcPts val="300"/>
              </a:spcBef>
              <a:spcAft>
                <a:spcPts val="300"/>
              </a:spcAft>
              <a:buNone/>
            </a:pPr>
            <a:r>
              <a:rPr lang="en-US" sz="1500" dirty="0"/>
              <a:t>	            if (</a:t>
            </a:r>
            <a:r>
              <a:rPr lang="en-US" sz="1500" dirty="0" err="1"/>
              <a:t>Character.isLetterOrDigit</a:t>
            </a:r>
            <a:r>
              <a:rPr lang="en-US" sz="1500" dirty="0"/>
              <a:t>(</a:t>
            </a:r>
            <a:r>
              <a:rPr lang="en-US" sz="1500" dirty="0" err="1"/>
              <a:t>ch</a:t>
            </a:r>
            <a:r>
              <a:rPr lang="en-US" sz="1500" dirty="0"/>
              <a:t>)) {</a:t>
            </a:r>
            <a:endParaRPr lang="en-IN" sz="1500" dirty="0"/>
          </a:p>
          <a:p>
            <a:pPr marL="468000" indent="-468000" algn="just">
              <a:lnSpc>
                <a:spcPct val="120000"/>
              </a:lnSpc>
              <a:spcBef>
                <a:spcPts val="300"/>
              </a:spcBef>
              <a:spcAft>
                <a:spcPts val="300"/>
              </a:spcAft>
              <a:buNone/>
            </a:pPr>
            <a:r>
              <a:rPr lang="en-US" sz="1500" dirty="0"/>
              <a:t>	                // Operand, append to prefix expression</a:t>
            </a:r>
            <a:endParaRPr lang="en-IN" sz="1500" dirty="0"/>
          </a:p>
          <a:p>
            <a:pPr marL="468000" indent="-468000" algn="just">
              <a:lnSpc>
                <a:spcPct val="120000"/>
              </a:lnSpc>
              <a:spcBef>
                <a:spcPts val="300"/>
              </a:spcBef>
              <a:spcAft>
                <a:spcPts val="300"/>
              </a:spcAft>
              <a:buNone/>
            </a:pPr>
            <a:r>
              <a:rPr lang="en-US" sz="1500" dirty="0"/>
              <a:t>	                </a:t>
            </a:r>
            <a:r>
              <a:rPr lang="en-US" sz="1500" dirty="0" err="1"/>
              <a:t>prefixExpression.append</a:t>
            </a:r>
            <a:r>
              <a:rPr lang="en-US" sz="1500" dirty="0"/>
              <a:t>(</a:t>
            </a:r>
            <a:r>
              <a:rPr lang="en-US" sz="1500" dirty="0" err="1"/>
              <a:t>ch</a:t>
            </a:r>
            <a:r>
              <a:rPr lang="en-US" sz="1500" dirty="0"/>
              <a:t>);</a:t>
            </a:r>
            <a:endParaRPr lang="en-IN" sz="1500" dirty="0"/>
          </a:p>
          <a:p>
            <a:pPr marL="468000" indent="-468000" algn="just">
              <a:lnSpc>
                <a:spcPct val="120000"/>
              </a:lnSpc>
              <a:spcBef>
                <a:spcPts val="300"/>
              </a:spcBef>
              <a:spcAft>
                <a:spcPts val="300"/>
              </a:spcAft>
              <a:buNone/>
            </a:pPr>
            <a:r>
              <a:rPr lang="en-US" sz="1500" dirty="0"/>
              <a:t>	            } else if (</a:t>
            </a:r>
            <a:r>
              <a:rPr lang="en-US" sz="1500" dirty="0" err="1"/>
              <a:t>ch</a:t>
            </a:r>
            <a:r>
              <a:rPr lang="en-US" sz="1500" dirty="0"/>
              <a:t> == ')') {</a:t>
            </a:r>
            <a:endParaRPr lang="en-IN" sz="1500" dirty="0"/>
          </a:p>
          <a:p>
            <a:pPr marL="468000" indent="-468000" algn="just">
              <a:lnSpc>
                <a:spcPct val="120000"/>
              </a:lnSpc>
              <a:spcBef>
                <a:spcPts val="300"/>
              </a:spcBef>
              <a:spcAft>
                <a:spcPts val="300"/>
              </a:spcAft>
              <a:buNone/>
            </a:pPr>
            <a:r>
              <a:rPr lang="en-US" sz="1500" dirty="0"/>
              <a:t>	                // Closing parenthesis, push to operator stack</a:t>
            </a:r>
            <a:endParaRPr lang="en-IN" sz="1500" dirty="0"/>
          </a:p>
          <a:p>
            <a:pPr marL="468000" indent="-468000" algn="just">
              <a:lnSpc>
                <a:spcPct val="120000"/>
              </a:lnSpc>
              <a:spcBef>
                <a:spcPts val="300"/>
              </a:spcBef>
              <a:spcAft>
                <a:spcPts val="300"/>
              </a:spcAft>
              <a:buNone/>
            </a:pPr>
            <a:r>
              <a:rPr lang="en-US" sz="1500" dirty="0"/>
              <a:t>	                </a:t>
            </a:r>
            <a:r>
              <a:rPr lang="en-US" sz="1500" dirty="0" err="1"/>
              <a:t>operatorStack.push</a:t>
            </a:r>
            <a:r>
              <a:rPr lang="en-US" sz="1500" dirty="0"/>
              <a:t>(</a:t>
            </a:r>
            <a:r>
              <a:rPr lang="en-US" sz="1500" dirty="0" err="1"/>
              <a:t>ch</a:t>
            </a:r>
            <a:r>
              <a:rPr lang="en-US" sz="1500" dirty="0"/>
              <a:t>);</a:t>
            </a:r>
            <a:endParaRPr lang="en-IN" sz="1500" dirty="0"/>
          </a:p>
          <a:p>
            <a:pPr marL="468000" indent="-468000" algn="just">
              <a:lnSpc>
                <a:spcPct val="120000"/>
              </a:lnSpc>
              <a:spcBef>
                <a:spcPts val="300"/>
              </a:spcBef>
              <a:spcAft>
                <a:spcPts val="300"/>
              </a:spcAft>
              <a:buNone/>
            </a:pPr>
            <a:r>
              <a:rPr lang="en-US" sz="1500" dirty="0"/>
              <a:t>	            } else if (</a:t>
            </a:r>
            <a:r>
              <a:rPr lang="en-US" sz="1500" dirty="0" err="1"/>
              <a:t>ch</a:t>
            </a:r>
            <a:r>
              <a:rPr lang="en-US" sz="1500" dirty="0"/>
              <a:t> == '(') {</a:t>
            </a:r>
            <a:endParaRPr lang="en-IN" sz="1500" dirty="0"/>
          </a:p>
        </p:txBody>
      </p:sp>
    </p:spTree>
    <p:extLst>
      <p:ext uri="{BB962C8B-B14F-4D97-AF65-F5344CB8AC3E}">
        <p14:creationId xmlns:p14="http://schemas.microsoft.com/office/powerpoint/2010/main" val="3870164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dirty="0"/>
              <a:t>	                // Opening parenthesis, pop operators until closing parenthesis is encountered</a:t>
            </a:r>
            <a:endParaRPr lang="en-IN" sz="1500" dirty="0"/>
          </a:p>
          <a:p>
            <a:pPr marL="468000" indent="-468000" algn="just">
              <a:lnSpc>
                <a:spcPct val="120000"/>
              </a:lnSpc>
              <a:spcBef>
                <a:spcPts val="300"/>
              </a:spcBef>
              <a:spcAft>
                <a:spcPts val="300"/>
              </a:spcAft>
              <a:buNone/>
            </a:pPr>
            <a:r>
              <a:rPr lang="en-US" sz="1500" dirty="0"/>
              <a:t>	                while (!</a:t>
            </a:r>
            <a:r>
              <a:rPr lang="en-US" sz="1500" dirty="0" err="1"/>
              <a:t>operatorStack.isEmpty</a:t>
            </a:r>
            <a:r>
              <a:rPr lang="en-US" sz="1500" dirty="0"/>
              <a:t>() &amp;&amp; </a:t>
            </a:r>
            <a:r>
              <a:rPr lang="en-US" sz="1500" dirty="0" err="1"/>
              <a:t>operatorStack.peek</a:t>
            </a:r>
            <a:r>
              <a:rPr lang="en-US" sz="1500" dirty="0"/>
              <a:t>() != ')') {</a:t>
            </a:r>
            <a:endParaRPr lang="en-IN" sz="1500" dirty="0"/>
          </a:p>
          <a:p>
            <a:pPr marL="468000" indent="-468000" algn="just">
              <a:lnSpc>
                <a:spcPct val="120000"/>
              </a:lnSpc>
              <a:spcBef>
                <a:spcPts val="300"/>
              </a:spcBef>
              <a:spcAft>
                <a:spcPts val="300"/>
              </a:spcAft>
              <a:buNone/>
            </a:pPr>
            <a:r>
              <a:rPr lang="en-US" sz="1500" dirty="0"/>
              <a:t>	                    </a:t>
            </a:r>
            <a:r>
              <a:rPr lang="en-US" sz="1500" dirty="0" err="1"/>
              <a:t>prefixExpression.append</a:t>
            </a:r>
            <a:r>
              <a:rPr lang="en-US" sz="1500" dirty="0"/>
              <a:t>(</a:t>
            </a:r>
            <a:r>
              <a:rPr lang="en-US" sz="1500" dirty="0" err="1"/>
              <a:t>operatorStack.pop</a:t>
            </a:r>
            <a:r>
              <a:rPr lang="en-US" sz="1500" dirty="0"/>
              <a:t>());</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 Pop the closing parenthesis</a:t>
            </a:r>
            <a:endParaRPr lang="en-IN" sz="1500" dirty="0"/>
          </a:p>
          <a:p>
            <a:pPr marL="468000" indent="-468000" algn="just">
              <a:lnSpc>
                <a:spcPct val="120000"/>
              </a:lnSpc>
              <a:spcBef>
                <a:spcPts val="300"/>
              </a:spcBef>
              <a:spcAft>
                <a:spcPts val="300"/>
              </a:spcAft>
              <a:buNone/>
            </a:pPr>
            <a:r>
              <a:rPr lang="en-US" sz="1500" dirty="0"/>
              <a:t>	                </a:t>
            </a:r>
            <a:r>
              <a:rPr lang="en-US" sz="1500" dirty="0" err="1"/>
              <a:t>operatorStack.pop</a:t>
            </a:r>
            <a:r>
              <a:rPr lang="en-US" sz="1500" dirty="0"/>
              <a:t>();</a:t>
            </a:r>
            <a:endParaRPr lang="en-IN" sz="1500" dirty="0"/>
          </a:p>
          <a:p>
            <a:pPr marL="468000" indent="-468000" algn="just">
              <a:lnSpc>
                <a:spcPct val="120000"/>
              </a:lnSpc>
              <a:spcBef>
                <a:spcPts val="300"/>
              </a:spcBef>
              <a:spcAft>
                <a:spcPts val="300"/>
              </a:spcAft>
              <a:buNone/>
            </a:pPr>
            <a:r>
              <a:rPr lang="en-US" sz="1500" dirty="0"/>
              <a:t>	            } else if (</a:t>
            </a:r>
            <a:r>
              <a:rPr lang="en-US" sz="1500" dirty="0" err="1"/>
              <a:t>isOperator</a:t>
            </a:r>
            <a:r>
              <a:rPr lang="en-US" sz="1500" dirty="0"/>
              <a:t>(</a:t>
            </a:r>
            <a:r>
              <a:rPr lang="en-US" sz="1500" dirty="0" err="1"/>
              <a:t>ch</a:t>
            </a:r>
            <a:r>
              <a:rPr lang="en-US" sz="1500" dirty="0"/>
              <a:t>)) {</a:t>
            </a:r>
            <a:endParaRPr lang="en-IN" sz="1500" dirty="0"/>
          </a:p>
          <a:p>
            <a:pPr marL="468000" indent="-468000" algn="just">
              <a:lnSpc>
                <a:spcPct val="120000"/>
              </a:lnSpc>
              <a:spcBef>
                <a:spcPts val="300"/>
              </a:spcBef>
              <a:spcAft>
                <a:spcPts val="300"/>
              </a:spcAft>
              <a:buNone/>
            </a:pPr>
            <a:r>
              <a:rPr lang="en-US" sz="1500" dirty="0"/>
              <a:t>	                // Operator, pop operators until lower precedence operator is encountered</a:t>
            </a:r>
            <a:endParaRPr lang="en-IN" sz="1500" dirty="0"/>
          </a:p>
          <a:p>
            <a:pPr marL="468000" indent="-468000" algn="just">
              <a:lnSpc>
                <a:spcPct val="120000"/>
              </a:lnSpc>
              <a:spcBef>
                <a:spcPts val="300"/>
              </a:spcBef>
              <a:spcAft>
                <a:spcPts val="300"/>
              </a:spcAft>
              <a:buNone/>
            </a:pPr>
            <a:r>
              <a:rPr lang="en-US" sz="1500" dirty="0"/>
              <a:t>	                while (!</a:t>
            </a:r>
            <a:r>
              <a:rPr lang="en-US" sz="1500" dirty="0" err="1"/>
              <a:t>operatorStack.isEmpty</a:t>
            </a:r>
            <a:r>
              <a:rPr lang="en-US" sz="1500" dirty="0"/>
              <a:t>() &amp;&amp; precedence(</a:t>
            </a:r>
            <a:r>
              <a:rPr lang="en-US" sz="1500" dirty="0" err="1"/>
              <a:t>operatorStack.peek</a:t>
            </a:r>
            <a:r>
              <a:rPr lang="en-US" sz="1500" dirty="0"/>
              <a:t>()) &gt;= precedence(</a:t>
            </a:r>
            <a:r>
              <a:rPr lang="en-US" sz="1500" dirty="0" err="1"/>
              <a:t>ch</a:t>
            </a:r>
            <a:r>
              <a:rPr lang="en-US" sz="1500" dirty="0"/>
              <a:t>)) {</a:t>
            </a:r>
            <a:endParaRPr lang="en-IN" sz="1500" dirty="0"/>
          </a:p>
          <a:p>
            <a:pPr marL="468000" indent="-468000" algn="just">
              <a:lnSpc>
                <a:spcPct val="120000"/>
              </a:lnSpc>
              <a:spcBef>
                <a:spcPts val="300"/>
              </a:spcBef>
              <a:spcAft>
                <a:spcPts val="300"/>
              </a:spcAft>
              <a:buNone/>
            </a:pPr>
            <a:r>
              <a:rPr lang="en-US" sz="1500" dirty="0"/>
              <a:t>	                    </a:t>
            </a:r>
            <a:r>
              <a:rPr lang="en-US" sz="1500" dirty="0" err="1"/>
              <a:t>prefixExpression.append</a:t>
            </a:r>
            <a:r>
              <a:rPr lang="en-US" sz="1500" dirty="0"/>
              <a:t>(</a:t>
            </a:r>
            <a:r>
              <a:rPr lang="en-US" sz="1500" dirty="0" err="1"/>
              <a:t>operatorStack.pop</a:t>
            </a:r>
            <a:r>
              <a:rPr lang="en-US" sz="1500" dirty="0"/>
              <a:t>());</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 Push the current operator to stack</a:t>
            </a:r>
            <a:endParaRPr lang="en-IN" sz="1500" dirty="0"/>
          </a:p>
          <a:p>
            <a:pPr marL="468000" indent="-468000" algn="just">
              <a:lnSpc>
                <a:spcPct val="120000"/>
              </a:lnSpc>
              <a:spcBef>
                <a:spcPts val="300"/>
              </a:spcBef>
              <a:spcAft>
                <a:spcPts val="300"/>
              </a:spcAft>
              <a:buNone/>
            </a:pPr>
            <a:r>
              <a:rPr lang="en-US" sz="1500" dirty="0"/>
              <a:t>	                </a:t>
            </a:r>
            <a:r>
              <a:rPr lang="en-US" sz="1500" dirty="0" err="1"/>
              <a:t>operatorStack.push</a:t>
            </a:r>
            <a:r>
              <a:rPr lang="en-US" sz="1500" dirty="0"/>
              <a:t>(</a:t>
            </a:r>
            <a:r>
              <a:rPr lang="en-US" sz="1500" dirty="0" err="1"/>
              <a:t>ch</a:t>
            </a:r>
            <a:r>
              <a:rPr lang="en-US" sz="1500" dirty="0"/>
              <a:t>);</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37311687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dirty="0"/>
              <a:t>	        // Pop any remaining operators from stack</a:t>
            </a:r>
            <a:endParaRPr lang="en-IN" sz="1500" dirty="0"/>
          </a:p>
          <a:p>
            <a:pPr marL="468000" indent="-468000" algn="just">
              <a:lnSpc>
                <a:spcPct val="120000"/>
              </a:lnSpc>
              <a:spcBef>
                <a:spcPts val="300"/>
              </a:spcBef>
              <a:spcAft>
                <a:spcPts val="300"/>
              </a:spcAft>
              <a:buNone/>
            </a:pPr>
            <a:r>
              <a:rPr lang="en-US" sz="1500" dirty="0"/>
              <a:t>	        while (!</a:t>
            </a:r>
            <a:r>
              <a:rPr lang="en-US" sz="1500" dirty="0" err="1"/>
              <a:t>operatorStack.isEmpty</a:t>
            </a:r>
            <a:r>
              <a:rPr lang="en-US" sz="1500" dirty="0"/>
              <a:t>()) {</a:t>
            </a:r>
            <a:endParaRPr lang="en-IN" sz="1500" dirty="0"/>
          </a:p>
          <a:p>
            <a:pPr marL="468000" indent="-468000" algn="just">
              <a:lnSpc>
                <a:spcPct val="120000"/>
              </a:lnSpc>
              <a:spcBef>
                <a:spcPts val="300"/>
              </a:spcBef>
              <a:spcAft>
                <a:spcPts val="300"/>
              </a:spcAft>
              <a:buNone/>
            </a:pPr>
            <a:r>
              <a:rPr lang="en-US" sz="1500" dirty="0"/>
              <a:t>	            </a:t>
            </a:r>
            <a:r>
              <a:rPr lang="en-US" sz="1500" dirty="0" err="1"/>
              <a:t>prefixExpression.append</a:t>
            </a:r>
            <a:r>
              <a:rPr lang="en-US" sz="1500" dirty="0"/>
              <a:t>(</a:t>
            </a:r>
            <a:r>
              <a:rPr lang="en-US" sz="1500" dirty="0" err="1"/>
              <a:t>operatorStack.pop</a:t>
            </a:r>
            <a:r>
              <a:rPr lang="en-US" sz="1500" dirty="0"/>
              <a:t>());</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 Reverse the prefix expression to get the final result</a:t>
            </a:r>
            <a:endParaRPr lang="en-IN" sz="1500" dirty="0"/>
          </a:p>
          <a:p>
            <a:pPr marL="468000" indent="-468000" algn="just">
              <a:lnSpc>
                <a:spcPct val="120000"/>
              </a:lnSpc>
              <a:spcBef>
                <a:spcPts val="300"/>
              </a:spcBef>
              <a:spcAft>
                <a:spcPts val="300"/>
              </a:spcAft>
              <a:buNone/>
            </a:pPr>
            <a:r>
              <a:rPr lang="en-US" sz="1500" dirty="0"/>
              <a:t>	        return </a:t>
            </a:r>
            <a:r>
              <a:rPr lang="en-US" sz="1500" dirty="0" err="1"/>
              <a:t>prefixExpression.reverse</a:t>
            </a:r>
            <a:r>
              <a:rPr lang="en-US" sz="1500" dirty="0"/>
              <a:t>().</a:t>
            </a:r>
            <a:r>
              <a:rPr lang="en-US" sz="1500" dirty="0" err="1"/>
              <a:t>toString</a:t>
            </a:r>
            <a:r>
              <a:rPr lang="en-US" sz="1500" dirty="0"/>
              <a:t>();</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public static void main(String[] </a:t>
            </a:r>
            <a:r>
              <a:rPr lang="en-US" sz="1500" dirty="0" err="1"/>
              <a:t>args</a:t>
            </a:r>
            <a:r>
              <a:rPr lang="en-US" sz="1500" dirty="0"/>
              <a:t>) {</a:t>
            </a:r>
            <a:endParaRPr lang="en-IN" sz="1500" dirty="0"/>
          </a:p>
          <a:p>
            <a:pPr marL="468000" indent="-468000" algn="just">
              <a:lnSpc>
                <a:spcPct val="120000"/>
              </a:lnSpc>
              <a:spcBef>
                <a:spcPts val="300"/>
              </a:spcBef>
              <a:spcAft>
                <a:spcPts val="300"/>
              </a:spcAft>
              <a:buNone/>
            </a:pPr>
            <a:r>
              <a:rPr lang="en-US" sz="1500" dirty="0"/>
              <a:t>	        Scanner </a:t>
            </a:r>
            <a:r>
              <a:rPr lang="en-US" sz="1500" dirty="0" err="1"/>
              <a:t>scanner</a:t>
            </a:r>
            <a:r>
              <a:rPr lang="en-US" sz="1500" dirty="0"/>
              <a:t> = new Scanner(System.in);</a:t>
            </a:r>
            <a:endParaRPr lang="en-IN" sz="1500" dirty="0"/>
          </a:p>
          <a:p>
            <a:pPr marL="468000" indent="-468000" algn="just">
              <a:lnSpc>
                <a:spcPct val="120000"/>
              </a:lnSpc>
              <a:spcBef>
                <a:spcPts val="300"/>
              </a:spcBef>
              <a:spcAft>
                <a:spcPts val="300"/>
              </a:spcAft>
              <a:buNone/>
            </a:pPr>
            <a:r>
              <a:rPr lang="en-US" sz="1500" dirty="0"/>
              <a:t>	        </a:t>
            </a:r>
            <a:r>
              <a:rPr lang="en-US" sz="1500" dirty="0" err="1"/>
              <a:t>System.out.print</a:t>
            </a:r>
            <a:r>
              <a:rPr lang="en-US" sz="1500" dirty="0"/>
              <a:t>("Enter the infix expression: ");</a:t>
            </a:r>
            <a:endParaRPr lang="en-IN" sz="1500" dirty="0"/>
          </a:p>
          <a:p>
            <a:pPr marL="468000" indent="-468000" algn="just">
              <a:lnSpc>
                <a:spcPct val="120000"/>
              </a:lnSpc>
              <a:spcBef>
                <a:spcPts val="300"/>
              </a:spcBef>
              <a:spcAft>
                <a:spcPts val="300"/>
              </a:spcAft>
              <a:buNone/>
            </a:pPr>
            <a:r>
              <a:rPr lang="en-US" sz="1500" dirty="0"/>
              <a:t>	        String </a:t>
            </a:r>
            <a:r>
              <a:rPr lang="en-US" sz="1500" dirty="0" err="1"/>
              <a:t>infixExpression</a:t>
            </a:r>
            <a:r>
              <a:rPr lang="en-US" sz="1500" dirty="0"/>
              <a:t> = </a:t>
            </a:r>
            <a:r>
              <a:rPr lang="en-US" sz="1500" dirty="0" err="1"/>
              <a:t>scanner.nextLine</a:t>
            </a:r>
            <a:r>
              <a:rPr lang="en-US" sz="1500" dirty="0"/>
              <a:t>();</a:t>
            </a:r>
            <a:endParaRPr lang="en-IN" sz="1500" dirty="0"/>
          </a:p>
          <a:p>
            <a:pPr marL="468000" indent="-468000" algn="just">
              <a:lnSpc>
                <a:spcPct val="120000"/>
              </a:lnSpc>
              <a:spcBef>
                <a:spcPts val="300"/>
              </a:spcBef>
              <a:spcAft>
                <a:spcPts val="300"/>
              </a:spcAft>
              <a:buNone/>
            </a:pPr>
            <a:r>
              <a:rPr lang="en-US" sz="1500" dirty="0"/>
              <a:t>	        String </a:t>
            </a:r>
            <a:r>
              <a:rPr lang="en-US" sz="1500" dirty="0" err="1"/>
              <a:t>prefixExpression</a:t>
            </a:r>
            <a:r>
              <a:rPr lang="en-US" sz="1500" dirty="0"/>
              <a:t> = </a:t>
            </a:r>
            <a:r>
              <a:rPr lang="en-US" sz="1500" dirty="0" err="1"/>
              <a:t>infixToPrefix</a:t>
            </a:r>
            <a:r>
              <a:rPr lang="en-US" sz="1500" dirty="0"/>
              <a:t>(</a:t>
            </a:r>
            <a:r>
              <a:rPr lang="en-US" sz="1500" dirty="0" err="1"/>
              <a:t>infixExpression</a:t>
            </a:r>
            <a:r>
              <a:rPr lang="en-US" sz="1500" dirty="0"/>
              <a:t>);</a:t>
            </a:r>
            <a:endParaRPr lang="en-IN" sz="1500" dirty="0"/>
          </a:p>
          <a:p>
            <a:pPr marL="468000" indent="-468000" algn="just">
              <a:lnSpc>
                <a:spcPct val="120000"/>
              </a:lnSpc>
              <a:spcBef>
                <a:spcPts val="300"/>
              </a:spcBef>
              <a:spcAft>
                <a:spcPts val="300"/>
              </a:spcAft>
              <a:buNone/>
            </a:pPr>
            <a:r>
              <a:rPr lang="en-US" sz="1500" dirty="0"/>
              <a:t>	        </a:t>
            </a:r>
            <a:r>
              <a:rPr lang="en-US" sz="1500" dirty="0" err="1"/>
              <a:t>System.out.println</a:t>
            </a:r>
            <a:r>
              <a:rPr lang="en-US" sz="1500" dirty="0"/>
              <a:t>("The corresponding prefix expression is: " + </a:t>
            </a:r>
            <a:r>
              <a:rPr lang="en-US" sz="1500" dirty="0" err="1"/>
              <a:t>prefixExpression</a:t>
            </a:r>
            <a:r>
              <a:rPr lang="en-US" sz="1500" dirty="0"/>
              <a:t>);</a:t>
            </a:r>
            <a:endParaRPr lang="en-IN" sz="1500" dirty="0"/>
          </a:p>
          <a:p>
            <a:pPr marL="468000" indent="-468000" algn="just">
              <a:lnSpc>
                <a:spcPct val="120000"/>
              </a:lnSpc>
              <a:spcBef>
                <a:spcPts val="300"/>
              </a:spcBef>
              <a:spcAft>
                <a:spcPts val="300"/>
              </a:spcAft>
              <a:buNone/>
            </a:pPr>
            <a:r>
              <a:rPr lang="en-US" sz="1500" dirty="0"/>
              <a:t>	        </a:t>
            </a:r>
            <a:r>
              <a:rPr lang="en-US" sz="1500" dirty="0" err="1"/>
              <a:t>scanner.close</a:t>
            </a:r>
            <a:r>
              <a:rPr lang="en-US" sz="1500" dirty="0"/>
              <a:t>();</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25756954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6.	Prime Numbers </a:t>
            </a:r>
            <a:endParaRPr lang="en-IN" sz="1600" dirty="0"/>
          </a:p>
          <a:p>
            <a:pPr marL="468000" indent="-468000" algn="just">
              <a:lnSpc>
                <a:spcPct val="120000"/>
              </a:lnSpc>
              <a:spcBef>
                <a:spcPts val="300"/>
              </a:spcBef>
              <a:spcAft>
                <a:spcPts val="300"/>
              </a:spcAft>
              <a:buNone/>
            </a:pPr>
            <a:r>
              <a:rPr lang="en-US" sz="1600" dirty="0"/>
              <a:t>	A prime number is a whole number greater than 1 that is divisible only by itself and the number 1.</a:t>
            </a:r>
            <a:endParaRPr lang="en-IN" sz="1600" dirty="0"/>
          </a:p>
          <a:p>
            <a:pPr marL="468000" indent="-468000" algn="just">
              <a:lnSpc>
                <a:spcPct val="120000"/>
              </a:lnSpc>
              <a:spcBef>
                <a:spcPts val="300"/>
              </a:spcBef>
              <a:spcAft>
                <a:spcPts val="300"/>
              </a:spcAft>
              <a:buNone/>
            </a:pPr>
            <a:r>
              <a:rPr lang="en-US" sz="1600" dirty="0"/>
              <a:t>	For example, 2, 3, 5 </a:t>
            </a:r>
            <a:r>
              <a:rPr lang="en-US" sz="1600" dirty="0" err="1"/>
              <a:t>etc</a:t>
            </a:r>
            <a:r>
              <a:rPr lang="en-US" sz="1600" dirty="0"/>
              <a:t> are prime numbers as they are divisible only by themselves and 1.</a:t>
            </a:r>
            <a:endParaRPr lang="en-IN" sz="1600" dirty="0"/>
          </a:p>
          <a:p>
            <a:pPr marL="468000" indent="-468000" algn="just">
              <a:lnSpc>
                <a:spcPct val="120000"/>
              </a:lnSpc>
              <a:spcBef>
                <a:spcPts val="300"/>
              </a:spcBef>
              <a:spcAft>
                <a:spcPts val="300"/>
              </a:spcAft>
              <a:buNone/>
            </a:pPr>
            <a:r>
              <a:rPr lang="en-US" sz="1600" dirty="0"/>
              <a:t>	Given ‘n’ (1 &lt;= n &lt;= 100000), find the n</a:t>
            </a:r>
            <a:r>
              <a:rPr lang="en-US" sz="1600" baseline="30000" dirty="0"/>
              <a:t>th</a:t>
            </a:r>
            <a:r>
              <a:rPr lang="en-US" sz="1600" dirty="0"/>
              <a:t> prime number</a:t>
            </a:r>
            <a:endParaRPr lang="en-IN" sz="1600" dirty="0"/>
          </a:p>
          <a:p>
            <a:pPr marL="468000" indent="-468000" algn="just">
              <a:lnSpc>
                <a:spcPct val="120000"/>
              </a:lnSpc>
              <a:spcBef>
                <a:spcPts val="300"/>
              </a:spcBef>
              <a:spcAft>
                <a:spcPts val="300"/>
              </a:spcAft>
              <a:buNone/>
            </a:pPr>
            <a:r>
              <a:rPr lang="en-US" sz="1600" dirty="0"/>
              <a:t>	Input Specification:</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An integer n</a:t>
            </a:r>
            <a:endParaRPr lang="en-IN" sz="1600" dirty="0"/>
          </a:p>
          <a:p>
            <a:pPr marL="468000" indent="-468000" algn="just">
              <a:lnSpc>
                <a:spcPct val="120000"/>
              </a:lnSpc>
              <a:spcBef>
                <a:spcPts val="300"/>
              </a:spcBef>
              <a:spcAft>
                <a:spcPts val="300"/>
              </a:spcAft>
              <a:buNone/>
            </a:pPr>
            <a:r>
              <a:rPr lang="en-US" sz="1600" dirty="0"/>
              <a:t>	</a:t>
            </a:r>
            <a:r>
              <a:rPr lang="en-US" sz="1600" b="1" dirty="0"/>
              <a:t>Output Specification:</a:t>
            </a:r>
            <a:endParaRPr lang="en-IN" sz="1600" dirty="0"/>
          </a:p>
          <a:p>
            <a:pPr marL="468000" indent="-468000" algn="just">
              <a:lnSpc>
                <a:spcPct val="120000"/>
              </a:lnSpc>
              <a:spcBef>
                <a:spcPts val="300"/>
              </a:spcBef>
              <a:spcAft>
                <a:spcPts val="300"/>
              </a:spcAft>
              <a:buNone/>
            </a:pPr>
            <a:r>
              <a:rPr lang="en-US" sz="1600" dirty="0"/>
              <a:t>	Return the n</a:t>
            </a:r>
            <a:r>
              <a:rPr lang="en-US" sz="1600" baseline="30000" dirty="0"/>
              <a:t>th</a:t>
            </a:r>
            <a:r>
              <a:rPr lang="en-US" sz="1600" dirty="0"/>
              <a:t> prime number</a:t>
            </a:r>
            <a:endParaRPr lang="en-IN" sz="1600" dirty="0"/>
          </a:p>
          <a:p>
            <a:pPr marL="468000" indent="-468000" algn="just">
              <a:lnSpc>
                <a:spcPct val="120000"/>
              </a:lnSpc>
              <a:spcBef>
                <a:spcPts val="300"/>
              </a:spcBef>
              <a:spcAft>
                <a:spcPts val="300"/>
              </a:spcAft>
              <a:buNone/>
            </a:pPr>
            <a:r>
              <a:rPr lang="en-US" sz="1600" dirty="0"/>
              <a:t>	</a:t>
            </a:r>
            <a:r>
              <a:rPr lang="en-US" sz="1600" b="1" dirty="0"/>
              <a:t>Example 1:</a:t>
            </a:r>
            <a:endParaRPr lang="en-IN" sz="1600" dirty="0"/>
          </a:p>
          <a:p>
            <a:pPr marL="468000" indent="-468000" algn="just">
              <a:lnSpc>
                <a:spcPct val="120000"/>
              </a:lnSpc>
              <a:spcBef>
                <a:spcPts val="300"/>
              </a:spcBef>
              <a:spcAft>
                <a:spcPts val="300"/>
              </a:spcAft>
              <a:buNone/>
            </a:pPr>
            <a:r>
              <a:rPr lang="en-US" sz="1600" dirty="0"/>
              <a:t>	</a:t>
            </a:r>
            <a:r>
              <a:rPr lang="en-US" sz="1600" b="1" dirty="0"/>
              <a:t>Input:</a:t>
            </a:r>
            <a:r>
              <a:rPr lang="en-US" sz="1600" dirty="0"/>
              <a:t> 3</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5</a:t>
            </a:r>
            <a:endParaRPr lang="en-IN" sz="1600" dirty="0"/>
          </a:p>
          <a:p>
            <a:pPr marL="468000" indent="-468000" algn="just">
              <a:lnSpc>
                <a:spcPct val="120000"/>
              </a:lnSpc>
              <a:spcBef>
                <a:spcPts val="300"/>
              </a:spcBef>
              <a:spcAft>
                <a:spcPts val="300"/>
              </a:spcAft>
              <a:buNone/>
            </a:pPr>
            <a:r>
              <a:rPr lang="en-US" sz="1600" dirty="0"/>
              <a:t>	</a:t>
            </a:r>
            <a:r>
              <a:rPr lang="en-US" sz="1600" b="1" dirty="0"/>
              <a:t>Example 2:</a:t>
            </a:r>
            <a:endParaRPr lang="en-IN" sz="1600" dirty="0"/>
          </a:p>
          <a:p>
            <a:pPr marL="468000" indent="-468000" algn="just">
              <a:lnSpc>
                <a:spcPct val="120000"/>
              </a:lnSpc>
              <a:spcBef>
                <a:spcPts val="300"/>
              </a:spcBef>
              <a:spcAft>
                <a:spcPts val="300"/>
              </a:spcAft>
              <a:buNone/>
            </a:pPr>
            <a:r>
              <a:rPr lang="en-US" sz="1600" dirty="0"/>
              <a:t>	</a:t>
            </a:r>
            <a:r>
              <a:rPr lang="en-US" sz="1600" b="1" dirty="0"/>
              <a:t>Input:</a:t>
            </a:r>
            <a:r>
              <a:rPr lang="en-US" sz="1600" dirty="0"/>
              <a:t> 10</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29</a:t>
            </a:r>
            <a:endParaRPr lang="en-IN" sz="1600" dirty="0"/>
          </a:p>
        </p:txBody>
      </p:sp>
    </p:spTree>
    <p:extLst>
      <p:ext uri="{BB962C8B-B14F-4D97-AF65-F5344CB8AC3E}">
        <p14:creationId xmlns:p14="http://schemas.microsoft.com/office/powerpoint/2010/main" val="21715585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 Function to find the nth prime number</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nthPrime</a:t>
            </a:r>
            <a:r>
              <a:rPr lang="en-US" sz="1600" dirty="0"/>
              <a:t>(int n) {</a:t>
            </a:r>
            <a:endParaRPr lang="en-IN" sz="1600" dirty="0"/>
          </a:p>
          <a:p>
            <a:pPr marL="468000" indent="-468000" algn="just">
              <a:lnSpc>
                <a:spcPct val="120000"/>
              </a:lnSpc>
              <a:spcBef>
                <a:spcPts val="300"/>
              </a:spcBef>
              <a:spcAft>
                <a:spcPts val="300"/>
              </a:spcAft>
              <a:buNone/>
            </a:pPr>
            <a:r>
              <a:rPr lang="en-US" sz="1600" dirty="0"/>
              <a:t>	        int count = 0;</a:t>
            </a:r>
            <a:endParaRPr lang="en-IN" sz="1600" dirty="0"/>
          </a:p>
          <a:p>
            <a:pPr marL="468000" indent="-468000" algn="just">
              <a:lnSpc>
                <a:spcPct val="120000"/>
              </a:lnSpc>
              <a:spcBef>
                <a:spcPts val="300"/>
              </a:spcBef>
              <a:spcAft>
                <a:spcPts val="300"/>
              </a:spcAft>
              <a:buNone/>
            </a:pPr>
            <a:r>
              <a:rPr lang="en-US" sz="1600" dirty="0"/>
              <a:t>	        int num = 2;</a:t>
            </a:r>
            <a:endParaRPr lang="en-IN" sz="1600" dirty="0"/>
          </a:p>
          <a:p>
            <a:pPr marL="468000" indent="-468000" algn="just">
              <a:lnSpc>
                <a:spcPct val="120000"/>
              </a:lnSpc>
              <a:spcBef>
                <a:spcPts val="300"/>
              </a:spcBef>
              <a:spcAft>
                <a:spcPts val="300"/>
              </a:spcAft>
              <a:buNone/>
            </a:pPr>
            <a:r>
              <a:rPr lang="en-US" sz="1600" dirty="0"/>
              <a:t>	        while (count &lt; n) {</a:t>
            </a:r>
            <a:endParaRPr lang="en-IN" sz="1600" dirty="0"/>
          </a:p>
          <a:p>
            <a:pPr marL="468000" indent="-468000" algn="just">
              <a:lnSpc>
                <a:spcPct val="120000"/>
              </a:lnSpc>
              <a:spcBef>
                <a:spcPts val="300"/>
              </a:spcBef>
              <a:spcAft>
                <a:spcPts val="300"/>
              </a:spcAft>
              <a:buNone/>
            </a:pPr>
            <a:r>
              <a:rPr lang="en-US" sz="1600" dirty="0"/>
              <a:t>	            </a:t>
            </a:r>
            <a:r>
              <a:rPr lang="en-US" sz="1600" dirty="0" err="1"/>
              <a:t>boolean</a:t>
            </a:r>
            <a:r>
              <a:rPr lang="en-US" sz="1600" dirty="0"/>
              <a:t> </a:t>
            </a:r>
            <a:r>
              <a:rPr lang="en-US" sz="1600" dirty="0" err="1"/>
              <a:t>isPrime</a:t>
            </a:r>
            <a:r>
              <a:rPr lang="en-US" sz="1600" dirty="0"/>
              <a:t> = true;</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2; </a:t>
            </a:r>
            <a:r>
              <a:rPr lang="en-US" sz="1600" dirty="0" err="1"/>
              <a:t>i</a:t>
            </a:r>
            <a:r>
              <a:rPr lang="en-US" sz="1600" dirty="0"/>
              <a:t> &lt;= </a:t>
            </a:r>
            <a:r>
              <a:rPr lang="en-US" sz="1600" dirty="0" err="1"/>
              <a:t>Math.sqrt</a:t>
            </a:r>
            <a:r>
              <a:rPr lang="en-US" sz="1600" dirty="0"/>
              <a:t>(num);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if (num % </a:t>
            </a:r>
            <a:r>
              <a:rPr lang="en-US" sz="1600" dirty="0" err="1"/>
              <a:t>i</a:t>
            </a:r>
            <a:r>
              <a:rPr lang="en-US" sz="1600" dirty="0"/>
              <a:t> == 0) {</a:t>
            </a:r>
            <a:endParaRPr lang="en-IN" sz="1600" dirty="0"/>
          </a:p>
          <a:p>
            <a:pPr marL="468000" indent="-468000" algn="just">
              <a:lnSpc>
                <a:spcPct val="120000"/>
              </a:lnSpc>
              <a:spcBef>
                <a:spcPts val="300"/>
              </a:spcBef>
              <a:spcAft>
                <a:spcPts val="300"/>
              </a:spcAft>
              <a:buNone/>
            </a:pPr>
            <a:r>
              <a:rPr lang="en-US" sz="1600" dirty="0"/>
              <a:t>	                    </a:t>
            </a:r>
            <a:r>
              <a:rPr lang="en-US" sz="1600" dirty="0" err="1"/>
              <a:t>isPrime</a:t>
            </a:r>
            <a:r>
              <a:rPr lang="en-US" sz="1600" dirty="0"/>
              <a:t> = false;</a:t>
            </a:r>
            <a:endParaRPr lang="en-IN" sz="1600" dirty="0"/>
          </a:p>
          <a:p>
            <a:pPr marL="468000" indent="-468000" algn="just">
              <a:lnSpc>
                <a:spcPct val="120000"/>
              </a:lnSpc>
              <a:spcBef>
                <a:spcPts val="300"/>
              </a:spcBef>
              <a:spcAft>
                <a:spcPts val="300"/>
              </a:spcAft>
              <a:buNone/>
            </a:pPr>
            <a:r>
              <a:rPr lang="en-US" sz="1600" dirty="0"/>
              <a:t>	                    break;</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if (</a:t>
            </a:r>
            <a:r>
              <a:rPr lang="en-US" sz="1600" dirty="0" err="1"/>
              <a:t>isPrime</a:t>
            </a:r>
            <a:r>
              <a:rPr lang="en-US" sz="1600" dirty="0"/>
              <a:t>) {</a:t>
            </a:r>
            <a:endParaRPr lang="en-IN" sz="1600" dirty="0"/>
          </a:p>
        </p:txBody>
      </p:sp>
    </p:spTree>
    <p:extLst>
      <p:ext uri="{BB962C8B-B14F-4D97-AF65-F5344CB8AC3E}">
        <p14:creationId xmlns:p14="http://schemas.microsoft.com/office/powerpoint/2010/main" val="21512622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count++;</a:t>
            </a:r>
            <a:endParaRPr lang="en-IN" sz="1600" dirty="0"/>
          </a:p>
          <a:p>
            <a:pPr marL="468000" indent="-468000" algn="just">
              <a:lnSpc>
                <a:spcPct val="120000"/>
              </a:lnSpc>
              <a:spcBef>
                <a:spcPts val="300"/>
              </a:spcBef>
              <a:spcAft>
                <a:spcPts val="300"/>
              </a:spcAft>
              <a:buNone/>
            </a:pPr>
            <a:r>
              <a:rPr lang="en-US" sz="1600" dirty="0"/>
              <a:t>	                if (count == n) {</a:t>
            </a:r>
            <a:endParaRPr lang="en-IN" sz="1600" dirty="0"/>
          </a:p>
          <a:p>
            <a:pPr marL="468000" indent="-468000" algn="just">
              <a:lnSpc>
                <a:spcPct val="120000"/>
              </a:lnSpc>
              <a:spcBef>
                <a:spcPts val="300"/>
              </a:spcBef>
              <a:spcAft>
                <a:spcPts val="300"/>
              </a:spcAft>
              <a:buNone/>
            </a:pPr>
            <a:r>
              <a:rPr lang="en-US" sz="1600" dirty="0"/>
              <a:t>	                    return num;</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num++;</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-1; // Indicates failure to find the nth prime</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int n = 10;</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("Output: " + </a:t>
            </a:r>
            <a:r>
              <a:rPr lang="en-US" sz="1600" dirty="0" err="1"/>
              <a:t>nthPrime</a:t>
            </a:r>
            <a:r>
              <a:rPr lang="en-US" sz="1600" dirty="0"/>
              <a:t>(n));</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	</a:t>
            </a:r>
            <a:endParaRPr lang="en-IN" sz="1600" dirty="0"/>
          </a:p>
        </p:txBody>
      </p:sp>
    </p:spTree>
    <p:extLst>
      <p:ext uri="{BB962C8B-B14F-4D97-AF65-F5344CB8AC3E}">
        <p14:creationId xmlns:p14="http://schemas.microsoft.com/office/powerpoint/2010/main" val="37159847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500" dirty="0"/>
              <a:t>1.	How to attempt? </a:t>
            </a:r>
            <a:endParaRPr lang="en-IN" sz="1500" dirty="0"/>
          </a:p>
          <a:p>
            <a:pPr marL="468000" indent="-468000" algn="just">
              <a:lnSpc>
                <a:spcPct val="110000"/>
              </a:lnSpc>
              <a:spcBef>
                <a:spcPts val="200"/>
              </a:spcBef>
              <a:spcAft>
                <a:spcPts val="200"/>
              </a:spcAft>
              <a:buNone/>
            </a:pPr>
            <a:r>
              <a:rPr lang="en-US" sz="1500" b="1" dirty="0"/>
              <a:t>	Reverse String Word Wise</a:t>
            </a:r>
            <a:endParaRPr lang="en-IN" sz="1500" dirty="0"/>
          </a:p>
          <a:p>
            <a:pPr marL="468000" indent="-468000" algn="just">
              <a:lnSpc>
                <a:spcPct val="110000"/>
              </a:lnSpc>
              <a:spcBef>
                <a:spcPts val="200"/>
              </a:spcBef>
              <a:spcAft>
                <a:spcPts val="200"/>
              </a:spcAft>
              <a:buNone/>
            </a:pPr>
            <a:r>
              <a:rPr lang="en-US" sz="1500" dirty="0"/>
              <a:t>	Write a function to reverse a string word-wise.</a:t>
            </a:r>
            <a:endParaRPr lang="en-IN" sz="1500" dirty="0"/>
          </a:p>
          <a:p>
            <a:pPr marL="468000" indent="-468000" algn="just">
              <a:lnSpc>
                <a:spcPct val="110000"/>
              </a:lnSpc>
              <a:spcBef>
                <a:spcPts val="200"/>
              </a:spcBef>
              <a:spcAft>
                <a:spcPts val="200"/>
              </a:spcAft>
              <a:buNone/>
            </a:pPr>
            <a:r>
              <a:rPr lang="en-US" sz="1500" b="1" dirty="0"/>
              <a:t>	Input Specification:</a:t>
            </a:r>
            <a:endParaRPr lang="en-IN" sz="1500" dirty="0"/>
          </a:p>
          <a:p>
            <a:pPr marL="468000" indent="-468000" algn="just">
              <a:lnSpc>
                <a:spcPct val="110000"/>
              </a:lnSpc>
              <a:spcBef>
                <a:spcPts val="200"/>
              </a:spcBef>
              <a:spcAft>
                <a:spcPts val="200"/>
              </a:spcAft>
              <a:buNone/>
            </a:pPr>
            <a:r>
              <a:rPr lang="en-US" sz="1500" b="1" dirty="0"/>
              <a:t>	Input1:</a:t>
            </a:r>
            <a:r>
              <a:rPr lang="en-US" sz="1500" dirty="0"/>
              <a:t> String</a:t>
            </a:r>
            <a:endParaRPr lang="en-IN" sz="1500" dirty="0"/>
          </a:p>
          <a:p>
            <a:pPr marL="468000" indent="-468000" algn="just">
              <a:lnSpc>
                <a:spcPct val="110000"/>
              </a:lnSpc>
              <a:spcBef>
                <a:spcPts val="200"/>
              </a:spcBef>
              <a:spcAft>
                <a:spcPts val="200"/>
              </a:spcAft>
              <a:buNone/>
            </a:pPr>
            <a:r>
              <a:rPr lang="en-US" sz="1500" b="1" dirty="0"/>
              <a:t>	Output Specification:</a:t>
            </a:r>
            <a:endParaRPr lang="en-IN" sz="1500" dirty="0"/>
          </a:p>
          <a:p>
            <a:pPr marL="468000" indent="-468000" algn="just">
              <a:lnSpc>
                <a:spcPct val="110000"/>
              </a:lnSpc>
              <a:spcBef>
                <a:spcPts val="200"/>
              </a:spcBef>
              <a:spcAft>
                <a:spcPts val="200"/>
              </a:spcAft>
              <a:buNone/>
            </a:pPr>
            <a:r>
              <a:rPr lang="en-US" sz="1500" b="1" dirty="0"/>
              <a:t>	</a:t>
            </a:r>
            <a:r>
              <a:rPr lang="en-US" sz="1500" dirty="0"/>
              <a:t>Return the reversed string that is, the last word in input string should come at the first position of the output string, second last word at the second position and so on. Individual words should remain as it is.</a:t>
            </a:r>
            <a:endParaRPr lang="en-IN" sz="1500" dirty="0"/>
          </a:p>
          <a:p>
            <a:pPr marL="468000" indent="-468000" algn="just">
              <a:lnSpc>
                <a:spcPct val="110000"/>
              </a:lnSpc>
              <a:spcBef>
                <a:spcPts val="200"/>
              </a:spcBef>
              <a:spcAft>
                <a:spcPts val="200"/>
              </a:spcAft>
              <a:buNone/>
            </a:pPr>
            <a:r>
              <a:rPr lang="en-US" sz="1500" b="1" dirty="0"/>
              <a:t>	Example 1:</a:t>
            </a:r>
            <a:endParaRPr lang="en-IN" sz="1500" dirty="0"/>
          </a:p>
          <a:p>
            <a:pPr marL="468000" indent="-468000" algn="just">
              <a:lnSpc>
                <a:spcPct val="110000"/>
              </a:lnSpc>
              <a:spcBef>
                <a:spcPts val="200"/>
              </a:spcBef>
              <a:spcAft>
                <a:spcPts val="200"/>
              </a:spcAft>
              <a:buNone/>
            </a:pPr>
            <a:r>
              <a:rPr lang="en-US" sz="1500" b="1" dirty="0"/>
              <a:t>	Input1:</a:t>
            </a:r>
            <a:r>
              <a:rPr lang="en-US" sz="1500" dirty="0"/>
              <a:t> Welcome to </a:t>
            </a:r>
            <a:r>
              <a:rPr lang="en-US" sz="1500" dirty="0" err="1"/>
              <a:t>mettl</a:t>
            </a:r>
            <a:endParaRPr lang="en-IN" sz="1500" dirty="0"/>
          </a:p>
          <a:p>
            <a:pPr marL="468000" indent="-468000" algn="just">
              <a:lnSpc>
                <a:spcPct val="110000"/>
              </a:lnSpc>
              <a:spcBef>
                <a:spcPts val="200"/>
              </a:spcBef>
              <a:spcAft>
                <a:spcPts val="200"/>
              </a:spcAft>
              <a:buNone/>
            </a:pPr>
            <a:r>
              <a:rPr lang="en-US" sz="1500" b="1" dirty="0"/>
              <a:t>	Output:</a:t>
            </a:r>
            <a:r>
              <a:rPr lang="en-US" sz="1500" dirty="0"/>
              <a:t> </a:t>
            </a:r>
            <a:r>
              <a:rPr lang="en-US" sz="1500" dirty="0" err="1"/>
              <a:t>mettl</a:t>
            </a:r>
            <a:r>
              <a:rPr lang="en-US" sz="1500" dirty="0"/>
              <a:t> to Welcome</a:t>
            </a:r>
            <a:endParaRPr lang="en-IN" sz="1500" dirty="0"/>
          </a:p>
          <a:p>
            <a:pPr marL="468000" indent="-468000" algn="just">
              <a:lnSpc>
                <a:spcPct val="110000"/>
              </a:lnSpc>
              <a:spcBef>
                <a:spcPts val="200"/>
              </a:spcBef>
              <a:spcAft>
                <a:spcPts val="200"/>
              </a:spcAft>
              <a:buNone/>
            </a:pPr>
            <a:r>
              <a:rPr lang="en-US" sz="1500" b="1" dirty="0"/>
              <a:t>	Explanation:</a:t>
            </a:r>
            <a:endParaRPr lang="en-IN" sz="1500" dirty="0"/>
          </a:p>
          <a:p>
            <a:pPr marL="468000" indent="-468000" algn="just">
              <a:lnSpc>
                <a:spcPct val="110000"/>
              </a:lnSpc>
              <a:spcBef>
                <a:spcPts val="200"/>
              </a:spcBef>
              <a:spcAft>
                <a:spcPts val="200"/>
              </a:spcAft>
              <a:buNone/>
            </a:pPr>
            <a:r>
              <a:rPr lang="en-US" sz="1500" dirty="0"/>
              <a:t>	Welcome is the first word of the string and hence is placed at the last position in the output string. Similarly, with to and </a:t>
            </a:r>
            <a:r>
              <a:rPr lang="en-US" sz="1500" dirty="0" err="1"/>
              <a:t>mettl</a:t>
            </a:r>
            <a:r>
              <a:rPr lang="en-US" sz="1500" dirty="0"/>
              <a:t> which get placed at the second and first position respectively in the output string.</a:t>
            </a:r>
            <a:endParaRPr lang="en-IN" sz="1500" dirty="0"/>
          </a:p>
          <a:p>
            <a:pPr marL="468000" indent="-468000" algn="just">
              <a:lnSpc>
                <a:spcPct val="110000"/>
              </a:lnSpc>
              <a:spcBef>
                <a:spcPts val="200"/>
              </a:spcBef>
              <a:spcAft>
                <a:spcPts val="200"/>
              </a:spcAft>
              <a:buNone/>
            </a:pPr>
            <a:r>
              <a:rPr lang="en-US" sz="1500" b="1" dirty="0"/>
              <a:t>	Example 2:</a:t>
            </a:r>
            <a:endParaRPr lang="en-IN" sz="1500" dirty="0"/>
          </a:p>
          <a:p>
            <a:pPr marL="468000" indent="-468000" algn="just">
              <a:lnSpc>
                <a:spcPct val="110000"/>
              </a:lnSpc>
              <a:spcBef>
                <a:spcPts val="200"/>
              </a:spcBef>
              <a:spcAft>
                <a:spcPts val="200"/>
              </a:spcAft>
              <a:buNone/>
            </a:pPr>
            <a:r>
              <a:rPr lang="en-US" sz="1500" b="1" dirty="0"/>
              <a:t>	Input1:</a:t>
            </a:r>
            <a:r>
              <a:rPr lang="en-US" sz="1500" dirty="0"/>
              <a:t> My name is khan</a:t>
            </a:r>
            <a:endParaRPr lang="en-IN" sz="1500" dirty="0"/>
          </a:p>
          <a:p>
            <a:pPr marL="468000" indent="-468000" algn="just">
              <a:lnSpc>
                <a:spcPct val="110000"/>
              </a:lnSpc>
              <a:spcBef>
                <a:spcPts val="200"/>
              </a:spcBef>
              <a:spcAft>
                <a:spcPts val="200"/>
              </a:spcAft>
              <a:buNone/>
            </a:pPr>
            <a:r>
              <a:rPr lang="en-US" sz="1500" b="1" dirty="0"/>
              <a:t>	Output:</a:t>
            </a:r>
            <a:r>
              <a:rPr lang="en-US" sz="1500" dirty="0"/>
              <a:t> khan is name My</a:t>
            </a:r>
            <a:endParaRPr lang="en-IN" sz="15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7.	Next Greater Number </a:t>
            </a:r>
            <a:endParaRPr lang="en-IN" sz="1600" dirty="0"/>
          </a:p>
          <a:p>
            <a:pPr marL="468000" indent="-468000" algn="just">
              <a:lnSpc>
                <a:spcPct val="120000"/>
              </a:lnSpc>
              <a:spcBef>
                <a:spcPts val="300"/>
              </a:spcBef>
              <a:spcAft>
                <a:spcPts val="300"/>
              </a:spcAft>
              <a:buNone/>
            </a:pPr>
            <a:r>
              <a:rPr lang="en-US" sz="1600" dirty="0"/>
              <a:t>	Given a number ‘N’ (containing at most 10,000 digits), find the next greater number having the same digits. It is guaranteed that there exists a next greater number having the same digits as N.</a:t>
            </a:r>
            <a:endParaRPr lang="en-IN" sz="1600" dirty="0"/>
          </a:p>
          <a:p>
            <a:pPr marL="468000" indent="-468000" algn="just">
              <a:lnSpc>
                <a:spcPct val="120000"/>
              </a:lnSpc>
              <a:spcBef>
                <a:spcPts val="300"/>
              </a:spcBef>
              <a:spcAft>
                <a:spcPts val="300"/>
              </a:spcAft>
              <a:buNone/>
            </a:pPr>
            <a:r>
              <a:rPr lang="en-US" sz="1600" dirty="0"/>
              <a:t>	</a:t>
            </a:r>
            <a:r>
              <a:rPr lang="en-US" sz="1600" b="1" dirty="0"/>
              <a:t>Input Specification:</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the length of the String ‘N’</a:t>
            </a:r>
            <a:endParaRPr lang="en-IN" sz="1600" dirty="0"/>
          </a:p>
          <a:p>
            <a:pPr marL="468000" indent="-468000" algn="just">
              <a:lnSpc>
                <a:spcPct val="120000"/>
              </a:lnSpc>
              <a:spcBef>
                <a:spcPts val="300"/>
              </a:spcBef>
              <a:spcAft>
                <a:spcPts val="300"/>
              </a:spcAft>
              <a:buNone/>
            </a:pPr>
            <a:r>
              <a:rPr lang="en-US" sz="1600" dirty="0"/>
              <a:t>	</a:t>
            </a:r>
            <a:r>
              <a:rPr lang="en-US" sz="1600" b="1" dirty="0"/>
              <a:t>Input2:</a:t>
            </a:r>
            <a:r>
              <a:rPr lang="en-US" sz="1600" dirty="0"/>
              <a:t> the number ‘N’ in the form of a string.</a:t>
            </a:r>
            <a:endParaRPr lang="en-IN" sz="1600" dirty="0"/>
          </a:p>
          <a:p>
            <a:pPr marL="468000" indent="-468000" algn="just">
              <a:lnSpc>
                <a:spcPct val="120000"/>
              </a:lnSpc>
              <a:spcBef>
                <a:spcPts val="300"/>
              </a:spcBef>
              <a:spcAft>
                <a:spcPts val="300"/>
              </a:spcAft>
              <a:buNone/>
            </a:pPr>
            <a:r>
              <a:rPr lang="en-US" sz="1600" b="1" dirty="0"/>
              <a:t>	Output Specification:</a:t>
            </a:r>
            <a:endParaRPr lang="en-IN" sz="1600" dirty="0"/>
          </a:p>
          <a:p>
            <a:pPr marL="468000" indent="-468000" algn="just">
              <a:lnSpc>
                <a:spcPct val="120000"/>
              </a:lnSpc>
              <a:spcBef>
                <a:spcPts val="300"/>
              </a:spcBef>
              <a:spcAft>
                <a:spcPts val="300"/>
              </a:spcAft>
              <a:buNone/>
            </a:pPr>
            <a:r>
              <a:rPr lang="en-US" sz="1600" dirty="0"/>
              <a:t>	Return the next greater number having the same digits as ‘N’ in the form of a string.</a:t>
            </a:r>
            <a:endParaRPr lang="en-IN" sz="1600" dirty="0"/>
          </a:p>
          <a:p>
            <a:pPr marL="468000" indent="-468000" algn="just">
              <a:lnSpc>
                <a:spcPct val="120000"/>
              </a:lnSpc>
              <a:spcBef>
                <a:spcPts val="300"/>
              </a:spcBef>
              <a:spcAft>
                <a:spcPts val="300"/>
              </a:spcAft>
              <a:buNone/>
            </a:pPr>
            <a:r>
              <a:rPr lang="en-US" sz="1600" dirty="0"/>
              <a:t>	</a:t>
            </a:r>
            <a:r>
              <a:rPr lang="en-US" sz="1600" b="1" dirty="0"/>
              <a:t>Example 1:</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3</a:t>
            </a:r>
            <a:endParaRPr lang="en-IN" sz="1600" dirty="0"/>
          </a:p>
          <a:p>
            <a:pPr marL="468000" indent="-468000" algn="just">
              <a:lnSpc>
                <a:spcPct val="120000"/>
              </a:lnSpc>
              <a:spcBef>
                <a:spcPts val="300"/>
              </a:spcBef>
              <a:spcAft>
                <a:spcPts val="300"/>
              </a:spcAft>
              <a:buNone/>
            </a:pPr>
            <a:r>
              <a:rPr lang="en-US" sz="1600" b="1" dirty="0"/>
              <a:t>	Input2: </a:t>
            </a:r>
            <a:r>
              <a:rPr lang="en-US" sz="1600" dirty="0"/>
              <a:t>182</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218</a:t>
            </a:r>
            <a:endParaRPr lang="en-IN" sz="1600" dirty="0"/>
          </a:p>
        </p:txBody>
      </p:sp>
    </p:spTree>
    <p:extLst>
      <p:ext uri="{BB962C8B-B14F-4D97-AF65-F5344CB8AC3E}">
        <p14:creationId xmlns:p14="http://schemas.microsoft.com/office/powerpoint/2010/main" val="40924509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Using the same digit the number of permutation are:</a:t>
            </a:r>
            <a:endParaRPr lang="en-IN" sz="1600" dirty="0"/>
          </a:p>
          <a:p>
            <a:pPr marL="468000" indent="-468000" algn="just">
              <a:lnSpc>
                <a:spcPct val="120000"/>
              </a:lnSpc>
              <a:spcBef>
                <a:spcPts val="300"/>
              </a:spcBef>
              <a:spcAft>
                <a:spcPts val="300"/>
              </a:spcAft>
              <a:buNone/>
            </a:pPr>
            <a:r>
              <a:rPr lang="en-US" sz="1600" dirty="0"/>
              <a:t>	1. 128</a:t>
            </a:r>
            <a:endParaRPr lang="en-IN" sz="1600" dirty="0"/>
          </a:p>
          <a:p>
            <a:pPr marL="468000" indent="-468000" algn="just">
              <a:lnSpc>
                <a:spcPct val="120000"/>
              </a:lnSpc>
              <a:spcBef>
                <a:spcPts val="300"/>
              </a:spcBef>
              <a:spcAft>
                <a:spcPts val="300"/>
              </a:spcAft>
              <a:buNone/>
            </a:pPr>
            <a:r>
              <a:rPr lang="en-US" sz="1600" dirty="0"/>
              <a:t>	2. 218</a:t>
            </a:r>
            <a:endParaRPr lang="en-IN" sz="1600" dirty="0"/>
          </a:p>
          <a:p>
            <a:pPr marL="468000" indent="-468000" algn="just">
              <a:lnSpc>
                <a:spcPct val="120000"/>
              </a:lnSpc>
              <a:spcBef>
                <a:spcPts val="300"/>
              </a:spcBef>
              <a:spcAft>
                <a:spcPts val="300"/>
              </a:spcAft>
              <a:buNone/>
            </a:pPr>
            <a:r>
              <a:rPr lang="en-US" sz="1600" dirty="0"/>
              <a:t>	3. 281</a:t>
            </a:r>
            <a:endParaRPr lang="en-IN" sz="1600" dirty="0"/>
          </a:p>
          <a:p>
            <a:pPr marL="468000" indent="-468000" algn="just">
              <a:lnSpc>
                <a:spcPct val="120000"/>
              </a:lnSpc>
              <a:spcBef>
                <a:spcPts val="300"/>
              </a:spcBef>
              <a:spcAft>
                <a:spcPts val="300"/>
              </a:spcAft>
              <a:buNone/>
            </a:pPr>
            <a:r>
              <a:rPr lang="en-US" sz="1600" dirty="0"/>
              <a:t>	4. 812</a:t>
            </a:r>
            <a:endParaRPr lang="en-IN" sz="1600" dirty="0"/>
          </a:p>
          <a:p>
            <a:pPr marL="468000" indent="-468000" algn="just">
              <a:lnSpc>
                <a:spcPct val="120000"/>
              </a:lnSpc>
              <a:spcBef>
                <a:spcPts val="300"/>
              </a:spcBef>
              <a:spcAft>
                <a:spcPts val="300"/>
              </a:spcAft>
              <a:buNone/>
            </a:pPr>
            <a:r>
              <a:rPr lang="en-US" sz="1600" dirty="0"/>
              <a:t>	5. 821</a:t>
            </a:r>
            <a:endParaRPr lang="en-IN" sz="1600" dirty="0"/>
          </a:p>
          <a:p>
            <a:pPr marL="468000" indent="-468000" algn="just">
              <a:lnSpc>
                <a:spcPct val="120000"/>
              </a:lnSpc>
              <a:spcBef>
                <a:spcPts val="300"/>
              </a:spcBef>
              <a:spcAft>
                <a:spcPts val="300"/>
              </a:spcAft>
              <a:buNone/>
            </a:pPr>
            <a:r>
              <a:rPr lang="en-US" sz="1600" dirty="0"/>
              <a:t>	The next greatest number for 182 is 218.</a:t>
            </a:r>
            <a:endParaRPr lang="en-IN" sz="1600" dirty="0"/>
          </a:p>
          <a:p>
            <a:pPr marL="468000" indent="-468000" algn="just">
              <a:lnSpc>
                <a:spcPct val="120000"/>
              </a:lnSpc>
              <a:spcBef>
                <a:spcPts val="300"/>
              </a:spcBef>
              <a:spcAft>
                <a:spcPts val="300"/>
              </a:spcAft>
              <a:buNone/>
            </a:pPr>
            <a:r>
              <a:rPr lang="en-US" sz="1600" dirty="0"/>
              <a:t>	</a:t>
            </a:r>
            <a:r>
              <a:rPr lang="en-US" sz="1600" b="1" dirty="0"/>
              <a:t>Example 2:</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19</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123456789876554321</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123456791234556788</a:t>
            </a:r>
            <a:endParaRPr lang="en-IN" sz="1600" dirty="0"/>
          </a:p>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The next Greatest number for 1234567849876554321 is 1234567851234456789</a:t>
            </a:r>
            <a:endParaRPr lang="en-IN" sz="1600" dirty="0"/>
          </a:p>
          <a:p>
            <a:pPr marL="468000" indent="-468000" algn="just">
              <a:lnSpc>
                <a:spcPct val="120000"/>
              </a:lnSpc>
              <a:spcBef>
                <a:spcPts val="300"/>
              </a:spcBef>
              <a:spcAft>
                <a:spcPts val="300"/>
              </a:spcAft>
              <a:buNone/>
            </a:pPr>
            <a:r>
              <a:rPr lang="en-US" sz="1600" b="1" dirty="0"/>
              <a:t>	</a:t>
            </a:r>
            <a:endParaRPr lang="en-IN" sz="1600" dirty="0"/>
          </a:p>
        </p:txBody>
      </p:sp>
    </p:spTree>
    <p:extLst>
      <p:ext uri="{BB962C8B-B14F-4D97-AF65-F5344CB8AC3E}">
        <p14:creationId xmlns:p14="http://schemas.microsoft.com/office/powerpoint/2010/main" val="19171454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600" b="1" dirty="0"/>
              <a:t>	Answer:</a:t>
            </a:r>
            <a:endParaRPr lang="en-IN" sz="1600" dirty="0"/>
          </a:p>
          <a:p>
            <a:pPr marL="468000" indent="-468000" algn="just">
              <a:lnSpc>
                <a:spcPct val="110000"/>
              </a:lnSpc>
              <a:spcBef>
                <a:spcPts val="200"/>
              </a:spcBef>
              <a:spcAft>
                <a:spcPts val="200"/>
              </a:spcAft>
              <a:buNone/>
            </a:pPr>
            <a:r>
              <a:rPr lang="en-US" sz="1600" dirty="0"/>
              <a:t>	import </a:t>
            </a:r>
            <a:r>
              <a:rPr lang="en-US" sz="1600" dirty="0" err="1"/>
              <a:t>java.util.Arrays</a:t>
            </a:r>
            <a:r>
              <a:rPr lang="en-US" sz="1600" dirty="0"/>
              <a:t>;</a:t>
            </a:r>
            <a:endParaRPr lang="en-IN" sz="1600" dirty="0"/>
          </a:p>
          <a:p>
            <a:pPr marL="468000" indent="-468000" algn="just">
              <a:lnSpc>
                <a:spcPct val="110000"/>
              </a:lnSpc>
              <a:spcBef>
                <a:spcPts val="200"/>
              </a:spcBef>
              <a:spcAft>
                <a:spcPts val="200"/>
              </a:spcAft>
              <a:buNone/>
            </a:pPr>
            <a:r>
              <a:rPr lang="en-US" sz="1600" dirty="0"/>
              <a:t>	public class Main {</a:t>
            </a:r>
            <a:endParaRPr lang="en-IN" sz="1600" dirty="0"/>
          </a:p>
          <a:p>
            <a:pPr marL="468000" indent="-468000" algn="just">
              <a:lnSpc>
                <a:spcPct val="110000"/>
              </a:lnSpc>
              <a:spcBef>
                <a:spcPts val="200"/>
              </a:spcBef>
              <a:spcAft>
                <a:spcPts val="200"/>
              </a:spcAft>
              <a:buNone/>
            </a:pPr>
            <a:r>
              <a:rPr lang="en-US" sz="1600" dirty="0"/>
              <a:t>	    // Function to find the next greater number</a:t>
            </a:r>
            <a:endParaRPr lang="en-IN" sz="1600" dirty="0"/>
          </a:p>
          <a:p>
            <a:pPr marL="468000" indent="-468000" algn="just">
              <a:lnSpc>
                <a:spcPct val="110000"/>
              </a:lnSpc>
              <a:spcBef>
                <a:spcPts val="200"/>
              </a:spcBef>
              <a:spcAft>
                <a:spcPts val="200"/>
              </a:spcAft>
              <a:buNone/>
            </a:pPr>
            <a:r>
              <a:rPr lang="en-US" sz="1600" dirty="0"/>
              <a:t>	    public static String </a:t>
            </a:r>
            <a:r>
              <a:rPr lang="en-US" sz="1600" dirty="0" err="1"/>
              <a:t>nextGreaterNumber</a:t>
            </a:r>
            <a:r>
              <a:rPr lang="en-US" sz="1600" dirty="0"/>
              <a:t>(int length, String number) {</a:t>
            </a:r>
            <a:endParaRPr lang="en-IN" sz="1600" dirty="0"/>
          </a:p>
          <a:p>
            <a:pPr marL="468000" indent="-468000" algn="just">
              <a:lnSpc>
                <a:spcPct val="110000"/>
              </a:lnSpc>
              <a:spcBef>
                <a:spcPts val="200"/>
              </a:spcBef>
              <a:spcAft>
                <a:spcPts val="200"/>
              </a:spcAft>
              <a:buNone/>
            </a:pPr>
            <a:r>
              <a:rPr lang="en-US" sz="1600" dirty="0"/>
              <a:t>	        // Convert the number string into a character array</a:t>
            </a:r>
            <a:endParaRPr lang="en-IN" sz="1600" dirty="0"/>
          </a:p>
          <a:p>
            <a:pPr marL="468000" indent="-468000" algn="just">
              <a:lnSpc>
                <a:spcPct val="110000"/>
              </a:lnSpc>
              <a:spcBef>
                <a:spcPts val="200"/>
              </a:spcBef>
              <a:spcAft>
                <a:spcPts val="200"/>
              </a:spcAft>
              <a:buNone/>
            </a:pPr>
            <a:r>
              <a:rPr lang="en-US" sz="1600" dirty="0"/>
              <a:t>	        char[] digits = </a:t>
            </a:r>
            <a:r>
              <a:rPr lang="en-US" sz="1600" dirty="0" err="1"/>
              <a:t>number.toCharArray</a:t>
            </a:r>
            <a:r>
              <a:rPr lang="en-US" sz="1600" dirty="0"/>
              <a:t>();</a:t>
            </a:r>
            <a:endParaRPr lang="en-IN" sz="1600" dirty="0"/>
          </a:p>
          <a:p>
            <a:pPr marL="468000" indent="-468000" algn="just">
              <a:lnSpc>
                <a:spcPct val="110000"/>
              </a:lnSpc>
              <a:spcBef>
                <a:spcPts val="200"/>
              </a:spcBef>
              <a:spcAft>
                <a:spcPts val="200"/>
              </a:spcAft>
              <a:buNone/>
            </a:pPr>
            <a:r>
              <a:rPr lang="en-US" sz="1600" dirty="0"/>
              <a:t>	        int </a:t>
            </a:r>
            <a:r>
              <a:rPr lang="en-US" sz="1600" dirty="0" err="1"/>
              <a:t>pivotIdx</a:t>
            </a:r>
            <a:r>
              <a:rPr lang="en-US" sz="1600" dirty="0"/>
              <a:t> = -1;</a:t>
            </a:r>
            <a:endParaRPr lang="en-IN" sz="1600" dirty="0"/>
          </a:p>
          <a:p>
            <a:pPr marL="468000" indent="-468000" algn="just">
              <a:lnSpc>
                <a:spcPct val="110000"/>
              </a:lnSpc>
              <a:spcBef>
                <a:spcPts val="200"/>
              </a:spcBef>
              <a:spcAft>
                <a:spcPts val="200"/>
              </a:spcAft>
              <a:buNone/>
            </a:pPr>
            <a:r>
              <a:rPr lang="en-US" sz="1600" dirty="0"/>
              <a:t>	        for (int </a:t>
            </a:r>
            <a:r>
              <a:rPr lang="en-US" sz="1600" dirty="0" err="1"/>
              <a:t>i</a:t>
            </a:r>
            <a:r>
              <a:rPr lang="en-US" sz="1600" dirty="0"/>
              <a:t> = length - 2; </a:t>
            </a:r>
            <a:r>
              <a:rPr lang="en-US" sz="1600" dirty="0" err="1"/>
              <a:t>i</a:t>
            </a:r>
            <a:r>
              <a:rPr lang="en-US" sz="1600" dirty="0"/>
              <a:t> &gt;= 0; </a:t>
            </a:r>
            <a:r>
              <a:rPr lang="en-US" sz="1600" dirty="0" err="1"/>
              <a:t>i</a:t>
            </a:r>
            <a:r>
              <a:rPr lang="en-US" sz="1600" dirty="0"/>
              <a:t>--) {</a:t>
            </a:r>
            <a:endParaRPr lang="en-IN" sz="1600" dirty="0"/>
          </a:p>
          <a:p>
            <a:pPr marL="468000" indent="-468000" algn="just">
              <a:lnSpc>
                <a:spcPct val="110000"/>
              </a:lnSpc>
              <a:spcBef>
                <a:spcPts val="200"/>
              </a:spcBef>
              <a:spcAft>
                <a:spcPts val="200"/>
              </a:spcAft>
              <a:buNone/>
            </a:pPr>
            <a:r>
              <a:rPr lang="en-US" sz="1600" dirty="0"/>
              <a:t>	            if (digits[</a:t>
            </a:r>
            <a:r>
              <a:rPr lang="en-US" sz="1600" dirty="0" err="1"/>
              <a:t>i</a:t>
            </a:r>
            <a:r>
              <a:rPr lang="en-US" sz="1600" dirty="0"/>
              <a:t>] &lt; digits[</a:t>
            </a:r>
            <a:r>
              <a:rPr lang="en-US" sz="1600" dirty="0" err="1"/>
              <a:t>i</a:t>
            </a:r>
            <a:r>
              <a:rPr lang="en-US" sz="1600" dirty="0"/>
              <a:t> + 1]) {</a:t>
            </a:r>
            <a:endParaRPr lang="en-IN" sz="1600" dirty="0"/>
          </a:p>
          <a:p>
            <a:pPr marL="468000" indent="-468000" algn="just">
              <a:lnSpc>
                <a:spcPct val="110000"/>
              </a:lnSpc>
              <a:spcBef>
                <a:spcPts val="200"/>
              </a:spcBef>
              <a:spcAft>
                <a:spcPts val="200"/>
              </a:spcAft>
              <a:buNone/>
            </a:pPr>
            <a:r>
              <a:rPr lang="en-US" sz="1600" dirty="0"/>
              <a:t>	                </a:t>
            </a:r>
            <a:r>
              <a:rPr lang="en-US" sz="1600" dirty="0" err="1"/>
              <a:t>pivotIdx</a:t>
            </a:r>
            <a:r>
              <a:rPr lang="en-US" sz="1600" dirty="0"/>
              <a:t> = </a:t>
            </a:r>
            <a:r>
              <a:rPr lang="en-US" sz="1600" dirty="0" err="1"/>
              <a:t>i</a:t>
            </a:r>
            <a:r>
              <a:rPr lang="en-US" sz="1600" dirty="0"/>
              <a:t>;</a:t>
            </a:r>
            <a:endParaRPr lang="en-IN" sz="1600" dirty="0"/>
          </a:p>
          <a:p>
            <a:pPr marL="468000" indent="-468000" algn="just">
              <a:lnSpc>
                <a:spcPct val="110000"/>
              </a:lnSpc>
              <a:spcBef>
                <a:spcPts val="200"/>
              </a:spcBef>
              <a:spcAft>
                <a:spcPts val="200"/>
              </a:spcAft>
              <a:buNone/>
            </a:pPr>
            <a:r>
              <a:rPr lang="en-US" sz="1600" dirty="0"/>
              <a:t>	                break;</a:t>
            </a:r>
            <a:endParaRPr lang="en-IN" sz="1600" dirty="0"/>
          </a:p>
          <a:p>
            <a:pPr marL="468000" indent="-468000" algn="just">
              <a:lnSpc>
                <a:spcPct val="110000"/>
              </a:lnSpc>
              <a:spcBef>
                <a:spcPts val="200"/>
              </a:spcBef>
              <a:spcAft>
                <a:spcPts val="200"/>
              </a:spcAft>
              <a:buNone/>
            </a:pPr>
            <a:r>
              <a:rPr lang="en-US" sz="1600" dirty="0"/>
              <a:t>	            }</a:t>
            </a:r>
            <a:endParaRPr lang="en-IN" sz="1600" dirty="0"/>
          </a:p>
          <a:p>
            <a:pPr marL="468000" indent="-468000" algn="just">
              <a:lnSpc>
                <a:spcPct val="110000"/>
              </a:lnSpc>
              <a:spcBef>
                <a:spcPts val="200"/>
              </a:spcBef>
              <a:spcAft>
                <a:spcPts val="200"/>
              </a:spcAft>
              <a:buNone/>
            </a:pPr>
            <a:r>
              <a:rPr lang="en-US" sz="1600" dirty="0"/>
              <a:t>	        }</a:t>
            </a:r>
          </a:p>
          <a:p>
            <a:pPr marL="468000" indent="-468000" algn="just">
              <a:lnSpc>
                <a:spcPct val="110000"/>
              </a:lnSpc>
              <a:spcBef>
                <a:spcPts val="200"/>
              </a:spcBef>
              <a:spcAft>
                <a:spcPts val="200"/>
              </a:spcAft>
              <a:buNone/>
            </a:pPr>
            <a:r>
              <a:rPr lang="en-US" sz="1600" dirty="0"/>
              <a:t> 		if (</a:t>
            </a:r>
            <a:r>
              <a:rPr lang="en-US" sz="1600" dirty="0" err="1"/>
              <a:t>pivotIdx</a:t>
            </a:r>
            <a:r>
              <a:rPr lang="en-US" sz="1600" dirty="0"/>
              <a:t> == -1) {</a:t>
            </a:r>
            <a:endParaRPr lang="en-IN" sz="1600" dirty="0"/>
          </a:p>
          <a:p>
            <a:pPr marL="468000" indent="-468000" algn="just">
              <a:lnSpc>
                <a:spcPct val="110000"/>
              </a:lnSpc>
              <a:spcBef>
                <a:spcPts val="200"/>
              </a:spcBef>
              <a:spcAft>
                <a:spcPts val="200"/>
              </a:spcAft>
              <a:buNone/>
            </a:pPr>
            <a:r>
              <a:rPr lang="en-US" sz="1600" dirty="0"/>
              <a:t>	            return number;</a:t>
            </a:r>
            <a:endParaRPr lang="en-IN" sz="1600" dirty="0"/>
          </a:p>
          <a:p>
            <a:pPr marL="468000" indent="-468000" algn="just">
              <a:lnSpc>
                <a:spcPct val="110000"/>
              </a:lnSpc>
              <a:spcBef>
                <a:spcPts val="200"/>
              </a:spcBef>
              <a:spcAft>
                <a:spcPts val="200"/>
              </a:spcAft>
              <a:buNone/>
            </a:pPr>
            <a:r>
              <a:rPr lang="en-US" sz="1600" dirty="0"/>
              <a:t>	        }</a:t>
            </a:r>
            <a:endParaRPr lang="en-IN" sz="1600" dirty="0"/>
          </a:p>
        </p:txBody>
      </p:sp>
    </p:spTree>
    <p:extLst>
      <p:ext uri="{BB962C8B-B14F-4D97-AF65-F5344CB8AC3E}">
        <p14:creationId xmlns:p14="http://schemas.microsoft.com/office/powerpoint/2010/main" val="6360990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550" dirty="0"/>
              <a:t>	        for (int </a:t>
            </a:r>
            <a:r>
              <a:rPr lang="en-US" sz="1550" dirty="0" err="1"/>
              <a:t>i</a:t>
            </a:r>
            <a:r>
              <a:rPr lang="en-US" sz="1550" dirty="0"/>
              <a:t> = length - 1; </a:t>
            </a:r>
            <a:r>
              <a:rPr lang="en-US" sz="1550" dirty="0" err="1"/>
              <a:t>i</a:t>
            </a:r>
            <a:r>
              <a:rPr lang="en-US" sz="1550" dirty="0"/>
              <a:t> &gt; </a:t>
            </a:r>
            <a:r>
              <a:rPr lang="en-US" sz="1550" dirty="0" err="1"/>
              <a:t>pivotIdx</a:t>
            </a:r>
            <a:r>
              <a:rPr lang="en-US" sz="1550" dirty="0"/>
              <a:t>; </a:t>
            </a:r>
            <a:r>
              <a:rPr lang="en-US" sz="1550" dirty="0" err="1"/>
              <a:t>i</a:t>
            </a:r>
            <a:r>
              <a:rPr lang="en-US" sz="1550" dirty="0"/>
              <a:t>--) {</a:t>
            </a:r>
            <a:endParaRPr lang="en-IN" sz="1550" dirty="0"/>
          </a:p>
          <a:p>
            <a:pPr marL="468000" indent="-468000" algn="just">
              <a:lnSpc>
                <a:spcPct val="110000"/>
              </a:lnSpc>
              <a:spcBef>
                <a:spcPts val="200"/>
              </a:spcBef>
              <a:spcAft>
                <a:spcPts val="200"/>
              </a:spcAft>
              <a:buNone/>
            </a:pPr>
            <a:r>
              <a:rPr lang="en-US" sz="1550" dirty="0"/>
              <a:t>	            if (digits[</a:t>
            </a:r>
            <a:r>
              <a:rPr lang="en-US" sz="1550" dirty="0" err="1"/>
              <a:t>i</a:t>
            </a:r>
            <a:r>
              <a:rPr lang="en-US" sz="1550" dirty="0"/>
              <a:t>] &gt; digits[</a:t>
            </a:r>
            <a:r>
              <a:rPr lang="en-US" sz="1550" dirty="0" err="1"/>
              <a:t>pivotIdx</a:t>
            </a:r>
            <a:r>
              <a:rPr lang="en-US" sz="1550" dirty="0"/>
              <a:t>]) {</a:t>
            </a:r>
            <a:endParaRPr lang="en-IN" sz="1550" dirty="0"/>
          </a:p>
          <a:p>
            <a:pPr marL="468000" indent="-468000" algn="just">
              <a:lnSpc>
                <a:spcPct val="110000"/>
              </a:lnSpc>
              <a:spcBef>
                <a:spcPts val="200"/>
              </a:spcBef>
              <a:spcAft>
                <a:spcPts val="200"/>
              </a:spcAft>
              <a:buNone/>
            </a:pPr>
            <a:r>
              <a:rPr lang="en-US" sz="1550" dirty="0"/>
              <a:t>	                char temp = digits[</a:t>
            </a:r>
            <a:r>
              <a:rPr lang="en-US" sz="1550" dirty="0" err="1"/>
              <a:t>i</a:t>
            </a:r>
            <a:r>
              <a:rPr lang="en-US" sz="1550" dirty="0"/>
              <a:t>];</a:t>
            </a:r>
            <a:endParaRPr lang="en-IN" sz="1550" dirty="0"/>
          </a:p>
          <a:p>
            <a:pPr marL="468000" indent="-468000" algn="just">
              <a:lnSpc>
                <a:spcPct val="110000"/>
              </a:lnSpc>
              <a:spcBef>
                <a:spcPts val="200"/>
              </a:spcBef>
              <a:spcAft>
                <a:spcPts val="200"/>
              </a:spcAft>
              <a:buNone/>
            </a:pPr>
            <a:r>
              <a:rPr lang="en-US" sz="1550" dirty="0"/>
              <a:t>	                digits[</a:t>
            </a:r>
            <a:r>
              <a:rPr lang="en-US" sz="1550" dirty="0" err="1"/>
              <a:t>i</a:t>
            </a:r>
            <a:r>
              <a:rPr lang="en-US" sz="1550" dirty="0"/>
              <a:t>] = digits[</a:t>
            </a:r>
            <a:r>
              <a:rPr lang="en-US" sz="1550" dirty="0" err="1"/>
              <a:t>pivotIdx</a:t>
            </a:r>
            <a:r>
              <a:rPr lang="en-US" sz="1550" dirty="0"/>
              <a:t>];</a:t>
            </a:r>
            <a:endParaRPr lang="en-IN" sz="1550" dirty="0"/>
          </a:p>
          <a:p>
            <a:pPr marL="468000" indent="-468000" algn="just">
              <a:lnSpc>
                <a:spcPct val="110000"/>
              </a:lnSpc>
              <a:spcBef>
                <a:spcPts val="200"/>
              </a:spcBef>
              <a:spcAft>
                <a:spcPts val="200"/>
              </a:spcAft>
              <a:buNone/>
            </a:pPr>
            <a:r>
              <a:rPr lang="en-US" sz="1550" dirty="0"/>
              <a:t>	                digits[</a:t>
            </a:r>
            <a:r>
              <a:rPr lang="en-US" sz="1550" dirty="0" err="1"/>
              <a:t>pivotIdx</a:t>
            </a:r>
            <a:r>
              <a:rPr lang="en-US" sz="1550" dirty="0"/>
              <a:t>] = temp;</a:t>
            </a:r>
            <a:endParaRPr lang="en-IN" sz="1550" dirty="0"/>
          </a:p>
          <a:p>
            <a:pPr marL="468000" indent="-468000" algn="just">
              <a:lnSpc>
                <a:spcPct val="110000"/>
              </a:lnSpc>
              <a:spcBef>
                <a:spcPts val="200"/>
              </a:spcBef>
              <a:spcAft>
                <a:spcPts val="200"/>
              </a:spcAft>
              <a:buNone/>
            </a:pPr>
            <a:r>
              <a:rPr lang="en-US" sz="1550" dirty="0"/>
              <a:t>	                break;</a:t>
            </a:r>
            <a:endParaRPr lang="en-IN" sz="1550" dirty="0"/>
          </a:p>
          <a:p>
            <a:pPr marL="468000" indent="-468000" algn="just">
              <a:lnSpc>
                <a:spcPct val="110000"/>
              </a:lnSpc>
              <a:spcBef>
                <a:spcPts val="200"/>
              </a:spcBef>
              <a:spcAft>
                <a:spcPts val="200"/>
              </a:spcAft>
              <a:buNone/>
            </a:pPr>
            <a:r>
              <a:rPr lang="en-US" sz="1550" dirty="0"/>
              <a:t>	            }</a:t>
            </a:r>
            <a:endParaRPr lang="en-IN" sz="1550" dirty="0"/>
          </a:p>
          <a:p>
            <a:pPr marL="468000" indent="-468000" algn="just">
              <a:lnSpc>
                <a:spcPct val="110000"/>
              </a:lnSpc>
              <a:spcBef>
                <a:spcPts val="200"/>
              </a:spcBef>
              <a:spcAft>
                <a:spcPts val="200"/>
              </a:spcAft>
              <a:buNone/>
            </a:pPr>
            <a:r>
              <a:rPr lang="en-US" sz="1550" dirty="0"/>
              <a:t>	        }</a:t>
            </a:r>
            <a:endParaRPr lang="en-IN" sz="1550" dirty="0"/>
          </a:p>
          <a:p>
            <a:pPr marL="468000" indent="-468000" algn="just">
              <a:lnSpc>
                <a:spcPct val="110000"/>
              </a:lnSpc>
              <a:spcBef>
                <a:spcPts val="200"/>
              </a:spcBef>
              <a:spcAft>
                <a:spcPts val="200"/>
              </a:spcAft>
              <a:buNone/>
            </a:pPr>
            <a:r>
              <a:rPr lang="en-US" sz="1550" dirty="0"/>
              <a:t>	        </a:t>
            </a:r>
            <a:r>
              <a:rPr lang="en-US" sz="1550" dirty="0" err="1"/>
              <a:t>Arrays.sort</a:t>
            </a:r>
            <a:r>
              <a:rPr lang="en-US" sz="1550" dirty="0"/>
              <a:t>(digits, </a:t>
            </a:r>
            <a:r>
              <a:rPr lang="en-US" sz="1550" dirty="0" err="1"/>
              <a:t>pivotIdx</a:t>
            </a:r>
            <a:r>
              <a:rPr lang="en-US" sz="1550" dirty="0"/>
              <a:t> + 1, length);</a:t>
            </a:r>
            <a:endParaRPr lang="en-IN" sz="1550" dirty="0"/>
          </a:p>
          <a:p>
            <a:pPr marL="468000" indent="-468000" algn="just">
              <a:lnSpc>
                <a:spcPct val="110000"/>
              </a:lnSpc>
              <a:spcBef>
                <a:spcPts val="200"/>
              </a:spcBef>
              <a:spcAft>
                <a:spcPts val="200"/>
              </a:spcAft>
              <a:buNone/>
            </a:pPr>
            <a:r>
              <a:rPr lang="en-US" sz="1550" dirty="0"/>
              <a:t>	        // Convert the character array back to a string</a:t>
            </a:r>
            <a:endParaRPr lang="en-IN" sz="1550" dirty="0"/>
          </a:p>
          <a:p>
            <a:pPr marL="468000" indent="-468000" algn="just">
              <a:lnSpc>
                <a:spcPct val="110000"/>
              </a:lnSpc>
              <a:spcBef>
                <a:spcPts val="200"/>
              </a:spcBef>
              <a:spcAft>
                <a:spcPts val="200"/>
              </a:spcAft>
              <a:buNone/>
            </a:pPr>
            <a:r>
              <a:rPr lang="en-US" sz="1550" dirty="0"/>
              <a:t>	        return new String(digits);</a:t>
            </a:r>
            <a:endParaRPr lang="en-IN" sz="1550" dirty="0"/>
          </a:p>
          <a:p>
            <a:pPr marL="468000" indent="-468000" algn="just">
              <a:lnSpc>
                <a:spcPct val="110000"/>
              </a:lnSpc>
              <a:spcBef>
                <a:spcPts val="200"/>
              </a:spcBef>
              <a:spcAft>
                <a:spcPts val="200"/>
              </a:spcAft>
              <a:buNone/>
            </a:pPr>
            <a:r>
              <a:rPr lang="en-US" sz="1550" dirty="0"/>
              <a:t>	    }</a:t>
            </a:r>
          </a:p>
          <a:p>
            <a:pPr marL="468000" indent="-468000" algn="just">
              <a:lnSpc>
                <a:spcPct val="110000"/>
              </a:lnSpc>
              <a:spcBef>
                <a:spcPts val="200"/>
              </a:spcBef>
              <a:spcAft>
                <a:spcPts val="200"/>
              </a:spcAft>
              <a:buNone/>
            </a:pPr>
            <a:r>
              <a:rPr lang="en-US" sz="1550" dirty="0"/>
              <a:t>	    public static void main(String[] </a:t>
            </a:r>
            <a:r>
              <a:rPr lang="en-US" sz="1550" dirty="0" err="1"/>
              <a:t>args</a:t>
            </a:r>
            <a:r>
              <a:rPr lang="en-US" sz="1550" dirty="0"/>
              <a:t>) {</a:t>
            </a:r>
            <a:endParaRPr lang="en-IN" sz="1550" dirty="0"/>
          </a:p>
          <a:p>
            <a:pPr marL="468000" indent="-468000" algn="just">
              <a:lnSpc>
                <a:spcPct val="110000"/>
              </a:lnSpc>
              <a:spcBef>
                <a:spcPts val="200"/>
              </a:spcBef>
              <a:spcAft>
                <a:spcPts val="200"/>
              </a:spcAft>
              <a:buNone/>
            </a:pPr>
            <a:r>
              <a:rPr lang="en-US" sz="1550" dirty="0"/>
              <a:t>	        int length = 3;</a:t>
            </a:r>
            <a:endParaRPr lang="en-IN" sz="1550" dirty="0"/>
          </a:p>
          <a:p>
            <a:pPr marL="468000" indent="-468000" algn="just">
              <a:lnSpc>
                <a:spcPct val="110000"/>
              </a:lnSpc>
              <a:spcBef>
                <a:spcPts val="200"/>
              </a:spcBef>
              <a:spcAft>
                <a:spcPts val="200"/>
              </a:spcAft>
              <a:buNone/>
            </a:pPr>
            <a:r>
              <a:rPr lang="en-US" sz="1550" dirty="0"/>
              <a:t>	        String number = "182";</a:t>
            </a:r>
            <a:endParaRPr lang="en-IN" sz="1550" dirty="0"/>
          </a:p>
          <a:p>
            <a:pPr marL="468000" indent="-468000" algn="just">
              <a:lnSpc>
                <a:spcPct val="110000"/>
              </a:lnSpc>
              <a:spcBef>
                <a:spcPts val="200"/>
              </a:spcBef>
              <a:spcAft>
                <a:spcPts val="200"/>
              </a:spcAft>
              <a:buNone/>
            </a:pPr>
            <a:r>
              <a:rPr lang="en-US" sz="1550" dirty="0"/>
              <a:t>	        </a:t>
            </a:r>
            <a:r>
              <a:rPr lang="en-US" sz="1550" dirty="0" err="1"/>
              <a:t>System.out.println</a:t>
            </a:r>
            <a:r>
              <a:rPr lang="en-US" sz="1550" dirty="0"/>
              <a:t>("Output: " + </a:t>
            </a:r>
            <a:r>
              <a:rPr lang="en-US" sz="1550" dirty="0" err="1"/>
              <a:t>nextGreaterNumber</a:t>
            </a:r>
            <a:r>
              <a:rPr lang="en-US" sz="1550" dirty="0"/>
              <a:t>(length, number));</a:t>
            </a:r>
            <a:endParaRPr lang="en-IN" sz="1550" dirty="0"/>
          </a:p>
          <a:p>
            <a:pPr marL="468000" indent="-468000" algn="just">
              <a:lnSpc>
                <a:spcPct val="110000"/>
              </a:lnSpc>
              <a:spcBef>
                <a:spcPts val="200"/>
              </a:spcBef>
              <a:spcAft>
                <a:spcPts val="200"/>
              </a:spcAft>
              <a:buNone/>
            </a:pPr>
            <a:r>
              <a:rPr lang="en-US" sz="1550" dirty="0"/>
              <a:t>	    }</a:t>
            </a:r>
            <a:endParaRPr lang="en-IN" sz="1550" dirty="0"/>
          </a:p>
          <a:p>
            <a:pPr marL="468000" indent="-468000" algn="just">
              <a:lnSpc>
                <a:spcPct val="110000"/>
              </a:lnSpc>
              <a:spcBef>
                <a:spcPts val="200"/>
              </a:spcBef>
              <a:spcAft>
                <a:spcPts val="200"/>
              </a:spcAft>
              <a:buNone/>
            </a:pPr>
            <a:r>
              <a:rPr lang="en-US" sz="1550" dirty="0"/>
              <a:t>	}</a:t>
            </a:r>
            <a:endParaRPr lang="en-IN" sz="1550" dirty="0"/>
          </a:p>
          <a:p>
            <a:pPr marL="468000" indent="-468000" algn="just">
              <a:lnSpc>
                <a:spcPct val="110000"/>
              </a:lnSpc>
              <a:spcBef>
                <a:spcPts val="200"/>
              </a:spcBef>
              <a:spcAft>
                <a:spcPts val="200"/>
              </a:spcAft>
              <a:buNone/>
            </a:pPr>
            <a:endParaRPr lang="en-IN" sz="1550" dirty="0"/>
          </a:p>
        </p:txBody>
      </p:sp>
    </p:spTree>
    <p:extLst>
      <p:ext uri="{BB962C8B-B14F-4D97-AF65-F5344CB8AC3E}">
        <p14:creationId xmlns:p14="http://schemas.microsoft.com/office/powerpoint/2010/main" val="28749302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8.	Maximum Sum</a:t>
            </a:r>
            <a:endParaRPr lang="en-IN" sz="1600" dirty="0"/>
          </a:p>
          <a:p>
            <a:pPr marL="468000" indent="-468000" algn="just">
              <a:lnSpc>
                <a:spcPct val="120000"/>
              </a:lnSpc>
              <a:spcBef>
                <a:spcPts val="300"/>
              </a:spcBef>
              <a:spcAft>
                <a:spcPts val="300"/>
              </a:spcAft>
              <a:buNone/>
            </a:pPr>
            <a:r>
              <a:rPr lang="en-US" sz="1600" dirty="0"/>
              <a:t>	Write a program that adds up the largest row sum and the largest column sum from an N – rows *M-columns array of numbers.</a:t>
            </a:r>
            <a:endParaRPr lang="en-IN" sz="1600" dirty="0"/>
          </a:p>
          <a:p>
            <a:pPr marL="468000" indent="-468000" algn="just">
              <a:lnSpc>
                <a:spcPct val="120000"/>
              </a:lnSpc>
              <a:spcBef>
                <a:spcPts val="300"/>
              </a:spcBef>
              <a:spcAft>
                <a:spcPts val="300"/>
              </a:spcAft>
              <a:buNone/>
            </a:pPr>
            <a:r>
              <a:rPr lang="en-US" sz="1600" dirty="0"/>
              <a:t>	As a preliminary phrase, you should reformat the sequence of numbers as a matrix, whose number of rows and columns are to be specified as arguments.</a:t>
            </a:r>
            <a:endParaRPr lang="en-IN" sz="1600" dirty="0"/>
          </a:p>
          <a:p>
            <a:pPr marL="468000" indent="-468000" algn="just">
              <a:lnSpc>
                <a:spcPct val="120000"/>
              </a:lnSpc>
              <a:spcBef>
                <a:spcPts val="300"/>
              </a:spcBef>
              <a:spcAft>
                <a:spcPts val="300"/>
              </a:spcAft>
              <a:buNone/>
            </a:pPr>
            <a:r>
              <a:rPr lang="en-US" sz="1600" dirty="0"/>
              <a:t>	Input Specification:</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Integer for row dimension of the array</a:t>
            </a:r>
            <a:endParaRPr lang="en-IN" sz="1600" dirty="0"/>
          </a:p>
          <a:p>
            <a:pPr marL="468000" indent="-468000" algn="just">
              <a:lnSpc>
                <a:spcPct val="120000"/>
              </a:lnSpc>
              <a:spcBef>
                <a:spcPts val="300"/>
              </a:spcBef>
              <a:spcAft>
                <a:spcPts val="300"/>
              </a:spcAft>
              <a:buNone/>
            </a:pPr>
            <a:r>
              <a:rPr lang="en-US" sz="1600" dirty="0"/>
              <a:t>	</a:t>
            </a:r>
            <a:r>
              <a:rPr lang="en-US" sz="1600" b="1" dirty="0"/>
              <a:t>Input2</a:t>
            </a:r>
            <a:r>
              <a:rPr lang="en-US" sz="1600" dirty="0"/>
              <a:t>: Integer for column dimension of the array</a:t>
            </a:r>
            <a:endParaRPr lang="en-IN" sz="1600" dirty="0"/>
          </a:p>
          <a:p>
            <a:pPr marL="468000" indent="-468000" algn="just">
              <a:lnSpc>
                <a:spcPct val="120000"/>
              </a:lnSpc>
              <a:spcBef>
                <a:spcPts val="300"/>
              </a:spcBef>
              <a:spcAft>
                <a:spcPts val="300"/>
              </a:spcAft>
              <a:buNone/>
            </a:pPr>
            <a:r>
              <a:rPr lang="en-US" sz="1600" dirty="0"/>
              <a:t>	</a:t>
            </a:r>
            <a:r>
              <a:rPr lang="en-US" sz="1600" b="1" dirty="0"/>
              <a:t>Input3</a:t>
            </a:r>
            <a:r>
              <a:rPr lang="en-US" sz="1600" dirty="0"/>
              <a:t>: Array elements to be entered in row major</a:t>
            </a:r>
            <a:endParaRPr lang="en-IN" sz="1600" dirty="0"/>
          </a:p>
          <a:p>
            <a:pPr marL="468000" indent="-468000" algn="just">
              <a:lnSpc>
                <a:spcPct val="120000"/>
              </a:lnSpc>
              <a:spcBef>
                <a:spcPts val="300"/>
              </a:spcBef>
              <a:spcAft>
                <a:spcPts val="300"/>
              </a:spcAft>
              <a:buNone/>
            </a:pPr>
            <a:r>
              <a:rPr lang="en-US" sz="1600" dirty="0"/>
              <a:t>	</a:t>
            </a:r>
            <a:r>
              <a:rPr lang="en-US" sz="1600" b="1" dirty="0"/>
              <a:t>Output Specification:</a:t>
            </a:r>
            <a:endParaRPr lang="en-IN" sz="1600" dirty="0"/>
          </a:p>
          <a:p>
            <a:pPr marL="468000" indent="-468000" algn="just">
              <a:lnSpc>
                <a:spcPct val="120000"/>
              </a:lnSpc>
              <a:spcBef>
                <a:spcPts val="300"/>
              </a:spcBef>
              <a:spcAft>
                <a:spcPts val="300"/>
              </a:spcAft>
              <a:buNone/>
            </a:pPr>
            <a:r>
              <a:rPr lang="en-US" sz="1600" dirty="0"/>
              <a:t>	Largest row sum + Largest column sum</a:t>
            </a:r>
            <a:endParaRPr lang="en-IN" sz="1600" dirty="0"/>
          </a:p>
          <a:p>
            <a:pPr marL="468000" indent="-468000" algn="just">
              <a:lnSpc>
                <a:spcPct val="120000"/>
              </a:lnSpc>
              <a:spcBef>
                <a:spcPts val="300"/>
              </a:spcBef>
              <a:spcAft>
                <a:spcPts val="300"/>
              </a:spcAft>
              <a:buNone/>
            </a:pPr>
            <a:r>
              <a:rPr lang="en-US" sz="1600" dirty="0"/>
              <a:t>	</a:t>
            </a:r>
            <a:r>
              <a:rPr lang="en-US" sz="1600" b="1" dirty="0"/>
              <a:t>Example 1:</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 2</a:t>
            </a:r>
            <a:endParaRPr lang="en-IN" sz="1600" dirty="0"/>
          </a:p>
          <a:p>
            <a:pPr marL="468000" indent="-468000" algn="just">
              <a:lnSpc>
                <a:spcPct val="120000"/>
              </a:lnSpc>
              <a:spcBef>
                <a:spcPts val="300"/>
              </a:spcBef>
              <a:spcAft>
                <a:spcPts val="300"/>
              </a:spcAft>
              <a:buNone/>
            </a:pPr>
            <a:r>
              <a:rPr lang="en-US" sz="1600" dirty="0"/>
              <a:t>	</a:t>
            </a:r>
            <a:r>
              <a:rPr lang="en-US" sz="1600" b="1" dirty="0"/>
              <a:t>Input2</a:t>
            </a:r>
            <a:r>
              <a:rPr lang="en-US" sz="1600" dirty="0"/>
              <a:t> : 2</a:t>
            </a:r>
            <a:endParaRPr lang="en-IN" sz="1600" dirty="0"/>
          </a:p>
          <a:p>
            <a:pPr marL="468000" indent="-468000" algn="just">
              <a:lnSpc>
                <a:spcPct val="120000"/>
              </a:lnSpc>
              <a:spcBef>
                <a:spcPts val="300"/>
              </a:spcBef>
              <a:spcAft>
                <a:spcPts val="300"/>
              </a:spcAft>
              <a:buNone/>
            </a:pPr>
            <a:r>
              <a:rPr lang="en-US" sz="1600" dirty="0"/>
              <a:t>	</a:t>
            </a:r>
            <a:r>
              <a:rPr lang="en-US" sz="1600" b="1" dirty="0"/>
              <a:t>Input3</a:t>
            </a:r>
            <a:r>
              <a:rPr lang="en-US" sz="1600" dirty="0"/>
              <a:t>: {1, 2, 5, 6}</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19</a:t>
            </a:r>
            <a:endParaRPr lang="en-IN" sz="1600" dirty="0"/>
          </a:p>
        </p:txBody>
      </p:sp>
    </p:spTree>
    <p:extLst>
      <p:ext uri="{BB962C8B-B14F-4D97-AF65-F5344CB8AC3E}">
        <p14:creationId xmlns:p14="http://schemas.microsoft.com/office/powerpoint/2010/main" val="37939956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The array has 2 rows (</a:t>
            </a:r>
            <a:r>
              <a:rPr lang="en-US" sz="1600" b="1" dirty="0"/>
              <a:t>Input1</a:t>
            </a:r>
            <a:r>
              <a:rPr lang="en-US" sz="1600" dirty="0"/>
              <a:t>) and 2 columns (inptu2). The elements in the first row are 1 and 2 and the elements in the second row are 5 and6 (</a:t>
            </a:r>
            <a:r>
              <a:rPr lang="en-US" sz="1600" b="1" dirty="0"/>
              <a:t>Input3</a:t>
            </a:r>
            <a:r>
              <a:rPr lang="en-US" sz="1600" dirty="0"/>
              <a:t>).</a:t>
            </a:r>
            <a:endParaRPr lang="en-IN" sz="1600" dirty="0"/>
          </a:p>
          <a:p>
            <a:pPr marL="468000" indent="-468000" algn="just">
              <a:lnSpc>
                <a:spcPct val="120000"/>
              </a:lnSpc>
              <a:spcBef>
                <a:spcPts val="300"/>
              </a:spcBef>
              <a:spcAft>
                <a:spcPts val="300"/>
              </a:spcAft>
              <a:buNone/>
            </a:pPr>
            <a:r>
              <a:rPr lang="en-US" sz="1600" dirty="0"/>
              <a:t>	The largest sum among the two rows is 11(5 + 6). The largest sum among the two columns is 8 (2 + 6). By adding those two up, we get the final sum of 19(11 + 8).</a:t>
            </a:r>
            <a:endParaRPr lang="en-IN" sz="1600" dirty="0"/>
          </a:p>
          <a:p>
            <a:pPr marL="468000" indent="-468000" algn="just">
              <a:lnSpc>
                <a:spcPct val="120000"/>
              </a:lnSpc>
              <a:spcBef>
                <a:spcPts val="300"/>
              </a:spcBef>
              <a:spcAft>
                <a:spcPts val="300"/>
              </a:spcAft>
              <a:buNone/>
            </a:pPr>
            <a:r>
              <a:rPr lang="en-US" sz="1600" dirty="0"/>
              <a:t>	</a:t>
            </a:r>
            <a:r>
              <a:rPr lang="en-US" sz="1600" b="1" dirty="0"/>
              <a:t>Example 2:</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 3</a:t>
            </a:r>
            <a:endParaRPr lang="en-IN" sz="1600" dirty="0"/>
          </a:p>
          <a:p>
            <a:pPr marL="468000" indent="-468000" algn="just">
              <a:lnSpc>
                <a:spcPct val="120000"/>
              </a:lnSpc>
              <a:spcBef>
                <a:spcPts val="300"/>
              </a:spcBef>
              <a:spcAft>
                <a:spcPts val="300"/>
              </a:spcAft>
              <a:buNone/>
            </a:pPr>
            <a:r>
              <a:rPr lang="en-US" sz="1600" dirty="0"/>
              <a:t>	</a:t>
            </a:r>
            <a:r>
              <a:rPr lang="en-US" sz="1600" b="1" dirty="0"/>
              <a:t>Input2</a:t>
            </a:r>
            <a:r>
              <a:rPr lang="en-US" sz="1600" dirty="0"/>
              <a:t> : 3</a:t>
            </a:r>
            <a:endParaRPr lang="en-IN" sz="1600" dirty="0"/>
          </a:p>
          <a:p>
            <a:pPr marL="468000" indent="-468000" algn="just">
              <a:lnSpc>
                <a:spcPct val="120000"/>
              </a:lnSpc>
              <a:spcBef>
                <a:spcPts val="300"/>
              </a:spcBef>
              <a:spcAft>
                <a:spcPts val="300"/>
              </a:spcAft>
              <a:buNone/>
            </a:pPr>
            <a:r>
              <a:rPr lang="en-US" sz="1600" dirty="0"/>
              <a:t>	</a:t>
            </a:r>
            <a:r>
              <a:rPr lang="en-US" sz="1600" b="1" dirty="0"/>
              <a:t>Input3</a:t>
            </a:r>
            <a:r>
              <a:rPr lang="en-US" sz="1600" dirty="0"/>
              <a:t>: {3, 6, 9, 1, 4, 7, 2, 8, 9}</a:t>
            </a:r>
            <a:endParaRPr lang="en-IN" sz="1600" dirty="0"/>
          </a:p>
          <a:p>
            <a:pPr marL="468000" indent="-468000" algn="just">
              <a:lnSpc>
                <a:spcPct val="120000"/>
              </a:lnSpc>
              <a:spcBef>
                <a:spcPts val="300"/>
              </a:spcBef>
              <a:spcAft>
                <a:spcPts val="300"/>
              </a:spcAft>
              <a:buNone/>
            </a:pPr>
            <a:r>
              <a:rPr lang="en-US" sz="1600" b="1" dirty="0"/>
              <a:t>	Output:</a:t>
            </a:r>
            <a:r>
              <a:rPr lang="en-US" sz="1600" dirty="0"/>
              <a:t> 44</a:t>
            </a:r>
            <a:endParaRPr lang="en-IN" sz="1600" dirty="0"/>
          </a:p>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In the given matrix of 3 × 3, the row with maximum sum has a sum of 19 and the column with the maximum sum has a sum of 25, hence the total sum of the two is: 19 +25 = 44</a:t>
            </a:r>
            <a:endParaRPr lang="en-IN" sz="1600" dirty="0"/>
          </a:p>
        </p:txBody>
      </p:sp>
    </p:spTree>
    <p:extLst>
      <p:ext uri="{BB962C8B-B14F-4D97-AF65-F5344CB8AC3E}">
        <p14:creationId xmlns:p14="http://schemas.microsoft.com/office/powerpoint/2010/main" val="3534728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 Function to find the maximum sum of row and column in the matrix</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maxSum</a:t>
            </a:r>
            <a:r>
              <a:rPr lang="en-US" sz="1600" dirty="0"/>
              <a:t>(int </a:t>
            </a:r>
            <a:r>
              <a:rPr lang="en-US" sz="1600" dirty="0" err="1"/>
              <a:t>rowDim</a:t>
            </a:r>
            <a:r>
              <a:rPr lang="en-US" sz="1600" dirty="0"/>
              <a:t>, int </a:t>
            </a:r>
            <a:r>
              <a:rPr lang="en-US" sz="1600" dirty="0" err="1"/>
              <a:t>colDim</a:t>
            </a:r>
            <a:r>
              <a:rPr lang="en-US" sz="1600" dirty="0"/>
              <a:t>, int[] elements) {</a:t>
            </a:r>
            <a:endParaRPr lang="en-IN" sz="1600" dirty="0"/>
          </a:p>
          <a:p>
            <a:pPr marL="468000" indent="-468000" algn="just">
              <a:lnSpc>
                <a:spcPct val="120000"/>
              </a:lnSpc>
              <a:spcBef>
                <a:spcPts val="300"/>
              </a:spcBef>
              <a:spcAft>
                <a:spcPts val="300"/>
              </a:spcAft>
              <a:buNone/>
            </a:pPr>
            <a:r>
              <a:rPr lang="en-US" sz="1600" dirty="0"/>
              <a:t>	        int[][] matrix = new int[</a:t>
            </a:r>
            <a:r>
              <a:rPr lang="en-US" sz="1600" dirty="0" err="1"/>
              <a:t>rowDim</a:t>
            </a:r>
            <a:r>
              <a:rPr lang="en-US" sz="1600" dirty="0"/>
              <a:t>][</a:t>
            </a:r>
            <a:r>
              <a:rPr lang="en-US" sz="1600" dirty="0" err="1"/>
              <a:t>colDim</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idx</a:t>
            </a:r>
            <a:r>
              <a:rPr lang="en-US" sz="1600" dirty="0"/>
              <a:t> = 0;</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a:t>
            </a:r>
            <a:r>
              <a:rPr lang="en-US" sz="1600" dirty="0" err="1"/>
              <a:t>rowDim</a:t>
            </a:r>
            <a:r>
              <a:rPr lang="en-US" sz="1600" dirty="0"/>
              <a:t>;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for (int j = 0; j &lt; </a:t>
            </a:r>
            <a:r>
              <a:rPr lang="en-US" sz="1600" dirty="0" err="1"/>
              <a:t>colDim</a:t>
            </a:r>
            <a:r>
              <a:rPr lang="en-US" sz="1600" dirty="0"/>
              <a:t>; </a:t>
            </a:r>
            <a:r>
              <a:rPr lang="en-US" sz="1600" dirty="0" err="1"/>
              <a:t>j++</a:t>
            </a:r>
            <a:r>
              <a:rPr lang="en-US" sz="1600" dirty="0"/>
              <a:t>) {</a:t>
            </a:r>
            <a:endParaRPr lang="en-IN" sz="1600" dirty="0"/>
          </a:p>
          <a:p>
            <a:pPr marL="468000" indent="-468000" algn="just">
              <a:lnSpc>
                <a:spcPct val="120000"/>
              </a:lnSpc>
              <a:spcBef>
                <a:spcPts val="300"/>
              </a:spcBef>
              <a:spcAft>
                <a:spcPts val="300"/>
              </a:spcAft>
              <a:buNone/>
            </a:pPr>
            <a:r>
              <a:rPr lang="en-US" sz="1600" dirty="0"/>
              <a:t>	                matrix[</a:t>
            </a:r>
            <a:r>
              <a:rPr lang="en-US" sz="1600" dirty="0" err="1"/>
              <a:t>i</a:t>
            </a:r>
            <a:r>
              <a:rPr lang="en-US" sz="1600" dirty="0"/>
              <a:t>][j] = elements[</a:t>
            </a:r>
            <a:r>
              <a:rPr lang="en-US" sz="1600" dirty="0" err="1"/>
              <a:t>idx</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 Calculate the sum of each row and column</a:t>
            </a:r>
            <a:endParaRPr lang="en-IN" sz="1600" dirty="0"/>
          </a:p>
          <a:p>
            <a:pPr marL="468000" indent="-468000" algn="just">
              <a:lnSpc>
                <a:spcPct val="120000"/>
              </a:lnSpc>
              <a:spcBef>
                <a:spcPts val="300"/>
              </a:spcBef>
              <a:spcAft>
                <a:spcPts val="300"/>
              </a:spcAft>
              <a:buNone/>
            </a:pPr>
            <a:r>
              <a:rPr lang="en-US" sz="1600" dirty="0"/>
              <a:t>	        int[] </a:t>
            </a:r>
            <a:r>
              <a:rPr lang="en-US" sz="1600" dirty="0" err="1"/>
              <a:t>rowSums</a:t>
            </a:r>
            <a:r>
              <a:rPr lang="en-US" sz="1600" dirty="0"/>
              <a:t> = new int[</a:t>
            </a:r>
            <a:r>
              <a:rPr lang="en-US" sz="1600" dirty="0" err="1"/>
              <a:t>rowDim</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colSums</a:t>
            </a:r>
            <a:r>
              <a:rPr lang="en-US" sz="1600" dirty="0"/>
              <a:t> = new int[</a:t>
            </a:r>
            <a:r>
              <a:rPr lang="en-US" sz="1600" dirty="0" err="1"/>
              <a:t>colDim</a:t>
            </a:r>
            <a:r>
              <a:rPr lang="en-US" sz="1600" dirty="0"/>
              <a:t>];</a:t>
            </a:r>
            <a:endParaRPr lang="en-IN" sz="1600" dirty="0"/>
          </a:p>
        </p:txBody>
      </p:sp>
    </p:spTree>
    <p:extLst>
      <p:ext uri="{BB962C8B-B14F-4D97-AF65-F5344CB8AC3E}">
        <p14:creationId xmlns:p14="http://schemas.microsoft.com/office/powerpoint/2010/main" val="25115657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a:t>
            </a:r>
            <a:r>
              <a:rPr lang="en-US" sz="1600" dirty="0" err="1"/>
              <a:t>rowDim</a:t>
            </a:r>
            <a:r>
              <a:rPr lang="en-US" sz="1600" dirty="0"/>
              <a:t>;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for (int j = 0; j &lt; </a:t>
            </a:r>
            <a:r>
              <a:rPr lang="en-US" sz="1600" dirty="0" err="1"/>
              <a:t>colDim</a:t>
            </a:r>
            <a:r>
              <a:rPr lang="en-US" sz="1600" dirty="0"/>
              <a:t>; </a:t>
            </a:r>
            <a:r>
              <a:rPr lang="en-US" sz="1600" dirty="0" err="1"/>
              <a:t>j++</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rowSums</a:t>
            </a:r>
            <a:r>
              <a:rPr lang="en-US" sz="1600" dirty="0"/>
              <a:t>[</a:t>
            </a:r>
            <a:r>
              <a:rPr lang="en-US" sz="1600" dirty="0" err="1"/>
              <a:t>i</a:t>
            </a:r>
            <a:r>
              <a:rPr lang="en-US" sz="1600" dirty="0"/>
              <a:t>] += matrix[</a:t>
            </a:r>
            <a:r>
              <a:rPr lang="en-US" sz="1600" dirty="0" err="1"/>
              <a:t>i</a:t>
            </a:r>
            <a:r>
              <a:rPr lang="en-US" sz="1600" dirty="0"/>
              <a:t>][j];</a:t>
            </a:r>
            <a:endParaRPr lang="en-IN" sz="1600" dirty="0"/>
          </a:p>
          <a:p>
            <a:pPr marL="468000" indent="-468000" algn="just">
              <a:lnSpc>
                <a:spcPct val="120000"/>
              </a:lnSpc>
              <a:spcBef>
                <a:spcPts val="300"/>
              </a:spcBef>
              <a:spcAft>
                <a:spcPts val="300"/>
              </a:spcAft>
              <a:buNone/>
            </a:pPr>
            <a:r>
              <a:rPr lang="en-US" sz="1600" dirty="0"/>
              <a:t>	                </a:t>
            </a:r>
            <a:r>
              <a:rPr lang="en-US" sz="1600" dirty="0" err="1"/>
              <a:t>colSums</a:t>
            </a:r>
            <a:r>
              <a:rPr lang="en-US" sz="1600" dirty="0"/>
              <a:t>[j] += matrix[</a:t>
            </a:r>
            <a:r>
              <a:rPr lang="en-US" sz="1600" dirty="0" err="1"/>
              <a:t>i</a:t>
            </a:r>
            <a:r>
              <a:rPr lang="en-US" sz="1600" dirty="0"/>
              <a:t>][j];</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 Find the maximum sum of row and column</a:t>
            </a:r>
            <a:endParaRPr lang="en-IN" sz="1600" dirty="0"/>
          </a:p>
          <a:p>
            <a:pPr marL="468000" indent="-468000" algn="just">
              <a:lnSpc>
                <a:spcPct val="120000"/>
              </a:lnSpc>
              <a:spcBef>
                <a:spcPts val="300"/>
              </a:spcBef>
              <a:spcAft>
                <a:spcPts val="300"/>
              </a:spcAft>
              <a:buNone/>
            </a:pPr>
            <a:r>
              <a:rPr lang="en-US" sz="1600" dirty="0"/>
              <a:t>	        int </a:t>
            </a:r>
            <a:r>
              <a:rPr lang="en-US" sz="1600" dirty="0" err="1"/>
              <a:t>maxRowSum</a:t>
            </a:r>
            <a:r>
              <a:rPr lang="en-US" sz="1600" dirty="0"/>
              <a:t> = </a:t>
            </a:r>
            <a:r>
              <a:rPr lang="en-US" sz="1600" dirty="0" err="1"/>
              <a:t>Arrays.stream</a:t>
            </a:r>
            <a:r>
              <a:rPr lang="en-US" sz="1600" dirty="0"/>
              <a:t>(</a:t>
            </a:r>
            <a:r>
              <a:rPr lang="en-US" sz="1600" dirty="0" err="1"/>
              <a:t>rowSums</a:t>
            </a:r>
            <a:r>
              <a:rPr lang="en-US" sz="1600" dirty="0"/>
              <a:t>).max().</a:t>
            </a:r>
            <a:r>
              <a:rPr lang="en-US" sz="1600" dirty="0" err="1"/>
              <a:t>getAsInt</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maxColSum</a:t>
            </a:r>
            <a:r>
              <a:rPr lang="en-US" sz="1600" dirty="0"/>
              <a:t> = </a:t>
            </a:r>
            <a:r>
              <a:rPr lang="en-US" sz="1600" dirty="0" err="1"/>
              <a:t>Arrays.stream</a:t>
            </a:r>
            <a:r>
              <a:rPr lang="en-US" sz="1600" dirty="0"/>
              <a:t>(</a:t>
            </a:r>
            <a:r>
              <a:rPr lang="en-US" sz="1600" dirty="0" err="1"/>
              <a:t>colSums</a:t>
            </a:r>
            <a:r>
              <a:rPr lang="en-US" sz="1600" dirty="0"/>
              <a:t>).max().</a:t>
            </a:r>
            <a:r>
              <a:rPr lang="en-US" sz="1600" dirty="0" err="1"/>
              <a:t>getAsInt</a:t>
            </a:r>
            <a:r>
              <a:rPr lang="en-US" sz="1600" dirty="0"/>
              <a:t>();</a:t>
            </a:r>
            <a:endParaRPr lang="en-IN" sz="1600" dirty="0"/>
          </a:p>
          <a:p>
            <a:pPr marL="468000" indent="-468000" algn="just">
              <a:lnSpc>
                <a:spcPct val="120000"/>
              </a:lnSpc>
              <a:spcBef>
                <a:spcPts val="300"/>
              </a:spcBef>
              <a:spcAft>
                <a:spcPts val="300"/>
              </a:spcAft>
              <a:buNone/>
            </a:pPr>
            <a:r>
              <a:rPr lang="en-US" sz="1600" dirty="0"/>
              <a:t>	        // Return the maximum sum of row and column</a:t>
            </a:r>
            <a:endParaRPr lang="en-IN" sz="1600" dirty="0"/>
          </a:p>
          <a:p>
            <a:pPr marL="468000" indent="-468000" algn="just">
              <a:lnSpc>
                <a:spcPct val="120000"/>
              </a:lnSpc>
              <a:spcBef>
                <a:spcPts val="300"/>
              </a:spcBef>
              <a:spcAft>
                <a:spcPts val="300"/>
              </a:spcAft>
              <a:buNone/>
            </a:pPr>
            <a:r>
              <a:rPr lang="en-US" sz="1600" dirty="0"/>
              <a:t>	        return </a:t>
            </a:r>
            <a:r>
              <a:rPr lang="en-US" sz="1600" dirty="0" err="1"/>
              <a:t>maxRowSum</a:t>
            </a:r>
            <a:r>
              <a:rPr lang="en-US" sz="1600" dirty="0"/>
              <a:t> + </a:t>
            </a:r>
            <a:r>
              <a:rPr lang="en-US" sz="1600" dirty="0" err="1"/>
              <a:t>maxColSum</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p:txBody>
      </p:sp>
    </p:spTree>
    <p:extLst>
      <p:ext uri="{BB962C8B-B14F-4D97-AF65-F5344CB8AC3E}">
        <p14:creationId xmlns:p14="http://schemas.microsoft.com/office/powerpoint/2010/main" val="14889036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int </a:t>
            </a:r>
            <a:r>
              <a:rPr lang="en-US" sz="1600" dirty="0" err="1"/>
              <a:t>rowDim</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colDim</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elements = new int[</a:t>
            </a:r>
            <a:r>
              <a:rPr lang="en-US" sz="1600" dirty="0" err="1"/>
              <a:t>rowDim</a:t>
            </a:r>
            <a:r>
              <a:rPr lang="en-US" sz="1600" dirty="0"/>
              <a:t> * </a:t>
            </a:r>
            <a:r>
              <a:rPr lang="en-US" sz="1600" dirty="0" err="1"/>
              <a:t>colDim</a:t>
            </a:r>
            <a:r>
              <a:rPr lang="en-US" sz="1600" dirty="0"/>
              <a:t>];</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a:t>
            </a:r>
            <a:r>
              <a:rPr lang="en-US" sz="1600" dirty="0" err="1"/>
              <a:t>rowDim</a:t>
            </a:r>
            <a:r>
              <a:rPr lang="en-US" sz="1600" dirty="0"/>
              <a:t> * </a:t>
            </a:r>
            <a:r>
              <a:rPr lang="en-US" sz="1600" dirty="0" err="1"/>
              <a:t>colDim</a:t>
            </a:r>
            <a:r>
              <a:rPr lang="en-US" sz="1600" dirty="0"/>
              <a:t>;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elements[</a:t>
            </a:r>
            <a:r>
              <a:rPr lang="en-US" sz="1600" dirty="0" err="1"/>
              <a:t>i</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("Output: " + </a:t>
            </a:r>
            <a:r>
              <a:rPr lang="en-US" sz="1600" dirty="0" err="1"/>
              <a:t>maxSum</a:t>
            </a:r>
            <a:r>
              <a:rPr lang="en-US" sz="1600" dirty="0"/>
              <a:t>(</a:t>
            </a:r>
            <a:r>
              <a:rPr lang="en-US" sz="1600" dirty="0" err="1"/>
              <a:t>rowDim</a:t>
            </a:r>
            <a:r>
              <a:rPr lang="en-US" sz="1600" dirty="0"/>
              <a:t>, </a:t>
            </a:r>
            <a:r>
              <a:rPr lang="en-US" sz="1600" dirty="0" err="1"/>
              <a:t>colDim</a:t>
            </a:r>
            <a:r>
              <a:rPr lang="en-US" sz="1600" dirty="0"/>
              <a:t>, elements));</a:t>
            </a:r>
            <a:endParaRPr lang="en-IN" sz="1600" dirty="0"/>
          </a:p>
          <a:p>
            <a:pPr marL="468000" indent="-468000" algn="just">
              <a:lnSpc>
                <a:spcPct val="120000"/>
              </a:lnSpc>
              <a:spcBef>
                <a:spcPts val="300"/>
              </a:spcBef>
              <a:spcAft>
                <a:spcPts val="300"/>
              </a:spcAft>
              <a:buNone/>
            </a:pPr>
            <a:r>
              <a:rPr lang="en-US" sz="1600" dirty="0"/>
              <a:t>	        </a:t>
            </a:r>
            <a:r>
              <a:rPr lang="en-US" sz="1600" dirty="0" err="1"/>
              <a:t>scanner.close</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9287374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9.	Minimum Number of Jumps</a:t>
            </a:r>
            <a:endParaRPr lang="en-IN" sz="1600" dirty="0"/>
          </a:p>
          <a:p>
            <a:pPr marL="468000" indent="-468000" algn="just">
              <a:lnSpc>
                <a:spcPct val="120000"/>
              </a:lnSpc>
              <a:spcBef>
                <a:spcPts val="300"/>
              </a:spcBef>
              <a:spcAft>
                <a:spcPts val="300"/>
              </a:spcAft>
              <a:buNone/>
            </a:pPr>
            <a:r>
              <a:rPr lang="en-US" sz="1600" dirty="0"/>
              <a:t>	Given an array of integers, where each element represents the maximum number of jumps that can be taken forward from that element. Find the minimum number of jumps to reach the end of the array (starting from the first element).</a:t>
            </a:r>
            <a:endParaRPr lang="en-IN" sz="1600" dirty="0"/>
          </a:p>
          <a:p>
            <a:pPr marL="468000" indent="-468000" algn="just">
              <a:lnSpc>
                <a:spcPct val="120000"/>
              </a:lnSpc>
              <a:spcBef>
                <a:spcPts val="300"/>
              </a:spcBef>
              <a:spcAft>
                <a:spcPts val="300"/>
              </a:spcAft>
              <a:buNone/>
            </a:pPr>
            <a:r>
              <a:rPr lang="en-US" sz="1600" dirty="0"/>
              <a:t>	It an element is 0, then no jump can be made from that element. If it is not possible to reach the end, then output –1.</a:t>
            </a:r>
            <a:endParaRPr lang="en-IN" sz="1600" dirty="0"/>
          </a:p>
          <a:p>
            <a:pPr marL="468000" indent="-468000" algn="just">
              <a:lnSpc>
                <a:spcPct val="120000"/>
              </a:lnSpc>
              <a:spcBef>
                <a:spcPts val="300"/>
              </a:spcBef>
              <a:spcAft>
                <a:spcPts val="300"/>
              </a:spcAft>
              <a:buNone/>
            </a:pPr>
            <a:r>
              <a:rPr lang="en-US" sz="1600" dirty="0"/>
              <a:t>	Input Specification:</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number of elements in array </a:t>
            </a:r>
            <a:r>
              <a:rPr lang="en-US" sz="1600" b="1" dirty="0"/>
              <a:t>Input2</a:t>
            </a:r>
            <a:r>
              <a:rPr lang="en-US" sz="1600" dirty="0"/>
              <a:t>. (2 &lt;= </a:t>
            </a:r>
            <a:r>
              <a:rPr lang="en-US" sz="1600" b="1" dirty="0"/>
              <a:t>Input1</a:t>
            </a:r>
            <a:r>
              <a:rPr lang="en-US" sz="1600" dirty="0"/>
              <a:t> &lt;= 1000)</a:t>
            </a:r>
            <a:endParaRPr lang="en-IN" sz="1600" dirty="0"/>
          </a:p>
          <a:p>
            <a:pPr marL="468000" indent="-468000" algn="just">
              <a:lnSpc>
                <a:spcPct val="120000"/>
              </a:lnSpc>
              <a:spcBef>
                <a:spcPts val="300"/>
              </a:spcBef>
              <a:spcAft>
                <a:spcPts val="300"/>
              </a:spcAft>
              <a:buNone/>
            </a:pPr>
            <a:r>
              <a:rPr lang="en-US" sz="1600" dirty="0"/>
              <a:t>	</a:t>
            </a:r>
            <a:r>
              <a:rPr lang="en-US" sz="1600" b="1" dirty="0"/>
              <a:t>Input2</a:t>
            </a:r>
            <a:r>
              <a:rPr lang="en-US" sz="1600" dirty="0"/>
              <a:t>: an integer array</a:t>
            </a:r>
            <a:endParaRPr lang="en-IN" sz="1600" dirty="0"/>
          </a:p>
          <a:p>
            <a:pPr marL="468000" indent="-468000" algn="just">
              <a:lnSpc>
                <a:spcPct val="120000"/>
              </a:lnSpc>
              <a:spcBef>
                <a:spcPts val="300"/>
              </a:spcBef>
              <a:spcAft>
                <a:spcPts val="300"/>
              </a:spcAft>
              <a:buNone/>
            </a:pPr>
            <a:r>
              <a:rPr lang="en-US" sz="1600" dirty="0"/>
              <a:t>	</a:t>
            </a:r>
            <a:r>
              <a:rPr lang="en-US" sz="1600" b="1" dirty="0"/>
              <a:t>Output Specification:</a:t>
            </a:r>
            <a:endParaRPr lang="en-IN" sz="1600" dirty="0"/>
          </a:p>
          <a:p>
            <a:pPr marL="468000" indent="-468000" algn="just">
              <a:lnSpc>
                <a:spcPct val="120000"/>
              </a:lnSpc>
              <a:spcBef>
                <a:spcPts val="300"/>
              </a:spcBef>
              <a:spcAft>
                <a:spcPts val="300"/>
              </a:spcAft>
              <a:buNone/>
            </a:pPr>
            <a:r>
              <a:rPr lang="en-US" sz="1600" dirty="0"/>
              <a:t>	Return the minimum number of jumps to reach the end.</a:t>
            </a:r>
            <a:endParaRPr lang="en-IN" sz="1600" dirty="0"/>
          </a:p>
          <a:p>
            <a:pPr marL="468000" indent="-468000" algn="just">
              <a:lnSpc>
                <a:spcPct val="120000"/>
              </a:lnSpc>
              <a:spcBef>
                <a:spcPts val="300"/>
              </a:spcBef>
              <a:spcAft>
                <a:spcPts val="300"/>
              </a:spcAft>
              <a:buNone/>
            </a:pPr>
            <a:r>
              <a:rPr lang="en-US" sz="1600" dirty="0"/>
              <a:t>	</a:t>
            </a:r>
            <a:r>
              <a:rPr lang="en-US" sz="1600" b="1" dirty="0"/>
              <a:t>Example 1:</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 3</a:t>
            </a:r>
            <a:endParaRPr lang="en-IN" sz="1600" dirty="0"/>
          </a:p>
          <a:p>
            <a:pPr marL="468000" indent="-468000" algn="just">
              <a:lnSpc>
                <a:spcPct val="120000"/>
              </a:lnSpc>
              <a:spcBef>
                <a:spcPts val="300"/>
              </a:spcBef>
              <a:spcAft>
                <a:spcPts val="300"/>
              </a:spcAft>
              <a:buNone/>
            </a:pPr>
            <a:r>
              <a:rPr lang="en-US" sz="1600" dirty="0"/>
              <a:t>	</a:t>
            </a:r>
            <a:r>
              <a:rPr lang="en-US" sz="1600" b="1" dirty="0"/>
              <a:t>Input2</a:t>
            </a:r>
            <a:r>
              <a:rPr lang="en-US" sz="1600" dirty="0"/>
              <a:t>: {2, 1, 1}</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1</a:t>
            </a:r>
            <a:endParaRPr lang="en-IN" sz="1600" dirty="0"/>
          </a:p>
        </p:txBody>
      </p:sp>
    </p:spTree>
    <p:extLst>
      <p:ext uri="{BB962C8B-B14F-4D97-AF65-F5344CB8AC3E}">
        <p14:creationId xmlns:p14="http://schemas.microsoft.com/office/powerpoint/2010/main" val="3081405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700" b="1" dirty="0"/>
              <a:t>	Answer:</a:t>
            </a:r>
            <a:endParaRPr lang="en-IN" sz="1700" dirty="0"/>
          </a:p>
          <a:p>
            <a:pPr marL="468000" indent="-468000" algn="just">
              <a:lnSpc>
                <a:spcPct val="120000"/>
              </a:lnSpc>
              <a:spcBef>
                <a:spcPts val="300"/>
              </a:spcBef>
              <a:spcAft>
                <a:spcPts val="300"/>
              </a:spcAft>
              <a:buNone/>
            </a:pPr>
            <a:r>
              <a:rPr lang="en-US" sz="1700" dirty="0"/>
              <a:t>	import </a:t>
            </a:r>
            <a:r>
              <a:rPr lang="en-US" sz="1700" dirty="0" err="1"/>
              <a:t>java.util.Scanner</a:t>
            </a:r>
            <a:r>
              <a:rPr lang="en-US" sz="1700" dirty="0"/>
              <a:t>;</a:t>
            </a:r>
            <a:endParaRPr lang="en-IN" sz="1700" dirty="0"/>
          </a:p>
          <a:p>
            <a:pPr marL="468000" indent="-468000" algn="just">
              <a:lnSpc>
                <a:spcPct val="120000"/>
              </a:lnSpc>
              <a:spcBef>
                <a:spcPts val="300"/>
              </a:spcBef>
              <a:spcAft>
                <a:spcPts val="300"/>
              </a:spcAft>
              <a:buNone/>
            </a:pPr>
            <a:r>
              <a:rPr lang="en-US" sz="1700" dirty="0"/>
              <a:t>	public class Main {</a:t>
            </a:r>
            <a:endParaRPr lang="en-IN" sz="1700" dirty="0"/>
          </a:p>
          <a:p>
            <a:pPr marL="468000" indent="-468000" algn="just">
              <a:lnSpc>
                <a:spcPct val="120000"/>
              </a:lnSpc>
              <a:spcBef>
                <a:spcPts val="300"/>
              </a:spcBef>
              <a:spcAft>
                <a:spcPts val="300"/>
              </a:spcAft>
              <a:buNone/>
            </a:pPr>
            <a:r>
              <a:rPr lang="en-US" sz="1700" dirty="0"/>
              <a:t>	    public static String </a:t>
            </a:r>
            <a:r>
              <a:rPr lang="en-US" sz="1700" dirty="0" err="1"/>
              <a:t>reverseStringWordWise</a:t>
            </a:r>
            <a:r>
              <a:rPr lang="en-US" sz="1700" dirty="0"/>
              <a:t>(String </a:t>
            </a:r>
            <a:r>
              <a:rPr lang="en-US" sz="1700" dirty="0" err="1"/>
              <a:t>inputStr</a:t>
            </a:r>
            <a:r>
              <a:rPr lang="en-US" sz="1700" dirty="0"/>
              <a:t>) {</a:t>
            </a:r>
            <a:endParaRPr lang="en-IN" sz="1700" dirty="0"/>
          </a:p>
          <a:p>
            <a:pPr marL="468000" indent="-468000" algn="just">
              <a:lnSpc>
                <a:spcPct val="120000"/>
              </a:lnSpc>
              <a:spcBef>
                <a:spcPts val="300"/>
              </a:spcBef>
              <a:spcAft>
                <a:spcPts val="300"/>
              </a:spcAft>
              <a:buNone/>
            </a:pPr>
            <a:r>
              <a:rPr lang="en-US" sz="1700" dirty="0"/>
              <a:t>	        // Split the input string into words</a:t>
            </a:r>
            <a:endParaRPr lang="en-IN" sz="1700" dirty="0"/>
          </a:p>
          <a:p>
            <a:pPr marL="468000" indent="-468000" algn="just">
              <a:lnSpc>
                <a:spcPct val="120000"/>
              </a:lnSpc>
              <a:spcBef>
                <a:spcPts val="300"/>
              </a:spcBef>
              <a:spcAft>
                <a:spcPts val="300"/>
              </a:spcAft>
              <a:buNone/>
            </a:pPr>
            <a:r>
              <a:rPr lang="en-US" sz="1700" dirty="0"/>
              <a:t>	        String[] words = </a:t>
            </a:r>
            <a:r>
              <a:rPr lang="en-US" sz="1700" dirty="0" err="1"/>
              <a:t>inputStr.split</a:t>
            </a:r>
            <a:r>
              <a:rPr lang="en-US" sz="1700" dirty="0"/>
              <a:t>(" ");</a:t>
            </a:r>
            <a:endParaRPr lang="en-IN" sz="1700" dirty="0"/>
          </a:p>
          <a:p>
            <a:pPr marL="468000" indent="-468000" algn="just">
              <a:lnSpc>
                <a:spcPct val="120000"/>
              </a:lnSpc>
              <a:spcBef>
                <a:spcPts val="300"/>
              </a:spcBef>
              <a:spcAft>
                <a:spcPts val="300"/>
              </a:spcAft>
              <a:buNone/>
            </a:pPr>
            <a:r>
              <a:rPr lang="en-US" sz="1700" dirty="0"/>
              <a:t>	        // Create a StringBuilder to store the reversed string</a:t>
            </a:r>
            <a:endParaRPr lang="en-IN" sz="1700" dirty="0"/>
          </a:p>
          <a:p>
            <a:pPr marL="468000" indent="-468000" algn="just">
              <a:lnSpc>
                <a:spcPct val="120000"/>
              </a:lnSpc>
              <a:spcBef>
                <a:spcPts val="300"/>
              </a:spcBef>
              <a:spcAft>
                <a:spcPts val="300"/>
              </a:spcAft>
              <a:buNone/>
            </a:pPr>
            <a:r>
              <a:rPr lang="en-US" sz="1700" dirty="0"/>
              <a:t>	        StringBuilder </a:t>
            </a:r>
            <a:r>
              <a:rPr lang="en-US" sz="1700" dirty="0" err="1"/>
              <a:t>reversedString</a:t>
            </a:r>
            <a:r>
              <a:rPr lang="en-US" sz="1700" dirty="0"/>
              <a:t> = new StringBuilder();</a:t>
            </a:r>
            <a:endParaRPr lang="en-IN" sz="1700" dirty="0"/>
          </a:p>
          <a:p>
            <a:pPr marL="468000" indent="-468000" algn="just">
              <a:lnSpc>
                <a:spcPct val="120000"/>
              </a:lnSpc>
              <a:spcBef>
                <a:spcPts val="300"/>
              </a:spcBef>
              <a:spcAft>
                <a:spcPts val="300"/>
              </a:spcAft>
              <a:buNone/>
            </a:pPr>
            <a:r>
              <a:rPr lang="en-US" sz="1700" dirty="0"/>
              <a:t>	        // Iterate over the words in reverse order and append them to the StringBuilder</a:t>
            </a:r>
            <a:endParaRPr lang="en-IN" sz="1700" dirty="0"/>
          </a:p>
          <a:p>
            <a:pPr marL="468000" indent="-468000" algn="just">
              <a:lnSpc>
                <a:spcPct val="120000"/>
              </a:lnSpc>
              <a:spcBef>
                <a:spcPts val="300"/>
              </a:spcBef>
              <a:spcAft>
                <a:spcPts val="300"/>
              </a:spcAft>
              <a:buNone/>
            </a:pPr>
            <a:r>
              <a:rPr lang="en-US" sz="1700" dirty="0"/>
              <a:t>	        for (int </a:t>
            </a:r>
            <a:r>
              <a:rPr lang="en-US" sz="1700" dirty="0" err="1"/>
              <a:t>i</a:t>
            </a:r>
            <a:r>
              <a:rPr lang="en-US" sz="1700" dirty="0"/>
              <a:t> = </a:t>
            </a:r>
            <a:r>
              <a:rPr lang="en-US" sz="1700" dirty="0" err="1"/>
              <a:t>words.length</a:t>
            </a:r>
            <a:r>
              <a:rPr lang="en-US" sz="1700" dirty="0"/>
              <a:t> - 1; </a:t>
            </a:r>
            <a:r>
              <a:rPr lang="en-US" sz="1700" dirty="0" err="1"/>
              <a:t>i</a:t>
            </a:r>
            <a:r>
              <a:rPr lang="en-US" sz="1700" dirty="0"/>
              <a:t> &gt;= 0; </a:t>
            </a:r>
            <a:r>
              <a:rPr lang="en-US" sz="1700" dirty="0" err="1"/>
              <a:t>i</a:t>
            </a:r>
            <a:r>
              <a:rPr lang="en-US" sz="1700" dirty="0"/>
              <a:t>--) {</a:t>
            </a:r>
            <a:endParaRPr lang="en-IN" sz="1700" dirty="0"/>
          </a:p>
          <a:p>
            <a:pPr marL="468000" indent="-468000" algn="just">
              <a:lnSpc>
                <a:spcPct val="120000"/>
              </a:lnSpc>
              <a:spcBef>
                <a:spcPts val="300"/>
              </a:spcBef>
              <a:spcAft>
                <a:spcPts val="300"/>
              </a:spcAft>
              <a:buNone/>
            </a:pPr>
            <a:r>
              <a:rPr lang="en-US" sz="1700" dirty="0"/>
              <a:t>	            </a:t>
            </a:r>
            <a:r>
              <a:rPr lang="en-US" sz="1700" dirty="0" err="1"/>
              <a:t>reversedString.append</a:t>
            </a:r>
            <a:r>
              <a:rPr lang="en-US" sz="1700" dirty="0"/>
              <a:t>(words[</a:t>
            </a:r>
            <a:r>
              <a:rPr lang="en-US" sz="1700" dirty="0" err="1"/>
              <a:t>i</a:t>
            </a:r>
            <a:r>
              <a:rPr lang="en-US" sz="1700" dirty="0"/>
              <a:t>]);</a:t>
            </a:r>
            <a:endParaRPr lang="en-IN" sz="1700" dirty="0"/>
          </a:p>
          <a:p>
            <a:pPr marL="468000" indent="-468000" algn="just">
              <a:lnSpc>
                <a:spcPct val="120000"/>
              </a:lnSpc>
              <a:spcBef>
                <a:spcPts val="300"/>
              </a:spcBef>
              <a:spcAft>
                <a:spcPts val="300"/>
              </a:spcAft>
              <a:buNone/>
            </a:pPr>
            <a:r>
              <a:rPr lang="en-US" sz="1700" dirty="0"/>
              <a:t>	            if (</a:t>
            </a:r>
            <a:r>
              <a:rPr lang="en-US" sz="1700" dirty="0" err="1"/>
              <a:t>i</a:t>
            </a:r>
            <a:r>
              <a:rPr lang="en-US" sz="1700" dirty="0"/>
              <a:t> &gt; 0) {</a:t>
            </a:r>
            <a:endParaRPr lang="en-IN" sz="1700" dirty="0"/>
          </a:p>
        </p:txBody>
      </p:sp>
    </p:spTree>
    <p:extLst>
      <p:ext uri="{BB962C8B-B14F-4D97-AF65-F5344CB8AC3E}">
        <p14:creationId xmlns:p14="http://schemas.microsoft.com/office/powerpoint/2010/main" val="18192517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The first element is 2, this means that 2 jumps can be taken forward from this element. With this, we reach the last element. Hence, the total number of required jumps is 1.</a:t>
            </a:r>
            <a:endParaRPr lang="en-IN" sz="1600" dirty="0"/>
          </a:p>
          <a:p>
            <a:pPr marL="468000" indent="-468000" algn="just">
              <a:lnSpc>
                <a:spcPct val="120000"/>
              </a:lnSpc>
              <a:spcBef>
                <a:spcPts val="300"/>
              </a:spcBef>
              <a:spcAft>
                <a:spcPts val="300"/>
              </a:spcAft>
              <a:buNone/>
            </a:pPr>
            <a:r>
              <a:rPr lang="en-US" sz="1600" dirty="0"/>
              <a:t>	</a:t>
            </a:r>
            <a:r>
              <a:rPr lang="en-US" sz="1600" b="1" dirty="0"/>
              <a:t>Example 2:</a:t>
            </a:r>
            <a:endParaRPr lang="en-IN" sz="1600" dirty="0"/>
          </a:p>
          <a:p>
            <a:pPr marL="468000" indent="-468000" algn="just">
              <a:lnSpc>
                <a:spcPct val="120000"/>
              </a:lnSpc>
              <a:spcBef>
                <a:spcPts val="300"/>
              </a:spcBef>
              <a:spcAft>
                <a:spcPts val="300"/>
              </a:spcAft>
              <a:buNone/>
            </a:pPr>
            <a:r>
              <a:rPr lang="en-US" sz="1600" dirty="0"/>
              <a:t>	</a:t>
            </a:r>
            <a:r>
              <a:rPr lang="en-US" sz="1600" b="1" dirty="0"/>
              <a:t>Input1</a:t>
            </a:r>
            <a:r>
              <a:rPr lang="en-US" sz="1600" dirty="0"/>
              <a:t>: 9</a:t>
            </a:r>
            <a:endParaRPr lang="en-IN" sz="1600" dirty="0"/>
          </a:p>
          <a:p>
            <a:pPr marL="468000" indent="-468000" algn="just">
              <a:lnSpc>
                <a:spcPct val="120000"/>
              </a:lnSpc>
              <a:spcBef>
                <a:spcPts val="300"/>
              </a:spcBef>
              <a:spcAft>
                <a:spcPts val="300"/>
              </a:spcAft>
              <a:buNone/>
            </a:pPr>
            <a:r>
              <a:rPr lang="en-US" sz="1600" dirty="0"/>
              <a:t>	</a:t>
            </a:r>
            <a:r>
              <a:rPr lang="en-US" sz="1600" b="1" dirty="0"/>
              <a:t>Input2</a:t>
            </a:r>
            <a:r>
              <a:rPr lang="en-US" sz="1600" dirty="0"/>
              <a:t>: {1, 3, 6, 1, 0, 9, 8, 7, 6}</a:t>
            </a:r>
            <a:endParaRPr lang="en-IN" sz="1600" dirty="0"/>
          </a:p>
          <a:p>
            <a:pPr marL="468000" indent="-468000" algn="just">
              <a:lnSpc>
                <a:spcPct val="120000"/>
              </a:lnSpc>
              <a:spcBef>
                <a:spcPts val="300"/>
              </a:spcBef>
              <a:spcAft>
                <a:spcPts val="300"/>
              </a:spcAft>
              <a:buNone/>
            </a:pPr>
            <a:r>
              <a:rPr lang="en-US" sz="1600" dirty="0"/>
              <a:t>	</a:t>
            </a:r>
            <a:r>
              <a:rPr lang="en-US" sz="1600" b="1" dirty="0"/>
              <a:t>Output:</a:t>
            </a:r>
            <a:r>
              <a:rPr lang="en-US" sz="1600" dirty="0"/>
              <a:t> 3</a:t>
            </a:r>
            <a:endParaRPr lang="en-IN" sz="1600" dirty="0"/>
          </a:p>
          <a:p>
            <a:pPr marL="468000" indent="-468000" algn="just">
              <a:lnSpc>
                <a:spcPct val="120000"/>
              </a:lnSpc>
              <a:spcBef>
                <a:spcPts val="300"/>
              </a:spcBef>
              <a:spcAft>
                <a:spcPts val="300"/>
              </a:spcAft>
              <a:buNone/>
            </a:pPr>
            <a:r>
              <a:rPr lang="en-US" sz="1600" dirty="0"/>
              <a:t>	</a:t>
            </a:r>
            <a:r>
              <a:rPr lang="en-US" sz="1600" b="1" dirty="0"/>
              <a:t>Explanation:</a:t>
            </a:r>
            <a:endParaRPr lang="en-IN" sz="1600" dirty="0"/>
          </a:p>
          <a:p>
            <a:pPr marL="468000" indent="-468000" algn="just">
              <a:lnSpc>
                <a:spcPct val="120000"/>
              </a:lnSpc>
              <a:spcBef>
                <a:spcPts val="300"/>
              </a:spcBef>
              <a:spcAft>
                <a:spcPts val="300"/>
              </a:spcAft>
              <a:buNone/>
            </a:pPr>
            <a:r>
              <a:rPr lang="en-US" sz="1600" dirty="0"/>
              <a:t>	The first element is 1, this means that 1 jump can be taken and reach element 3. Now, 3 jumps can be taken forward from this element. On taking the first step, we get element 6. If 6 jumps are taken from here itself, the last element of the array will be reached. Hence, the total number of required jumps will be 3.</a:t>
            </a:r>
            <a:endParaRPr lang="en-IN" sz="1600" dirty="0"/>
          </a:p>
        </p:txBody>
      </p:sp>
    </p:spTree>
    <p:extLst>
      <p:ext uri="{BB962C8B-B14F-4D97-AF65-F5344CB8AC3E}">
        <p14:creationId xmlns:p14="http://schemas.microsoft.com/office/powerpoint/2010/main" val="32006643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500" b="1" dirty="0"/>
              <a:t>	Answer:</a:t>
            </a:r>
            <a:endParaRPr lang="en-IN" sz="1500" dirty="0"/>
          </a:p>
          <a:p>
            <a:pPr marL="468000" indent="-468000" algn="just">
              <a:lnSpc>
                <a:spcPct val="110000"/>
              </a:lnSpc>
              <a:spcBef>
                <a:spcPts val="200"/>
              </a:spcBef>
              <a:spcAft>
                <a:spcPts val="200"/>
              </a:spcAft>
              <a:buNone/>
            </a:pPr>
            <a:r>
              <a:rPr lang="en-US" sz="1500" dirty="0"/>
              <a:t>	import </a:t>
            </a:r>
            <a:r>
              <a:rPr lang="en-US" sz="1500" dirty="0" err="1"/>
              <a:t>java.util.Scanner</a:t>
            </a:r>
            <a:r>
              <a:rPr lang="en-US" sz="1500" dirty="0"/>
              <a:t>;</a:t>
            </a:r>
            <a:endParaRPr lang="en-IN" sz="1500" dirty="0"/>
          </a:p>
          <a:p>
            <a:pPr marL="468000" indent="-468000" algn="just">
              <a:lnSpc>
                <a:spcPct val="110000"/>
              </a:lnSpc>
              <a:spcBef>
                <a:spcPts val="200"/>
              </a:spcBef>
              <a:spcAft>
                <a:spcPts val="200"/>
              </a:spcAft>
              <a:buNone/>
            </a:pPr>
            <a:r>
              <a:rPr lang="en-US" sz="1500" dirty="0"/>
              <a:t>	public class Main {</a:t>
            </a:r>
            <a:endParaRPr lang="en-IN" sz="1500" dirty="0"/>
          </a:p>
          <a:p>
            <a:pPr marL="468000" indent="-468000" algn="just">
              <a:lnSpc>
                <a:spcPct val="110000"/>
              </a:lnSpc>
              <a:spcBef>
                <a:spcPts val="200"/>
              </a:spcBef>
              <a:spcAft>
                <a:spcPts val="200"/>
              </a:spcAft>
              <a:buNone/>
            </a:pPr>
            <a:r>
              <a:rPr lang="en-US" sz="1500" dirty="0"/>
              <a:t>	    public static int </a:t>
            </a:r>
            <a:r>
              <a:rPr lang="en-US" sz="1500" dirty="0" err="1"/>
              <a:t>minJumpsToEnd</a:t>
            </a:r>
            <a:r>
              <a:rPr lang="en-US" sz="1500" dirty="0"/>
              <a:t>(int n, int[] </a:t>
            </a:r>
            <a:r>
              <a:rPr lang="en-US" sz="1500" dirty="0" err="1"/>
              <a:t>arr</a:t>
            </a:r>
            <a:r>
              <a:rPr lang="en-US" sz="1500" dirty="0"/>
              <a:t>) {</a:t>
            </a:r>
            <a:endParaRPr lang="en-IN" sz="1500" dirty="0"/>
          </a:p>
          <a:p>
            <a:pPr marL="468000" indent="-468000" algn="just">
              <a:lnSpc>
                <a:spcPct val="110000"/>
              </a:lnSpc>
              <a:spcBef>
                <a:spcPts val="200"/>
              </a:spcBef>
              <a:spcAft>
                <a:spcPts val="200"/>
              </a:spcAft>
              <a:buNone/>
            </a:pPr>
            <a:r>
              <a:rPr lang="en-US" sz="1500" dirty="0"/>
              <a:t>	        int[] </a:t>
            </a:r>
            <a:r>
              <a:rPr lang="en-US" sz="1500" dirty="0" err="1"/>
              <a:t>minJumps</a:t>
            </a:r>
            <a:r>
              <a:rPr lang="en-US" sz="1500" dirty="0"/>
              <a:t> = new int[n];</a:t>
            </a:r>
            <a:endParaRPr lang="en-IN" sz="1500" dirty="0"/>
          </a:p>
          <a:p>
            <a:pPr marL="468000" indent="-468000" algn="just">
              <a:lnSpc>
                <a:spcPct val="110000"/>
              </a:lnSpc>
              <a:spcBef>
                <a:spcPts val="200"/>
              </a:spcBef>
              <a:spcAft>
                <a:spcPts val="200"/>
              </a:spcAft>
              <a:buNone/>
            </a:pPr>
            <a:r>
              <a:rPr lang="en-US" sz="1500" dirty="0"/>
              <a:t>	        </a:t>
            </a:r>
            <a:r>
              <a:rPr lang="en-US" sz="1500" dirty="0" err="1"/>
              <a:t>java.util.Arrays.fill</a:t>
            </a:r>
            <a:r>
              <a:rPr lang="en-US" sz="1500" dirty="0"/>
              <a:t>(</a:t>
            </a:r>
            <a:r>
              <a:rPr lang="en-US" sz="1500" dirty="0" err="1"/>
              <a:t>minJumps</a:t>
            </a:r>
            <a:r>
              <a:rPr lang="en-US" sz="1500" dirty="0"/>
              <a:t>, -1);</a:t>
            </a:r>
            <a:endParaRPr lang="en-IN" sz="1500" dirty="0"/>
          </a:p>
          <a:p>
            <a:pPr marL="468000" indent="-468000" algn="just">
              <a:lnSpc>
                <a:spcPct val="110000"/>
              </a:lnSpc>
              <a:spcBef>
                <a:spcPts val="200"/>
              </a:spcBef>
              <a:spcAft>
                <a:spcPts val="200"/>
              </a:spcAft>
              <a:buNone/>
            </a:pPr>
            <a:r>
              <a:rPr lang="en-US" sz="1500" dirty="0"/>
              <a:t>	        </a:t>
            </a:r>
            <a:r>
              <a:rPr lang="en-US" sz="1500" dirty="0" err="1"/>
              <a:t>minJumps</a:t>
            </a:r>
            <a:r>
              <a:rPr lang="en-US" sz="1500" dirty="0"/>
              <a:t>[n - 1] = 0;</a:t>
            </a:r>
            <a:endParaRPr lang="en-IN" sz="1500" dirty="0"/>
          </a:p>
          <a:p>
            <a:pPr marL="468000" indent="-468000" algn="just">
              <a:lnSpc>
                <a:spcPct val="110000"/>
              </a:lnSpc>
              <a:spcBef>
                <a:spcPts val="200"/>
              </a:spcBef>
              <a:spcAft>
                <a:spcPts val="200"/>
              </a:spcAft>
              <a:buNone/>
            </a:pPr>
            <a:r>
              <a:rPr lang="en-US" sz="1500" dirty="0"/>
              <a:t>	        for (int </a:t>
            </a:r>
            <a:r>
              <a:rPr lang="en-US" sz="1500" dirty="0" err="1"/>
              <a:t>i</a:t>
            </a:r>
            <a:r>
              <a:rPr lang="en-US" sz="1500" dirty="0"/>
              <a:t> = n - 2; </a:t>
            </a:r>
            <a:r>
              <a:rPr lang="en-US" sz="1500" dirty="0" err="1"/>
              <a:t>i</a:t>
            </a:r>
            <a:r>
              <a:rPr lang="en-US" sz="1500" dirty="0"/>
              <a:t> &gt;= 0; </a:t>
            </a:r>
            <a:r>
              <a:rPr lang="en-US" sz="1500" dirty="0" err="1"/>
              <a:t>i</a:t>
            </a:r>
            <a:r>
              <a:rPr lang="en-US" sz="1500" dirty="0"/>
              <a:t>--) {</a:t>
            </a:r>
            <a:endParaRPr lang="en-IN" sz="1500" dirty="0"/>
          </a:p>
          <a:p>
            <a:pPr marL="468000" indent="-468000" algn="just">
              <a:lnSpc>
                <a:spcPct val="110000"/>
              </a:lnSpc>
              <a:spcBef>
                <a:spcPts val="200"/>
              </a:spcBef>
              <a:spcAft>
                <a:spcPts val="200"/>
              </a:spcAft>
              <a:buNone/>
            </a:pPr>
            <a:r>
              <a:rPr lang="en-US" sz="1500" dirty="0"/>
              <a:t>	            if (</a:t>
            </a:r>
            <a:r>
              <a:rPr lang="en-US" sz="1500" dirty="0" err="1"/>
              <a:t>arr</a:t>
            </a:r>
            <a:r>
              <a:rPr lang="en-US" sz="1500" dirty="0"/>
              <a:t>[</a:t>
            </a:r>
            <a:r>
              <a:rPr lang="en-US" sz="1500" dirty="0" err="1"/>
              <a:t>i</a:t>
            </a:r>
            <a:r>
              <a:rPr lang="en-US" sz="1500" dirty="0"/>
              <a:t>] == 0) continue;</a:t>
            </a:r>
            <a:endParaRPr lang="en-IN" sz="1500" dirty="0"/>
          </a:p>
          <a:p>
            <a:pPr marL="468000" indent="-468000" algn="just">
              <a:lnSpc>
                <a:spcPct val="110000"/>
              </a:lnSpc>
              <a:spcBef>
                <a:spcPts val="200"/>
              </a:spcBef>
              <a:spcAft>
                <a:spcPts val="200"/>
              </a:spcAft>
              <a:buNone/>
            </a:pPr>
            <a:r>
              <a:rPr lang="en-US" sz="1500" dirty="0"/>
              <a:t>	            for (int j = 1; j &lt;= </a:t>
            </a:r>
            <a:r>
              <a:rPr lang="en-US" sz="1500" dirty="0" err="1"/>
              <a:t>arr</a:t>
            </a:r>
            <a:r>
              <a:rPr lang="en-US" sz="1500" dirty="0"/>
              <a:t>[</a:t>
            </a:r>
            <a:r>
              <a:rPr lang="en-US" sz="1500" dirty="0" err="1"/>
              <a:t>i</a:t>
            </a:r>
            <a:r>
              <a:rPr lang="en-US" sz="1500" dirty="0"/>
              <a:t>]; </a:t>
            </a:r>
            <a:r>
              <a:rPr lang="en-US" sz="1500" dirty="0" err="1"/>
              <a:t>j++</a:t>
            </a:r>
            <a:r>
              <a:rPr lang="en-US" sz="1500" dirty="0"/>
              <a:t>) {</a:t>
            </a:r>
            <a:endParaRPr lang="en-IN" sz="1500" dirty="0"/>
          </a:p>
          <a:p>
            <a:pPr marL="468000" indent="-468000" algn="just">
              <a:lnSpc>
                <a:spcPct val="110000"/>
              </a:lnSpc>
              <a:spcBef>
                <a:spcPts val="200"/>
              </a:spcBef>
              <a:spcAft>
                <a:spcPts val="200"/>
              </a:spcAft>
              <a:buNone/>
            </a:pPr>
            <a:r>
              <a:rPr lang="en-US" sz="1500" dirty="0"/>
              <a:t>	                if (</a:t>
            </a:r>
            <a:r>
              <a:rPr lang="en-US" sz="1500" dirty="0" err="1"/>
              <a:t>i</a:t>
            </a:r>
            <a:r>
              <a:rPr lang="en-US" sz="1500" dirty="0"/>
              <a:t> + j &lt; n &amp;&amp; </a:t>
            </a:r>
            <a:r>
              <a:rPr lang="en-US" sz="1500" dirty="0" err="1"/>
              <a:t>minJumps</a:t>
            </a:r>
            <a:r>
              <a:rPr lang="en-US" sz="1500" dirty="0"/>
              <a:t>[</a:t>
            </a:r>
            <a:r>
              <a:rPr lang="en-US" sz="1500" dirty="0" err="1"/>
              <a:t>i</a:t>
            </a:r>
            <a:r>
              <a:rPr lang="en-US" sz="1500" dirty="0"/>
              <a:t> + j] != -1) {</a:t>
            </a:r>
            <a:endParaRPr lang="en-IN" sz="1500" dirty="0"/>
          </a:p>
          <a:p>
            <a:pPr marL="468000" indent="-468000" algn="just">
              <a:lnSpc>
                <a:spcPct val="110000"/>
              </a:lnSpc>
              <a:spcBef>
                <a:spcPts val="200"/>
              </a:spcBef>
              <a:spcAft>
                <a:spcPts val="200"/>
              </a:spcAft>
              <a:buNone/>
            </a:pPr>
            <a:r>
              <a:rPr lang="en-US" sz="1500" dirty="0"/>
              <a:t>	                    if (</a:t>
            </a:r>
            <a:r>
              <a:rPr lang="en-US" sz="1500" dirty="0" err="1"/>
              <a:t>minJumps</a:t>
            </a:r>
            <a:r>
              <a:rPr lang="en-US" sz="1500" dirty="0"/>
              <a:t>[</a:t>
            </a:r>
            <a:r>
              <a:rPr lang="en-US" sz="1500" dirty="0" err="1"/>
              <a:t>i</a:t>
            </a:r>
            <a:r>
              <a:rPr lang="en-US" sz="1500" dirty="0"/>
              <a:t>] == -1 || </a:t>
            </a:r>
            <a:r>
              <a:rPr lang="en-US" sz="1500" dirty="0" err="1"/>
              <a:t>minJumps</a:t>
            </a:r>
            <a:r>
              <a:rPr lang="en-US" sz="1500" dirty="0"/>
              <a:t>[</a:t>
            </a:r>
            <a:r>
              <a:rPr lang="en-US" sz="1500" dirty="0" err="1"/>
              <a:t>i</a:t>
            </a:r>
            <a:r>
              <a:rPr lang="en-US" sz="1500" dirty="0"/>
              <a:t>] &gt; 1 + </a:t>
            </a:r>
            <a:r>
              <a:rPr lang="en-US" sz="1500" dirty="0" err="1"/>
              <a:t>minJumps</a:t>
            </a:r>
            <a:r>
              <a:rPr lang="en-US" sz="1500" dirty="0"/>
              <a:t>[</a:t>
            </a:r>
            <a:r>
              <a:rPr lang="en-US" sz="1500" dirty="0" err="1"/>
              <a:t>i</a:t>
            </a:r>
            <a:r>
              <a:rPr lang="en-US" sz="1500" dirty="0"/>
              <a:t> + j]) {</a:t>
            </a:r>
            <a:endParaRPr lang="en-IN" sz="1500" dirty="0"/>
          </a:p>
          <a:p>
            <a:pPr marL="468000" indent="-468000" algn="just">
              <a:lnSpc>
                <a:spcPct val="110000"/>
              </a:lnSpc>
              <a:spcBef>
                <a:spcPts val="200"/>
              </a:spcBef>
              <a:spcAft>
                <a:spcPts val="200"/>
              </a:spcAft>
              <a:buNone/>
            </a:pPr>
            <a:r>
              <a:rPr lang="en-US" sz="1500" dirty="0"/>
              <a:t>	                        </a:t>
            </a:r>
            <a:r>
              <a:rPr lang="en-US" sz="1500" dirty="0" err="1"/>
              <a:t>minJumps</a:t>
            </a:r>
            <a:r>
              <a:rPr lang="en-US" sz="1500" dirty="0"/>
              <a:t>[</a:t>
            </a:r>
            <a:r>
              <a:rPr lang="en-US" sz="1500" dirty="0" err="1"/>
              <a:t>i</a:t>
            </a:r>
            <a:r>
              <a:rPr lang="en-US" sz="1500" dirty="0"/>
              <a:t>] = 1 + </a:t>
            </a:r>
            <a:r>
              <a:rPr lang="en-US" sz="1500" dirty="0" err="1"/>
              <a:t>minJumps</a:t>
            </a:r>
            <a:r>
              <a:rPr lang="en-US" sz="1500" dirty="0"/>
              <a:t>[</a:t>
            </a:r>
            <a:r>
              <a:rPr lang="en-US" sz="1500" dirty="0" err="1"/>
              <a:t>i</a:t>
            </a:r>
            <a:r>
              <a:rPr lang="en-US" sz="1500" dirty="0"/>
              <a:t> + j];</a:t>
            </a:r>
            <a:endParaRPr lang="en-IN" sz="1500" dirty="0"/>
          </a:p>
          <a:p>
            <a:pPr marL="468000" indent="-468000" algn="just">
              <a:lnSpc>
                <a:spcPct val="110000"/>
              </a:lnSpc>
              <a:spcBef>
                <a:spcPts val="200"/>
              </a:spcBef>
              <a:spcAft>
                <a:spcPts val="200"/>
              </a:spcAft>
              <a:buNone/>
            </a:pPr>
            <a:r>
              <a:rPr lang="en-US" sz="1500" dirty="0"/>
              <a:t>	                    }</a:t>
            </a:r>
            <a:endParaRPr lang="en-IN" sz="1500" dirty="0"/>
          </a:p>
          <a:p>
            <a:pPr marL="468000" indent="-468000" algn="just">
              <a:lnSpc>
                <a:spcPct val="110000"/>
              </a:lnSpc>
              <a:spcBef>
                <a:spcPts val="200"/>
              </a:spcBef>
              <a:spcAft>
                <a:spcPts val="200"/>
              </a:spcAft>
              <a:buNone/>
            </a:pPr>
            <a:r>
              <a:rPr lang="en-US" sz="1500" dirty="0"/>
              <a:t>	                }</a:t>
            </a:r>
            <a:endParaRPr lang="en-IN" sz="1500" dirty="0"/>
          </a:p>
          <a:p>
            <a:pPr marL="468000" indent="-468000" algn="just">
              <a:lnSpc>
                <a:spcPct val="110000"/>
              </a:lnSpc>
              <a:spcBef>
                <a:spcPts val="200"/>
              </a:spcBef>
              <a:spcAft>
                <a:spcPts val="200"/>
              </a:spcAft>
              <a:buNone/>
            </a:pPr>
            <a:r>
              <a:rPr lang="en-US" sz="1500" dirty="0"/>
              <a:t>	            }</a:t>
            </a:r>
            <a:endParaRPr lang="en-IN" sz="1500" dirty="0"/>
          </a:p>
          <a:p>
            <a:pPr marL="468000" indent="-468000" algn="just">
              <a:lnSpc>
                <a:spcPct val="110000"/>
              </a:lnSpc>
              <a:spcBef>
                <a:spcPts val="200"/>
              </a:spcBef>
              <a:spcAft>
                <a:spcPts val="200"/>
              </a:spcAft>
              <a:buNone/>
            </a:pPr>
            <a:r>
              <a:rPr lang="en-US" sz="1500" dirty="0"/>
              <a:t>	        }</a:t>
            </a:r>
            <a:endParaRPr lang="en-IN" sz="1500" dirty="0"/>
          </a:p>
        </p:txBody>
      </p:sp>
    </p:spTree>
    <p:extLst>
      <p:ext uri="{BB962C8B-B14F-4D97-AF65-F5344CB8AC3E}">
        <p14:creationId xmlns:p14="http://schemas.microsoft.com/office/powerpoint/2010/main" val="17771968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500" dirty="0"/>
              <a:t>	        return </a:t>
            </a:r>
            <a:r>
              <a:rPr lang="en-US" sz="1500" dirty="0" err="1"/>
              <a:t>minJumps</a:t>
            </a:r>
            <a:r>
              <a:rPr lang="en-US" sz="1500" dirty="0"/>
              <a:t>[0];</a:t>
            </a:r>
            <a:endParaRPr lang="en-IN" sz="1500" dirty="0"/>
          </a:p>
          <a:p>
            <a:pPr marL="468000" indent="-468000" algn="just">
              <a:lnSpc>
                <a:spcPct val="110000"/>
              </a:lnSpc>
              <a:spcBef>
                <a:spcPts val="200"/>
              </a:spcBef>
              <a:spcAft>
                <a:spcPts val="200"/>
              </a:spcAft>
              <a:buNone/>
            </a:pPr>
            <a:r>
              <a:rPr lang="en-US" sz="1500" dirty="0"/>
              <a:t>	    }</a:t>
            </a:r>
            <a:endParaRPr lang="en-IN" sz="1500" dirty="0"/>
          </a:p>
          <a:p>
            <a:pPr marL="468000" indent="-468000" algn="just">
              <a:lnSpc>
                <a:spcPct val="110000"/>
              </a:lnSpc>
              <a:spcBef>
                <a:spcPts val="200"/>
              </a:spcBef>
              <a:spcAft>
                <a:spcPts val="200"/>
              </a:spcAft>
              <a:buNone/>
            </a:pPr>
            <a:r>
              <a:rPr lang="en-US" sz="1500" dirty="0"/>
              <a:t>	    public static void main(String[] </a:t>
            </a:r>
            <a:r>
              <a:rPr lang="en-US" sz="1500" dirty="0" err="1"/>
              <a:t>args</a:t>
            </a:r>
            <a:r>
              <a:rPr lang="en-US" sz="1500" dirty="0"/>
              <a:t>) {</a:t>
            </a:r>
            <a:endParaRPr lang="en-IN" sz="1500" dirty="0"/>
          </a:p>
          <a:p>
            <a:pPr marL="468000" indent="-468000" algn="just">
              <a:lnSpc>
                <a:spcPct val="110000"/>
              </a:lnSpc>
              <a:spcBef>
                <a:spcPts val="200"/>
              </a:spcBef>
              <a:spcAft>
                <a:spcPts val="200"/>
              </a:spcAft>
              <a:buNone/>
            </a:pPr>
            <a:r>
              <a:rPr lang="en-US" sz="1500" dirty="0"/>
              <a:t>	        Scanner </a:t>
            </a:r>
            <a:r>
              <a:rPr lang="en-US" sz="1500" dirty="0" err="1"/>
              <a:t>scanner</a:t>
            </a:r>
            <a:r>
              <a:rPr lang="en-US" sz="1500" dirty="0"/>
              <a:t> = new Scanner(System.in);</a:t>
            </a:r>
            <a:endParaRPr lang="en-IN" sz="1500" dirty="0"/>
          </a:p>
          <a:p>
            <a:pPr marL="468000" indent="-468000" algn="just">
              <a:lnSpc>
                <a:spcPct val="110000"/>
              </a:lnSpc>
              <a:spcBef>
                <a:spcPts val="200"/>
              </a:spcBef>
              <a:spcAft>
                <a:spcPts val="200"/>
              </a:spcAft>
              <a:buNone/>
            </a:pPr>
            <a:r>
              <a:rPr lang="en-US" sz="1500" dirty="0"/>
              <a:t>	        int n = </a:t>
            </a:r>
            <a:r>
              <a:rPr lang="en-US" sz="1500" dirty="0" err="1"/>
              <a:t>scanner.nextInt</a:t>
            </a:r>
            <a:r>
              <a:rPr lang="en-US" sz="1500" dirty="0"/>
              <a:t>();</a:t>
            </a:r>
            <a:endParaRPr lang="en-IN" sz="1500" dirty="0"/>
          </a:p>
          <a:p>
            <a:pPr marL="468000" indent="-468000" algn="just">
              <a:lnSpc>
                <a:spcPct val="110000"/>
              </a:lnSpc>
              <a:spcBef>
                <a:spcPts val="200"/>
              </a:spcBef>
              <a:spcAft>
                <a:spcPts val="200"/>
              </a:spcAft>
              <a:buNone/>
            </a:pPr>
            <a:r>
              <a:rPr lang="en-US" sz="1500" dirty="0"/>
              <a:t>	        int[] </a:t>
            </a:r>
            <a:r>
              <a:rPr lang="en-US" sz="1500" dirty="0" err="1"/>
              <a:t>arr</a:t>
            </a:r>
            <a:r>
              <a:rPr lang="en-US" sz="1500" dirty="0"/>
              <a:t> = new int[n];</a:t>
            </a:r>
            <a:endParaRPr lang="en-IN" sz="1500" dirty="0"/>
          </a:p>
          <a:p>
            <a:pPr marL="468000" indent="-468000" algn="just">
              <a:lnSpc>
                <a:spcPct val="110000"/>
              </a:lnSpc>
              <a:spcBef>
                <a:spcPts val="200"/>
              </a:spcBef>
              <a:spcAft>
                <a:spcPts val="200"/>
              </a:spcAft>
              <a:buNone/>
            </a:pPr>
            <a:r>
              <a:rPr lang="en-US" sz="1500" dirty="0"/>
              <a:t>	        for (int </a:t>
            </a:r>
            <a:r>
              <a:rPr lang="en-US" sz="1500" dirty="0" err="1"/>
              <a:t>i</a:t>
            </a:r>
            <a:r>
              <a:rPr lang="en-US" sz="1500" dirty="0"/>
              <a:t> = 0; </a:t>
            </a:r>
            <a:r>
              <a:rPr lang="en-US" sz="1500" dirty="0" err="1"/>
              <a:t>i</a:t>
            </a:r>
            <a:r>
              <a:rPr lang="en-US" sz="1500" dirty="0"/>
              <a:t> &lt; n; </a:t>
            </a:r>
            <a:r>
              <a:rPr lang="en-US" sz="1500" dirty="0" err="1"/>
              <a:t>i</a:t>
            </a:r>
            <a:r>
              <a:rPr lang="en-US" sz="1500" dirty="0"/>
              <a:t>++) {</a:t>
            </a:r>
            <a:endParaRPr lang="en-IN" sz="1500" dirty="0"/>
          </a:p>
          <a:p>
            <a:pPr marL="468000" indent="-468000" algn="just">
              <a:lnSpc>
                <a:spcPct val="110000"/>
              </a:lnSpc>
              <a:spcBef>
                <a:spcPts val="200"/>
              </a:spcBef>
              <a:spcAft>
                <a:spcPts val="200"/>
              </a:spcAft>
              <a:buNone/>
            </a:pPr>
            <a:r>
              <a:rPr lang="en-US" sz="1500" dirty="0"/>
              <a:t>	            </a:t>
            </a:r>
            <a:r>
              <a:rPr lang="en-US" sz="1500" dirty="0" err="1"/>
              <a:t>arr</a:t>
            </a:r>
            <a:r>
              <a:rPr lang="en-US" sz="1500" dirty="0"/>
              <a:t>[</a:t>
            </a:r>
            <a:r>
              <a:rPr lang="en-US" sz="1500" dirty="0" err="1"/>
              <a:t>i</a:t>
            </a:r>
            <a:r>
              <a:rPr lang="en-US" sz="1500" dirty="0"/>
              <a:t>] = </a:t>
            </a:r>
            <a:r>
              <a:rPr lang="en-US" sz="1500" dirty="0" err="1"/>
              <a:t>scanner.nextInt</a:t>
            </a:r>
            <a:r>
              <a:rPr lang="en-US" sz="1500" dirty="0"/>
              <a:t>();</a:t>
            </a:r>
            <a:endParaRPr lang="en-IN" sz="1500" dirty="0"/>
          </a:p>
          <a:p>
            <a:pPr marL="468000" indent="-468000" algn="just">
              <a:lnSpc>
                <a:spcPct val="110000"/>
              </a:lnSpc>
              <a:spcBef>
                <a:spcPts val="200"/>
              </a:spcBef>
              <a:spcAft>
                <a:spcPts val="200"/>
              </a:spcAft>
              <a:buNone/>
            </a:pPr>
            <a:r>
              <a:rPr lang="en-US" sz="1500" dirty="0"/>
              <a:t>	        }</a:t>
            </a:r>
            <a:endParaRPr lang="en-IN" sz="1500" dirty="0"/>
          </a:p>
          <a:p>
            <a:pPr marL="468000" indent="-468000" algn="just">
              <a:lnSpc>
                <a:spcPct val="110000"/>
              </a:lnSpc>
              <a:spcBef>
                <a:spcPts val="200"/>
              </a:spcBef>
              <a:spcAft>
                <a:spcPts val="200"/>
              </a:spcAft>
              <a:buNone/>
            </a:pPr>
            <a:r>
              <a:rPr lang="en-US" sz="1500" dirty="0"/>
              <a:t>	        </a:t>
            </a:r>
            <a:r>
              <a:rPr lang="en-US" sz="1500" dirty="0" err="1"/>
              <a:t>System.out.println</a:t>
            </a:r>
            <a:r>
              <a:rPr lang="en-US" sz="1500" dirty="0"/>
              <a:t>("Output: " + </a:t>
            </a:r>
            <a:r>
              <a:rPr lang="en-US" sz="1500" dirty="0" err="1"/>
              <a:t>minJumpsToEnd</a:t>
            </a:r>
            <a:r>
              <a:rPr lang="en-US" sz="1500" dirty="0"/>
              <a:t>(n, </a:t>
            </a:r>
            <a:r>
              <a:rPr lang="en-US" sz="1500" dirty="0" err="1"/>
              <a:t>arr</a:t>
            </a:r>
            <a:r>
              <a:rPr lang="en-US" sz="1500" dirty="0"/>
              <a:t>));</a:t>
            </a:r>
            <a:endParaRPr lang="en-IN" sz="1500" dirty="0"/>
          </a:p>
          <a:p>
            <a:pPr marL="468000" indent="-468000" algn="just">
              <a:lnSpc>
                <a:spcPct val="110000"/>
              </a:lnSpc>
              <a:spcBef>
                <a:spcPts val="200"/>
              </a:spcBef>
              <a:spcAft>
                <a:spcPts val="200"/>
              </a:spcAft>
              <a:buNone/>
            </a:pPr>
            <a:r>
              <a:rPr lang="en-US" sz="1500" dirty="0"/>
              <a:t>	        </a:t>
            </a:r>
            <a:r>
              <a:rPr lang="en-US" sz="1500" dirty="0" err="1"/>
              <a:t>scanner.close</a:t>
            </a:r>
            <a:r>
              <a:rPr lang="en-US" sz="1500" dirty="0"/>
              <a:t>();</a:t>
            </a:r>
            <a:endParaRPr lang="en-IN" sz="1500" dirty="0"/>
          </a:p>
          <a:p>
            <a:pPr marL="468000" indent="-468000" algn="just">
              <a:lnSpc>
                <a:spcPct val="110000"/>
              </a:lnSpc>
              <a:spcBef>
                <a:spcPts val="200"/>
              </a:spcBef>
              <a:spcAft>
                <a:spcPts val="200"/>
              </a:spcAft>
              <a:buNone/>
            </a:pPr>
            <a:r>
              <a:rPr lang="en-US" sz="1500" dirty="0"/>
              <a:t>	    }</a:t>
            </a:r>
            <a:endParaRPr lang="en-IN" sz="1500" dirty="0"/>
          </a:p>
          <a:p>
            <a:pPr marL="468000" indent="-468000" algn="just">
              <a:lnSpc>
                <a:spcPct val="110000"/>
              </a:lnSpc>
              <a:spcBef>
                <a:spcPts val="200"/>
              </a:spcBef>
              <a:spcAft>
                <a:spcPts val="200"/>
              </a:spcAft>
              <a:buNone/>
            </a:pPr>
            <a:r>
              <a:rPr lang="en-US" sz="1500" dirty="0"/>
              <a:t>	}</a:t>
            </a:r>
            <a:endParaRPr lang="en-IN" sz="1500" dirty="0"/>
          </a:p>
        </p:txBody>
      </p:sp>
    </p:spTree>
    <p:extLst>
      <p:ext uri="{BB962C8B-B14F-4D97-AF65-F5344CB8AC3E}">
        <p14:creationId xmlns:p14="http://schemas.microsoft.com/office/powerpoint/2010/main" val="1994155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10.	Sum of GP</a:t>
            </a:r>
            <a:endParaRPr lang="en-IN" sz="1600" dirty="0"/>
          </a:p>
          <a:p>
            <a:pPr marL="468000" indent="-468000" algn="just">
              <a:lnSpc>
                <a:spcPct val="120000"/>
              </a:lnSpc>
              <a:spcBef>
                <a:spcPts val="300"/>
              </a:spcBef>
              <a:spcAft>
                <a:spcPts val="300"/>
              </a:spcAft>
              <a:buNone/>
            </a:pPr>
            <a:r>
              <a:rPr lang="en-US" sz="1600" dirty="0"/>
              <a:t>	A geometric progression is a sequence of numbers where each tern after the first is found by multiplying the previous one by a fixed, non-zero number called the common ratio. For example, 1, 3, 9, 27, 81 is a GP with the common ratio as 3.</a:t>
            </a:r>
            <a:endParaRPr lang="en-IN" sz="1600" dirty="0"/>
          </a:p>
          <a:p>
            <a:pPr marL="468000" indent="-468000" algn="just">
              <a:lnSpc>
                <a:spcPct val="120000"/>
              </a:lnSpc>
              <a:spcBef>
                <a:spcPts val="300"/>
              </a:spcBef>
              <a:spcAft>
                <a:spcPts val="300"/>
              </a:spcAft>
              <a:buNone/>
            </a:pPr>
            <a:r>
              <a:rPr lang="en-US" sz="1600" dirty="0"/>
              <a:t>	Given the second and third terms of a GP, return the sum till the nth term of the GP.</a:t>
            </a:r>
            <a:endParaRPr lang="en-IN" sz="1600" dirty="0"/>
          </a:p>
          <a:p>
            <a:pPr marL="468000" indent="-468000" algn="just">
              <a:lnSpc>
                <a:spcPct val="120000"/>
              </a:lnSpc>
              <a:spcBef>
                <a:spcPts val="300"/>
              </a:spcBef>
              <a:spcAft>
                <a:spcPts val="300"/>
              </a:spcAft>
              <a:buNone/>
            </a:pPr>
            <a:r>
              <a:rPr lang="en-US" sz="1600" dirty="0"/>
              <a:t>	The output returned should be a double value representing the sum till the nth term of the GP, rounded off to 3 decimal places.</a:t>
            </a:r>
            <a:endParaRPr lang="en-IN" sz="1600" dirty="0"/>
          </a:p>
          <a:p>
            <a:pPr marL="468000" indent="-468000" algn="just">
              <a:lnSpc>
                <a:spcPct val="120000"/>
              </a:lnSpc>
              <a:spcBef>
                <a:spcPts val="300"/>
              </a:spcBef>
              <a:spcAft>
                <a:spcPts val="300"/>
              </a:spcAft>
              <a:buNone/>
            </a:pPr>
            <a:r>
              <a:rPr lang="en-US" sz="1600" dirty="0"/>
              <a:t>	Input Specification:</a:t>
            </a:r>
            <a:endParaRPr lang="en-IN" sz="1600" dirty="0"/>
          </a:p>
          <a:p>
            <a:pPr marL="468000" indent="-468000" algn="just">
              <a:lnSpc>
                <a:spcPct val="120000"/>
              </a:lnSpc>
              <a:spcBef>
                <a:spcPts val="300"/>
              </a:spcBef>
              <a:spcAft>
                <a:spcPts val="300"/>
              </a:spcAft>
              <a:buNone/>
            </a:pPr>
            <a:r>
              <a:rPr lang="en-US" sz="1600" dirty="0"/>
              <a:t>	Input1: Second Term of GP (Double)</a:t>
            </a:r>
            <a:endParaRPr lang="en-IN" sz="1600" dirty="0"/>
          </a:p>
          <a:p>
            <a:pPr marL="468000" indent="-468000" algn="just">
              <a:lnSpc>
                <a:spcPct val="120000"/>
              </a:lnSpc>
              <a:spcBef>
                <a:spcPts val="300"/>
              </a:spcBef>
              <a:spcAft>
                <a:spcPts val="300"/>
              </a:spcAft>
              <a:buNone/>
            </a:pPr>
            <a:r>
              <a:rPr lang="en-US" sz="1600" dirty="0"/>
              <a:t>	Input2: Third Term of GP (Double)</a:t>
            </a:r>
            <a:endParaRPr lang="en-IN" sz="1600" dirty="0"/>
          </a:p>
          <a:p>
            <a:pPr marL="468000" indent="-468000" algn="just">
              <a:lnSpc>
                <a:spcPct val="120000"/>
              </a:lnSpc>
              <a:spcBef>
                <a:spcPts val="300"/>
              </a:spcBef>
              <a:spcAft>
                <a:spcPts val="300"/>
              </a:spcAft>
              <a:buNone/>
            </a:pPr>
            <a:r>
              <a:rPr lang="en-US" sz="1600" dirty="0"/>
              <a:t>	Input3: Value of n</a:t>
            </a:r>
            <a:endParaRPr lang="en-IN" sz="1600" dirty="0"/>
          </a:p>
          <a:p>
            <a:pPr marL="468000" indent="-468000" algn="just">
              <a:lnSpc>
                <a:spcPct val="120000"/>
              </a:lnSpc>
              <a:spcBef>
                <a:spcPts val="300"/>
              </a:spcBef>
              <a:spcAft>
                <a:spcPts val="300"/>
              </a:spcAft>
              <a:buNone/>
            </a:pPr>
            <a:r>
              <a:rPr lang="en-US" sz="1600" dirty="0"/>
              <a:t>	Output Specification:</a:t>
            </a:r>
            <a:endParaRPr lang="en-IN" sz="1600" dirty="0"/>
          </a:p>
          <a:p>
            <a:pPr marL="468000" indent="-468000" algn="just">
              <a:lnSpc>
                <a:spcPct val="120000"/>
              </a:lnSpc>
              <a:spcBef>
                <a:spcPts val="300"/>
              </a:spcBef>
              <a:spcAft>
                <a:spcPts val="300"/>
              </a:spcAft>
              <a:buNone/>
            </a:pPr>
            <a:r>
              <a:rPr lang="en-US" sz="1600" dirty="0"/>
              <a:t>	Return a double value representing the sum till the nth term, rounded off to 3 decimal places.</a:t>
            </a:r>
            <a:endParaRPr lang="en-IN" sz="1600" dirty="0"/>
          </a:p>
        </p:txBody>
      </p:sp>
    </p:spTree>
    <p:extLst>
      <p:ext uri="{BB962C8B-B14F-4D97-AF65-F5344CB8AC3E}">
        <p14:creationId xmlns:p14="http://schemas.microsoft.com/office/powerpoint/2010/main" val="37588811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Example 1:</a:t>
            </a:r>
            <a:endParaRPr lang="en-IN" sz="1600" dirty="0"/>
          </a:p>
          <a:p>
            <a:pPr marL="468000" indent="-468000" algn="just">
              <a:lnSpc>
                <a:spcPct val="120000"/>
              </a:lnSpc>
              <a:spcBef>
                <a:spcPts val="300"/>
              </a:spcBef>
              <a:spcAft>
                <a:spcPts val="300"/>
              </a:spcAft>
              <a:buNone/>
            </a:pPr>
            <a:r>
              <a:rPr lang="en-US" sz="1600" dirty="0"/>
              <a:t>	Input1: 1</a:t>
            </a:r>
            <a:endParaRPr lang="en-IN" sz="1600" dirty="0"/>
          </a:p>
          <a:p>
            <a:pPr marL="468000" indent="-468000" algn="just">
              <a:lnSpc>
                <a:spcPct val="120000"/>
              </a:lnSpc>
              <a:spcBef>
                <a:spcPts val="300"/>
              </a:spcBef>
              <a:spcAft>
                <a:spcPts val="300"/>
              </a:spcAft>
              <a:buNone/>
            </a:pPr>
            <a:r>
              <a:rPr lang="en-US" sz="1600" dirty="0"/>
              <a:t>	Input2: 2</a:t>
            </a:r>
            <a:endParaRPr lang="en-IN" sz="1600" dirty="0"/>
          </a:p>
          <a:p>
            <a:pPr marL="468000" indent="-468000" algn="just">
              <a:lnSpc>
                <a:spcPct val="120000"/>
              </a:lnSpc>
              <a:spcBef>
                <a:spcPts val="300"/>
              </a:spcBef>
              <a:spcAft>
                <a:spcPts val="300"/>
              </a:spcAft>
              <a:buNone/>
            </a:pPr>
            <a:r>
              <a:rPr lang="en-US" sz="1600" dirty="0"/>
              <a:t>	Input3: 4</a:t>
            </a:r>
            <a:endParaRPr lang="en-IN" sz="1600" dirty="0"/>
          </a:p>
          <a:p>
            <a:pPr marL="468000" indent="-468000" algn="just">
              <a:lnSpc>
                <a:spcPct val="120000"/>
              </a:lnSpc>
              <a:spcBef>
                <a:spcPts val="300"/>
              </a:spcBef>
              <a:spcAft>
                <a:spcPts val="300"/>
              </a:spcAft>
              <a:buNone/>
            </a:pPr>
            <a:r>
              <a:rPr lang="en-US" sz="1600" dirty="0"/>
              <a:t>	Output: 15</a:t>
            </a:r>
            <a:endParaRPr lang="en-IN" sz="1600" dirty="0"/>
          </a:p>
          <a:p>
            <a:pPr marL="468000" indent="-468000" algn="just">
              <a:lnSpc>
                <a:spcPct val="120000"/>
              </a:lnSpc>
              <a:spcBef>
                <a:spcPts val="300"/>
              </a:spcBef>
              <a:spcAft>
                <a:spcPts val="300"/>
              </a:spcAft>
              <a:buNone/>
            </a:pPr>
            <a:r>
              <a:rPr lang="en-US" sz="1600" dirty="0"/>
              <a:t>	Example 2:</a:t>
            </a:r>
            <a:endParaRPr lang="en-IN" sz="1600" dirty="0"/>
          </a:p>
          <a:p>
            <a:pPr marL="468000" indent="-468000" algn="just">
              <a:lnSpc>
                <a:spcPct val="120000"/>
              </a:lnSpc>
              <a:spcBef>
                <a:spcPts val="300"/>
              </a:spcBef>
              <a:spcAft>
                <a:spcPts val="300"/>
              </a:spcAft>
              <a:buNone/>
            </a:pPr>
            <a:r>
              <a:rPr lang="en-US" sz="1600" dirty="0"/>
              <a:t>	Input1: 1</a:t>
            </a:r>
            <a:endParaRPr lang="en-IN" sz="1600" dirty="0"/>
          </a:p>
          <a:p>
            <a:pPr marL="468000" indent="-468000" algn="just">
              <a:lnSpc>
                <a:spcPct val="120000"/>
              </a:lnSpc>
              <a:spcBef>
                <a:spcPts val="300"/>
              </a:spcBef>
              <a:spcAft>
                <a:spcPts val="300"/>
              </a:spcAft>
              <a:buNone/>
            </a:pPr>
            <a:r>
              <a:rPr lang="en-US" sz="1600" dirty="0"/>
              <a:t>	Input2: 2</a:t>
            </a:r>
            <a:endParaRPr lang="en-IN" sz="1600" dirty="0"/>
          </a:p>
          <a:p>
            <a:pPr marL="468000" indent="-468000" algn="just">
              <a:lnSpc>
                <a:spcPct val="120000"/>
              </a:lnSpc>
              <a:spcBef>
                <a:spcPts val="300"/>
              </a:spcBef>
              <a:spcAft>
                <a:spcPts val="300"/>
              </a:spcAft>
              <a:buNone/>
            </a:pPr>
            <a:r>
              <a:rPr lang="en-US" sz="1600" dirty="0"/>
              <a:t>	Input3: 5</a:t>
            </a:r>
            <a:endParaRPr lang="en-IN" sz="1600" dirty="0"/>
          </a:p>
          <a:p>
            <a:pPr marL="468000" indent="-468000" algn="just">
              <a:lnSpc>
                <a:spcPct val="120000"/>
              </a:lnSpc>
              <a:spcBef>
                <a:spcPts val="300"/>
              </a:spcBef>
              <a:spcAft>
                <a:spcPts val="300"/>
              </a:spcAft>
              <a:buNone/>
            </a:pPr>
            <a:r>
              <a:rPr lang="en-US" sz="1600" dirty="0"/>
              <a:t>	Output: 31</a:t>
            </a:r>
            <a:endParaRPr lang="en-IN" sz="1600" dirty="0"/>
          </a:p>
        </p:txBody>
      </p:sp>
    </p:spTree>
    <p:extLst>
      <p:ext uri="{BB962C8B-B14F-4D97-AF65-F5344CB8AC3E}">
        <p14:creationId xmlns:p14="http://schemas.microsoft.com/office/powerpoint/2010/main" val="32382173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double </a:t>
            </a:r>
            <a:r>
              <a:rPr lang="en-US" sz="1600" dirty="0" err="1"/>
              <a:t>sumOfGP</a:t>
            </a:r>
            <a:r>
              <a:rPr lang="en-US" sz="1600" dirty="0"/>
              <a:t>(double </a:t>
            </a:r>
            <a:r>
              <a:rPr lang="en-US" sz="1600" dirty="0" err="1"/>
              <a:t>secondTerm</a:t>
            </a:r>
            <a:r>
              <a:rPr lang="en-US" sz="1600" dirty="0"/>
              <a:t>, double </a:t>
            </a:r>
            <a:r>
              <a:rPr lang="en-US" sz="1600" dirty="0" err="1"/>
              <a:t>thirdTerm</a:t>
            </a:r>
            <a:r>
              <a:rPr lang="en-US" sz="1600" dirty="0"/>
              <a:t>, int n) {</a:t>
            </a:r>
            <a:endParaRPr lang="en-IN" sz="1600" dirty="0"/>
          </a:p>
          <a:p>
            <a:pPr marL="468000" indent="-468000" algn="just">
              <a:lnSpc>
                <a:spcPct val="120000"/>
              </a:lnSpc>
              <a:spcBef>
                <a:spcPts val="300"/>
              </a:spcBef>
              <a:spcAft>
                <a:spcPts val="300"/>
              </a:spcAft>
              <a:buNone/>
            </a:pPr>
            <a:r>
              <a:rPr lang="en-US" sz="1600" dirty="0"/>
              <a:t>	        // Calculate the common ratio</a:t>
            </a:r>
            <a:endParaRPr lang="en-IN" sz="1600" dirty="0"/>
          </a:p>
          <a:p>
            <a:pPr marL="468000" indent="-468000" algn="just">
              <a:lnSpc>
                <a:spcPct val="120000"/>
              </a:lnSpc>
              <a:spcBef>
                <a:spcPts val="300"/>
              </a:spcBef>
              <a:spcAft>
                <a:spcPts val="300"/>
              </a:spcAft>
              <a:buNone/>
            </a:pPr>
            <a:r>
              <a:rPr lang="en-US" sz="1600" dirty="0"/>
              <a:t>	        double </a:t>
            </a:r>
            <a:r>
              <a:rPr lang="en-US" sz="1600" dirty="0" err="1"/>
              <a:t>commonRatio</a:t>
            </a:r>
            <a:r>
              <a:rPr lang="en-US" sz="1600" dirty="0"/>
              <a:t> = </a:t>
            </a:r>
            <a:r>
              <a:rPr lang="en-US" sz="1600" dirty="0" err="1"/>
              <a:t>thirdTerm</a:t>
            </a:r>
            <a:r>
              <a:rPr lang="en-US" sz="1600" dirty="0"/>
              <a:t> / </a:t>
            </a:r>
            <a:r>
              <a:rPr lang="en-US" sz="1600" dirty="0" err="1"/>
              <a:t>secondTerm</a:t>
            </a:r>
            <a:r>
              <a:rPr lang="en-US" sz="1600" dirty="0"/>
              <a:t>;</a:t>
            </a:r>
            <a:endParaRPr lang="en-IN" sz="1600" dirty="0"/>
          </a:p>
          <a:p>
            <a:pPr marL="468000" indent="-468000" algn="just">
              <a:lnSpc>
                <a:spcPct val="120000"/>
              </a:lnSpc>
              <a:spcBef>
                <a:spcPts val="300"/>
              </a:spcBef>
              <a:spcAft>
                <a:spcPts val="300"/>
              </a:spcAft>
              <a:buNone/>
            </a:pPr>
            <a:r>
              <a:rPr lang="en-US" sz="1600" dirty="0"/>
              <a:t>	        // Calculate the sum of the geometric progression</a:t>
            </a:r>
            <a:endParaRPr lang="en-IN" sz="1600" dirty="0"/>
          </a:p>
          <a:p>
            <a:pPr marL="468000" indent="-468000" algn="just">
              <a:lnSpc>
                <a:spcPct val="120000"/>
              </a:lnSpc>
              <a:spcBef>
                <a:spcPts val="300"/>
              </a:spcBef>
              <a:spcAft>
                <a:spcPts val="300"/>
              </a:spcAft>
              <a:buNone/>
            </a:pPr>
            <a:r>
              <a:rPr lang="en-US" sz="1600" dirty="0"/>
              <a:t>	        double </a:t>
            </a:r>
            <a:r>
              <a:rPr lang="en-US" sz="1600" dirty="0" err="1"/>
              <a:t>sumGP</a:t>
            </a:r>
            <a:r>
              <a:rPr lang="en-US" sz="1600" dirty="0"/>
              <a:t> = </a:t>
            </a:r>
            <a:r>
              <a:rPr lang="en-US" sz="1600" dirty="0" err="1"/>
              <a:t>secondTerm</a:t>
            </a:r>
            <a:r>
              <a:rPr lang="en-US" sz="1600" dirty="0"/>
              <a:t> * (1 - </a:t>
            </a:r>
            <a:r>
              <a:rPr lang="en-US" sz="1600" dirty="0" err="1"/>
              <a:t>Math.pow</a:t>
            </a:r>
            <a:r>
              <a:rPr lang="en-US" sz="1600" dirty="0"/>
              <a:t>(</a:t>
            </a:r>
            <a:r>
              <a:rPr lang="en-US" sz="1600" dirty="0" err="1"/>
              <a:t>commonRatio</a:t>
            </a:r>
            <a:r>
              <a:rPr lang="en-US" sz="1600" dirty="0"/>
              <a:t>, n)) / (1 - </a:t>
            </a:r>
            <a:r>
              <a:rPr lang="en-US" sz="1600" dirty="0" err="1"/>
              <a:t>commonRatio</a:t>
            </a:r>
            <a:r>
              <a:rPr lang="en-US" sz="1600" dirty="0"/>
              <a:t>);</a:t>
            </a:r>
            <a:endParaRPr lang="en-IN" sz="1600" dirty="0"/>
          </a:p>
          <a:p>
            <a:pPr marL="468000" indent="-468000" algn="just">
              <a:lnSpc>
                <a:spcPct val="120000"/>
              </a:lnSpc>
              <a:spcBef>
                <a:spcPts val="300"/>
              </a:spcBef>
              <a:spcAft>
                <a:spcPts val="300"/>
              </a:spcAft>
              <a:buNone/>
            </a:pPr>
            <a:r>
              <a:rPr lang="en-US" sz="1600" dirty="0"/>
              <a:t>	        return </a:t>
            </a:r>
            <a:r>
              <a:rPr lang="en-US" sz="1600" dirty="0" err="1"/>
              <a:t>Math.round</a:t>
            </a:r>
            <a:r>
              <a:rPr lang="en-US" sz="1600" dirty="0"/>
              <a:t>(</a:t>
            </a:r>
            <a:r>
              <a:rPr lang="en-US" sz="1600" dirty="0" err="1"/>
              <a:t>sumGP</a:t>
            </a:r>
            <a:r>
              <a:rPr lang="en-US" sz="1600" dirty="0"/>
              <a:t> * 1000.0) / 1000.0; // Round to 3 decimal places</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the second term of the GP: ");</a:t>
            </a:r>
            <a:endParaRPr lang="en-IN" sz="1600" dirty="0"/>
          </a:p>
          <a:p>
            <a:pPr marL="468000" indent="-468000" algn="just">
              <a:lnSpc>
                <a:spcPct val="120000"/>
              </a:lnSpc>
              <a:spcBef>
                <a:spcPts val="300"/>
              </a:spcBef>
              <a:spcAft>
                <a:spcPts val="300"/>
              </a:spcAft>
              <a:buNone/>
            </a:pPr>
            <a:r>
              <a:rPr lang="en-US" sz="1600" dirty="0"/>
              <a:t>	        double </a:t>
            </a:r>
            <a:r>
              <a:rPr lang="en-US" sz="1600" dirty="0" err="1"/>
              <a:t>secondTerm</a:t>
            </a:r>
            <a:r>
              <a:rPr lang="en-US" sz="1600" dirty="0"/>
              <a:t> = </a:t>
            </a:r>
            <a:r>
              <a:rPr lang="en-US" sz="1600" dirty="0" err="1"/>
              <a:t>scanner.nextDouble</a:t>
            </a:r>
            <a:r>
              <a:rPr lang="en-US" sz="1600" dirty="0"/>
              <a:t>();</a:t>
            </a:r>
            <a:endParaRPr lang="en-IN" sz="1600" dirty="0"/>
          </a:p>
        </p:txBody>
      </p:sp>
    </p:spTree>
    <p:extLst>
      <p:ext uri="{BB962C8B-B14F-4D97-AF65-F5344CB8AC3E}">
        <p14:creationId xmlns:p14="http://schemas.microsoft.com/office/powerpoint/2010/main" val="29354596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the third term of the GP: ");</a:t>
            </a:r>
            <a:endParaRPr lang="en-IN" sz="1600" dirty="0"/>
          </a:p>
          <a:p>
            <a:pPr marL="468000" indent="-468000" algn="just">
              <a:lnSpc>
                <a:spcPct val="120000"/>
              </a:lnSpc>
              <a:spcBef>
                <a:spcPts val="300"/>
              </a:spcBef>
              <a:spcAft>
                <a:spcPts val="300"/>
              </a:spcAft>
              <a:buNone/>
            </a:pPr>
            <a:r>
              <a:rPr lang="en-US" sz="1600" dirty="0"/>
              <a:t>	        double </a:t>
            </a:r>
            <a:r>
              <a:rPr lang="en-US" sz="1600" dirty="0" err="1"/>
              <a:t>thirdTerm</a:t>
            </a:r>
            <a:r>
              <a:rPr lang="en-US" sz="1600" dirty="0"/>
              <a:t> = </a:t>
            </a:r>
            <a:r>
              <a:rPr lang="en-US" sz="1600" dirty="0" err="1"/>
              <a:t>scanner.nextDouble</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the value of n: ");</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double result = </a:t>
            </a:r>
            <a:r>
              <a:rPr lang="en-US" sz="1600" dirty="0" err="1"/>
              <a:t>sumOfGP</a:t>
            </a:r>
            <a:r>
              <a:rPr lang="en-US" sz="1600" dirty="0"/>
              <a:t>(</a:t>
            </a:r>
            <a:r>
              <a:rPr lang="en-US" sz="1600" dirty="0" err="1"/>
              <a:t>secondTerm</a:t>
            </a:r>
            <a:r>
              <a:rPr lang="en-US" sz="1600" dirty="0"/>
              <a:t>, </a:t>
            </a:r>
            <a:r>
              <a:rPr lang="en-US" sz="1600" dirty="0" err="1"/>
              <a:t>thirdTerm</a:t>
            </a:r>
            <a:r>
              <a:rPr lang="en-US" sz="1600" dirty="0"/>
              <a:t>, n);</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("Sum of the GP up to the nth term: " + result);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2008374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11.	Sum of Divisors</a:t>
            </a:r>
            <a:endParaRPr lang="en-IN" sz="1600" dirty="0"/>
          </a:p>
          <a:p>
            <a:pPr marL="468000" indent="-468000" algn="just">
              <a:lnSpc>
                <a:spcPct val="120000"/>
              </a:lnSpc>
              <a:spcBef>
                <a:spcPts val="300"/>
              </a:spcBef>
              <a:spcAft>
                <a:spcPts val="300"/>
              </a:spcAft>
              <a:buNone/>
            </a:pPr>
            <a:r>
              <a:rPr lang="en-US" sz="1600" dirty="0"/>
              <a:t>	Given an integer ‘n’ (1 &lt;= n &lt;= 10</a:t>
            </a:r>
            <a:r>
              <a:rPr lang="en-US" sz="1600" baseline="30000" dirty="0"/>
              <a:t>9</a:t>
            </a:r>
            <a:r>
              <a:rPr lang="en-US" sz="1600" dirty="0"/>
              <a:t>), find the sum of its unique divisors.</a:t>
            </a:r>
            <a:endParaRPr lang="en-IN" sz="1600" dirty="0"/>
          </a:p>
          <a:p>
            <a:pPr marL="468000" indent="-468000" algn="just">
              <a:lnSpc>
                <a:spcPct val="120000"/>
              </a:lnSpc>
              <a:spcBef>
                <a:spcPts val="300"/>
              </a:spcBef>
              <a:spcAft>
                <a:spcPts val="300"/>
              </a:spcAft>
              <a:buNone/>
            </a:pPr>
            <a:r>
              <a:rPr lang="en-US" sz="1600" dirty="0"/>
              <a:t>	Input Specification:</a:t>
            </a:r>
            <a:endParaRPr lang="en-IN" sz="1600" dirty="0"/>
          </a:p>
          <a:p>
            <a:pPr marL="468000" indent="-468000" algn="just">
              <a:lnSpc>
                <a:spcPct val="120000"/>
              </a:lnSpc>
              <a:spcBef>
                <a:spcPts val="300"/>
              </a:spcBef>
              <a:spcAft>
                <a:spcPts val="300"/>
              </a:spcAft>
              <a:buNone/>
            </a:pPr>
            <a:r>
              <a:rPr lang="en-US" sz="1600" dirty="0"/>
              <a:t>	Input 1: the integer ‘n’</a:t>
            </a:r>
            <a:endParaRPr lang="en-IN" sz="1600" dirty="0"/>
          </a:p>
          <a:p>
            <a:pPr marL="468000" indent="-468000" algn="just">
              <a:lnSpc>
                <a:spcPct val="120000"/>
              </a:lnSpc>
              <a:spcBef>
                <a:spcPts val="300"/>
              </a:spcBef>
              <a:spcAft>
                <a:spcPts val="300"/>
              </a:spcAft>
              <a:buNone/>
            </a:pPr>
            <a:r>
              <a:rPr lang="en-US" sz="1600" dirty="0"/>
              <a:t>	Output Specification:</a:t>
            </a:r>
            <a:endParaRPr lang="en-IN" sz="1600" dirty="0"/>
          </a:p>
          <a:p>
            <a:pPr marL="468000" indent="-468000" algn="just">
              <a:lnSpc>
                <a:spcPct val="120000"/>
              </a:lnSpc>
              <a:spcBef>
                <a:spcPts val="300"/>
              </a:spcBef>
              <a:spcAft>
                <a:spcPts val="300"/>
              </a:spcAft>
              <a:buNone/>
            </a:pPr>
            <a:r>
              <a:rPr lang="en-US" sz="1600" dirty="0"/>
              <a:t>	Return the sum of divisors of ‘n’.</a:t>
            </a:r>
            <a:endParaRPr lang="en-IN" sz="1600" dirty="0"/>
          </a:p>
          <a:p>
            <a:pPr marL="468000" indent="-468000" algn="just">
              <a:lnSpc>
                <a:spcPct val="120000"/>
              </a:lnSpc>
              <a:spcBef>
                <a:spcPts val="300"/>
              </a:spcBef>
              <a:spcAft>
                <a:spcPts val="300"/>
              </a:spcAft>
              <a:buNone/>
            </a:pPr>
            <a:r>
              <a:rPr lang="en-US" sz="1600" dirty="0"/>
              <a:t>	Example 1:</a:t>
            </a:r>
            <a:endParaRPr lang="en-IN" sz="1600" dirty="0"/>
          </a:p>
          <a:p>
            <a:pPr marL="468000" indent="-468000" algn="just">
              <a:lnSpc>
                <a:spcPct val="120000"/>
              </a:lnSpc>
              <a:spcBef>
                <a:spcPts val="300"/>
              </a:spcBef>
              <a:spcAft>
                <a:spcPts val="300"/>
              </a:spcAft>
              <a:buNone/>
            </a:pPr>
            <a:r>
              <a:rPr lang="en-US" sz="1600" dirty="0"/>
              <a:t>	Input 1: 6</a:t>
            </a:r>
            <a:endParaRPr lang="en-IN" sz="1600" dirty="0"/>
          </a:p>
          <a:p>
            <a:pPr marL="468000" indent="-468000" algn="just">
              <a:lnSpc>
                <a:spcPct val="120000"/>
              </a:lnSpc>
              <a:spcBef>
                <a:spcPts val="300"/>
              </a:spcBef>
              <a:spcAft>
                <a:spcPts val="300"/>
              </a:spcAft>
              <a:buNone/>
            </a:pPr>
            <a:r>
              <a:rPr lang="en-US" sz="1600" dirty="0"/>
              <a:t>	Output: 12</a:t>
            </a:r>
            <a:endParaRPr lang="en-IN" sz="1600" dirty="0"/>
          </a:p>
          <a:p>
            <a:pPr marL="468000" indent="-468000" algn="just">
              <a:lnSpc>
                <a:spcPct val="120000"/>
              </a:lnSpc>
              <a:spcBef>
                <a:spcPts val="300"/>
              </a:spcBef>
              <a:spcAft>
                <a:spcPts val="300"/>
              </a:spcAft>
              <a:buNone/>
            </a:pPr>
            <a:r>
              <a:rPr lang="en-US" sz="1600" dirty="0"/>
              <a:t>	Explanation:</a:t>
            </a:r>
            <a:endParaRPr lang="en-IN" sz="1600" dirty="0"/>
          </a:p>
          <a:p>
            <a:pPr marL="468000" indent="-468000" algn="just">
              <a:lnSpc>
                <a:spcPct val="120000"/>
              </a:lnSpc>
              <a:spcBef>
                <a:spcPts val="300"/>
              </a:spcBef>
              <a:spcAft>
                <a:spcPts val="300"/>
              </a:spcAft>
              <a:buNone/>
            </a:pPr>
            <a:r>
              <a:rPr lang="en-US" sz="1600" dirty="0"/>
              <a:t>	Divisors of 6 are 1, 2, 3 and 6. Sum od number (</a:t>
            </a:r>
            <a:r>
              <a:rPr lang="en-US" sz="1600" dirty="0" err="1"/>
              <a:t>i.e</a:t>
            </a:r>
            <a:r>
              <a:rPr lang="en-US" sz="1600" dirty="0"/>
              <a:t> 1 + 2 + 3 + 6) is 12</a:t>
            </a:r>
            <a:endParaRPr lang="en-IN" sz="1600" dirty="0"/>
          </a:p>
          <a:p>
            <a:pPr marL="468000" indent="-468000" algn="just">
              <a:lnSpc>
                <a:spcPct val="120000"/>
              </a:lnSpc>
              <a:spcBef>
                <a:spcPts val="300"/>
              </a:spcBef>
              <a:spcAft>
                <a:spcPts val="300"/>
              </a:spcAft>
              <a:buNone/>
            </a:pPr>
            <a:r>
              <a:rPr lang="en-US" sz="1600" dirty="0"/>
              <a:t>	Example 2:</a:t>
            </a:r>
            <a:endParaRPr lang="en-IN" sz="1600" dirty="0"/>
          </a:p>
          <a:p>
            <a:pPr marL="468000" indent="-468000" algn="just">
              <a:lnSpc>
                <a:spcPct val="120000"/>
              </a:lnSpc>
              <a:spcBef>
                <a:spcPts val="300"/>
              </a:spcBef>
              <a:spcAft>
                <a:spcPts val="300"/>
              </a:spcAft>
              <a:buNone/>
            </a:pPr>
            <a:r>
              <a:rPr lang="en-US" sz="1600" dirty="0"/>
              <a:t>	Input1: 36</a:t>
            </a:r>
            <a:endParaRPr lang="en-IN" sz="1600" dirty="0"/>
          </a:p>
          <a:p>
            <a:pPr marL="468000" indent="-468000" algn="just">
              <a:lnSpc>
                <a:spcPct val="120000"/>
              </a:lnSpc>
              <a:spcBef>
                <a:spcPts val="300"/>
              </a:spcBef>
              <a:spcAft>
                <a:spcPts val="300"/>
              </a:spcAft>
              <a:buNone/>
            </a:pPr>
            <a:r>
              <a:rPr lang="en-US" sz="1600" dirty="0"/>
              <a:t>	Output: 91</a:t>
            </a:r>
            <a:endParaRPr lang="en-IN" sz="1600" dirty="0"/>
          </a:p>
        </p:txBody>
      </p:sp>
    </p:spTree>
    <p:extLst>
      <p:ext uri="{BB962C8B-B14F-4D97-AF65-F5344CB8AC3E}">
        <p14:creationId xmlns:p14="http://schemas.microsoft.com/office/powerpoint/2010/main" val="11586919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sumOfDivisors</a:t>
            </a:r>
            <a:r>
              <a:rPr lang="en-US" sz="1600" dirty="0"/>
              <a:t>(int n) {</a:t>
            </a:r>
            <a:endParaRPr lang="en-IN" sz="1600" dirty="0"/>
          </a:p>
          <a:p>
            <a:pPr marL="468000" indent="-468000" algn="just">
              <a:lnSpc>
                <a:spcPct val="120000"/>
              </a:lnSpc>
              <a:spcBef>
                <a:spcPts val="300"/>
              </a:spcBef>
              <a:spcAft>
                <a:spcPts val="300"/>
              </a:spcAft>
              <a:buNone/>
            </a:pPr>
            <a:r>
              <a:rPr lang="en-US" sz="1600" dirty="0"/>
              <a:t>	        // Initialize the sum of divisors</a:t>
            </a:r>
            <a:endParaRPr lang="en-IN" sz="1600" dirty="0"/>
          </a:p>
          <a:p>
            <a:pPr marL="468000" indent="-468000" algn="just">
              <a:lnSpc>
                <a:spcPct val="120000"/>
              </a:lnSpc>
              <a:spcBef>
                <a:spcPts val="300"/>
              </a:spcBef>
              <a:spcAft>
                <a:spcPts val="300"/>
              </a:spcAft>
              <a:buNone/>
            </a:pPr>
            <a:r>
              <a:rPr lang="en-US" sz="1600" dirty="0"/>
              <a:t>	        int </a:t>
            </a:r>
            <a:r>
              <a:rPr lang="en-US" sz="1600" dirty="0" err="1"/>
              <a:t>divSum</a:t>
            </a:r>
            <a:r>
              <a:rPr lang="en-US" sz="1600" dirty="0"/>
              <a:t> = 0;</a:t>
            </a:r>
            <a:endParaRPr lang="en-IN" sz="1600" dirty="0"/>
          </a:p>
          <a:p>
            <a:pPr marL="468000" indent="-468000" algn="just">
              <a:lnSpc>
                <a:spcPct val="120000"/>
              </a:lnSpc>
              <a:spcBef>
                <a:spcPts val="300"/>
              </a:spcBef>
              <a:spcAft>
                <a:spcPts val="300"/>
              </a:spcAft>
              <a:buNone/>
            </a:pPr>
            <a:r>
              <a:rPr lang="en-US" sz="1600" dirty="0"/>
              <a:t>	        // Iterate from 1 to sqrt(n)</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1; </a:t>
            </a:r>
            <a:r>
              <a:rPr lang="en-US" sz="1600" dirty="0" err="1"/>
              <a:t>i</a:t>
            </a:r>
            <a:r>
              <a:rPr lang="en-US" sz="1600" dirty="0"/>
              <a:t> &lt;= </a:t>
            </a:r>
            <a:r>
              <a:rPr lang="en-US" sz="1600" dirty="0" err="1"/>
              <a:t>Math.sqrt</a:t>
            </a:r>
            <a:r>
              <a:rPr lang="en-US" sz="1600" dirty="0"/>
              <a:t>(n);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if (n % </a:t>
            </a:r>
            <a:r>
              <a:rPr lang="en-US" sz="1600" dirty="0" err="1"/>
              <a:t>i</a:t>
            </a:r>
            <a:r>
              <a:rPr lang="en-US" sz="1600" dirty="0"/>
              <a:t> == 0) {</a:t>
            </a:r>
            <a:endParaRPr lang="en-IN" sz="1600" dirty="0"/>
          </a:p>
          <a:p>
            <a:pPr marL="468000" indent="-468000" algn="just">
              <a:lnSpc>
                <a:spcPct val="120000"/>
              </a:lnSpc>
              <a:spcBef>
                <a:spcPts val="300"/>
              </a:spcBef>
              <a:spcAft>
                <a:spcPts val="300"/>
              </a:spcAft>
              <a:buNone/>
            </a:pPr>
            <a:r>
              <a:rPr lang="en-US" sz="1600" dirty="0"/>
              <a:t>	                // Add the divisor and its pair to the sum</a:t>
            </a:r>
            <a:endParaRPr lang="en-IN" sz="1600" dirty="0"/>
          </a:p>
          <a:p>
            <a:pPr marL="468000" indent="-468000" algn="just">
              <a:lnSpc>
                <a:spcPct val="120000"/>
              </a:lnSpc>
              <a:spcBef>
                <a:spcPts val="300"/>
              </a:spcBef>
              <a:spcAft>
                <a:spcPts val="300"/>
              </a:spcAft>
              <a:buNone/>
            </a:pPr>
            <a:r>
              <a:rPr lang="en-US" sz="1600" dirty="0"/>
              <a:t>	                </a:t>
            </a:r>
            <a:r>
              <a:rPr lang="en-US" sz="1600" dirty="0" err="1"/>
              <a:t>divSum</a:t>
            </a:r>
            <a:r>
              <a:rPr lang="en-US" sz="1600" dirty="0"/>
              <a:t> += </a:t>
            </a:r>
            <a:r>
              <a:rPr lang="en-US" sz="1600" dirty="0" err="1"/>
              <a:t>i</a:t>
            </a:r>
            <a:r>
              <a:rPr lang="en-US" sz="1600" dirty="0"/>
              <a:t>;</a:t>
            </a:r>
            <a:endParaRPr lang="en-IN" sz="1600" dirty="0"/>
          </a:p>
          <a:p>
            <a:pPr marL="468000" indent="-468000" algn="just">
              <a:lnSpc>
                <a:spcPct val="120000"/>
              </a:lnSpc>
              <a:spcBef>
                <a:spcPts val="300"/>
              </a:spcBef>
              <a:spcAft>
                <a:spcPts val="300"/>
              </a:spcAft>
              <a:buNone/>
            </a:pPr>
            <a:r>
              <a:rPr lang="en-US" sz="1600" dirty="0"/>
              <a:t>	                if (</a:t>
            </a:r>
            <a:r>
              <a:rPr lang="en-US" sz="1600" dirty="0" err="1"/>
              <a:t>i</a:t>
            </a:r>
            <a:r>
              <a:rPr lang="en-US" sz="1600" dirty="0"/>
              <a:t> != n / </a:t>
            </a:r>
            <a:r>
              <a:rPr lang="en-US" sz="1600" dirty="0" err="1"/>
              <a:t>i</a:t>
            </a:r>
            <a:r>
              <a:rPr lang="en-US" sz="1600" dirty="0"/>
              <a:t>) {  // Check if the pair is different</a:t>
            </a:r>
            <a:endParaRPr lang="en-IN" sz="1600" dirty="0"/>
          </a:p>
        </p:txBody>
      </p:sp>
    </p:spTree>
    <p:extLst>
      <p:ext uri="{BB962C8B-B14F-4D97-AF65-F5344CB8AC3E}">
        <p14:creationId xmlns:p14="http://schemas.microsoft.com/office/powerpoint/2010/main" val="2610839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a:t>
            </a:r>
            <a:r>
              <a:rPr lang="en-US" sz="1600" dirty="0" err="1"/>
              <a:t>divSum</a:t>
            </a:r>
            <a:r>
              <a:rPr lang="en-US" sz="1600" dirty="0"/>
              <a:t> += n / </a:t>
            </a:r>
            <a:r>
              <a:rPr lang="en-US" sz="1600" dirty="0" err="1"/>
              <a:t>i</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a:t>
            </a:r>
            <a:r>
              <a:rPr lang="en-US" sz="1600" dirty="0" err="1"/>
              <a:t>divSum</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a number: ");</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("Output: " + </a:t>
            </a:r>
            <a:r>
              <a:rPr lang="en-US" sz="1600" dirty="0" err="1"/>
              <a:t>sumOfDivisors</a:t>
            </a:r>
            <a:r>
              <a:rPr lang="en-US" sz="1600" dirty="0"/>
              <a:t>(n));</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2861171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50" dirty="0"/>
              <a:t>	                </a:t>
            </a:r>
            <a:r>
              <a:rPr lang="en-US" sz="1650" dirty="0" err="1"/>
              <a:t>reversedString.append</a:t>
            </a:r>
            <a:r>
              <a:rPr lang="en-US" sz="1650" dirty="0"/>
              <a:t>(" ");</a:t>
            </a:r>
            <a:endParaRPr lang="en-IN" sz="1650" dirty="0"/>
          </a:p>
          <a:p>
            <a:pPr marL="468000" indent="-468000" algn="just">
              <a:lnSpc>
                <a:spcPct val="120000"/>
              </a:lnSpc>
              <a:spcBef>
                <a:spcPts val="300"/>
              </a:spcBef>
              <a:spcAft>
                <a:spcPts val="300"/>
              </a:spcAft>
              <a:buNone/>
            </a:pPr>
            <a:r>
              <a:rPr lang="en-US" sz="1650" dirty="0"/>
              <a:t>	            }</a:t>
            </a:r>
            <a:endParaRPr lang="en-IN" sz="1650" dirty="0"/>
          </a:p>
          <a:p>
            <a:pPr marL="468000" indent="-468000" algn="just">
              <a:lnSpc>
                <a:spcPct val="120000"/>
              </a:lnSpc>
              <a:spcBef>
                <a:spcPts val="300"/>
              </a:spcBef>
              <a:spcAft>
                <a:spcPts val="300"/>
              </a:spcAft>
              <a:buNone/>
            </a:pPr>
            <a:r>
              <a:rPr lang="en-US" sz="1650" dirty="0"/>
              <a:t>	        }</a:t>
            </a:r>
            <a:endParaRPr lang="en-IN" sz="1650" dirty="0"/>
          </a:p>
          <a:p>
            <a:pPr marL="468000" indent="-468000" algn="just">
              <a:lnSpc>
                <a:spcPct val="120000"/>
              </a:lnSpc>
              <a:spcBef>
                <a:spcPts val="300"/>
              </a:spcBef>
              <a:spcAft>
                <a:spcPts val="300"/>
              </a:spcAft>
              <a:buNone/>
            </a:pPr>
            <a:r>
              <a:rPr lang="en-US" sz="1650" dirty="0"/>
              <a:t>	        // Convert the StringBuilder to a String and return it</a:t>
            </a:r>
            <a:endParaRPr lang="en-IN" sz="1650" dirty="0"/>
          </a:p>
          <a:p>
            <a:pPr marL="468000" indent="-468000" algn="just">
              <a:lnSpc>
                <a:spcPct val="120000"/>
              </a:lnSpc>
              <a:spcBef>
                <a:spcPts val="300"/>
              </a:spcBef>
              <a:spcAft>
                <a:spcPts val="300"/>
              </a:spcAft>
              <a:buNone/>
            </a:pPr>
            <a:r>
              <a:rPr lang="en-US" sz="1650" dirty="0"/>
              <a:t>	        return </a:t>
            </a:r>
            <a:r>
              <a:rPr lang="en-US" sz="1650" dirty="0" err="1"/>
              <a:t>reversedString.toString</a:t>
            </a:r>
            <a:r>
              <a:rPr lang="en-US" sz="1650" dirty="0"/>
              <a:t>();</a:t>
            </a:r>
            <a:endParaRPr lang="en-IN" sz="1650" dirty="0"/>
          </a:p>
          <a:p>
            <a:pPr marL="468000" indent="-468000" algn="just">
              <a:lnSpc>
                <a:spcPct val="120000"/>
              </a:lnSpc>
              <a:spcBef>
                <a:spcPts val="300"/>
              </a:spcBef>
              <a:spcAft>
                <a:spcPts val="300"/>
              </a:spcAft>
              <a:buNone/>
            </a:pPr>
            <a:r>
              <a:rPr lang="en-US" sz="1650" dirty="0"/>
              <a:t>	    }</a:t>
            </a:r>
            <a:endParaRPr lang="en-IN" sz="1650" dirty="0"/>
          </a:p>
          <a:p>
            <a:pPr marL="468000" indent="-468000" algn="just">
              <a:lnSpc>
                <a:spcPct val="120000"/>
              </a:lnSpc>
              <a:spcBef>
                <a:spcPts val="300"/>
              </a:spcBef>
              <a:spcAft>
                <a:spcPts val="300"/>
              </a:spcAft>
              <a:buNone/>
            </a:pPr>
            <a:r>
              <a:rPr lang="en-US" sz="1650" dirty="0"/>
              <a:t>	    public static void main(String[] </a:t>
            </a:r>
            <a:r>
              <a:rPr lang="en-US" sz="1650" dirty="0" err="1"/>
              <a:t>args</a:t>
            </a:r>
            <a:r>
              <a:rPr lang="en-US" sz="1650" dirty="0"/>
              <a:t>) {</a:t>
            </a:r>
            <a:endParaRPr lang="en-IN" sz="1650" dirty="0"/>
          </a:p>
          <a:p>
            <a:pPr marL="468000" indent="-468000" algn="just">
              <a:lnSpc>
                <a:spcPct val="120000"/>
              </a:lnSpc>
              <a:spcBef>
                <a:spcPts val="300"/>
              </a:spcBef>
              <a:spcAft>
                <a:spcPts val="300"/>
              </a:spcAft>
              <a:buNone/>
            </a:pPr>
            <a:r>
              <a:rPr lang="en-US" sz="1650" dirty="0"/>
              <a:t>	        Scanner </a:t>
            </a:r>
            <a:r>
              <a:rPr lang="en-US" sz="1650" dirty="0" err="1"/>
              <a:t>scanner</a:t>
            </a:r>
            <a:r>
              <a:rPr lang="en-US" sz="1650" dirty="0"/>
              <a:t> = new Scanner(System.in);</a:t>
            </a:r>
            <a:endParaRPr lang="en-IN" sz="1650" dirty="0"/>
          </a:p>
          <a:p>
            <a:pPr marL="468000" indent="-468000" algn="just">
              <a:lnSpc>
                <a:spcPct val="120000"/>
              </a:lnSpc>
              <a:spcBef>
                <a:spcPts val="300"/>
              </a:spcBef>
              <a:spcAft>
                <a:spcPts val="300"/>
              </a:spcAft>
              <a:buNone/>
            </a:pPr>
            <a:r>
              <a:rPr lang="en-US" sz="1650" dirty="0"/>
              <a:t>	        // Input the string</a:t>
            </a:r>
            <a:endParaRPr lang="en-IN" sz="1650" dirty="0"/>
          </a:p>
          <a:p>
            <a:pPr marL="468000" indent="-468000" algn="just">
              <a:lnSpc>
                <a:spcPct val="120000"/>
              </a:lnSpc>
              <a:spcBef>
                <a:spcPts val="300"/>
              </a:spcBef>
              <a:spcAft>
                <a:spcPts val="300"/>
              </a:spcAft>
              <a:buNone/>
            </a:pPr>
            <a:r>
              <a:rPr lang="en-US" sz="1650" dirty="0"/>
              <a:t>	        String Input1 = </a:t>
            </a:r>
            <a:r>
              <a:rPr lang="en-US" sz="1650" dirty="0" err="1"/>
              <a:t>scanner.nextLine</a:t>
            </a:r>
            <a:r>
              <a:rPr lang="en-US" sz="1650" dirty="0"/>
              <a:t>();</a:t>
            </a:r>
            <a:endParaRPr lang="en-IN" sz="1650" dirty="0"/>
          </a:p>
          <a:p>
            <a:pPr marL="468000" indent="-468000" algn="just">
              <a:lnSpc>
                <a:spcPct val="120000"/>
              </a:lnSpc>
              <a:spcBef>
                <a:spcPts val="300"/>
              </a:spcBef>
              <a:spcAft>
                <a:spcPts val="300"/>
              </a:spcAft>
              <a:buNone/>
            </a:pPr>
            <a:r>
              <a:rPr lang="en-US" sz="1650" dirty="0"/>
              <a:t>	        // Call the function and print the result</a:t>
            </a:r>
            <a:endParaRPr lang="en-IN" sz="1650" dirty="0"/>
          </a:p>
          <a:p>
            <a:pPr marL="468000" indent="-468000" algn="just">
              <a:lnSpc>
                <a:spcPct val="120000"/>
              </a:lnSpc>
              <a:spcBef>
                <a:spcPts val="300"/>
              </a:spcBef>
              <a:spcAft>
                <a:spcPts val="300"/>
              </a:spcAft>
              <a:buNone/>
            </a:pPr>
            <a:r>
              <a:rPr lang="en-US" sz="1650" dirty="0"/>
              <a:t>	        </a:t>
            </a:r>
            <a:r>
              <a:rPr lang="en-US" sz="1650" dirty="0" err="1"/>
              <a:t>System.out.println</a:t>
            </a:r>
            <a:r>
              <a:rPr lang="en-US" sz="1650" dirty="0"/>
              <a:t>(</a:t>
            </a:r>
            <a:r>
              <a:rPr lang="en-US" sz="1650" dirty="0" err="1"/>
              <a:t>reverseStringWordWise</a:t>
            </a:r>
            <a:r>
              <a:rPr lang="en-US" sz="1650" dirty="0"/>
              <a:t>(Input1));</a:t>
            </a:r>
            <a:endParaRPr lang="en-IN" sz="1650" dirty="0"/>
          </a:p>
          <a:p>
            <a:pPr marL="468000" indent="-468000" algn="just">
              <a:lnSpc>
                <a:spcPct val="120000"/>
              </a:lnSpc>
              <a:spcBef>
                <a:spcPts val="300"/>
              </a:spcBef>
              <a:spcAft>
                <a:spcPts val="300"/>
              </a:spcAft>
              <a:buNone/>
            </a:pPr>
            <a:r>
              <a:rPr lang="en-US" sz="1650" dirty="0"/>
              <a:t>	        </a:t>
            </a:r>
            <a:r>
              <a:rPr lang="en-US" sz="1650" dirty="0" err="1"/>
              <a:t>scanner.close</a:t>
            </a:r>
            <a:r>
              <a:rPr lang="en-US" sz="1650" dirty="0"/>
              <a:t>();</a:t>
            </a:r>
            <a:endParaRPr lang="en-IN" sz="1650" dirty="0"/>
          </a:p>
          <a:p>
            <a:pPr marL="468000" indent="-468000" algn="just">
              <a:lnSpc>
                <a:spcPct val="120000"/>
              </a:lnSpc>
              <a:spcBef>
                <a:spcPts val="300"/>
              </a:spcBef>
              <a:spcAft>
                <a:spcPts val="300"/>
              </a:spcAft>
              <a:buNone/>
            </a:pPr>
            <a:r>
              <a:rPr lang="en-US" sz="1650" dirty="0"/>
              <a:t>	    }</a:t>
            </a:r>
            <a:endParaRPr lang="en-IN" sz="1650" dirty="0"/>
          </a:p>
          <a:p>
            <a:pPr marL="468000" indent="-468000" algn="just">
              <a:lnSpc>
                <a:spcPct val="120000"/>
              </a:lnSpc>
              <a:spcBef>
                <a:spcPts val="300"/>
              </a:spcBef>
              <a:spcAft>
                <a:spcPts val="300"/>
              </a:spcAft>
              <a:buNone/>
            </a:pPr>
            <a:r>
              <a:rPr lang="en-US" sz="1650" dirty="0"/>
              <a:t>	}</a:t>
            </a:r>
            <a:endParaRPr lang="en-IN" sz="1650" dirty="0"/>
          </a:p>
        </p:txBody>
      </p:sp>
    </p:spTree>
    <p:extLst>
      <p:ext uri="{BB962C8B-B14F-4D97-AF65-F5344CB8AC3E}">
        <p14:creationId xmlns:p14="http://schemas.microsoft.com/office/powerpoint/2010/main" val="31226488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12.	Given three numbers b, e, and m. Fill in a function that takes these three positive integer values and outputs be mod m.</a:t>
            </a:r>
            <a:endParaRPr lang="en-IN" sz="1600" dirty="0"/>
          </a:p>
          <a:p>
            <a:pPr marL="468000" indent="-468000" algn="just">
              <a:lnSpc>
                <a:spcPct val="120000"/>
              </a:lnSpc>
              <a:spcBef>
                <a:spcPts val="300"/>
              </a:spcBef>
              <a:spcAft>
                <a:spcPts val="300"/>
              </a:spcAft>
              <a:buNone/>
            </a:pPr>
            <a:r>
              <a:rPr lang="en-US" sz="1600" dirty="0"/>
              <a:t>	</a:t>
            </a:r>
            <a:r>
              <a:rPr lang="en-US" sz="1600" b="1" dirty="0"/>
              <a:t>Note:</a:t>
            </a:r>
            <a:r>
              <a:rPr lang="en-US" sz="1600" dirty="0"/>
              <a:t> The test case values can be very large. Therefore, write your code accordingly.</a:t>
            </a:r>
            <a:endParaRPr lang="en-IN" sz="1600" dirty="0"/>
          </a:p>
          <a:p>
            <a:pPr marL="468000" indent="-468000" algn="just">
              <a:lnSpc>
                <a:spcPct val="120000"/>
              </a:lnSpc>
              <a:spcBef>
                <a:spcPts val="300"/>
              </a:spcBef>
              <a:spcAft>
                <a:spcPts val="300"/>
              </a:spcAft>
              <a:buNone/>
            </a:pPr>
            <a:r>
              <a:rPr lang="en-US" sz="1600" dirty="0"/>
              <a:t>	Input Specification:</a:t>
            </a:r>
            <a:endParaRPr lang="en-IN" sz="1600" dirty="0"/>
          </a:p>
          <a:p>
            <a:pPr marL="468000" indent="-468000" algn="just">
              <a:lnSpc>
                <a:spcPct val="120000"/>
              </a:lnSpc>
              <a:spcBef>
                <a:spcPts val="300"/>
              </a:spcBef>
              <a:spcAft>
                <a:spcPts val="300"/>
              </a:spcAft>
              <a:buNone/>
            </a:pPr>
            <a:r>
              <a:rPr lang="en-US" sz="1600" dirty="0"/>
              <a:t>	Input 1: positive integer, b</a:t>
            </a:r>
            <a:endParaRPr lang="en-IN" sz="1600" dirty="0"/>
          </a:p>
          <a:p>
            <a:pPr marL="468000" indent="-468000" algn="just">
              <a:lnSpc>
                <a:spcPct val="120000"/>
              </a:lnSpc>
              <a:spcBef>
                <a:spcPts val="300"/>
              </a:spcBef>
              <a:spcAft>
                <a:spcPts val="300"/>
              </a:spcAft>
              <a:buNone/>
            </a:pPr>
            <a:r>
              <a:rPr lang="en-US" sz="1600" dirty="0"/>
              <a:t>	Input 2: positive integer, e</a:t>
            </a:r>
            <a:endParaRPr lang="en-IN" sz="1600" dirty="0"/>
          </a:p>
          <a:p>
            <a:pPr marL="468000" indent="-468000" algn="just">
              <a:lnSpc>
                <a:spcPct val="120000"/>
              </a:lnSpc>
              <a:spcBef>
                <a:spcPts val="300"/>
              </a:spcBef>
              <a:spcAft>
                <a:spcPts val="300"/>
              </a:spcAft>
              <a:buNone/>
            </a:pPr>
            <a:r>
              <a:rPr lang="en-US" sz="1600" dirty="0"/>
              <a:t>	Input 3: positive integer, m</a:t>
            </a:r>
            <a:endParaRPr lang="en-IN" sz="1600" dirty="0"/>
          </a:p>
          <a:p>
            <a:pPr marL="468000" indent="-468000" algn="just">
              <a:lnSpc>
                <a:spcPct val="120000"/>
              </a:lnSpc>
              <a:spcBef>
                <a:spcPts val="300"/>
              </a:spcBef>
              <a:spcAft>
                <a:spcPts val="300"/>
              </a:spcAft>
              <a:buNone/>
            </a:pPr>
            <a:r>
              <a:rPr lang="en-US" sz="1600" dirty="0"/>
              <a:t>	Output Specification:</a:t>
            </a:r>
            <a:endParaRPr lang="en-IN" sz="1600" dirty="0"/>
          </a:p>
          <a:p>
            <a:pPr marL="468000" indent="-468000" algn="just">
              <a:lnSpc>
                <a:spcPct val="120000"/>
              </a:lnSpc>
              <a:spcBef>
                <a:spcPts val="300"/>
              </a:spcBef>
              <a:spcAft>
                <a:spcPts val="300"/>
              </a:spcAft>
              <a:buNone/>
            </a:pPr>
            <a:r>
              <a:rPr lang="en-US" sz="1600" dirty="0"/>
              <a:t>	Return an integer on calculating b</a:t>
            </a:r>
            <a:r>
              <a:rPr lang="en-US" sz="1600" baseline="30000" dirty="0"/>
              <a:t>e</a:t>
            </a:r>
            <a:r>
              <a:rPr lang="en-US" sz="1600" dirty="0"/>
              <a:t> mod m.</a:t>
            </a:r>
            <a:endParaRPr lang="en-IN" sz="1600" dirty="0"/>
          </a:p>
          <a:p>
            <a:pPr marL="468000" indent="-468000" algn="just">
              <a:lnSpc>
                <a:spcPct val="120000"/>
              </a:lnSpc>
              <a:spcBef>
                <a:spcPts val="300"/>
              </a:spcBef>
              <a:spcAft>
                <a:spcPts val="300"/>
              </a:spcAft>
              <a:buNone/>
            </a:pPr>
            <a:r>
              <a:rPr lang="en-US" sz="1600" dirty="0"/>
              <a:t>	Example 1:</a:t>
            </a:r>
            <a:endParaRPr lang="en-IN" sz="1600" dirty="0"/>
          </a:p>
          <a:p>
            <a:pPr marL="468000" indent="-468000" algn="just">
              <a:lnSpc>
                <a:spcPct val="120000"/>
              </a:lnSpc>
              <a:spcBef>
                <a:spcPts val="300"/>
              </a:spcBef>
              <a:spcAft>
                <a:spcPts val="300"/>
              </a:spcAft>
              <a:buNone/>
            </a:pPr>
            <a:r>
              <a:rPr lang="en-US" sz="1600" dirty="0"/>
              <a:t>	Input 1: 2</a:t>
            </a:r>
            <a:endParaRPr lang="en-IN" sz="1600" dirty="0"/>
          </a:p>
          <a:p>
            <a:pPr marL="468000" indent="-468000" algn="just">
              <a:lnSpc>
                <a:spcPct val="120000"/>
              </a:lnSpc>
              <a:spcBef>
                <a:spcPts val="300"/>
              </a:spcBef>
              <a:spcAft>
                <a:spcPts val="300"/>
              </a:spcAft>
              <a:buNone/>
            </a:pPr>
            <a:r>
              <a:rPr lang="en-US" sz="1600" dirty="0"/>
              <a:t>	Input 2: 10</a:t>
            </a:r>
            <a:endParaRPr lang="en-IN" sz="1600" dirty="0"/>
          </a:p>
          <a:p>
            <a:pPr marL="468000" indent="-468000" algn="just">
              <a:lnSpc>
                <a:spcPct val="120000"/>
              </a:lnSpc>
              <a:spcBef>
                <a:spcPts val="300"/>
              </a:spcBef>
              <a:spcAft>
                <a:spcPts val="300"/>
              </a:spcAft>
              <a:buNone/>
            </a:pPr>
            <a:r>
              <a:rPr lang="en-US" sz="1600" dirty="0"/>
              <a:t>	Input 3: 1025</a:t>
            </a:r>
            <a:endParaRPr lang="en-IN" sz="1600" dirty="0"/>
          </a:p>
          <a:p>
            <a:pPr marL="468000" indent="-468000" algn="just">
              <a:lnSpc>
                <a:spcPct val="120000"/>
              </a:lnSpc>
              <a:spcBef>
                <a:spcPts val="300"/>
              </a:spcBef>
              <a:spcAft>
                <a:spcPts val="300"/>
              </a:spcAft>
              <a:buNone/>
            </a:pPr>
            <a:r>
              <a:rPr lang="en-US" sz="1600" dirty="0"/>
              <a:t>	Output: 1024</a:t>
            </a:r>
            <a:endParaRPr lang="en-IN" sz="1600" dirty="0"/>
          </a:p>
        </p:txBody>
      </p:sp>
    </p:spTree>
    <p:extLst>
      <p:ext uri="{BB962C8B-B14F-4D97-AF65-F5344CB8AC3E}">
        <p14:creationId xmlns:p14="http://schemas.microsoft.com/office/powerpoint/2010/main" val="29613187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long </a:t>
            </a:r>
            <a:r>
              <a:rPr lang="en-US" sz="1600" dirty="0" err="1"/>
              <a:t>powerMod</a:t>
            </a:r>
            <a:r>
              <a:rPr lang="en-US" sz="1600" dirty="0"/>
              <a:t>(long b, long e, long m) {</a:t>
            </a:r>
            <a:endParaRPr lang="en-IN" sz="1600" dirty="0"/>
          </a:p>
          <a:p>
            <a:pPr marL="468000" indent="-468000" algn="just">
              <a:lnSpc>
                <a:spcPct val="120000"/>
              </a:lnSpc>
              <a:spcBef>
                <a:spcPts val="300"/>
              </a:spcBef>
              <a:spcAft>
                <a:spcPts val="300"/>
              </a:spcAft>
              <a:buNone/>
            </a:pPr>
            <a:r>
              <a:rPr lang="en-US" sz="1600" dirty="0"/>
              <a:t>	        long result = 1;</a:t>
            </a:r>
            <a:endParaRPr lang="en-IN" sz="1600" dirty="0"/>
          </a:p>
          <a:p>
            <a:pPr marL="468000" indent="-468000" algn="just">
              <a:lnSpc>
                <a:spcPct val="120000"/>
              </a:lnSpc>
              <a:spcBef>
                <a:spcPts val="300"/>
              </a:spcBef>
              <a:spcAft>
                <a:spcPts val="300"/>
              </a:spcAft>
              <a:buNone/>
            </a:pPr>
            <a:r>
              <a:rPr lang="en-US" sz="1600" dirty="0"/>
              <a:t>	        // Reduce the exponent modulo phi(m) to avoid overflow</a:t>
            </a:r>
            <a:endParaRPr lang="en-IN" sz="1600" dirty="0"/>
          </a:p>
          <a:p>
            <a:pPr marL="468000" indent="-468000" algn="just">
              <a:lnSpc>
                <a:spcPct val="120000"/>
              </a:lnSpc>
              <a:spcBef>
                <a:spcPts val="300"/>
              </a:spcBef>
              <a:spcAft>
                <a:spcPts val="300"/>
              </a:spcAft>
              <a:buNone/>
            </a:pPr>
            <a:r>
              <a:rPr lang="en-US" sz="1600" dirty="0"/>
              <a:t>	        e %= (m - 1);</a:t>
            </a:r>
            <a:endParaRPr lang="en-IN" sz="1600" dirty="0"/>
          </a:p>
          <a:p>
            <a:pPr marL="468000" indent="-468000" algn="just">
              <a:lnSpc>
                <a:spcPct val="120000"/>
              </a:lnSpc>
              <a:spcBef>
                <a:spcPts val="300"/>
              </a:spcBef>
              <a:spcAft>
                <a:spcPts val="300"/>
              </a:spcAft>
              <a:buNone/>
            </a:pPr>
            <a:r>
              <a:rPr lang="en-US" sz="1600" dirty="0"/>
              <a:t>	        // Perform modular exponentiation</a:t>
            </a:r>
            <a:endParaRPr lang="en-IN" sz="1600" dirty="0"/>
          </a:p>
          <a:p>
            <a:pPr marL="468000" indent="-468000" algn="just">
              <a:lnSpc>
                <a:spcPct val="120000"/>
              </a:lnSpc>
              <a:spcBef>
                <a:spcPts val="300"/>
              </a:spcBef>
              <a:spcAft>
                <a:spcPts val="300"/>
              </a:spcAft>
              <a:buNone/>
            </a:pPr>
            <a:r>
              <a:rPr lang="en-US" sz="1600" dirty="0"/>
              <a:t>	        while (e &gt; 0) {</a:t>
            </a:r>
            <a:endParaRPr lang="en-IN" sz="1600" dirty="0"/>
          </a:p>
          <a:p>
            <a:pPr marL="468000" indent="-468000" algn="just">
              <a:lnSpc>
                <a:spcPct val="120000"/>
              </a:lnSpc>
              <a:spcBef>
                <a:spcPts val="300"/>
              </a:spcBef>
              <a:spcAft>
                <a:spcPts val="300"/>
              </a:spcAft>
              <a:buNone/>
            </a:pPr>
            <a:r>
              <a:rPr lang="en-US" sz="1600" dirty="0"/>
              <a:t>	            if (e % 2 == 1) {</a:t>
            </a:r>
            <a:endParaRPr lang="en-IN" sz="1600" dirty="0"/>
          </a:p>
          <a:p>
            <a:pPr marL="468000" indent="-468000" algn="just">
              <a:lnSpc>
                <a:spcPct val="120000"/>
              </a:lnSpc>
              <a:spcBef>
                <a:spcPts val="300"/>
              </a:spcBef>
              <a:spcAft>
                <a:spcPts val="300"/>
              </a:spcAft>
              <a:buNone/>
            </a:pPr>
            <a:r>
              <a:rPr lang="en-US" sz="1600" dirty="0"/>
              <a:t>	                result = (result * b) % m;</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b = (b * b) % m;</a:t>
            </a:r>
            <a:endParaRPr lang="en-IN" sz="1600" dirty="0"/>
          </a:p>
          <a:p>
            <a:pPr marL="468000" indent="-468000" algn="just">
              <a:lnSpc>
                <a:spcPct val="120000"/>
              </a:lnSpc>
              <a:spcBef>
                <a:spcPts val="300"/>
              </a:spcBef>
              <a:spcAft>
                <a:spcPts val="300"/>
              </a:spcAft>
              <a:buNone/>
            </a:pPr>
            <a:r>
              <a:rPr lang="en-US" sz="1600" dirty="0"/>
              <a:t>	            e /= 2;</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083119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return result;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base (b): ");</a:t>
            </a:r>
            <a:endParaRPr lang="en-IN" sz="1600" dirty="0"/>
          </a:p>
          <a:p>
            <a:pPr marL="468000" indent="-468000" algn="just">
              <a:lnSpc>
                <a:spcPct val="120000"/>
              </a:lnSpc>
              <a:spcBef>
                <a:spcPts val="300"/>
              </a:spcBef>
              <a:spcAft>
                <a:spcPts val="300"/>
              </a:spcAft>
              <a:buNone/>
            </a:pPr>
            <a:r>
              <a:rPr lang="en-US" sz="1600" dirty="0"/>
              <a:t>	        long b = </a:t>
            </a:r>
            <a:r>
              <a:rPr lang="en-US" sz="1600" dirty="0" err="1"/>
              <a:t>scanner.nextLong</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exponent (e): ");</a:t>
            </a:r>
            <a:endParaRPr lang="en-IN" sz="1600" dirty="0"/>
          </a:p>
          <a:p>
            <a:pPr marL="468000" indent="-468000" algn="just">
              <a:lnSpc>
                <a:spcPct val="120000"/>
              </a:lnSpc>
              <a:spcBef>
                <a:spcPts val="300"/>
              </a:spcBef>
              <a:spcAft>
                <a:spcPts val="300"/>
              </a:spcAft>
              <a:buNone/>
            </a:pPr>
            <a:r>
              <a:rPr lang="en-US" sz="1600" dirty="0"/>
              <a:t>	        long e = </a:t>
            </a:r>
            <a:r>
              <a:rPr lang="en-US" sz="1600" dirty="0" err="1"/>
              <a:t>scanner.nextLong</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modulus (m): ");</a:t>
            </a:r>
            <a:endParaRPr lang="en-IN" sz="1600" dirty="0"/>
          </a:p>
          <a:p>
            <a:pPr marL="468000" indent="-468000" algn="just">
              <a:lnSpc>
                <a:spcPct val="120000"/>
              </a:lnSpc>
              <a:spcBef>
                <a:spcPts val="300"/>
              </a:spcBef>
              <a:spcAft>
                <a:spcPts val="300"/>
              </a:spcAft>
              <a:buNone/>
            </a:pPr>
            <a:r>
              <a:rPr lang="en-US" sz="1600" dirty="0"/>
              <a:t>	        long m = </a:t>
            </a:r>
            <a:r>
              <a:rPr lang="en-US" sz="1600" dirty="0" err="1"/>
              <a:t>scanner.nextLong</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("Output: " + </a:t>
            </a:r>
            <a:r>
              <a:rPr lang="en-US" sz="1600" dirty="0" err="1"/>
              <a:t>powerMod</a:t>
            </a:r>
            <a:r>
              <a:rPr lang="en-US" sz="1600" dirty="0"/>
              <a:t>(b, e, m));</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13067814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13.	Write a program to return the difference between the sum of odd numbers and even numbers from an array of positive integers.</a:t>
            </a:r>
            <a:endParaRPr lang="en-IN" sz="1600" dirty="0"/>
          </a:p>
          <a:p>
            <a:pPr marL="468000" indent="-468000" algn="just">
              <a:lnSpc>
                <a:spcPct val="120000"/>
              </a:lnSpc>
              <a:spcBef>
                <a:spcPts val="300"/>
              </a:spcBef>
              <a:spcAft>
                <a:spcPts val="300"/>
              </a:spcAft>
              <a:buNone/>
            </a:pPr>
            <a:r>
              <a:rPr lang="en-US" sz="1600" dirty="0"/>
              <a:t>	</a:t>
            </a:r>
            <a:r>
              <a:rPr lang="en-US" sz="1600" dirty="0" err="1"/>
              <a:t>Note:You</a:t>
            </a:r>
            <a:r>
              <a:rPr lang="en-US" sz="1600" dirty="0"/>
              <a:t> are expected to write code in the </a:t>
            </a:r>
            <a:r>
              <a:rPr lang="en-US" sz="1600" dirty="0" err="1"/>
              <a:t>findOddEvenDifference</a:t>
            </a:r>
            <a:r>
              <a:rPr lang="en-US" sz="1600" dirty="0"/>
              <a:t> function only which will receive the </a:t>
            </a:r>
            <a:r>
              <a:rPr lang="en-US" sz="1600" dirty="0" err="1"/>
              <a:t>forst</a:t>
            </a:r>
            <a:r>
              <a:rPr lang="en-US" sz="1600" dirty="0"/>
              <a:t> parameter as the number of items in the array and second parameter as array itself. You are not required to take input from the console.</a:t>
            </a:r>
            <a:endParaRPr lang="en-IN" sz="1600" dirty="0"/>
          </a:p>
          <a:p>
            <a:pPr marL="468000" indent="-468000" algn="just">
              <a:lnSpc>
                <a:spcPct val="120000"/>
              </a:lnSpc>
              <a:spcBef>
                <a:spcPts val="300"/>
              </a:spcBef>
              <a:spcAft>
                <a:spcPts val="300"/>
              </a:spcAft>
              <a:buNone/>
            </a:pPr>
            <a:r>
              <a:rPr lang="en-US" sz="1600" dirty="0"/>
              <a:t>	Example</a:t>
            </a:r>
            <a:endParaRPr lang="en-IN" sz="1600" dirty="0"/>
          </a:p>
          <a:p>
            <a:pPr marL="468000" indent="-468000" algn="just">
              <a:lnSpc>
                <a:spcPct val="120000"/>
              </a:lnSpc>
              <a:spcBef>
                <a:spcPts val="300"/>
              </a:spcBef>
              <a:spcAft>
                <a:spcPts val="300"/>
              </a:spcAft>
              <a:buNone/>
            </a:pPr>
            <a:r>
              <a:rPr lang="en-US" sz="1600" dirty="0"/>
              <a:t>	Finding the difference between the sum of odd and even numbers from a list of 5 numbers</a:t>
            </a:r>
            <a:endParaRPr lang="en-IN" sz="1600" dirty="0"/>
          </a:p>
          <a:p>
            <a:pPr marL="468000" indent="-468000" algn="just">
              <a:lnSpc>
                <a:spcPct val="120000"/>
              </a:lnSpc>
              <a:spcBef>
                <a:spcPts val="300"/>
              </a:spcBef>
              <a:spcAft>
                <a:spcPts val="300"/>
              </a:spcAft>
              <a:buNone/>
            </a:pPr>
            <a:r>
              <a:rPr lang="en-US" sz="1600" dirty="0"/>
              <a:t>	Input</a:t>
            </a:r>
            <a:endParaRPr lang="en-IN" sz="1600" dirty="0"/>
          </a:p>
          <a:p>
            <a:pPr marL="468000" indent="-468000" algn="just">
              <a:lnSpc>
                <a:spcPct val="120000"/>
              </a:lnSpc>
              <a:spcBef>
                <a:spcPts val="300"/>
              </a:spcBef>
              <a:spcAft>
                <a:spcPts val="300"/>
              </a:spcAft>
              <a:buNone/>
            </a:pPr>
            <a:r>
              <a:rPr lang="en-US" sz="1600" dirty="0"/>
              <a:t>	Input 1: 5</a:t>
            </a:r>
            <a:endParaRPr lang="en-IN" sz="1600" dirty="0"/>
          </a:p>
          <a:p>
            <a:pPr marL="468000" indent="-468000" algn="just">
              <a:lnSpc>
                <a:spcPct val="120000"/>
              </a:lnSpc>
              <a:spcBef>
                <a:spcPts val="300"/>
              </a:spcBef>
              <a:spcAft>
                <a:spcPts val="300"/>
              </a:spcAft>
              <a:buNone/>
            </a:pPr>
            <a:r>
              <a:rPr lang="en-US" sz="1600" dirty="0"/>
              <a:t>	Input 2: 10 11 7 12 14</a:t>
            </a:r>
            <a:endParaRPr lang="en-IN" sz="1600" dirty="0"/>
          </a:p>
          <a:p>
            <a:pPr marL="468000" indent="-468000" algn="just">
              <a:lnSpc>
                <a:spcPct val="120000"/>
              </a:lnSpc>
              <a:spcBef>
                <a:spcPts val="300"/>
              </a:spcBef>
              <a:spcAft>
                <a:spcPts val="300"/>
              </a:spcAft>
              <a:buNone/>
            </a:pPr>
            <a:r>
              <a:rPr lang="en-US" sz="1600" dirty="0"/>
              <a:t>	Output</a:t>
            </a:r>
            <a:endParaRPr lang="en-IN" sz="1600" dirty="0"/>
          </a:p>
          <a:p>
            <a:pPr marL="468000" indent="-468000" algn="just">
              <a:lnSpc>
                <a:spcPct val="120000"/>
              </a:lnSpc>
              <a:spcBef>
                <a:spcPts val="300"/>
              </a:spcBef>
              <a:spcAft>
                <a:spcPts val="300"/>
              </a:spcAft>
              <a:buNone/>
            </a:pPr>
            <a:r>
              <a:rPr lang="en-US" sz="1600" dirty="0"/>
              <a:t>	-18</a:t>
            </a:r>
            <a:endParaRPr lang="en-IN" sz="1600" dirty="0"/>
          </a:p>
        </p:txBody>
      </p:sp>
    </p:spTree>
    <p:extLst>
      <p:ext uri="{BB962C8B-B14F-4D97-AF65-F5344CB8AC3E}">
        <p14:creationId xmlns:p14="http://schemas.microsoft.com/office/powerpoint/2010/main" val="4431723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findOddEvenDifference</a:t>
            </a:r>
            <a:r>
              <a:rPr lang="en-US" sz="1600" dirty="0"/>
              <a:t>(int n, int[] </a:t>
            </a:r>
            <a:r>
              <a:rPr lang="en-US" sz="1600" dirty="0" err="1"/>
              <a:t>arr</a:t>
            </a:r>
            <a:r>
              <a:rPr lang="en-US" sz="1600" dirty="0"/>
              <a:t>) {</a:t>
            </a:r>
            <a:endParaRPr lang="en-IN" sz="1600" dirty="0"/>
          </a:p>
          <a:p>
            <a:pPr marL="468000" indent="-468000" algn="just">
              <a:lnSpc>
                <a:spcPct val="120000"/>
              </a:lnSpc>
              <a:spcBef>
                <a:spcPts val="300"/>
              </a:spcBef>
              <a:spcAft>
                <a:spcPts val="300"/>
              </a:spcAft>
              <a:buNone/>
            </a:pPr>
            <a:r>
              <a:rPr lang="en-US" sz="1600" dirty="0"/>
              <a:t>	        int </a:t>
            </a:r>
            <a:r>
              <a:rPr lang="en-US" sz="1600" dirty="0" err="1"/>
              <a:t>sumOdd</a:t>
            </a:r>
            <a:r>
              <a:rPr lang="en-US" sz="1600" dirty="0"/>
              <a:t> = 0;</a:t>
            </a:r>
            <a:endParaRPr lang="en-IN" sz="1600" dirty="0"/>
          </a:p>
          <a:p>
            <a:pPr marL="468000" indent="-468000" algn="just">
              <a:lnSpc>
                <a:spcPct val="120000"/>
              </a:lnSpc>
              <a:spcBef>
                <a:spcPts val="300"/>
              </a:spcBef>
              <a:spcAft>
                <a:spcPts val="300"/>
              </a:spcAft>
              <a:buNone/>
            </a:pPr>
            <a:r>
              <a:rPr lang="en-US" sz="1600" dirty="0"/>
              <a:t>	        int </a:t>
            </a:r>
            <a:r>
              <a:rPr lang="en-US" sz="1600" dirty="0" err="1"/>
              <a:t>sumEven</a:t>
            </a:r>
            <a:r>
              <a:rPr lang="en-US" sz="1600" dirty="0"/>
              <a:t> = 0;</a:t>
            </a:r>
            <a:endParaRPr lang="en-IN" sz="1600" dirty="0"/>
          </a:p>
          <a:p>
            <a:pPr marL="468000" indent="-468000" algn="just">
              <a:lnSpc>
                <a:spcPct val="120000"/>
              </a:lnSpc>
              <a:spcBef>
                <a:spcPts val="300"/>
              </a:spcBef>
              <a:spcAft>
                <a:spcPts val="300"/>
              </a:spcAft>
              <a:buNone/>
            </a:pPr>
            <a:r>
              <a:rPr lang="en-US" sz="1600" dirty="0"/>
              <a:t>	        for (int num : </a:t>
            </a:r>
            <a:r>
              <a:rPr lang="en-US" sz="1600" dirty="0" err="1"/>
              <a:t>arr</a:t>
            </a:r>
            <a:r>
              <a:rPr lang="en-US" sz="1600" dirty="0"/>
              <a:t>) {</a:t>
            </a:r>
            <a:endParaRPr lang="en-IN" sz="1600" dirty="0"/>
          </a:p>
          <a:p>
            <a:pPr marL="468000" indent="-468000" algn="just">
              <a:lnSpc>
                <a:spcPct val="120000"/>
              </a:lnSpc>
              <a:spcBef>
                <a:spcPts val="300"/>
              </a:spcBef>
              <a:spcAft>
                <a:spcPts val="300"/>
              </a:spcAft>
              <a:buNone/>
            </a:pPr>
            <a:r>
              <a:rPr lang="en-US" sz="1600" dirty="0"/>
              <a:t>	            if (num % 2 == 1) {</a:t>
            </a:r>
            <a:endParaRPr lang="en-IN" sz="1600" dirty="0"/>
          </a:p>
          <a:p>
            <a:pPr marL="468000" indent="-468000" algn="just">
              <a:lnSpc>
                <a:spcPct val="120000"/>
              </a:lnSpc>
              <a:spcBef>
                <a:spcPts val="300"/>
              </a:spcBef>
              <a:spcAft>
                <a:spcPts val="300"/>
              </a:spcAft>
              <a:buNone/>
            </a:pPr>
            <a:r>
              <a:rPr lang="en-US" sz="1600" dirty="0"/>
              <a:t>	                </a:t>
            </a:r>
            <a:r>
              <a:rPr lang="en-US" sz="1600" dirty="0" err="1"/>
              <a:t>sumOdd</a:t>
            </a:r>
            <a:r>
              <a:rPr lang="en-US" sz="1600" dirty="0"/>
              <a:t> += num;</a:t>
            </a:r>
            <a:endParaRPr lang="en-IN" sz="1600" dirty="0"/>
          </a:p>
          <a:p>
            <a:pPr marL="468000" indent="-468000" algn="just">
              <a:lnSpc>
                <a:spcPct val="120000"/>
              </a:lnSpc>
              <a:spcBef>
                <a:spcPts val="300"/>
              </a:spcBef>
              <a:spcAft>
                <a:spcPts val="300"/>
              </a:spcAft>
              <a:buNone/>
            </a:pPr>
            <a:r>
              <a:rPr lang="en-US" sz="1600" dirty="0"/>
              <a:t>	            } else {</a:t>
            </a:r>
            <a:endParaRPr lang="en-IN" sz="1600" dirty="0"/>
          </a:p>
          <a:p>
            <a:pPr marL="468000" indent="-468000" algn="just">
              <a:lnSpc>
                <a:spcPct val="120000"/>
              </a:lnSpc>
              <a:spcBef>
                <a:spcPts val="300"/>
              </a:spcBef>
              <a:spcAft>
                <a:spcPts val="300"/>
              </a:spcAft>
              <a:buNone/>
            </a:pPr>
            <a:r>
              <a:rPr lang="en-US" sz="1600" dirty="0"/>
              <a:t>	                </a:t>
            </a:r>
            <a:r>
              <a:rPr lang="en-US" sz="1600" dirty="0" err="1"/>
              <a:t>sumEven</a:t>
            </a:r>
            <a:r>
              <a:rPr lang="en-US" sz="1600" dirty="0"/>
              <a:t> += num;</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int difference = </a:t>
            </a:r>
            <a:r>
              <a:rPr lang="en-US" sz="1600" dirty="0" err="1"/>
              <a:t>sumOdd</a:t>
            </a:r>
            <a:r>
              <a:rPr lang="en-US" sz="1600" dirty="0"/>
              <a:t> - </a:t>
            </a:r>
            <a:r>
              <a:rPr lang="en-US" sz="1600" dirty="0" err="1"/>
              <a:t>sumEven</a:t>
            </a:r>
            <a:r>
              <a:rPr lang="en-US" sz="1600" dirty="0"/>
              <a:t>;</a:t>
            </a:r>
            <a:endParaRPr lang="en-IN" sz="1600" dirty="0"/>
          </a:p>
        </p:txBody>
      </p:sp>
    </p:spTree>
    <p:extLst>
      <p:ext uri="{BB962C8B-B14F-4D97-AF65-F5344CB8AC3E}">
        <p14:creationId xmlns:p14="http://schemas.microsoft.com/office/powerpoint/2010/main" val="36110899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return difference;</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a:t>
            </a:r>
            <a:r>
              <a:rPr lang="en-US" sz="1600" dirty="0"/>
              <a:t>("Enter the size of the array (n): ");</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arr</a:t>
            </a:r>
            <a:r>
              <a:rPr lang="en-US" sz="1600" dirty="0"/>
              <a:t> = new int[n];</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("Enter the elements of the array:");</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arr</a:t>
            </a:r>
            <a:r>
              <a:rPr lang="en-US" sz="1600" dirty="0"/>
              <a:t>[</a:t>
            </a:r>
            <a:r>
              <a:rPr lang="en-US" sz="1600" dirty="0" err="1"/>
              <a:t>i</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("Output: " + </a:t>
            </a:r>
            <a:r>
              <a:rPr lang="en-US" sz="1600" dirty="0" err="1"/>
              <a:t>findOddEvenDifference</a:t>
            </a:r>
            <a:r>
              <a:rPr lang="en-US" sz="1600" dirty="0"/>
              <a:t>(n, </a:t>
            </a:r>
            <a:r>
              <a:rPr lang="en-US" sz="1600" dirty="0" err="1"/>
              <a:t>arr</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2318226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200"/>
              </a:spcBef>
              <a:spcAft>
                <a:spcPts val="200"/>
              </a:spcAft>
              <a:buNone/>
            </a:pPr>
            <a:r>
              <a:rPr lang="en-US" sz="1500" dirty="0"/>
              <a:t>14.	How to attempt?</a:t>
            </a:r>
            <a:endParaRPr lang="en-IN" sz="1500" dirty="0"/>
          </a:p>
          <a:p>
            <a:pPr marL="468000" indent="-468000" algn="just">
              <a:lnSpc>
                <a:spcPct val="114000"/>
              </a:lnSpc>
              <a:spcBef>
                <a:spcPts val="200"/>
              </a:spcBef>
              <a:spcAft>
                <a:spcPts val="200"/>
              </a:spcAft>
              <a:buNone/>
            </a:pPr>
            <a:r>
              <a:rPr lang="en-US" sz="1500" dirty="0"/>
              <a:t>	</a:t>
            </a:r>
            <a:r>
              <a:rPr lang="en-US" sz="1500" b="1" dirty="0"/>
              <a:t>Placement Season Begins</a:t>
            </a:r>
            <a:endParaRPr lang="en-IN" sz="1500" dirty="0"/>
          </a:p>
          <a:p>
            <a:pPr marL="468000" indent="-468000" algn="just">
              <a:lnSpc>
                <a:spcPct val="114000"/>
              </a:lnSpc>
              <a:spcBef>
                <a:spcPts val="200"/>
              </a:spcBef>
              <a:spcAft>
                <a:spcPts val="200"/>
              </a:spcAft>
              <a:buNone/>
            </a:pPr>
            <a:r>
              <a:rPr lang="en-US" sz="1500" dirty="0"/>
              <a:t>	The placement season has begun in a college. There are N number of students standing outside an interview room in a line. It is given that a person who goes in first has higher chances of getting selected.</a:t>
            </a:r>
            <a:endParaRPr lang="en-IN" sz="1500" dirty="0"/>
          </a:p>
          <a:p>
            <a:pPr marL="468000" indent="-468000" algn="just">
              <a:lnSpc>
                <a:spcPct val="114000"/>
              </a:lnSpc>
              <a:spcBef>
                <a:spcPts val="200"/>
              </a:spcBef>
              <a:spcAft>
                <a:spcPts val="200"/>
              </a:spcAft>
              <a:buNone/>
            </a:pPr>
            <a:r>
              <a:rPr lang="en-US" sz="1500" dirty="0"/>
              <a:t>	Each student has a number associated with them known as the problem-solving capability (PSC). The higher the capability, the higher the chances of selection. Now, each student wants to know the number of students ahead of him/her who have more problem-solving capability than him/her.</a:t>
            </a:r>
            <a:endParaRPr lang="en-IN" sz="1500" dirty="0"/>
          </a:p>
          <a:p>
            <a:pPr marL="468000" indent="-468000" algn="just">
              <a:lnSpc>
                <a:spcPct val="114000"/>
              </a:lnSpc>
              <a:spcBef>
                <a:spcPts val="200"/>
              </a:spcBef>
              <a:spcAft>
                <a:spcPts val="200"/>
              </a:spcAft>
              <a:buNone/>
            </a:pPr>
            <a:r>
              <a:rPr lang="en-US" sz="1500" dirty="0"/>
              <a:t>	Find this number for each student.</a:t>
            </a:r>
            <a:endParaRPr lang="en-IN" sz="1500" dirty="0"/>
          </a:p>
          <a:p>
            <a:pPr marL="468000" indent="-468000" algn="just">
              <a:lnSpc>
                <a:spcPct val="114000"/>
              </a:lnSpc>
              <a:spcBef>
                <a:spcPts val="200"/>
              </a:spcBef>
              <a:spcAft>
                <a:spcPts val="200"/>
              </a:spcAft>
              <a:buNone/>
            </a:pPr>
            <a:r>
              <a:rPr lang="en-US" sz="1500" dirty="0"/>
              <a:t>	</a:t>
            </a:r>
            <a:r>
              <a:rPr lang="en-US" sz="1500" b="1" dirty="0"/>
              <a:t>Input Specification:</a:t>
            </a:r>
            <a:endParaRPr lang="en-IN" sz="1500" dirty="0"/>
          </a:p>
          <a:p>
            <a:pPr marL="468000" indent="-468000" algn="just">
              <a:lnSpc>
                <a:spcPct val="114000"/>
              </a:lnSpc>
              <a:spcBef>
                <a:spcPts val="200"/>
              </a:spcBef>
              <a:spcAft>
                <a:spcPts val="200"/>
              </a:spcAft>
              <a:buNone/>
            </a:pPr>
            <a:r>
              <a:rPr lang="en-US" sz="1500" dirty="0"/>
              <a:t>	</a:t>
            </a:r>
            <a:r>
              <a:rPr lang="en-US" sz="1500" b="1" dirty="0"/>
              <a:t>input1:</a:t>
            </a:r>
            <a:r>
              <a:rPr lang="en-US" sz="1500" dirty="0"/>
              <a:t> An integer N, which denotes the number of students present.</a:t>
            </a:r>
            <a:endParaRPr lang="en-IN" sz="1500" dirty="0"/>
          </a:p>
          <a:p>
            <a:pPr marL="468000" indent="-468000" algn="just">
              <a:lnSpc>
                <a:spcPct val="114000"/>
              </a:lnSpc>
              <a:spcBef>
                <a:spcPts val="200"/>
              </a:spcBef>
              <a:spcAft>
                <a:spcPts val="200"/>
              </a:spcAft>
              <a:buNone/>
            </a:pPr>
            <a:r>
              <a:rPr lang="en-US" sz="1500" dirty="0"/>
              <a:t>	</a:t>
            </a:r>
            <a:r>
              <a:rPr lang="en-US" sz="1500" b="1" dirty="0"/>
              <a:t>input2:</a:t>
            </a:r>
            <a:r>
              <a:rPr lang="en-US" sz="1500" dirty="0"/>
              <a:t> An array of size N, denoting the problem-solving capability of the students</a:t>
            </a:r>
            <a:endParaRPr lang="en-IN" sz="1500" dirty="0"/>
          </a:p>
          <a:p>
            <a:pPr marL="468000" indent="-468000" algn="just">
              <a:lnSpc>
                <a:spcPct val="114000"/>
              </a:lnSpc>
              <a:spcBef>
                <a:spcPts val="200"/>
              </a:spcBef>
              <a:spcAft>
                <a:spcPts val="200"/>
              </a:spcAft>
              <a:buNone/>
            </a:pPr>
            <a:r>
              <a:rPr lang="en-US" sz="1500" b="1" dirty="0"/>
              <a:t>	Output Specification:</a:t>
            </a:r>
            <a:endParaRPr lang="en-IN" sz="1500" dirty="0"/>
          </a:p>
          <a:p>
            <a:pPr marL="468000" indent="-468000" algn="just">
              <a:lnSpc>
                <a:spcPct val="114000"/>
              </a:lnSpc>
              <a:spcBef>
                <a:spcPts val="200"/>
              </a:spcBef>
              <a:spcAft>
                <a:spcPts val="200"/>
              </a:spcAft>
              <a:buNone/>
            </a:pPr>
            <a:r>
              <a:rPr lang="en-US" sz="1500" dirty="0"/>
              <a:t>	An array of size N denoting the required answer for each student.</a:t>
            </a:r>
          </a:p>
          <a:p>
            <a:pPr marL="468000" indent="-468000" algn="just">
              <a:lnSpc>
                <a:spcPct val="114000"/>
              </a:lnSpc>
              <a:spcBef>
                <a:spcPts val="200"/>
              </a:spcBef>
              <a:spcAft>
                <a:spcPts val="200"/>
              </a:spcAft>
              <a:buNone/>
            </a:pPr>
            <a:r>
              <a:rPr lang="en-US" sz="1500" dirty="0"/>
              <a:t>	</a:t>
            </a:r>
            <a:r>
              <a:rPr lang="en-US" sz="1500" b="1" dirty="0"/>
              <a:t>Example 1:</a:t>
            </a:r>
            <a:endParaRPr lang="en-IN" sz="1500" dirty="0"/>
          </a:p>
          <a:p>
            <a:pPr marL="468000" indent="-468000" algn="just">
              <a:lnSpc>
                <a:spcPct val="114000"/>
              </a:lnSpc>
              <a:spcBef>
                <a:spcPts val="200"/>
              </a:spcBef>
              <a:spcAft>
                <a:spcPts val="200"/>
              </a:spcAft>
              <a:buNone/>
            </a:pPr>
            <a:r>
              <a:rPr lang="en-US" sz="1500" dirty="0"/>
              <a:t>	</a:t>
            </a:r>
            <a:r>
              <a:rPr lang="en-US" sz="1500" b="1" dirty="0"/>
              <a:t>input1: </a:t>
            </a:r>
            <a:r>
              <a:rPr lang="en-US" sz="1500" dirty="0"/>
              <a:t>6</a:t>
            </a:r>
            <a:endParaRPr lang="en-IN" sz="1500" dirty="0"/>
          </a:p>
          <a:p>
            <a:pPr marL="468000" indent="-468000" algn="just">
              <a:lnSpc>
                <a:spcPct val="114000"/>
              </a:lnSpc>
              <a:spcBef>
                <a:spcPts val="200"/>
              </a:spcBef>
              <a:spcAft>
                <a:spcPts val="200"/>
              </a:spcAft>
              <a:buNone/>
            </a:pPr>
            <a:r>
              <a:rPr lang="en-US" sz="1500" dirty="0"/>
              <a:t>	</a:t>
            </a:r>
            <a:r>
              <a:rPr lang="en-US" sz="1500" b="1" dirty="0"/>
              <a:t>input2:</a:t>
            </a:r>
            <a:r>
              <a:rPr lang="en-US" sz="1500" dirty="0"/>
              <a:t> {4, 9, 5, 3, 2, 10}</a:t>
            </a:r>
            <a:endParaRPr lang="en-IN" sz="1500" dirty="0"/>
          </a:p>
          <a:p>
            <a:pPr marL="468000" indent="-468000" algn="just">
              <a:lnSpc>
                <a:spcPct val="114000"/>
              </a:lnSpc>
              <a:spcBef>
                <a:spcPts val="200"/>
              </a:spcBef>
              <a:spcAft>
                <a:spcPts val="200"/>
              </a:spcAft>
              <a:buNone/>
            </a:pPr>
            <a:r>
              <a:rPr lang="en-US" sz="1500" dirty="0"/>
              <a:t>	</a:t>
            </a:r>
            <a:r>
              <a:rPr lang="en-US" sz="1500" b="1" dirty="0"/>
              <a:t>Output:</a:t>
            </a:r>
            <a:r>
              <a:rPr lang="en-US" sz="1500" dirty="0"/>
              <a:t> {0, 0, 1, 3, 4, 0}</a:t>
            </a:r>
            <a:endParaRPr lang="en-IN" sz="1500" dirty="0"/>
          </a:p>
          <a:p>
            <a:pPr marL="468000" indent="-468000" algn="just">
              <a:lnSpc>
                <a:spcPct val="114000"/>
              </a:lnSpc>
              <a:spcBef>
                <a:spcPts val="200"/>
              </a:spcBef>
              <a:spcAft>
                <a:spcPts val="200"/>
              </a:spcAft>
              <a:buNone/>
            </a:pPr>
            <a:endParaRPr lang="en-IN" sz="1500" dirty="0"/>
          </a:p>
        </p:txBody>
      </p:sp>
    </p:spTree>
    <p:extLst>
      <p:ext uri="{BB962C8B-B14F-4D97-AF65-F5344CB8AC3E}">
        <p14:creationId xmlns:p14="http://schemas.microsoft.com/office/powerpoint/2010/main" val="352141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java.util.Arrays</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findStudentsWithHigherPSC</a:t>
            </a:r>
            <a:r>
              <a:rPr lang="en-US" sz="1600" dirty="0"/>
              <a:t>(int N, int[] PSC) {</a:t>
            </a:r>
            <a:endParaRPr lang="en-IN" sz="1600" dirty="0"/>
          </a:p>
          <a:p>
            <a:pPr marL="468000" indent="-468000" algn="just">
              <a:lnSpc>
                <a:spcPct val="120000"/>
              </a:lnSpc>
              <a:spcBef>
                <a:spcPts val="300"/>
              </a:spcBef>
              <a:spcAft>
                <a:spcPts val="300"/>
              </a:spcAft>
              <a:buNone/>
            </a:pPr>
            <a:r>
              <a:rPr lang="en-US" sz="1600" dirty="0"/>
              <a:t>	        int[] counts = new int[N];</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int count = 0;</a:t>
            </a:r>
            <a:endParaRPr lang="en-IN" sz="1600" dirty="0"/>
          </a:p>
          <a:p>
            <a:pPr marL="468000" indent="-468000" algn="just">
              <a:lnSpc>
                <a:spcPct val="120000"/>
              </a:lnSpc>
              <a:spcBef>
                <a:spcPts val="300"/>
              </a:spcBef>
              <a:spcAft>
                <a:spcPts val="300"/>
              </a:spcAft>
              <a:buNone/>
            </a:pPr>
            <a:r>
              <a:rPr lang="en-US" sz="1600" dirty="0"/>
              <a:t>	            for (int j = 0; j &lt; </a:t>
            </a:r>
            <a:r>
              <a:rPr lang="en-US" sz="1600" dirty="0" err="1"/>
              <a:t>i</a:t>
            </a:r>
            <a:r>
              <a:rPr lang="en-US" sz="1600" dirty="0"/>
              <a:t>; </a:t>
            </a:r>
            <a:r>
              <a:rPr lang="en-US" sz="1600" dirty="0" err="1"/>
              <a:t>j++</a:t>
            </a:r>
            <a:r>
              <a:rPr lang="en-US" sz="1600" dirty="0"/>
              <a:t>) {</a:t>
            </a:r>
            <a:endParaRPr lang="en-IN" sz="1600" dirty="0"/>
          </a:p>
          <a:p>
            <a:pPr marL="468000" indent="-468000" algn="just">
              <a:lnSpc>
                <a:spcPct val="120000"/>
              </a:lnSpc>
              <a:spcBef>
                <a:spcPts val="300"/>
              </a:spcBef>
              <a:spcAft>
                <a:spcPts val="300"/>
              </a:spcAft>
              <a:buNone/>
            </a:pPr>
            <a:r>
              <a:rPr lang="en-US" sz="1600" dirty="0"/>
              <a:t>	                if (PSC[j] &gt; PSC[</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count++;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counts[</a:t>
            </a:r>
            <a:r>
              <a:rPr lang="en-US" sz="1600" dirty="0" err="1"/>
              <a:t>i</a:t>
            </a:r>
            <a:r>
              <a:rPr lang="en-US" sz="1600" dirty="0"/>
              <a:t>] = count;</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42132386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return counts;</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int N = 6;</a:t>
            </a:r>
            <a:endParaRPr lang="en-IN" sz="1600" dirty="0"/>
          </a:p>
          <a:p>
            <a:pPr marL="468000" indent="-468000" algn="just">
              <a:lnSpc>
                <a:spcPct val="120000"/>
              </a:lnSpc>
              <a:spcBef>
                <a:spcPts val="300"/>
              </a:spcBef>
              <a:spcAft>
                <a:spcPts val="300"/>
              </a:spcAft>
              <a:buNone/>
            </a:pPr>
            <a:r>
              <a:rPr lang="en-US" sz="1600" dirty="0"/>
              <a:t>	        int[] PSC = {4, 9, 5, 3, 2, 10};</a:t>
            </a:r>
            <a:endParaRPr lang="en-IN" sz="1600" dirty="0"/>
          </a:p>
          <a:p>
            <a:pPr marL="468000" indent="-468000" algn="just">
              <a:lnSpc>
                <a:spcPct val="120000"/>
              </a:lnSpc>
              <a:spcBef>
                <a:spcPts val="300"/>
              </a:spcBef>
              <a:spcAft>
                <a:spcPts val="300"/>
              </a:spcAft>
              <a:buNone/>
            </a:pPr>
            <a:r>
              <a:rPr lang="en-US" sz="1600" dirty="0"/>
              <a:t>	        int[] result = </a:t>
            </a:r>
            <a:r>
              <a:rPr lang="en-US" sz="1600" dirty="0" err="1"/>
              <a:t>findStudentsWithHigherPSC</a:t>
            </a:r>
            <a:r>
              <a:rPr lang="en-US" sz="1600" dirty="0"/>
              <a:t>(N, PSC);</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("Output: " + </a:t>
            </a:r>
            <a:r>
              <a:rPr lang="en-US" sz="1600" dirty="0" err="1"/>
              <a:t>Arrays.toString</a:t>
            </a:r>
            <a:r>
              <a:rPr lang="en-US" sz="1600" dirty="0"/>
              <a:t>(result));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824346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dirty="0"/>
              <a:t>15.	You are required to implement the following function:</a:t>
            </a:r>
            <a:endParaRPr lang="en-IN" sz="1500" dirty="0"/>
          </a:p>
          <a:p>
            <a:pPr marL="468000" indent="-468000" algn="just">
              <a:lnSpc>
                <a:spcPct val="120000"/>
              </a:lnSpc>
              <a:spcBef>
                <a:spcPts val="300"/>
              </a:spcBef>
              <a:spcAft>
                <a:spcPts val="300"/>
              </a:spcAft>
              <a:buNone/>
            </a:pPr>
            <a:r>
              <a:rPr lang="en-US" sz="1500" dirty="0"/>
              <a:t>	int </a:t>
            </a:r>
            <a:r>
              <a:rPr lang="en-US" sz="1500" dirty="0" err="1"/>
              <a:t>MatchString</a:t>
            </a:r>
            <a:r>
              <a:rPr lang="en-US" sz="1500" dirty="0"/>
              <a:t>(char str1[], int len1, char str2[], int len2, int k1, int k2);</a:t>
            </a:r>
            <a:endParaRPr lang="en-IN" sz="1500" dirty="0"/>
          </a:p>
          <a:p>
            <a:pPr marL="468000" indent="-468000" algn="just">
              <a:lnSpc>
                <a:spcPct val="120000"/>
              </a:lnSpc>
              <a:spcBef>
                <a:spcPts val="300"/>
              </a:spcBef>
              <a:spcAft>
                <a:spcPts val="300"/>
              </a:spcAft>
              <a:buNone/>
            </a:pPr>
            <a:r>
              <a:rPr lang="en-US" sz="1500" dirty="0"/>
              <a:t>	The function accepts two strings ‘str1’ and ‘str2’ of length ‘len1’ and ‘len2’ respectively and two integers ‘k1’ and ‘k2’ as its arguments. Implement the function to compare each index of ‘str1’ and ‘str2’ leaving out the first ‘k1’ characters from ‘str1’ and ‘k2’ characters from ‘str2’ respectively till the end of each string and return an integer as per the following rules in the given priority:</a:t>
            </a:r>
            <a:endParaRPr lang="en-IN" sz="1500" dirty="0"/>
          </a:p>
          <a:p>
            <a:pPr marL="468000" indent="-468000" algn="just">
              <a:lnSpc>
                <a:spcPct val="120000"/>
              </a:lnSpc>
              <a:spcBef>
                <a:spcPts val="300"/>
              </a:spcBef>
              <a:spcAft>
                <a:spcPts val="300"/>
              </a:spcAft>
              <a:buNone/>
            </a:pPr>
            <a:r>
              <a:rPr lang="en-US" sz="1500" dirty="0"/>
              <a:t>	1.	If all the remaining characters match, then return the length of the match</a:t>
            </a:r>
            <a:endParaRPr lang="en-IN" sz="1500" dirty="0"/>
          </a:p>
          <a:p>
            <a:pPr marL="468000" indent="-468000" algn="just">
              <a:lnSpc>
                <a:spcPct val="120000"/>
              </a:lnSpc>
              <a:spcBef>
                <a:spcPts val="300"/>
              </a:spcBef>
              <a:spcAft>
                <a:spcPts val="300"/>
              </a:spcAft>
              <a:buNone/>
            </a:pPr>
            <a:r>
              <a:rPr lang="en-US" sz="1500" dirty="0"/>
              <a:t>	2.	Return 0, if remaining characters to be matched for either of the string is 0 or both the strings are null (or None in case of python)</a:t>
            </a:r>
            <a:endParaRPr lang="en-IN" sz="1500" dirty="0"/>
          </a:p>
          <a:p>
            <a:pPr marL="468000" indent="-468000" algn="just">
              <a:lnSpc>
                <a:spcPct val="120000"/>
              </a:lnSpc>
              <a:spcBef>
                <a:spcPts val="300"/>
              </a:spcBef>
              <a:spcAft>
                <a:spcPts val="300"/>
              </a:spcAft>
              <a:buNone/>
            </a:pPr>
            <a:r>
              <a:rPr lang="en-US" sz="1500" dirty="0"/>
              <a:t>	3.	Return -1, in case of mismatch in characters or count of remaining characters or one of the string, is null (or None in case of python)</a:t>
            </a:r>
            <a:endParaRPr lang="en-IN" sz="1500" dirty="0"/>
          </a:p>
          <a:p>
            <a:pPr marL="468000" indent="-468000" algn="just">
              <a:lnSpc>
                <a:spcPct val="120000"/>
              </a:lnSpc>
              <a:spcBef>
                <a:spcPts val="300"/>
              </a:spcBef>
              <a:spcAft>
                <a:spcPts val="300"/>
              </a:spcAft>
              <a:buNone/>
            </a:pPr>
            <a:r>
              <a:rPr lang="en-US" sz="1500" dirty="0"/>
              <a:t>	</a:t>
            </a:r>
            <a:r>
              <a:rPr lang="en-US" sz="1500" b="1" dirty="0"/>
              <a:t>Assumption:</a:t>
            </a:r>
            <a:endParaRPr lang="en-IN" sz="1500" dirty="0"/>
          </a:p>
          <a:p>
            <a:pPr marL="468000" indent="-468000" algn="just">
              <a:lnSpc>
                <a:spcPct val="120000"/>
              </a:lnSpc>
              <a:spcBef>
                <a:spcPts val="300"/>
              </a:spcBef>
              <a:spcAft>
                <a:spcPts val="300"/>
              </a:spcAft>
              <a:buNone/>
            </a:pPr>
            <a:r>
              <a:rPr lang="en-US" sz="1500" dirty="0"/>
              <a:t>	</a:t>
            </a:r>
            <a:r>
              <a:rPr lang="en-US" sz="1500" dirty="0">
                <a:sym typeface="Symbol" panose="05050102010706020507" pitchFamily="18" charset="2"/>
              </a:rPr>
              <a:t></a:t>
            </a:r>
            <a:r>
              <a:rPr lang="en-US" sz="1500" dirty="0"/>
              <a:t>	‘str1’ and ‘str2’ contain lower case alphabets only</a:t>
            </a:r>
            <a:endParaRPr lang="en-IN" sz="1500" dirty="0"/>
          </a:p>
          <a:p>
            <a:pPr marL="468000" indent="-468000" algn="just">
              <a:lnSpc>
                <a:spcPct val="120000"/>
              </a:lnSpc>
              <a:spcBef>
                <a:spcPts val="300"/>
              </a:spcBef>
              <a:spcAft>
                <a:spcPts val="300"/>
              </a:spcAft>
              <a:buNone/>
            </a:pPr>
            <a:r>
              <a:rPr lang="en-US" sz="1500" dirty="0"/>
              <a:t>	</a:t>
            </a:r>
            <a:r>
              <a:rPr lang="en-US" sz="1500" dirty="0">
                <a:sym typeface="Symbol" panose="05050102010706020507" pitchFamily="18" charset="2"/>
              </a:rPr>
              <a:t></a:t>
            </a:r>
            <a:r>
              <a:rPr lang="en-US" sz="1500" dirty="0"/>
              <a:t>	Index starts from 0</a:t>
            </a:r>
            <a:endParaRPr lang="en-IN" sz="1500" dirty="0"/>
          </a:p>
          <a:p>
            <a:pPr marL="468000" indent="-468000" algn="just">
              <a:lnSpc>
                <a:spcPct val="120000"/>
              </a:lnSpc>
              <a:spcBef>
                <a:spcPts val="300"/>
              </a:spcBef>
              <a:spcAft>
                <a:spcPts val="300"/>
              </a:spcAft>
              <a:buNone/>
            </a:pPr>
            <a:r>
              <a:rPr lang="en-US" sz="1500" dirty="0"/>
              <a:t>	</a:t>
            </a:r>
            <a:r>
              <a:rPr lang="en-US" sz="1500" dirty="0">
                <a:sym typeface="Symbol" panose="05050102010706020507" pitchFamily="18" charset="2"/>
              </a:rPr>
              <a:t></a:t>
            </a:r>
            <a:r>
              <a:rPr lang="en-US" sz="1500" dirty="0"/>
              <a:t>	0 &lt;= k1 &lt;= len1</a:t>
            </a:r>
            <a:endParaRPr lang="en-IN" sz="1500" dirty="0"/>
          </a:p>
          <a:p>
            <a:pPr marL="468000" indent="-468000" algn="just">
              <a:lnSpc>
                <a:spcPct val="120000"/>
              </a:lnSpc>
              <a:spcBef>
                <a:spcPts val="300"/>
              </a:spcBef>
              <a:spcAft>
                <a:spcPts val="300"/>
              </a:spcAft>
              <a:buNone/>
            </a:pPr>
            <a:r>
              <a:rPr lang="en-US" sz="1500" dirty="0"/>
              <a:t>	</a:t>
            </a:r>
            <a:r>
              <a:rPr lang="en-US" sz="1500" dirty="0">
                <a:sym typeface="Symbol" panose="05050102010706020507" pitchFamily="18" charset="2"/>
              </a:rPr>
              <a:t></a:t>
            </a:r>
            <a:r>
              <a:rPr lang="en-US" sz="1500" dirty="0"/>
              <a:t>	0 &lt;= k2 &lt;= len2</a:t>
            </a:r>
            <a:endParaRPr lang="en-IN" sz="1500" dirty="0"/>
          </a:p>
        </p:txBody>
      </p:sp>
    </p:spTree>
    <p:extLst>
      <p:ext uri="{BB962C8B-B14F-4D97-AF65-F5344CB8AC3E}">
        <p14:creationId xmlns:p14="http://schemas.microsoft.com/office/powerpoint/2010/main" val="13026021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600" dirty="0"/>
              <a:t>2.	</a:t>
            </a:r>
            <a:r>
              <a:rPr lang="en-US" sz="1600" b="1" dirty="0"/>
              <a:t>Fibonacci </a:t>
            </a:r>
            <a:endParaRPr lang="en-IN" sz="1600" dirty="0"/>
          </a:p>
          <a:p>
            <a:pPr marL="468000" indent="-468000" algn="just">
              <a:lnSpc>
                <a:spcPct val="120000"/>
              </a:lnSpc>
              <a:spcBef>
                <a:spcPts val="500"/>
              </a:spcBef>
              <a:spcAft>
                <a:spcPts val="500"/>
              </a:spcAft>
              <a:buNone/>
            </a:pPr>
            <a:r>
              <a:rPr lang="en-US" sz="1600" dirty="0"/>
              <a:t>	The Fibonacci series is a series in which each number is the sum of the preceding two numbers. For example: 0, 1, 1, 2, 3, 5, 8, 13, 21, etc.</a:t>
            </a:r>
            <a:endParaRPr lang="en-IN" sz="1600" dirty="0"/>
          </a:p>
          <a:p>
            <a:pPr marL="468000" indent="-468000" algn="just">
              <a:lnSpc>
                <a:spcPct val="120000"/>
              </a:lnSpc>
              <a:spcBef>
                <a:spcPts val="500"/>
              </a:spcBef>
              <a:spcAft>
                <a:spcPts val="500"/>
              </a:spcAft>
              <a:buNone/>
            </a:pPr>
            <a:r>
              <a:rPr lang="en-US" sz="1600" dirty="0"/>
              <a:t>	The first two numbers of the series are 0 and 1.</a:t>
            </a:r>
            <a:endParaRPr lang="en-IN" sz="1600" dirty="0"/>
          </a:p>
          <a:p>
            <a:pPr marL="468000" indent="-468000" algn="just">
              <a:lnSpc>
                <a:spcPct val="120000"/>
              </a:lnSpc>
              <a:spcBef>
                <a:spcPts val="500"/>
              </a:spcBef>
              <a:spcAft>
                <a:spcPts val="500"/>
              </a:spcAft>
              <a:buNone/>
            </a:pPr>
            <a:r>
              <a:rPr lang="en-US" sz="1600" dirty="0"/>
              <a:t>	Write a code to return the n</a:t>
            </a:r>
            <a:r>
              <a:rPr lang="en-US" sz="1600" baseline="30000" dirty="0"/>
              <a:t>th</a:t>
            </a:r>
            <a:r>
              <a:rPr lang="en-US" sz="1600" dirty="0"/>
              <a:t> Fibonacci number.</a:t>
            </a:r>
            <a:endParaRPr lang="en-IN" sz="1600" dirty="0"/>
          </a:p>
          <a:p>
            <a:pPr marL="468000" indent="-468000" algn="just">
              <a:lnSpc>
                <a:spcPct val="120000"/>
              </a:lnSpc>
              <a:spcBef>
                <a:spcPts val="500"/>
              </a:spcBef>
              <a:spcAft>
                <a:spcPts val="500"/>
              </a:spcAft>
              <a:buNone/>
            </a:pPr>
            <a:r>
              <a:rPr lang="en-US" sz="1600" dirty="0"/>
              <a:t>	The sequence </a:t>
            </a:r>
            <a:r>
              <a:rPr lang="en-US" sz="1600" dirty="0" err="1"/>
              <a:t>F</a:t>
            </a:r>
            <a:r>
              <a:rPr lang="en-US" sz="1600" baseline="-25000" dirty="0" err="1"/>
              <a:t>n</a:t>
            </a:r>
            <a:r>
              <a:rPr lang="en-US" sz="1600" dirty="0"/>
              <a:t> of Fibonacci numbers is defined by the following recurrence relation </a:t>
            </a:r>
            <a:r>
              <a:rPr lang="en-US" sz="1600" dirty="0" err="1"/>
              <a:t>Fn</a:t>
            </a:r>
            <a:r>
              <a:rPr lang="en-US" sz="1600" dirty="0"/>
              <a:t> = </a:t>
            </a:r>
            <a:r>
              <a:rPr lang="en-US" sz="1600" dirty="0" err="1"/>
              <a:t>F</a:t>
            </a:r>
            <a:r>
              <a:rPr lang="en-US" sz="1600" baseline="-25000" dirty="0" err="1"/>
              <a:t>n</a:t>
            </a:r>
            <a:r>
              <a:rPr lang="en-US" sz="1600" baseline="-25000" dirty="0"/>
              <a:t> –1</a:t>
            </a:r>
            <a:r>
              <a:rPr lang="en-US" sz="1600" dirty="0"/>
              <a:t> + </a:t>
            </a:r>
            <a:r>
              <a:rPr lang="en-US" sz="1600" dirty="0" err="1"/>
              <a:t>F</a:t>
            </a:r>
            <a:r>
              <a:rPr lang="en-US" sz="1600" baseline="-25000" dirty="0" err="1"/>
              <a:t>n</a:t>
            </a:r>
            <a:r>
              <a:rPr lang="en-US" sz="1600" baseline="-25000" dirty="0"/>
              <a:t> – 2</a:t>
            </a:r>
            <a:r>
              <a:rPr lang="en-US" sz="1600" dirty="0"/>
              <a:t> with initial values F</a:t>
            </a:r>
            <a:r>
              <a:rPr lang="en-US" sz="1600" baseline="-25000" dirty="0"/>
              <a:t>0</a:t>
            </a:r>
            <a:r>
              <a:rPr lang="en-US" sz="1600" dirty="0"/>
              <a:t> = 0 and F</a:t>
            </a:r>
            <a:r>
              <a:rPr lang="en-US" sz="1600" baseline="-25000" dirty="0"/>
              <a:t>1</a:t>
            </a:r>
            <a:r>
              <a:rPr lang="en-US" sz="1600" dirty="0"/>
              <a:t> = 1</a:t>
            </a:r>
            <a:endParaRPr lang="en-IN" sz="1600" dirty="0"/>
          </a:p>
          <a:p>
            <a:pPr marL="468000" indent="-468000" algn="just">
              <a:lnSpc>
                <a:spcPct val="120000"/>
              </a:lnSpc>
              <a:spcBef>
                <a:spcPts val="500"/>
              </a:spcBef>
              <a:spcAft>
                <a:spcPts val="500"/>
              </a:spcAft>
              <a:buNone/>
            </a:pPr>
            <a:r>
              <a:rPr lang="en-US" sz="1600" dirty="0"/>
              <a:t>	</a:t>
            </a:r>
            <a:r>
              <a:rPr lang="en-US" sz="1600" b="1" dirty="0"/>
              <a:t>Input Specification:</a:t>
            </a:r>
            <a:endParaRPr lang="en-IN" sz="1600" dirty="0"/>
          </a:p>
          <a:p>
            <a:pPr marL="468000" indent="-468000" algn="just">
              <a:lnSpc>
                <a:spcPct val="120000"/>
              </a:lnSpc>
              <a:spcBef>
                <a:spcPts val="500"/>
              </a:spcBef>
              <a:spcAft>
                <a:spcPts val="500"/>
              </a:spcAft>
              <a:buNone/>
            </a:pPr>
            <a:r>
              <a:rPr lang="en-US" sz="1600" dirty="0"/>
              <a:t>	</a:t>
            </a:r>
            <a:r>
              <a:rPr lang="en-US" sz="1600" b="1" dirty="0"/>
              <a:t>Input1: </a:t>
            </a:r>
            <a:r>
              <a:rPr lang="en-US" sz="1600" dirty="0"/>
              <a:t>A number n</a:t>
            </a:r>
            <a:endParaRPr lang="en-IN" sz="1600" dirty="0"/>
          </a:p>
          <a:p>
            <a:pPr marL="468000" indent="-468000" algn="just">
              <a:lnSpc>
                <a:spcPct val="120000"/>
              </a:lnSpc>
              <a:spcBef>
                <a:spcPts val="500"/>
              </a:spcBef>
              <a:spcAft>
                <a:spcPts val="500"/>
              </a:spcAft>
              <a:buNone/>
            </a:pPr>
            <a:r>
              <a:rPr lang="en-US" sz="1600" b="1" dirty="0"/>
              <a:t>	Output Specification:</a:t>
            </a:r>
            <a:endParaRPr lang="en-IN" sz="1600" dirty="0"/>
          </a:p>
          <a:p>
            <a:pPr marL="468000" indent="-468000" algn="just">
              <a:lnSpc>
                <a:spcPct val="120000"/>
              </a:lnSpc>
              <a:spcBef>
                <a:spcPts val="500"/>
              </a:spcBef>
              <a:spcAft>
                <a:spcPts val="500"/>
              </a:spcAft>
              <a:buNone/>
            </a:pPr>
            <a:r>
              <a:rPr lang="en-US" sz="1600" dirty="0"/>
              <a:t>	Return the n</a:t>
            </a:r>
            <a:r>
              <a:rPr lang="en-US" sz="1600" baseline="30000" dirty="0"/>
              <a:t>th</a:t>
            </a:r>
            <a:r>
              <a:rPr lang="en-US" sz="1600" dirty="0"/>
              <a:t> Fibonacci number</a:t>
            </a:r>
            <a:endParaRPr lang="en-IN" sz="1600" dirty="0"/>
          </a:p>
          <a:p>
            <a:pPr marL="468000" indent="-468000" algn="just">
              <a:lnSpc>
                <a:spcPct val="120000"/>
              </a:lnSpc>
              <a:spcBef>
                <a:spcPts val="500"/>
              </a:spcBef>
              <a:spcAft>
                <a:spcPts val="500"/>
              </a:spcAft>
              <a:buNone/>
            </a:pPr>
            <a:r>
              <a:rPr lang="en-US" sz="1600" b="1" dirty="0"/>
              <a:t>	Example 1:</a:t>
            </a:r>
            <a:endParaRPr lang="en-IN" sz="1600" dirty="0"/>
          </a:p>
          <a:p>
            <a:pPr marL="468000" indent="-468000" algn="just">
              <a:lnSpc>
                <a:spcPct val="120000"/>
              </a:lnSpc>
              <a:spcBef>
                <a:spcPts val="500"/>
              </a:spcBef>
              <a:spcAft>
                <a:spcPts val="500"/>
              </a:spcAft>
              <a:buNone/>
            </a:pPr>
            <a:r>
              <a:rPr lang="en-US" sz="1600" dirty="0"/>
              <a:t>	</a:t>
            </a:r>
            <a:r>
              <a:rPr lang="en-US" sz="1600" b="1" dirty="0"/>
              <a:t>Input1:</a:t>
            </a:r>
            <a:r>
              <a:rPr lang="en-US" sz="1600" dirty="0"/>
              <a:t> 2</a:t>
            </a:r>
            <a:endParaRPr lang="en-IN" sz="1600" dirty="0"/>
          </a:p>
          <a:p>
            <a:pPr marL="468000" indent="-468000" algn="just">
              <a:lnSpc>
                <a:spcPct val="120000"/>
              </a:lnSpc>
              <a:spcBef>
                <a:spcPts val="500"/>
              </a:spcBef>
              <a:spcAft>
                <a:spcPts val="500"/>
              </a:spcAft>
              <a:buNone/>
            </a:pPr>
            <a:r>
              <a:rPr lang="en-US" sz="1600" b="1" dirty="0"/>
              <a:t>	Output: 1</a:t>
            </a:r>
            <a:endParaRPr lang="en-IN" sz="1600" dirty="0"/>
          </a:p>
        </p:txBody>
      </p:sp>
    </p:spTree>
    <p:extLst>
      <p:ext uri="{BB962C8B-B14F-4D97-AF65-F5344CB8AC3E}">
        <p14:creationId xmlns:p14="http://schemas.microsoft.com/office/powerpoint/2010/main" val="21149645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500" dirty="0"/>
              <a:t>	</a:t>
            </a:r>
            <a:r>
              <a:rPr lang="en-US" sz="1500" b="1" dirty="0"/>
              <a:t>Example:</a:t>
            </a:r>
            <a:endParaRPr lang="en-IN" sz="1500" dirty="0"/>
          </a:p>
          <a:p>
            <a:pPr marL="468000" indent="-468000" algn="just">
              <a:lnSpc>
                <a:spcPct val="110000"/>
              </a:lnSpc>
              <a:spcBef>
                <a:spcPts val="200"/>
              </a:spcBef>
              <a:spcAft>
                <a:spcPts val="200"/>
              </a:spcAft>
              <a:buNone/>
            </a:pPr>
            <a:r>
              <a:rPr lang="en-US" sz="1500" dirty="0"/>
              <a:t>	</a:t>
            </a:r>
            <a:r>
              <a:rPr lang="en-US" sz="1500" b="1" dirty="0"/>
              <a:t>Input:</a:t>
            </a:r>
            <a:endParaRPr lang="en-IN" sz="1500" dirty="0"/>
          </a:p>
          <a:p>
            <a:pPr marL="468000" indent="-468000" algn="just">
              <a:lnSpc>
                <a:spcPct val="110000"/>
              </a:lnSpc>
              <a:spcBef>
                <a:spcPts val="200"/>
              </a:spcBef>
              <a:spcAft>
                <a:spcPts val="200"/>
              </a:spcAft>
              <a:buNone/>
            </a:pPr>
            <a:r>
              <a:rPr lang="en-US" sz="1500" dirty="0"/>
              <a:t>	k1: 4</a:t>
            </a:r>
            <a:endParaRPr lang="en-IN" sz="1500" dirty="0"/>
          </a:p>
          <a:p>
            <a:pPr marL="468000" indent="-468000" algn="just">
              <a:lnSpc>
                <a:spcPct val="110000"/>
              </a:lnSpc>
              <a:spcBef>
                <a:spcPts val="200"/>
              </a:spcBef>
              <a:spcAft>
                <a:spcPts val="200"/>
              </a:spcAft>
              <a:buNone/>
            </a:pPr>
            <a:r>
              <a:rPr lang="en-US" sz="1500" dirty="0"/>
              <a:t>	k2: 7</a:t>
            </a:r>
            <a:endParaRPr lang="en-IN" sz="1500" dirty="0"/>
          </a:p>
          <a:p>
            <a:pPr marL="468000" indent="-468000" algn="just">
              <a:lnSpc>
                <a:spcPct val="110000"/>
              </a:lnSpc>
              <a:spcBef>
                <a:spcPts val="200"/>
              </a:spcBef>
              <a:spcAft>
                <a:spcPts val="200"/>
              </a:spcAft>
              <a:buNone/>
            </a:pPr>
            <a:r>
              <a:rPr lang="en-US" sz="1500" dirty="0"/>
              <a:t>	str1: succeed</a:t>
            </a:r>
            <a:endParaRPr lang="en-IN" sz="1500" dirty="0"/>
          </a:p>
          <a:p>
            <a:pPr marL="468000" indent="-468000" algn="just">
              <a:lnSpc>
                <a:spcPct val="110000"/>
              </a:lnSpc>
              <a:spcBef>
                <a:spcPts val="200"/>
              </a:spcBef>
              <a:spcAft>
                <a:spcPts val="200"/>
              </a:spcAft>
              <a:buNone/>
            </a:pPr>
            <a:r>
              <a:rPr lang="en-US" sz="1500" dirty="0"/>
              <a:t>	str2: crossbreed</a:t>
            </a:r>
            <a:endParaRPr lang="en-IN" sz="1500" dirty="0"/>
          </a:p>
          <a:p>
            <a:pPr marL="468000" indent="-468000" algn="just">
              <a:lnSpc>
                <a:spcPct val="110000"/>
              </a:lnSpc>
              <a:spcBef>
                <a:spcPts val="200"/>
              </a:spcBef>
              <a:spcAft>
                <a:spcPts val="200"/>
              </a:spcAft>
              <a:buNone/>
            </a:pPr>
            <a:r>
              <a:rPr lang="en-US" sz="1500" dirty="0"/>
              <a:t>	</a:t>
            </a:r>
            <a:r>
              <a:rPr lang="en-US" sz="1500" b="1" dirty="0"/>
              <a:t>Output:</a:t>
            </a:r>
            <a:endParaRPr lang="en-IN" sz="1500" dirty="0"/>
          </a:p>
          <a:p>
            <a:pPr marL="468000" indent="-468000" algn="just">
              <a:lnSpc>
                <a:spcPct val="110000"/>
              </a:lnSpc>
              <a:spcBef>
                <a:spcPts val="200"/>
              </a:spcBef>
              <a:spcAft>
                <a:spcPts val="200"/>
              </a:spcAft>
              <a:buNone/>
            </a:pPr>
            <a:r>
              <a:rPr lang="en-US" sz="1500" dirty="0"/>
              <a:t>	3</a:t>
            </a:r>
            <a:endParaRPr lang="en-IN" sz="1500" dirty="0"/>
          </a:p>
          <a:p>
            <a:pPr marL="468000" indent="-468000" algn="just">
              <a:lnSpc>
                <a:spcPct val="110000"/>
              </a:lnSpc>
              <a:spcBef>
                <a:spcPts val="200"/>
              </a:spcBef>
              <a:spcAft>
                <a:spcPts val="200"/>
              </a:spcAft>
              <a:buNone/>
            </a:pPr>
            <a:r>
              <a:rPr lang="en-US" sz="1500" dirty="0"/>
              <a:t>	</a:t>
            </a:r>
            <a:r>
              <a:rPr lang="en-US" sz="1500" b="1" dirty="0"/>
              <a:t>Explanation:</a:t>
            </a:r>
            <a:endParaRPr lang="en-IN" sz="1500" dirty="0"/>
          </a:p>
          <a:p>
            <a:pPr marL="468000" indent="-468000" algn="just">
              <a:lnSpc>
                <a:spcPct val="110000"/>
              </a:lnSpc>
              <a:spcBef>
                <a:spcPts val="200"/>
              </a:spcBef>
              <a:spcAft>
                <a:spcPts val="200"/>
              </a:spcAft>
              <a:buNone/>
            </a:pPr>
            <a:r>
              <a:rPr lang="en-US" sz="1500" dirty="0"/>
              <a:t>	Leaving first the 4 characters in ‘succeed’, string left is ‘</a:t>
            </a:r>
            <a:r>
              <a:rPr lang="en-US" sz="1500" dirty="0" err="1"/>
              <a:t>eed</a:t>
            </a:r>
            <a:r>
              <a:rPr lang="en-US" sz="1500" dirty="0"/>
              <a:t>’, similarly after leaving first the 7 characters in ‘crossbreed’, string left is ‘</a:t>
            </a:r>
            <a:r>
              <a:rPr lang="en-US" sz="1500" dirty="0" err="1"/>
              <a:t>eed</a:t>
            </a:r>
            <a:r>
              <a:rPr lang="en-US" sz="1500" dirty="0"/>
              <a:t>’</a:t>
            </a:r>
            <a:endParaRPr lang="en-IN" sz="1500" dirty="0"/>
          </a:p>
          <a:p>
            <a:pPr marL="468000" indent="-468000" algn="just">
              <a:lnSpc>
                <a:spcPct val="110000"/>
              </a:lnSpc>
              <a:spcBef>
                <a:spcPts val="200"/>
              </a:spcBef>
              <a:spcAft>
                <a:spcPts val="200"/>
              </a:spcAft>
              <a:buNone/>
            </a:pPr>
            <a:r>
              <a:rPr lang="en-US" sz="1500" dirty="0"/>
              <a:t>	Since all the remaining characters match and the length of the match is 3, hence the output is 3.</a:t>
            </a:r>
            <a:endParaRPr lang="en-IN" sz="1500" dirty="0"/>
          </a:p>
          <a:p>
            <a:pPr marL="468000" indent="-468000" algn="just">
              <a:lnSpc>
                <a:spcPct val="110000"/>
              </a:lnSpc>
              <a:spcBef>
                <a:spcPts val="200"/>
              </a:spcBef>
              <a:spcAft>
                <a:spcPts val="200"/>
              </a:spcAft>
              <a:buNone/>
            </a:pPr>
            <a:r>
              <a:rPr lang="en-US" sz="1500" dirty="0"/>
              <a:t>	</a:t>
            </a:r>
            <a:r>
              <a:rPr lang="en-US" sz="1500" b="1" dirty="0"/>
              <a:t>Sample Input:</a:t>
            </a:r>
            <a:endParaRPr lang="en-IN" sz="1500" dirty="0"/>
          </a:p>
          <a:p>
            <a:pPr marL="468000" indent="-468000" algn="just">
              <a:lnSpc>
                <a:spcPct val="110000"/>
              </a:lnSpc>
              <a:spcBef>
                <a:spcPts val="200"/>
              </a:spcBef>
              <a:spcAft>
                <a:spcPts val="200"/>
              </a:spcAft>
              <a:buNone/>
            </a:pPr>
            <a:r>
              <a:rPr lang="en-US" sz="1500" dirty="0"/>
              <a:t>	k1: 5</a:t>
            </a:r>
            <a:endParaRPr lang="en-IN" sz="1500" dirty="0"/>
          </a:p>
          <a:p>
            <a:pPr marL="468000" indent="-468000" algn="just">
              <a:lnSpc>
                <a:spcPct val="110000"/>
              </a:lnSpc>
              <a:spcBef>
                <a:spcPts val="200"/>
              </a:spcBef>
              <a:spcAft>
                <a:spcPts val="200"/>
              </a:spcAft>
              <a:buNone/>
            </a:pPr>
            <a:r>
              <a:rPr lang="en-US" sz="1500" dirty="0"/>
              <a:t>	k2: 5</a:t>
            </a:r>
            <a:endParaRPr lang="en-IN" sz="1500" dirty="0"/>
          </a:p>
          <a:p>
            <a:pPr marL="468000" indent="-468000" algn="just">
              <a:lnSpc>
                <a:spcPct val="110000"/>
              </a:lnSpc>
              <a:spcBef>
                <a:spcPts val="200"/>
              </a:spcBef>
              <a:spcAft>
                <a:spcPts val="200"/>
              </a:spcAft>
              <a:buNone/>
            </a:pPr>
            <a:r>
              <a:rPr lang="en-US" sz="1500" dirty="0"/>
              <a:t>	str1: remember</a:t>
            </a:r>
            <a:endParaRPr lang="en-IN" sz="1500" dirty="0"/>
          </a:p>
          <a:p>
            <a:pPr marL="468000" indent="-468000" algn="just">
              <a:lnSpc>
                <a:spcPct val="110000"/>
              </a:lnSpc>
              <a:spcBef>
                <a:spcPts val="200"/>
              </a:spcBef>
              <a:spcAft>
                <a:spcPts val="200"/>
              </a:spcAft>
              <a:buNone/>
            </a:pPr>
            <a:r>
              <a:rPr lang="en-US" sz="1500" dirty="0"/>
              <a:t>	str2: customer</a:t>
            </a:r>
            <a:endParaRPr lang="en-IN" sz="1500" dirty="0"/>
          </a:p>
          <a:p>
            <a:pPr marL="468000" indent="-468000" algn="just">
              <a:lnSpc>
                <a:spcPct val="110000"/>
              </a:lnSpc>
              <a:spcBef>
                <a:spcPts val="200"/>
              </a:spcBef>
              <a:spcAft>
                <a:spcPts val="200"/>
              </a:spcAft>
              <a:buNone/>
            </a:pPr>
            <a:r>
              <a:rPr lang="en-US" sz="1500" dirty="0"/>
              <a:t>	output: -1</a:t>
            </a:r>
            <a:endParaRPr lang="en-IN" sz="1500" dirty="0"/>
          </a:p>
        </p:txBody>
      </p:sp>
    </p:spTree>
    <p:extLst>
      <p:ext uri="{BB962C8B-B14F-4D97-AF65-F5344CB8AC3E}">
        <p14:creationId xmlns:p14="http://schemas.microsoft.com/office/powerpoint/2010/main" val="16852729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50" b="1" dirty="0"/>
              <a:t>	Answer:</a:t>
            </a:r>
            <a:endParaRPr lang="en-IN" sz="1550" dirty="0"/>
          </a:p>
          <a:p>
            <a:pPr marL="468000" indent="-468000" algn="just">
              <a:lnSpc>
                <a:spcPct val="120000"/>
              </a:lnSpc>
              <a:spcBef>
                <a:spcPts val="300"/>
              </a:spcBef>
              <a:spcAft>
                <a:spcPts val="300"/>
              </a:spcAft>
              <a:buNone/>
            </a:pPr>
            <a:r>
              <a:rPr lang="en-US" sz="1550" dirty="0"/>
              <a:t>	public class Main {</a:t>
            </a:r>
            <a:endParaRPr lang="en-IN" sz="1550" dirty="0"/>
          </a:p>
          <a:p>
            <a:pPr marL="468000" indent="-468000" algn="just">
              <a:lnSpc>
                <a:spcPct val="120000"/>
              </a:lnSpc>
              <a:spcBef>
                <a:spcPts val="300"/>
              </a:spcBef>
              <a:spcAft>
                <a:spcPts val="300"/>
              </a:spcAft>
              <a:buNone/>
            </a:pPr>
            <a:r>
              <a:rPr lang="en-US" sz="1550" dirty="0"/>
              <a:t>	    public static int </a:t>
            </a:r>
            <a:r>
              <a:rPr lang="en-US" sz="1550" dirty="0" err="1"/>
              <a:t>MatchString</a:t>
            </a:r>
            <a:r>
              <a:rPr lang="en-US" sz="1550" dirty="0"/>
              <a:t>(String str1, int len1, String str2, int len2, int k1, int k2) {</a:t>
            </a:r>
            <a:endParaRPr lang="en-IN" sz="1550" dirty="0"/>
          </a:p>
          <a:p>
            <a:pPr marL="468000" indent="-468000" algn="just">
              <a:lnSpc>
                <a:spcPct val="120000"/>
              </a:lnSpc>
              <a:spcBef>
                <a:spcPts val="300"/>
              </a:spcBef>
              <a:spcAft>
                <a:spcPts val="300"/>
              </a:spcAft>
              <a:buNone/>
            </a:pPr>
            <a:r>
              <a:rPr lang="en-US" sz="1550" dirty="0"/>
              <a:t>	        // Edge case: If either of the strings is null or empty, or if remaining characters to be matched is 0</a:t>
            </a:r>
            <a:endParaRPr lang="en-IN" sz="1550" dirty="0"/>
          </a:p>
          <a:p>
            <a:pPr marL="468000" indent="-468000" algn="just">
              <a:lnSpc>
                <a:spcPct val="120000"/>
              </a:lnSpc>
              <a:spcBef>
                <a:spcPts val="300"/>
              </a:spcBef>
              <a:spcAft>
                <a:spcPts val="300"/>
              </a:spcAft>
              <a:buNone/>
            </a:pPr>
            <a:r>
              <a:rPr lang="en-US" sz="1550" dirty="0"/>
              <a:t>	        if (str1 == null || str2 == null || len1 == 0 || len2 == 0 || k1 &gt;= len1 || k2 &gt;= len2) {</a:t>
            </a:r>
            <a:endParaRPr lang="en-IN" sz="1550" dirty="0"/>
          </a:p>
          <a:p>
            <a:pPr marL="468000" indent="-468000" algn="just">
              <a:lnSpc>
                <a:spcPct val="120000"/>
              </a:lnSpc>
              <a:spcBef>
                <a:spcPts val="300"/>
              </a:spcBef>
              <a:spcAft>
                <a:spcPts val="300"/>
              </a:spcAft>
              <a:buNone/>
            </a:pPr>
            <a:r>
              <a:rPr lang="en-US" sz="1550" dirty="0"/>
              <a:t>	            return -1;</a:t>
            </a:r>
            <a:endParaRPr lang="en-IN" sz="1550" dirty="0"/>
          </a:p>
          <a:p>
            <a:pPr marL="468000" indent="-468000" algn="just">
              <a:lnSpc>
                <a:spcPct val="120000"/>
              </a:lnSpc>
              <a:spcBef>
                <a:spcPts val="300"/>
              </a:spcBef>
              <a:spcAft>
                <a:spcPts val="300"/>
              </a:spcAft>
              <a:buNone/>
            </a:pPr>
            <a:r>
              <a:rPr lang="en-US" sz="1550" dirty="0"/>
              <a:t>	        }</a:t>
            </a:r>
            <a:endParaRPr lang="en-IN" sz="1550" dirty="0"/>
          </a:p>
          <a:p>
            <a:pPr marL="468000" indent="-468000" algn="just">
              <a:lnSpc>
                <a:spcPct val="120000"/>
              </a:lnSpc>
              <a:spcBef>
                <a:spcPts val="300"/>
              </a:spcBef>
              <a:spcAft>
                <a:spcPts val="300"/>
              </a:spcAft>
              <a:buNone/>
            </a:pPr>
            <a:r>
              <a:rPr lang="en-US" sz="1550" dirty="0"/>
              <a:t>	        // Iterate through the strings starting from k1 and k2 indices</a:t>
            </a:r>
            <a:endParaRPr lang="en-IN" sz="1550" dirty="0"/>
          </a:p>
          <a:p>
            <a:pPr marL="468000" indent="-468000" algn="just">
              <a:lnSpc>
                <a:spcPct val="120000"/>
              </a:lnSpc>
              <a:spcBef>
                <a:spcPts val="300"/>
              </a:spcBef>
              <a:spcAft>
                <a:spcPts val="300"/>
              </a:spcAft>
              <a:buNone/>
            </a:pPr>
            <a:r>
              <a:rPr lang="en-US" sz="1550" dirty="0"/>
              <a:t>	        int </a:t>
            </a:r>
            <a:r>
              <a:rPr lang="en-US" sz="1550" dirty="0" err="1"/>
              <a:t>i</a:t>
            </a:r>
            <a:r>
              <a:rPr lang="en-US" sz="1550" dirty="0"/>
              <a:t> = k1;</a:t>
            </a:r>
            <a:endParaRPr lang="en-IN" sz="1550" dirty="0"/>
          </a:p>
          <a:p>
            <a:pPr marL="468000" indent="-468000" algn="just">
              <a:lnSpc>
                <a:spcPct val="120000"/>
              </a:lnSpc>
              <a:spcBef>
                <a:spcPts val="300"/>
              </a:spcBef>
              <a:spcAft>
                <a:spcPts val="300"/>
              </a:spcAft>
              <a:buNone/>
            </a:pPr>
            <a:r>
              <a:rPr lang="en-US" sz="1550" dirty="0"/>
              <a:t>	        int j = k2;</a:t>
            </a:r>
            <a:endParaRPr lang="en-IN" sz="1550" dirty="0"/>
          </a:p>
          <a:p>
            <a:pPr marL="468000" indent="-468000" algn="just">
              <a:lnSpc>
                <a:spcPct val="120000"/>
              </a:lnSpc>
              <a:spcBef>
                <a:spcPts val="300"/>
              </a:spcBef>
              <a:spcAft>
                <a:spcPts val="300"/>
              </a:spcAft>
              <a:buNone/>
            </a:pPr>
            <a:r>
              <a:rPr lang="en-US" sz="1550" dirty="0"/>
              <a:t>	        int </a:t>
            </a:r>
            <a:r>
              <a:rPr lang="en-US" sz="1550" dirty="0" err="1"/>
              <a:t>matchLength</a:t>
            </a:r>
            <a:r>
              <a:rPr lang="en-US" sz="1550" dirty="0"/>
              <a:t> = 0;</a:t>
            </a:r>
          </a:p>
          <a:p>
            <a:pPr marL="468000" indent="-468000" algn="just">
              <a:lnSpc>
                <a:spcPct val="120000"/>
              </a:lnSpc>
              <a:spcBef>
                <a:spcPts val="300"/>
              </a:spcBef>
              <a:spcAft>
                <a:spcPts val="300"/>
              </a:spcAft>
              <a:buNone/>
            </a:pPr>
            <a:r>
              <a:rPr lang="en-US" sz="1550" dirty="0"/>
              <a:t>		// Continue comparing characters until one of the strings ends</a:t>
            </a:r>
            <a:endParaRPr lang="en-IN" sz="1550" dirty="0"/>
          </a:p>
          <a:p>
            <a:pPr marL="468000" indent="-468000" algn="just">
              <a:lnSpc>
                <a:spcPct val="120000"/>
              </a:lnSpc>
              <a:spcBef>
                <a:spcPts val="300"/>
              </a:spcBef>
              <a:spcAft>
                <a:spcPts val="300"/>
              </a:spcAft>
              <a:buNone/>
            </a:pPr>
            <a:r>
              <a:rPr lang="en-US" sz="1550" dirty="0"/>
              <a:t>	        while (</a:t>
            </a:r>
            <a:r>
              <a:rPr lang="en-US" sz="1550" dirty="0" err="1"/>
              <a:t>i</a:t>
            </a:r>
            <a:r>
              <a:rPr lang="en-US" sz="1550" dirty="0"/>
              <a:t> &lt; len1 &amp;&amp; j &lt; len2) {</a:t>
            </a:r>
            <a:endParaRPr lang="en-IN" sz="1550" dirty="0"/>
          </a:p>
          <a:p>
            <a:pPr marL="468000" indent="-468000" algn="just">
              <a:lnSpc>
                <a:spcPct val="120000"/>
              </a:lnSpc>
              <a:spcBef>
                <a:spcPts val="300"/>
              </a:spcBef>
              <a:spcAft>
                <a:spcPts val="300"/>
              </a:spcAft>
              <a:buNone/>
            </a:pPr>
            <a:r>
              <a:rPr lang="en-US" sz="1550" dirty="0"/>
              <a:t>	            if (str1.charAt(</a:t>
            </a:r>
            <a:r>
              <a:rPr lang="en-US" sz="1550" dirty="0" err="1"/>
              <a:t>i</a:t>
            </a:r>
            <a:r>
              <a:rPr lang="en-US" sz="1550" dirty="0"/>
              <a:t>) == str2.charAt(j)) {</a:t>
            </a:r>
            <a:endParaRPr lang="en-IN" sz="1550" dirty="0"/>
          </a:p>
        </p:txBody>
      </p:sp>
    </p:spTree>
    <p:extLst>
      <p:ext uri="{BB962C8B-B14F-4D97-AF65-F5344CB8AC3E}">
        <p14:creationId xmlns:p14="http://schemas.microsoft.com/office/powerpoint/2010/main" val="32530357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400" dirty="0"/>
              <a:t>		                </a:t>
            </a:r>
            <a:r>
              <a:rPr lang="en-US" sz="1400" dirty="0" err="1"/>
              <a:t>matchLength</a:t>
            </a:r>
            <a:r>
              <a:rPr lang="en-US" sz="1400" dirty="0"/>
              <a:t>++;</a:t>
            </a:r>
            <a:endParaRPr lang="en-IN" sz="1400" dirty="0"/>
          </a:p>
          <a:p>
            <a:pPr marL="468000" indent="-468000" algn="just">
              <a:lnSpc>
                <a:spcPct val="120000"/>
              </a:lnSpc>
              <a:spcBef>
                <a:spcPts val="300"/>
              </a:spcBef>
              <a:spcAft>
                <a:spcPts val="300"/>
              </a:spcAft>
              <a:buNone/>
            </a:pPr>
            <a:r>
              <a:rPr lang="en-US" sz="1400" dirty="0"/>
              <a:t>	            } else {</a:t>
            </a:r>
            <a:endParaRPr lang="en-IN" sz="1400" dirty="0"/>
          </a:p>
          <a:p>
            <a:pPr marL="468000" indent="-468000" algn="just">
              <a:lnSpc>
                <a:spcPct val="120000"/>
              </a:lnSpc>
              <a:spcBef>
                <a:spcPts val="300"/>
              </a:spcBef>
              <a:spcAft>
                <a:spcPts val="300"/>
              </a:spcAft>
              <a:buNone/>
            </a:pPr>
            <a:r>
              <a:rPr lang="en-US" sz="1400" dirty="0"/>
              <a:t>	                return -1;  // Mismatch found, return -1</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a:t>
            </a:r>
            <a:r>
              <a:rPr lang="en-US" sz="1400" dirty="0" err="1"/>
              <a:t>i</a:t>
            </a:r>
            <a:r>
              <a:rPr lang="en-US" sz="1400" dirty="0"/>
              <a:t>++;</a:t>
            </a:r>
            <a:endParaRPr lang="en-IN" sz="1400" dirty="0"/>
          </a:p>
          <a:p>
            <a:pPr marL="468000" indent="-468000" algn="just">
              <a:lnSpc>
                <a:spcPct val="120000"/>
              </a:lnSpc>
              <a:spcBef>
                <a:spcPts val="300"/>
              </a:spcBef>
              <a:spcAft>
                <a:spcPts val="300"/>
              </a:spcAft>
              <a:buNone/>
            </a:pPr>
            <a:r>
              <a:rPr lang="en-US" sz="1400" dirty="0"/>
              <a:t>	            </a:t>
            </a:r>
            <a:r>
              <a:rPr lang="en-US" sz="1400" dirty="0" err="1"/>
              <a:t>j++</a:t>
            </a:r>
            <a:r>
              <a:rPr lang="en-US" sz="1400" dirty="0"/>
              <a:t>;</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return </a:t>
            </a:r>
            <a:r>
              <a:rPr lang="en-US" sz="1400" dirty="0" err="1"/>
              <a:t>matchLength</a:t>
            </a:r>
            <a:r>
              <a:rPr lang="en-US" sz="1400" dirty="0"/>
              <a:t> &gt; 0 ? </a:t>
            </a:r>
            <a:r>
              <a:rPr lang="en-US" sz="1400" dirty="0" err="1"/>
              <a:t>matchLength</a:t>
            </a:r>
            <a:r>
              <a:rPr lang="en-US" sz="1400" dirty="0"/>
              <a:t> : 0;</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public static void main(String[] </a:t>
            </a:r>
            <a:r>
              <a:rPr lang="en-US" sz="1400" dirty="0" err="1"/>
              <a:t>args</a:t>
            </a:r>
            <a:r>
              <a:rPr lang="en-US" sz="1400" dirty="0"/>
              <a:t>) {</a:t>
            </a:r>
            <a:endParaRPr lang="en-IN" sz="1400" dirty="0"/>
          </a:p>
          <a:p>
            <a:pPr marL="468000" indent="-468000" algn="just">
              <a:lnSpc>
                <a:spcPct val="120000"/>
              </a:lnSpc>
              <a:spcBef>
                <a:spcPts val="300"/>
              </a:spcBef>
              <a:spcAft>
                <a:spcPts val="300"/>
              </a:spcAft>
              <a:buNone/>
            </a:pPr>
            <a:r>
              <a:rPr lang="en-US" sz="1400" dirty="0"/>
              <a:t>	        int k1 = 4;</a:t>
            </a:r>
            <a:endParaRPr lang="en-IN" sz="1400" dirty="0"/>
          </a:p>
          <a:p>
            <a:pPr marL="468000" indent="-468000" algn="just">
              <a:lnSpc>
                <a:spcPct val="120000"/>
              </a:lnSpc>
              <a:spcBef>
                <a:spcPts val="300"/>
              </a:spcBef>
              <a:spcAft>
                <a:spcPts val="300"/>
              </a:spcAft>
              <a:buNone/>
            </a:pPr>
            <a:r>
              <a:rPr lang="en-US" sz="1400" dirty="0"/>
              <a:t>	        int k2 = 7;</a:t>
            </a:r>
            <a:endParaRPr lang="en-IN" sz="1400" dirty="0"/>
          </a:p>
          <a:p>
            <a:pPr marL="468000" indent="-468000" algn="just">
              <a:lnSpc>
                <a:spcPct val="120000"/>
              </a:lnSpc>
              <a:spcBef>
                <a:spcPts val="300"/>
              </a:spcBef>
              <a:spcAft>
                <a:spcPts val="300"/>
              </a:spcAft>
              <a:buNone/>
            </a:pPr>
            <a:r>
              <a:rPr lang="en-US" sz="1400" dirty="0"/>
              <a:t>	        String str1 = "succeed";</a:t>
            </a:r>
            <a:endParaRPr lang="en-IN" sz="1400" dirty="0"/>
          </a:p>
          <a:p>
            <a:pPr marL="468000" indent="-468000" algn="just">
              <a:lnSpc>
                <a:spcPct val="120000"/>
              </a:lnSpc>
              <a:spcBef>
                <a:spcPts val="300"/>
              </a:spcBef>
              <a:spcAft>
                <a:spcPts val="300"/>
              </a:spcAft>
              <a:buNone/>
            </a:pPr>
            <a:r>
              <a:rPr lang="en-US" sz="1400" dirty="0"/>
              <a:t>	        String str2 = "crossbreed";</a:t>
            </a:r>
            <a:endParaRPr lang="en-IN" sz="1400" dirty="0"/>
          </a:p>
          <a:p>
            <a:pPr marL="468000" indent="-468000" algn="just">
              <a:lnSpc>
                <a:spcPct val="120000"/>
              </a:lnSpc>
              <a:spcBef>
                <a:spcPts val="300"/>
              </a:spcBef>
              <a:spcAft>
                <a:spcPts val="300"/>
              </a:spcAft>
              <a:buNone/>
            </a:pPr>
            <a:r>
              <a:rPr lang="en-US" sz="1400" dirty="0"/>
              <a:t>	        </a:t>
            </a:r>
            <a:r>
              <a:rPr lang="en-US" sz="1400" dirty="0" err="1"/>
              <a:t>System.out.println</a:t>
            </a:r>
            <a:r>
              <a:rPr lang="en-US" sz="1400" dirty="0"/>
              <a:t>(</a:t>
            </a:r>
            <a:r>
              <a:rPr lang="en-US" sz="1400" dirty="0" err="1"/>
              <a:t>MatchString</a:t>
            </a:r>
            <a:r>
              <a:rPr lang="en-US" sz="1400" dirty="0"/>
              <a:t>(str1, str1.length(), str2, str2.length(), k1, k2));</a:t>
            </a:r>
            <a:endParaRPr lang="en-IN" sz="1400" dirty="0"/>
          </a:p>
          <a:p>
            <a:pPr marL="468000" indent="-468000" algn="just">
              <a:lnSpc>
                <a:spcPct val="120000"/>
              </a:lnSpc>
              <a:spcBef>
                <a:spcPts val="300"/>
              </a:spcBef>
              <a:spcAft>
                <a:spcPts val="300"/>
              </a:spcAft>
              <a:buNone/>
            </a:pPr>
            <a:r>
              <a:rPr lang="en-US" sz="1400" dirty="0"/>
              <a:t>	    }</a:t>
            </a:r>
            <a:endParaRPr lang="en-IN" sz="1400" dirty="0"/>
          </a:p>
          <a:p>
            <a:pPr marL="468000" indent="-468000" algn="just">
              <a:lnSpc>
                <a:spcPct val="120000"/>
              </a:lnSpc>
              <a:spcBef>
                <a:spcPts val="300"/>
              </a:spcBef>
              <a:spcAft>
                <a:spcPts val="300"/>
              </a:spcAft>
              <a:buNone/>
            </a:pPr>
            <a:r>
              <a:rPr lang="en-US" sz="1400" dirty="0"/>
              <a:t>	}</a:t>
            </a:r>
            <a:endParaRPr lang="en-IN" sz="1400" dirty="0"/>
          </a:p>
        </p:txBody>
      </p:sp>
    </p:spTree>
    <p:extLst>
      <p:ext uri="{BB962C8B-B14F-4D97-AF65-F5344CB8AC3E}">
        <p14:creationId xmlns:p14="http://schemas.microsoft.com/office/powerpoint/2010/main" val="7527982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300"/>
              </a:spcBef>
              <a:spcAft>
                <a:spcPts val="300"/>
              </a:spcAft>
              <a:buNone/>
            </a:pPr>
            <a:r>
              <a:rPr lang="en-US" sz="1600" dirty="0"/>
              <a:t>16.	How to attempt?</a:t>
            </a:r>
            <a:endParaRPr lang="en-IN" sz="1600" dirty="0"/>
          </a:p>
          <a:p>
            <a:pPr marL="468000" indent="-468000" algn="just">
              <a:lnSpc>
                <a:spcPct val="114000"/>
              </a:lnSpc>
              <a:spcBef>
                <a:spcPts val="300"/>
              </a:spcBef>
              <a:spcAft>
                <a:spcPts val="300"/>
              </a:spcAft>
              <a:buNone/>
            </a:pPr>
            <a:r>
              <a:rPr lang="en-US" sz="1600" dirty="0"/>
              <a:t>	</a:t>
            </a:r>
            <a:r>
              <a:rPr lang="en-US" sz="1600" b="1" dirty="0"/>
              <a:t>Infix to Postfix Conversion</a:t>
            </a:r>
            <a:endParaRPr lang="en-IN" sz="1600" dirty="0"/>
          </a:p>
          <a:p>
            <a:pPr marL="468000" indent="-468000" algn="just">
              <a:lnSpc>
                <a:spcPct val="114000"/>
              </a:lnSpc>
              <a:spcBef>
                <a:spcPts val="300"/>
              </a:spcBef>
              <a:spcAft>
                <a:spcPts val="300"/>
              </a:spcAft>
              <a:buNone/>
            </a:pPr>
            <a:r>
              <a:rPr lang="en-US" sz="1600" dirty="0"/>
              <a:t>	</a:t>
            </a:r>
            <a:r>
              <a:rPr lang="en-US" sz="1600" b="1" dirty="0"/>
              <a:t>Infix Expressions:</a:t>
            </a:r>
            <a:endParaRPr lang="en-IN" sz="1600" dirty="0"/>
          </a:p>
          <a:p>
            <a:pPr marL="468000" indent="-468000" algn="just">
              <a:lnSpc>
                <a:spcPct val="114000"/>
              </a:lnSpc>
              <a:spcBef>
                <a:spcPts val="300"/>
              </a:spcBef>
              <a:spcAft>
                <a:spcPts val="300"/>
              </a:spcAft>
              <a:buNone/>
            </a:pPr>
            <a:r>
              <a:rPr lang="en-US" sz="1600" dirty="0"/>
              <a:t>	In Infix expressions, operations are written in-between their operands.</a:t>
            </a:r>
            <a:endParaRPr lang="en-IN" sz="1600" dirty="0"/>
          </a:p>
          <a:p>
            <a:pPr marL="468000" indent="-468000" algn="just">
              <a:lnSpc>
                <a:spcPct val="114000"/>
              </a:lnSpc>
              <a:spcBef>
                <a:spcPts val="300"/>
              </a:spcBef>
              <a:spcAft>
                <a:spcPts val="300"/>
              </a:spcAft>
              <a:buNone/>
            </a:pPr>
            <a:r>
              <a:rPr lang="en-US" sz="1600" dirty="0"/>
              <a:t>	An expression such as A * (B + C)/D means-</a:t>
            </a:r>
            <a:endParaRPr lang="en-IN" sz="1600" dirty="0"/>
          </a:p>
          <a:p>
            <a:pPr marL="468000" indent="-468000" algn="just">
              <a:lnSpc>
                <a:spcPct val="114000"/>
              </a:lnSpc>
              <a:spcBef>
                <a:spcPts val="300"/>
              </a:spcBef>
              <a:spcAft>
                <a:spcPts val="300"/>
              </a:spcAft>
              <a:buNone/>
            </a:pPr>
            <a:r>
              <a:rPr lang="en-US" sz="1600" dirty="0"/>
              <a:t>	1. First add B and C together</a:t>
            </a:r>
            <a:endParaRPr lang="en-IN" sz="1600" dirty="0"/>
          </a:p>
          <a:p>
            <a:pPr marL="468000" indent="-468000" algn="just">
              <a:lnSpc>
                <a:spcPct val="114000"/>
              </a:lnSpc>
              <a:spcBef>
                <a:spcPts val="300"/>
              </a:spcBef>
              <a:spcAft>
                <a:spcPts val="300"/>
              </a:spcAft>
              <a:buNone/>
            </a:pPr>
            <a:r>
              <a:rPr lang="en-US" sz="1600" dirty="0"/>
              <a:t>	2. Multiply the result by A</a:t>
            </a:r>
            <a:endParaRPr lang="en-IN" sz="1600" dirty="0"/>
          </a:p>
          <a:p>
            <a:pPr marL="468000" indent="-468000" algn="just">
              <a:lnSpc>
                <a:spcPct val="114000"/>
              </a:lnSpc>
              <a:spcBef>
                <a:spcPts val="300"/>
              </a:spcBef>
              <a:spcAft>
                <a:spcPts val="300"/>
              </a:spcAft>
              <a:buNone/>
            </a:pPr>
            <a:r>
              <a:rPr lang="en-US" sz="1600" dirty="0"/>
              <a:t>	3. Divide by D to get the final answer</a:t>
            </a:r>
            <a:endParaRPr lang="en-IN" sz="1600" dirty="0"/>
          </a:p>
          <a:p>
            <a:pPr marL="468000" indent="-468000" algn="just">
              <a:lnSpc>
                <a:spcPct val="114000"/>
              </a:lnSpc>
              <a:spcBef>
                <a:spcPts val="300"/>
              </a:spcBef>
              <a:spcAft>
                <a:spcPts val="300"/>
              </a:spcAft>
              <a:buNone/>
            </a:pPr>
            <a:r>
              <a:rPr lang="en-US" sz="1600" dirty="0"/>
              <a:t>	The expression for adding the numbers 1 and 2 is “1 + 2”.</a:t>
            </a:r>
            <a:endParaRPr lang="en-IN" sz="1600" dirty="0"/>
          </a:p>
          <a:p>
            <a:pPr marL="468000" indent="-468000" algn="just">
              <a:lnSpc>
                <a:spcPct val="114000"/>
              </a:lnSpc>
              <a:spcBef>
                <a:spcPts val="300"/>
              </a:spcBef>
              <a:spcAft>
                <a:spcPts val="300"/>
              </a:spcAft>
              <a:buNone/>
            </a:pPr>
            <a:r>
              <a:rPr lang="en-US" sz="1600" dirty="0"/>
              <a:t>	</a:t>
            </a:r>
            <a:r>
              <a:rPr lang="en-US" sz="1600" b="1" dirty="0"/>
              <a:t>Postfix Expressions:</a:t>
            </a:r>
            <a:endParaRPr lang="en-IN" sz="1600" dirty="0"/>
          </a:p>
          <a:p>
            <a:pPr marL="468000" indent="-468000" algn="just">
              <a:lnSpc>
                <a:spcPct val="114000"/>
              </a:lnSpc>
              <a:spcBef>
                <a:spcPts val="300"/>
              </a:spcBef>
              <a:spcAft>
                <a:spcPts val="300"/>
              </a:spcAft>
              <a:buNone/>
            </a:pPr>
            <a:r>
              <a:rPr lang="en-US" sz="1600" dirty="0"/>
              <a:t>	In Postfix expressions, the operators follow their operands.</a:t>
            </a:r>
            <a:endParaRPr lang="en-IN" sz="1600" dirty="0"/>
          </a:p>
          <a:p>
            <a:pPr marL="468000" indent="-468000" algn="just">
              <a:lnSpc>
                <a:spcPct val="114000"/>
              </a:lnSpc>
              <a:spcBef>
                <a:spcPts val="300"/>
              </a:spcBef>
              <a:spcAft>
                <a:spcPts val="300"/>
              </a:spcAft>
              <a:buNone/>
            </a:pPr>
            <a:r>
              <a:rPr lang="en-US" sz="1600" dirty="0"/>
              <a:t>	The expression for adding the numbers 3 and 4 is “3 4 + “.</a:t>
            </a:r>
            <a:endParaRPr lang="en-IN" sz="1600" dirty="0"/>
          </a:p>
          <a:p>
            <a:pPr marL="468000" indent="-468000" algn="just">
              <a:lnSpc>
                <a:spcPct val="114000"/>
              </a:lnSpc>
              <a:spcBef>
                <a:spcPts val="300"/>
              </a:spcBef>
              <a:spcAft>
                <a:spcPts val="300"/>
              </a:spcAft>
              <a:buNone/>
            </a:pPr>
            <a:r>
              <a:rPr lang="en-US" sz="1600" dirty="0"/>
              <a:t>	If there are multiple operations, the operator is given immediately after its second operand.</a:t>
            </a:r>
          </a:p>
          <a:p>
            <a:pPr marL="468000" indent="-468000" algn="just">
              <a:lnSpc>
                <a:spcPct val="114000"/>
              </a:lnSpc>
              <a:spcBef>
                <a:spcPts val="300"/>
              </a:spcBef>
              <a:spcAft>
                <a:spcPts val="300"/>
              </a:spcAft>
              <a:buNone/>
            </a:pPr>
            <a:r>
              <a:rPr lang="en-US" sz="1600" dirty="0"/>
              <a:t>	So the expression written for “3 – 4 + 5” would be “3 4 – 5 +” in Postfix notation. Here, 4 is first subtracted from 3, then added to 5.</a:t>
            </a:r>
            <a:endParaRPr lang="en-IN" sz="1600" dirty="0"/>
          </a:p>
          <a:p>
            <a:pPr marL="468000" indent="-468000" algn="just">
              <a:lnSpc>
                <a:spcPct val="114000"/>
              </a:lnSpc>
              <a:spcBef>
                <a:spcPts val="300"/>
              </a:spcBef>
              <a:spcAft>
                <a:spcPts val="300"/>
              </a:spcAft>
              <a:buNone/>
            </a:pPr>
            <a:endParaRPr lang="en-IN" sz="1600" dirty="0"/>
          </a:p>
        </p:txBody>
      </p:sp>
    </p:spTree>
    <p:extLst>
      <p:ext uri="{BB962C8B-B14F-4D97-AF65-F5344CB8AC3E}">
        <p14:creationId xmlns:p14="http://schemas.microsoft.com/office/powerpoint/2010/main" val="23250840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400"/>
              </a:spcBef>
              <a:spcAft>
                <a:spcPts val="400"/>
              </a:spcAft>
              <a:buNone/>
            </a:pPr>
            <a:r>
              <a:rPr lang="en-US" sz="1600" dirty="0"/>
              <a:t>	Write a program that takes input as a string containing an infix expression and returns the corresponding postfix expression.</a:t>
            </a:r>
            <a:endParaRPr lang="en-IN" sz="1600" dirty="0"/>
          </a:p>
          <a:p>
            <a:pPr marL="468000" indent="-468000" algn="just">
              <a:lnSpc>
                <a:spcPct val="110000"/>
              </a:lnSpc>
              <a:spcBef>
                <a:spcPts val="400"/>
              </a:spcBef>
              <a:spcAft>
                <a:spcPts val="400"/>
              </a:spcAft>
              <a:buNone/>
            </a:pPr>
            <a:r>
              <a:rPr lang="en-US" sz="1600" dirty="0"/>
              <a:t>	</a:t>
            </a:r>
            <a:r>
              <a:rPr lang="en-US" sz="1600" b="1" dirty="0"/>
              <a:t>Note:</a:t>
            </a:r>
            <a:endParaRPr lang="en-IN" sz="1600" dirty="0"/>
          </a:p>
          <a:p>
            <a:pPr marL="468000" indent="-468000" algn="just">
              <a:lnSpc>
                <a:spcPct val="110000"/>
              </a:lnSpc>
              <a:spcBef>
                <a:spcPts val="400"/>
              </a:spcBef>
              <a:spcAft>
                <a:spcPts val="400"/>
              </a:spcAft>
              <a:buNone/>
            </a:pPr>
            <a:r>
              <a:rPr lang="en-US" sz="1600" dirty="0"/>
              <a:t>	1. The string contains operators (+, -,/, *), parenthesis and operands. (digits).</a:t>
            </a:r>
            <a:endParaRPr lang="en-IN" sz="1600" dirty="0"/>
          </a:p>
          <a:p>
            <a:pPr marL="468000" indent="-468000" algn="just">
              <a:lnSpc>
                <a:spcPct val="110000"/>
              </a:lnSpc>
              <a:spcBef>
                <a:spcPts val="400"/>
              </a:spcBef>
              <a:spcAft>
                <a:spcPts val="400"/>
              </a:spcAft>
              <a:buNone/>
            </a:pPr>
            <a:r>
              <a:rPr lang="en-US" sz="1600" dirty="0"/>
              <a:t>	2. Each digit is a separate operand.</a:t>
            </a:r>
            <a:endParaRPr lang="en-IN" sz="1600" dirty="0"/>
          </a:p>
          <a:p>
            <a:pPr marL="468000" indent="-468000" algn="just">
              <a:lnSpc>
                <a:spcPct val="110000"/>
              </a:lnSpc>
              <a:spcBef>
                <a:spcPts val="400"/>
              </a:spcBef>
              <a:spcAft>
                <a:spcPts val="400"/>
              </a:spcAft>
              <a:buNone/>
            </a:pPr>
            <a:r>
              <a:rPr lang="en-US" sz="1600" dirty="0"/>
              <a:t>	</a:t>
            </a:r>
            <a:r>
              <a:rPr lang="en-US" sz="1600" b="1" dirty="0"/>
              <a:t>The operator precedence is as follows:</a:t>
            </a:r>
            <a:endParaRPr lang="en-IN" sz="1600" dirty="0"/>
          </a:p>
          <a:p>
            <a:pPr marL="468000" indent="-468000" algn="just">
              <a:lnSpc>
                <a:spcPct val="110000"/>
              </a:lnSpc>
              <a:spcBef>
                <a:spcPts val="400"/>
              </a:spcBef>
              <a:spcAft>
                <a:spcPts val="400"/>
              </a:spcAft>
              <a:buNone/>
            </a:pPr>
            <a:r>
              <a:rPr lang="en-US" sz="1600" b="1" dirty="0"/>
              <a:t>	Input:</a:t>
            </a:r>
            <a:endParaRPr lang="en-IN" sz="1600" dirty="0"/>
          </a:p>
          <a:p>
            <a:pPr marL="468000" indent="-468000" algn="just">
              <a:lnSpc>
                <a:spcPct val="110000"/>
              </a:lnSpc>
              <a:spcBef>
                <a:spcPts val="400"/>
              </a:spcBef>
              <a:spcAft>
                <a:spcPts val="400"/>
              </a:spcAft>
              <a:buNone/>
            </a:pPr>
            <a:r>
              <a:rPr lang="en-US" sz="1600" dirty="0"/>
              <a:t>	8+(7-9)*2</a:t>
            </a:r>
            <a:endParaRPr lang="en-IN" sz="1600" dirty="0"/>
          </a:p>
          <a:p>
            <a:pPr marL="468000" indent="-468000" algn="just">
              <a:lnSpc>
                <a:spcPct val="110000"/>
              </a:lnSpc>
              <a:spcBef>
                <a:spcPts val="400"/>
              </a:spcBef>
              <a:spcAft>
                <a:spcPts val="400"/>
              </a:spcAft>
              <a:buNone/>
            </a:pPr>
            <a:r>
              <a:rPr lang="en-US" sz="1600" b="1" dirty="0"/>
              <a:t>	Output:</a:t>
            </a:r>
            <a:endParaRPr lang="en-IN" sz="1600" dirty="0"/>
          </a:p>
          <a:p>
            <a:pPr marL="468000" indent="-468000" algn="just">
              <a:lnSpc>
                <a:spcPct val="110000"/>
              </a:lnSpc>
              <a:spcBef>
                <a:spcPts val="400"/>
              </a:spcBef>
              <a:spcAft>
                <a:spcPts val="400"/>
              </a:spcAft>
              <a:buNone/>
            </a:pPr>
            <a:r>
              <a:rPr lang="en-US" sz="1600" dirty="0"/>
              <a:t>	Postfix expression: 879-2*+</a:t>
            </a:r>
            <a:endParaRPr lang="en-IN" sz="1600" dirty="0"/>
          </a:p>
          <a:p>
            <a:pPr marL="468000" indent="-468000" algn="just">
              <a:lnSpc>
                <a:spcPct val="110000"/>
              </a:lnSpc>
              <a:spcBef>
                <a:spcPts val="400"/>
              </a:spcBef>
              <a:spcAft>
                <a:spcPts val="400"/>
              </a:spcAft>
              <a:buNone/>
            </a:pPr>
            <a:r>
              <a:rPr lang="en-US" sz="1600" b="1" dirty="0"/>
              <a:t>	Example2:</a:t>
            </a:r>
            <a:endParaRPr lang="en-IN" sz="1600" dirty="0"/>
          </a:p>
          <a:p>
            <a:pPr marL="468000" indent="-468000" algn="just">
              <a:lnSpc>
                <a:spcPct val="110000"/>
              </a:lnSpc>
              <a:spcBef>
                <a:spcPts val="400"/>
              </a:spcBef>
              <a:spcAft>
                <a:spcPts val="400"/>
              </a:spcAft>
              <a:buNone/>
            </a:pPr>
            <a:r>
              <a:rPr lang="en-US" sz="1600" b="1" dirty="0"/>
              <a:t>	Input:</a:t>
            </a:r>
            <a:endParaRPr lang="en-IN" sz="1600" dirty="0"/>
          </a:p>
          <a:p>
            <a:pPr marL="468000" indent="-468000" algn="just">
              <a:lnSpc>
                <a:spcPct val="110000"/>
              </a:lnSpc>
              <a:spcBef>
                <a:spcPts val="400"/>
              </a:spcBef>
              <a:spcAft>
                <a:spcPts val="400"/>
              </a:spcAft>
              <a:buNone/>
            </a:pPr>
            <a:r>
              <a:rPr lang="en-US" sz="1600" dirty="0"/>
              <a:t>	(2)+8</a:t>
            </a:r>
            <a:endParaRPr lang="en-IN" sz="1600" dirty="0"/>
          </a:p>
          <a:p>
            <a:pPr marL="468000" indent="-468000" algn="just">
              <a:lnSpc>
                <a:spcPct val="110000"/>
              </a:lnSpc>
              <a:spcBef>
                <a:spcPts val="400"/>
              </a:spcBef>
              <a:spcAft>
                <a:spcPts val="400"/>
              </a:spcAft>
              <a:buNone/>
            </a:pPr>
            <a:r>
              <a:rPr lang="en-US" sz="1600" b="1" dirty="0"/>
              <a:t>	Output:</a:t>
            </a:r>
            <a:endParaRPr lang="en-IN" sz="1600" dirty="0"/>
          </a:p>
          <a:p>
            <a:pPr marL="468000" indent="-468000" algn="just">
              <a:lnSpc>
                <a:spcPct val="110000"/>
              </a:lnSpc>
              <a:spcBef>
                <a:spcPts val="400"/>
              </a:spcBef>
              <a:spcAft>
                <a:spcPts val="400"/>
              </a:spcAft>
              <a:buNone/>
            </a:pPr>
            <a:r>
              <a:rPr lang="en-US" sz="1600" dirty="0"/>
              <a:t>	Postfix expression: 28+</a:t>
            </a:r>
            <a:endParaRPr lang="en-IN" sz="1600" dirty="0"/>
          </a:p>
        </p:txBody>
      </p:sp>
    </p:spTree>
    <p:extLst>
      <p:ext uri="{BB962C8B-B14F-4D97-AF65-F5344CB8AC3E}">
        <p14:creationId xmlns:p14="http://schemas.microsoft.com/office/powerpoint/2010/main" val="27552095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400"/>
              </a:spcBef>
              <a:spcAft>
                <a:spcPts val="400"/>
              </a:spcAft>
              <a:buNone/>
            </a:pPr>
            <a:r>
              <a:rPr lang="en-US" sz="1600" b="1" dirty="0"/>
              <a:t>	Answer:</a:t>
            </a:r>
            <a:endParaRPr lang="en-IN" sz="1600" dirty="0"/>
          </a:p>
          <a:p>
            <a:pPr marL="468000" indent="-468000" algn="just">
              <a:lnSpc>
                <a:spcPct val="114000"/>
              </a:lnSpc>
              <a:spcBef>
                <a:spcPts val="400"/>
              </a:spcBef>
              <a:spcAft>
                <a:spcPts val="400"/>
              </a:spcAft>
              <a:buNone/>
            </a:pPr>
            <a:r>
              <a:rPr lang="en-US" sz="1600" dirty="0"/>
              <a:t>	import </a:t>
            </a:r>
            <a:r>
              <a:rPr lang="en-US" sz="1600" dirty="0" err="1"/>
              <a:t>java.util</a:t>
            </a:r>
            <a:r>
              <a:rPr lang="en-US" sz="1600" dirty="0"/>
              <a:t>.*;</a:t>
            </a:r>
            <a:endParaRPr lang="en-IN" sz="1600" dirty="0"/>
          </a:p>
          <a:p>
            <a:pPr marL="468000" indent="-468000" algn="just">
              <a:lnSpc>
                <a:spcPct val="114000"/>
              </a:lnSpc>
              <a:spcBef>
                <a:spcPts val="400"/>
              </a:spcBef>
              <a:spcAft>
                <a:spcPts val="400"/>
              </a:spcAft>
              <a:buNone/>
            </a:pPr>
            <a:r>
              <a:rPr lang="en-US" sz="1600" dirty="0"/>
              <a:t>	public class Main {</a:t>
            </a:r>
            <a:endParaRPr lang="en-IN" sz="1600" dirty="0"/>
          </a:p>
          <a:p>
            <a:pPr marL="468000" indent="-468000" algn="just">
              <a:lnSpc>
                <a:spcPct val="114000"/>
              </a:lnSpc>
              <a:spcBef>
                <a:spcPts val="400"/>
              </a:spcBef>
              <a:spcAft>
                <a:spcPts val="400"/>
              </a:spcAft>
              <a:buNone/>
            </a:pPr>
            <a:r>
              <a:rPr lang="en-US" sz="1600" dirty="0"/>
              <a:t>	    public static String </a:t>
            </a:r>
            <a:r>
              <a:rPr lang="en-US" sz="1600" dirty="0" err="1"/>
              <a:t>infixToPostfix</a:t>
            </a:r>
            <a:r>
              <a:rPr lang="en-US" sz="1600" dirty="0"/>
              <a:t>(String infix) {</a:t>
            </a:r>
            <a:endParaRPr lang="en-IN" sz="1600" dirty="0"/>
          </a:p>
          <a:p>
            <a:pPr marL="468000" indent="-468000" algn="just">
              <a:lnSpc>
                <a:spcPct val="114000"/>
              </a:lnSpc>
              <a:spcBef>
                <a:spcPts val="400"/>
              </a:spcBef>
              <a:spcAft>
                <a:spcPts val="400"/>
              </a:spcAft>
              <a:buNone/>
            </a:pPr>
            <a:r>
              <a:rPr lang="en-US" sz="1600" dirty="0"/>
              <a:t>	        Map&lt;Character, Integer&gt; precedence = new HashMap&lt;&gt;();</a:t>
            </a:r>
            <a:endParaRPr lang="en-IN" sz="1600" dirty="0"/>
          </a:p>
          <a:p>
            <a:pPr marL="468000" indent="-468000" algn="just">
              <a:lnSpc>
                <a:spcPct val="114000"/>
              </a:lnSpc>
              <a:spcBef>
                <a:spcPts val="400"/>
              </a:spcBef>
              <a:spcAft>
                <a:spcPts val="400"/>
              </a:spcAft>
              <a:buNone/>
            </a:pPr>
            <a:r>
              <a:rPr lang="en-US" sz="1600" dirty="0"/>
              <a:t>	        </a:t>
            </a:r>
            <a:r>
              <a:rPr lang="en-US" sz="1600" dirty="0" err="1"/>
              <a:t>precedence.put</a:t>
            </a:r>
            <a:r>
              <a:rPr lang="en-US" sz="1600" dirty="0"/>
              <a:t>('+', 1);</a:t>
            </a:r>
            <a:endParaRPr lang="en-IN" sz="1600" dirty="0"/>
          </a:p>
          <a:p>
            <a:pPr marL="468000" indent="-468000" algn="just">
              <a:lnSpc>
                <a:spcPct val="114000"/>
              </a:lnSpc>
              <a:spcBef>
                <a:spcPts val="400"/>
              </a:spcBef>
              <a:spcAft>
                <a:spcPts val="400"/>
              </a:spcAft>
              <a:buNone/>
            </a:pPr>
            <a:r>
              <a:rPr lang="en-US" sz="1600" dirty="0"/>
              <a:t>	        </a:t>
            </a:r>
            <a:r>
              <a:rPr lang="en-US" sz="1600" dirty="0" err="1"/>
              <a:t>precedence.put</a:t>
            </a:r>
            <a:r>
              <a:rPr lang="en-US" sz="1600" dirty="0"/>
              <a:t>('-', 1);</a:t>
            </a:r>
            <a:endParaRPr lang="en-IN" sz="1600" dirty="0"/>
          </a:p>
          <a:p>
            <a:pPr marL="468000" indent="-468000" algn="just">
              <a:lnSpc>
                <a:spcPct val="114000"/>
              </a:lnSpc>
              <a:spcBef>
                <a:spcPts val="400"/>
              </a:spcBef>
              <a:spcAft>
                <a:spcPts val="400"/>
              </a:spcAft>
              <a:buNone/>
            </a:pPr>
            <a:r>
              <a:rPr lang="en-US" sz="1600" dirty="0"/>
              <a:t>	        </a:t>
            </a:r>
            <a:r>
              <a:rPr lang="en-US" sz="1600" dirty="0" err="1"/>
              <a:t>precedence.put</a:t>
            </a:r>
            <a:r>
              <a:rPr lang="en-US" sz="1600" dirty="0"/>
              <a:t>('*', 2);</a:t>
            </a:r>
            <a:endParaRPr lang="en-IN" sz="1600" dirty="0"/>
          </a:p>
          <a:p>
            <a:pPr marL="468000" indent="-468000" algn="just">
              <a:lnSpc>
                <a:spcPct val="114000"/>
              </a:lnSpc>
              <a:spcBef>
                <a:spcPts val="400"/>
              </a:spcBef>
              <a:spcAft>
                <a:spcPts val="400"/>
              </a:spcAft>
              <a:buNone/>
            </a:pPr>
            <a:r>
              <a:rPr lang="en-US" sz="1600" dirty="0"/>
              <a:t>	        </a:t>
            </a:r>
            <a:r>
              <a:rPr lang="en-US" sz="1600" dirty="0" err="1"/>
              <a:t>precedence.put</a:t>
            </a:r>
            <a:r>
              <a:rPr lang="en-US" sz="1600" dirty="0"/>
              <a:t>('/', 2);</a:t>
            </a:r>
            <a:endParaRPr lang="en-IN" sz="1600" dirty="0"/>
          </a:p>
          <a:p>
            <a:pPr marL="468000" indent="-468000" algn="just">
              <a:lnSpc>
                <a:spcPct val="114000"/>
              </a:lnSpc>
              <a:spcBef>
                <a:spcPts val="400"/>
              </a:spcBef>
              <a:spcAft>
                <a:spcPts val="400"/>
              </a:spcAft>
              <a:buNone/>
            </a:pPr>
            <a:r>
              <a:rPr lang="en-US" sz="1600" dirty="0"/>
              <a:t>	        Stack&lt;Character&gt; stack = new Stack&lt;&gt;();</a:t>
            </a:r>
            <a:endParaRPr lang="en-IN" sz="1600" dirty="0"/>
          </a:p>
          <a:p>
            <a:pPr marL="468000" indent="-468000" algn="just">
              <a:lnSpc>
                <a:spcPct val="114000"/>
              </a:lnSpc>
              <a:spcBef>
                <a:spcPts val="400"/>
              </a:spcBef>
              <a:spcAft>
                <a:spcPts val="400"/>
              </a:spcAft>
              <a:buNone/>
            </a:pPr>
            <a:r>
              <a:rPr lang="en-US" sz="1600" dirty="0"/>
              <a:t>	        StringBuilder postfix = new StringBuilder();</a:t>
            </a:r>
            <a:endParaRPr lang="en-IN" sz="1600" dirty="0"/>
          </a:p>
          <a:p>
            <a:pPr marL="468000" indent="-468000" algn="just">
              <a:lnSpc>
                <a:spcPct val="114000"/>
              </a:lnSpc>
              <a:spcBef>
                <a:spcPts val="400"/>
              </a:spcBef>
              <a:spcAft>
                <a:spcPts val="400"/>
              </a:spcAft>
              <a:buNone/>
            </a:pPr>
            <a:r>
              <a:rPr lang="en-US" sz="1600" dirty="0"/>
              <a:t>	        for (char c : </a:t>
            </a:r>
            <a:r>
              <a:rPr lang="en-US" sz="1600" dirty="0" err="1"/>
              <a:t>infix.toCharArray</a:t>
            </a:r>
            <a:r>
              <a:rPr lang="en-US" sz="1600" dirty="0"/>
              <a:t>()) {</a:t>
            </a:r>
            <a:endParaRPr lang="en-IN" sz="1600" dirty="0"/>
          </a:p>
          <a:p>
            <a:pPr marL="468000" indent="-468000" algn="just">
              <a:lnSpc>
                <a:spcPct val="114000"/>
              </a:lnSpc>
              <a:spcBef>
                <a:spcPts val="400"/>
              </a:spcBef>
              <a:spcAft>
                <a:spcPts val="400"/>
              </a:spcAft>
              <a:buNone/>
            </a:pPr>
            <a:r>
              <a:rPr lang="en-US" sz="1600" dirty="0"/>
              <a:t>	            if (</a:t>
            </a:r>
            <a:r>
              <a:rPr lang="en-US" sz="1600" dirty="0" err="1"/>
              <a:t>Character.isDigit</a:t>
            </a:r>
            <a:r>
              <a:rPr lang="en-US" sz="1600" dirty="0"/>
              <a:t>(c)) {</a:t>
            </a:r>
          </a:p>
          <a:p>
            <a:pPr marL="468000" indent="-468000" algn="just">
              <a:lnSpc>
                <a:spcPct val="114000"/>
              </a:lnSpc>
              <a:spcBef>
                <a:spcPts val="400"/>
              </a:spcBef>
              <a:spcAft>
                <a:spcPts val="400"/>
              </a:spcAft>
              <a:buNone/>
            </a:pPr>
            <a:r>
              <a:rPr lang="en-US" sz="1600" dirty="0"/>
              <a:t>	 </a:t>
            </a:r>
            <a:r>
              <a:rPr lang="en-US" sz="1600" dirty="0" err="1"/>
              <a:t>postfix.append</a:t>
            </a:r>
            <a:r>
              <a:rPr lang="en-US" sz="1600" dirty="0"/>
              <a:t>(c);</a:t>
            </a:r>
            <a:endParaRPr lang="en-IN" sz="1600" dirty="0"/>
          </a:p>
          <a:p>
            <a:pPr marL="468000" indent="-468000" algn="just">
              <a:lnSpc>
                <a:spcPct val="114000"/>
              </a:lnSpc>
              <a:spcBef>
                <a:spcPts val="400"/>
              </a:spcBef>
              <a:spcAft>
                <a:spcPts val="400"/>
              </a:spcAft>
              <a:buNone/>
            </a:pPr>
            <a:r>
              <a:rPr lang="en-US" sz="1600" dirty="0"/>
              <a:t>	            } else if (</a:t>
            </a:r>
            <a:r>
              <a:rPr lang="en-US" sz="1600" dirty="0" err="1"/>
              <a:t>precedence.containsKey</a:t>
            </a:r>
            <a:r>
              <a:rPr lang="en-US" sz="1600" dirty="0"/>
              <a:t>(c)) {</a:t>
            </a:r>
            <a:endParaRPr lang="en-IN" sz="1600" dirty="0"/>
          </a:p>
        </p:txBody>
      </p:sp>
    </p:spTree>
    <p:extLst>
      <p:ext uri="{BB962C8B-B14F-4D97-AF65-F5344CB8AC3E}">
        <p14:creationId xmlns:p14="http://schemas.microsoft.com/office/powerpoint/2010/main" val="13790967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600" dirty="0"/>
              <a:t>	while (!</a:t>
            </a:r>
            <a:r>
              <a:rPr lang="en-US" sz="1600" dirty="0" err="1"/>
              <a:t>stack.isEmpty</a:t>
            </a:r>
            <a:r>
              <a:rPr lang="en-US" sz="1600" dirty="0"/>
              <a:t>() &amp;&amp; </a:t>
            </a:r>
            <a:r>
              <a:rPr lang="en-US" sz="1600" dirty="0" err="1"/>
              <a:t>precedence.getOrDefault</a:t>
            </a:r>
            <a:r>
              <a:rPr lang="en-US" sz="1600" dirty="0"/>
              <a:t>(</a:t>
            </a:r>
            <a:r>
              <a:rPr lang="en-US" sz="1600" dirty="0" err="1"/>
              <a:t>stack.peek</a:t>
            </a:r>
            <a:r>
              <a:rPr lang="en-US" sz="1600" dirty="0"/>
              <a:t>(), 0) &gt;= </a:t>
            </a:r>
            <a:r>
              <a:rPr lang="en-US" sz="1600" dirty="0" err="1"/>
              <a:t>precedence.get</a:t>
            </a:r>
            <a:r>
              <a:rPr lang="en-US" sz="1600" dirty="0"/>
              <a:t>(c)) {</a:t>
            </a:r>
            <a:endParaRPr lang="en-IN" sz="1600" dirty="0"/>
          </a:p>
          <a:p>
            <a:pPr marL="468000" indent="-468000" algn="just">
              <a:lnSpc>
                <a:spcPct val="120000"/>
              </a:lnSpc>
              <a:spcBef>
                <a:spcPts val="400"/>
              </a:spcBef>
              <a:spcAft>
                <a:spcPts val="400"/>
              </a:spcAft>
              <a:buNone/>
            </a:pPr>
            <a:r>
              <a:rPr lang="en-US" sz="1600" dirty="0"/>
              <a:t>	                    </a:t>
            </a:r>
            <a:r>
              <a:rPr lang="en-US" sz="1600" dirty="0" err="1"/>
              <a:t>postfix.append</a:t>
            </a:r>
            <a:r>
              <a:rPr lang="en-US" sz="1600" dirty="0"/>
              <a:t>(</a:t>
            </a:r>
            <a:r>
              <a:rPr lang="en-US" sz="1600" dirty="0" err="1"/>
              <a:t>stack.pop</a:t>
            </a:r>
            <a:r>
              <a:rPr lang="en-US" sz="1600" dirty="0"/>
              <a:t>());</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r>
              <a:rPr lang="en-US" sz="1600" dirty="0"/>
              <a:t>	                </a:t>
            </a:r>
            <a:r>
              <a:rPr lang="en-US" sz="1600" dirty="0" err="1"/>
              <a:t>stack.push</a:t>
            </a:r>
            <a:r>
              <a:rPr lang="en-US" sz="1600" dirty="0"/>
              <a:t>(c);</a:t>
            </a:r>
            <a:endParaRPr lang="en-IN" sz="1600" dirty="0"/>
          </a:p>
          <a:p>
            <a:pPr marL="468000" indent="-468000" algn="just">
              <a:lnSpc>
                <a:spcPct val="120000"/>
              </a:lnSpc>
              <a:spcBef>
                <a:spcPts val="400"/>
              </a:spcBef>
              <a:spcAft>
                <a:spcPts val="400"/>
              </a:spcAft>
              <a:buNone/>
            </a:pPr>
            <a:r>
              <a:rPr lang="en-US" sz="1600" dirty="0"/>
              <a:t>	            } else if (c == '(') {</a:t>
            </a:r>
            <a:endParaRPr lang="en-IN" sz="1600" dirty="0"/>
          </a:p>
          <a:p>
            <a:pPr marL="468000" indent="-468000" algn="just">
              <a:lnSpc>
                <a:spcPct val="120000"/>
              </a:lnSpc>
              <a:spcBef>
                <a:spcPts val="400"/>
              </a:spcBef>
              <a:spcAft>
                <a:spcPts val="400"/>
              </a:spcAft>
              <a:buNone/>
            </a:pPr>
            <a:r>
              <a:rPr lang="en-US" sz="1600" dirty="0"/>
              <a:t>	                </a:t>
            </a:r>
            <a:r>
              <a:rPr lang="en-US" sz="1600" dirty="0" err="1"/>
              <a:t>stack.push</a:t>
            </a:r>
            <a:r>
              <a:rPr lang="en-US" sz="1600" dirty="0"/>
              <a:t>(c);</a:t>
            </a:r>
            <a:endParaRPr lang="en-IN" sz="1600" dirty="0"/>
          </a:p>
          <a:p>
            <a:pPr marL="468000" indent="-468000" algn="just">
              <a:lnSpc>
                <a:spcPct val="120000"/>
              </a:lnSpc>
              <a:spcBef>
                <a:spcPts val="400"/>
              </a:spcBef>
              <a:spcAft>
                <a:spcPts val="400"/>
              </a:spcAft>
              <a:buNone/>
            </a:pPr>
            <a:r>
              <a:rPr lang="en-US" sz="1600" dirty="0"/>
              <a:t>	            } else if (c == ')') {</a:t>
            </a:r>
            <a:endParaRPr lang="en-IN" sz="1600" dirty="0"/>
          </a:p>
          <a:p>
            <a:pPr marL="468000" indent="-468000" algn="just">
              <a:lnSpc>
                <a:spcPct val="120000"/>
              </a:lnSpc>
              <a:spcBef>
                <a:spcPts val="400"/>
              </a:spcBef>
              <a:spcAft>
                <a:spcPts val="400"/>
              </a:spcAft>
              <a:buNone/>
            </a:pPr>
            <a:r>
              <a:rPr lang="en-US" sz="1600" dirty="0"/>
              <a:t>	                while (!</a:t>
            </a:r>
            <a:r>
              <a:rPr lang="en-US" sz="1600" dirty="0" err="1"/>
              <a:t>stack.isEmpty</a:t>
            </a:r>
            <a:r>
              <a:rPr lang="en-US" sz="1600" dirty="0"/>
              <a:t>() &amp;&amp; </a:t>
            </a:r>
            <a:r>
              <a:rPr lang="en-US" sz="1600" dirty="0" err="1"/>
              <a:t>stack.peek</a:t>
            </a:r>
            <a:r>
              <a:rPr lang="en-US" sz="1600" dirty="0"/>
              <a:t>() != '(') {</a:t>
            </a:r>
            <a:endParaRPr lang="en-IN" sz="1600" dirty="0"/>
          </a:p>
          <a:p>
            <a:pPr marL="468000" indent="-468000" algn="just">
              <a:lnSpc>
                <a:spcPct val="120000"/>
              </a:lnSpc>
              <a:spcBef>
                <a:spcPts val="400"/>
              </a:spcBef>
              <a:spcAft>
                <a:spcPts val="400"/>
              </a:spcAft>
              <a:buNone/>
            </a:pPr>
            <a:r>
              <a:rPr lang="en-US" sz="1600" dirty="0"/>
              <a:t>	                    </a:t>
            </a:r>
            <a:r>
              <a:rPr lang="en-US" sz="1600" dirty="0" err="1"/>
              <a:t>postfix.append</a:t>
            </a:r>
            <a:r>
              <a:rPr lang="en-US" sz="1600" dirty="0"/>
              <a:t>(</a:t>
            </a:r>
            <a:r>
              <a:rPr lang="en-US" sz="1600" dirty="0" err="1"/>
              <a:t>stack.pop</a:t>
            </a:r>
            <a:r>
              <a:rPr lang="en-US" sz="1600" dirty="0"/>
              <a:t>());</a:t>
            </a:r>
            <a:endParaRPr lang="en-IN" sz="1600" dirty="0"/>
          </a:p>
          <a:p>
            <a:pPr marL="468000" indent="-468000" algn="just">
              <a:lnSpc>
                <a:spcPct val="120000"/>
              </a:lnSpc>
              <a:spcBef>
                <a:spcPts val="400"/>
              </a:spcBef>
              <a:spcAft>
                <a:spcPts val="400"/>
              </a:spcAft>
              <a:buNone/>
            </a:pPr>
            <a:r>
              <a:rPr lang="en-US" sz="1600" dirty="0"/>
              <a:t>	                }</a:t>
            </a:r>
          </a:p>
          <a:p>
            <a:pPr marL="468000" indent="-468000" algn="just">
              <a:lnSpc>
                <a:spcPct val="120000"/>
              </a:lnSpc>
              <a:spcBef>
                <a:spcPts val="400"/>
              </a:spcBef>
              <a:spcAft>
                <a:spcPts val="400"/>
              </a:spcAft>
              <a:buNone/>
            </a:pPr>
            <a:r>
              <a:rPr lang="en-US" sz="1600" dirty="0"/>
              <a:t>	                </a:t>
            </a:r>
            <a:r>
              <a:rPr lang="en-US" sz="1600" dirty="0" err="1"/>
              <a:t>stack.pop</a:t>
            </a:r>
            <a:r>
              <a:rPr lang="en-US" sz="1600" dirty="0"/>
              <a:t>();  // Remove the '('</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endParaRPr lang="en-IN" sz="1600" dirty="0"/>
          </a:p>
        </p:txBody>
      </p:sp>
    </p:spTree>
    <p:extLst>
      <p:ext uri="{BB962C8B-B14F-4D97-AF65-F5344CB8AC3E}">
        <p14:creationId xmlns:p14="http://schemas.microsoft.com/office/powerpoint/2010/main" val="18456926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600" dirty="0"/>
              <a:t>	        while (!</a:t>
            </a:r>
            <a:r>
              <a:rPr lang="en-US" sz="1600" dirty="0" err="1"/>
              <a:t>stack.isEmpty</a:t>
            </a:r>
            <a:r>
              <a:rPr lang="en-US" sz="1600" dirty="0"/>
              <a:t>()) {</a:t>
            </a:r>
            <a:endParaRPr lang="en-IN" sz="1600" dirty="0"/>
          </a:p>
          <a:p>
            <a:pPr marL="468000" indent="-468000" algn="just">
              <a:lnSpc>
                <a:spcPct val="120000"/>
              </a:lnSpc>
              <a:spcBef>
                <a:spcPts val="400"/>
              </a:spcBef>
              <a:spcAft>
                <a:spcPts val="400"/>
              </a:spcAft>
              <a:buNone/>
            </a:pPr>
            <a:r>
              <a:rPr lang="en-US" sz="1600" dirty="0"/>
              <a:t>	            </a:t>
            </a:r>
            <a:r>
              <a:rPr lang="en-US" sz="1600" dirty="0" err="1"/>
              <a:t>postfix.append</a:t>
            </a:r>
            <a:r>
              <a:rPr lang="en-US" sz="1600" dirty="0"/>
              <a:t>(</a:t>
            </a:r>
            <a:r>
              <a:rPr lang="en-US" sz="1600" dirty="0" err="1"/>
              <a:t>stack.pop</a:t>
            </a:r>
            <a:r>
              <a:rPr lang="en-US" sz="1600" dirty="0"/>
              <a:t>());</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r>
              <a:rPr lang="en-US" sz="1600" dirty="0"/>
              <a:t>	        return </a:t>
            </a:r>
            <a:r>
              <a:rPr lang="en-US" sz="1600" dirty="0" err="1"/>
              <a:t>postfix.toString</a:t>
            </a:r>
            <a:r>
              <a:rPr lang="en-US" sz="1600" dirty="0"/>
              <a:t>();</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400"/>
              </a:spcBef>
              <a:spcAft>
                <a:spcPts val="4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400"/>
              </a:spcBef>
              <a:spcAft>
                <a:spcPts val="400"/>
              </a:spcAft>
              <a:buNone/>
            </a:pPr>
            <a:r>
              <a:rPr lang="en-US" sz="1600" dirty="0"/>
              <a:t>	        </a:t>
            </a:r>
            <a:r>
              <a:rPr lang="en-US" sz="1600" dirty="0" err="1"/>
              <a:t>System.out.print</a:t>
            </a:r>
            <a:r>
              <a:rPr lang="en-US" sz="1600" dirty="0"/>
              <a:t>("Enter the infix expression: ");</a:t>
            </a:r>
            <a:endParaRPr lang="en-IN" sz="1600" dirty="0"/>
          </a:p>
          <a:p>
            <a:pPr marL="468000" indent="-468000" algn="just">
              <a:lnSpc>
                <a:spcPct val="120000"/>
              </a:lnSpc>
              <a:spcBef>
                <a:spcPts val="400"/>
              </a:spcBef>
              <a:spcAft>
                <a:spcPts val="400"/>
              </a:spcAft>
              <a:buNone/>
            </a:pPr>
            <a:r>
              <a:rPr lang="en-US" sz="1600" dirty="0"/>
              <a:t>	        String </a:t>
            </a:r>
            <a:r>
              <a:rPr lang="en-US" sz="1600" dirty="0" err="1"/>
              <a:t>infixExpression</a:t>
            </a:r>
            <a:r>
              <a:rPr lang="en-US" sz="1600" dirty="0"/>
              <a:t> = </a:t>
            </a:r>
            <a:r>
              <a:rPr lang="en-US" sz="1600" dirty="0" err="1"/>
              <a:t>scanner.nextLine</a:t>
            </a:r>
            <a:r>
              <a:rPr lang="en-US" sz="1600" dirty="0"/>
              <a:t>();</a:t>
            </a:r>
            <a:endParaRPr lang="en-IN" sz="1600" dirty="0"/>
          </a:p>
          <a:p>
            <a:pPr marL="468000" indent="-468000" algn="just">
              <a:lnSpc>
                <a:spcPct val="120000"/>
              </a:lnSpc>
              <a:spcBef>
                <a:spcPts val="400"/>
              </a:spcBef>
              <a:spcAft>
                <a:spcPts val="400"/>
              </a:spcAft>
              <a:buNone/>
            </a:pPr>
            <a:r>
              <a:rPr lang="en-US" sz="1600" dirty="0"/>
              <a:t>	        String </a:t>
            </a:r>
            <a:r>
              <a:rPr lang="en-US" sz="1600" dirty="0" err="1"/>
              <a:t>postfixExpression</a:t>
            </a:r>
            <a:r>
              <a:rPr lang="en-US" sz="1600" dirty="0"/>
              <a:t> = </a:t>
            </a:r>
            <a:r>
              <a:rPr lang="en-US" sz="1600" dirty="0" err="1"/>
              <a:t>infixToPostfix</a:t>
            </a:r>
            <a:r>
              <a:rPr lang="en-US" sz="1600" dirty="0"/>
              <a:t>(</a:t>
            </a:r>
            <a:r>
              <a:rPr lang="en-US" sz="1600" dirty="0" err="1"/>
              <a:t>infixExpression</a:t>
            </a:r>
            <a:r>
              <a:rPr lang="en-US" sz="1600" dirty="0"/>
              <a:t>);</a:t>
            </a:r>
          </a:p>
          <a:p>
            <a:pPr marL="468000" indent="-468000" algn="just">
              <a:lnSpc>
                <a:spcPct val="120000"/>
              </a:lnSpc>
              <a:spcBef>
                <a:spcPts val="400"/>
              </a:spcBef>
              <a:spcAft>
                <a:spcPts val="400"/>
              </a:spcAft>
              <a:buNone/>
            </a:pPr>
            <a:r>
              <a:rPr lang="en-US" sz="1600" dirty="0"/>
              <a:t>	        </a:t>
            </a:r>
            <a:r>
              <a:rPr lang="en-US" sz="1600" dirty="0" err="1"/>
              <a:t>System.out.println</a:t>
            </a:r>
            <a:r>
              <a:rPr lang="en-US" sz="1600" dirty="0"/>
              <a:t>("Postfix expression: " + </a:t>
            </a:r>
            <a:r>
              <a:rPr lang="en-US" sz="1600" dirty="0" err="1"/>
              <a:t>postfixExpression</a:t>
            </a:r>
            <a:r>
              <a:rPr lang="en-US" sz="1600" dirty="0"/>
              <a:t>);</a:t>
            </a:r>
            <a:endParaRPr lang="en-IN" sz="1600" dirty="0"/>
          </a:p>
          <a:p>
            <a:pPr marL="468000" indent="-468000" algn="just">
              <a:lnSpc>
                <a:spcPct val="120000"/>
              </a:lnSpc>
              <a:spcBef>
                <a:spcPts val="400"/>
              </a:spcBef>
              <a:spcAft>
                <a:spcPts val="400"/>
              </a:spcAft>
              <a:buNone/>
            </a:pPr>
            <a:r>
              <a:rPr lang="en-US" sz="1600" dirty="0"/>
              <a:t>	        </a:t>
            </a:r>
            <a:r>
              <a:rPr lang="en-US" sz="1600" dirty="0" err="1"/>
              <a:t>scanner.close</a:t>
            </a:r>
            <a:r>
              <a:rPr lang="en-US" sz="1600" dirty="0"/>
              <a:t>();</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r>
              <a:rPr lang="en-US" sz="1600" dirty="0"/>
              <a:t>	}</a:t>
            </a:r>
            <a:endParaRPr lang="en-IN" sz="1600" dirty="0"/>
          </a:p>
          <a:p>
            <a:pPr marL="468000" indent="-468000" algn="just">
              <a:lnSpc>
                <a:spcPct val="120000"/>
              </a:lnSpc>
              <a:spcBef>
                <a:spcPts val="400"/>
              </a:spcBef>
              <a:spcAft>
                <a:spcPts val="400"/>
              </a:spcAft>
              <a:buNone/>
            </a:pPr>
            <a:endParaRPr lang="en-IN" sz="1600" dirty="0"/>
          </a:p>
        </p:txBody>
      </p:sp>
    </p:spTree>
    <p:extLst>
      <p:ext uri="{BB962C8B-B14F-4D97-AF65-F5344CB8AC3E}">
        <p14:creationId xmlns:p14="http://schemas.microsoft.com/office/powerpoint/2010/main" val="29515179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700" dirty="0"/>
              <a:t>17.	How to attempt?</a:t>
            </a:r>
            <a:endParaRPr lang="en-IN" sz="1700" dirty="0"/>
          </a:p>
          <a:p>
            <a:pPr marL="468000" indent="-468000" algn="just">
              <a:lnSpc>
                <a:spcPct val="130000"/>
              </a:lnSpc>
              <a:spcBef>
                <a:spcPts val="500"/>
              </a:spcBef>
              <a:spcAft>
                <a:spcPts val="500"/>
              </a:spcAft>
              <a:buNone/>
            </a:pPr>
            <a:r>
              <a:rPr lang="en-US" sz="1700" dirty="0"/>
              <a:t>	</a:t>
            </a:r>
            <a:r>
              <a:rPr lang="en-US" sz="1700" b="1" dirty="0"/>
              <a:t>String Permutations</a:t>
            </a:r>
            <a:endParaRPr lang="en-IN" sz="1700" dirty="0"/>
          </a:p>
          <a:p>
            <a:pPr marL="468000" indent="-468000" algn="just">
              <a:lnSpc>
                <a:spcPct val="130000"/>
              </a:lnSpc>
              <a:spcBef>
                <a:spcPts val="500"/>
              </a:spcBef>
              <a:spcAft>
                <a:spcPts val="500"/>
              </a:spcAft>
              <a:buNone/>
            </a:pPr>
            <a:r>
              <a:rPr lang="en-US" sz="1700" dirty="0"/>
              <a:t>	You are given two strings ‘X’ and ‘Y’, each containing same no of characters.</a:t>
            </a:r>
            <a:endParaRPr lang="en-IN" sz="1700" dirty="0"/>
          </a:p>
          <a:p>
            <a:pPr marL="468000" indent="-468000" algn="just">
              <a:lnSpc>
                <a:spcPct val="130000"/>
              </a:lnSpc>
              <a:spcBef>
                <a:spcPts val="500"/>
              </a:spcBef>
              <a:spcAft>
                <a:spcPts val="500"/>
              </a:spcAft>
              <a:buNone/>
            </a:pPr>
            <a:r>
              <a:rPr lang="en-US" sz="1700" dirty="0"/>
              <a:t>	Write a program that can determine whether the characters of string ‘X’ can be rearranged to form the second string ‘Y’.  print  “yes” if this is possible and “no” if not.</a:t>
            </a:r>
            <a:endParaRPr lang="en-IN" sz="1700" dirty="0"/>
          </a:p>
          <a:p>
            <a:pPr marL="468000" indent="-468000" algn="just">
              <a:lnSpc>
                <a:spcPct val="130000"/>
              </a:lnSpc>
              <a:spcBef>
                <a:spcPts val="500"/>
              </a:spcBef>
              <a:spcAft>
                <a:spcPts val="500"/>
              </a:spcAft>
              <a:buNone/>
            </a:pPr>
            <a:r>
              <a:rPr lang="en-US" sz="1700" dirty="0"/>
              <a:t>	</a:t>
            </a:r>
            <a:r>
              <a:rPr lang="en-US" sz="1700" b="1" dirty="0"/>
              <a:t>Input Specification:</a:t>
            </a:r>
            <a:endParaRPr lang="en-IN" sz="1700" dirty="0"/>
          </a:p>
          <a:p>
            <a:pPr marL="468000" indent="-468000" algn="just">
              <a:lnSpc>
                <a:spcPct val="130000"/>
              </a:lnSpc>
              <a:spcBef>
                <a:spcPts val="500"/>
              </a:spcBef>
              <a:spcAft>
                <a:spcPts val="500"/>
              </a:spcAft>
              <a:buNone/>
            </a:pPr>
            <a:r>
              <a:rPr lang="en-US" sz="1700" dirty="0"/>
              <a:t>	</a:t>
            </a:r>
            <a:r>
              <a:rPr lang="en-US" sz="1700" b="1" dirty="0"/>
              <a:t>input1:</a:t>
            </a:r>
            <a:r>
              <a:rPr lang="en-US" sz="1700" dirty="0"/>
              <a:t> the string ‘X’</a:t>
            </a:r>
            <a:endParaRPr lang="en-IN" sz="1700" dirty="0"/>
          </a:p>
          <a:p>
            <a:pPr marL="468000" indent="-468000" algn="just">
              <a:lnSpc>
                <a:spcPct val="130000"/>
              </a:lnSpc>
              <a:spcBef>
                <a:spcPts val="500"/>
              </a:spcBef>
              <a:spcAft>
                <a:spcPts val="500"/>
              </a:spcAft>
              <a:buNone/>
            </a:pPr>
            <a:r>
              <a:rPr lang="en-US" sz="1700" dirty="0"/>
              <a:t>	</a:t>
            </a:r>
            <a:r>
              <a:rPr lang="en-US" sz="1700" b="1" dirty="0"/>
              <a:t>input2:</a:t>
            </a:r>
            <a:r>
              <a:rPr lang="en-US" sz="1700" dirty="0"/>
              <a:t> the string ‘Y’</a:t>
            </a:r>
            <a:endParaRPr lang="en-IN" sz="1700" dirty="0"/>
          </a:p>
          <a:p>
            <a:pPr marL="468000" indent="-468000" algn="just">
              <a:lnSpc>
                <a:spcPct val="130000"/>
              </a:lnSpc>
              <a:spcBef>
                <a:spcPts val="500"/>
              </a:spcBef>
              <a:spcAft>
                <a:spcPts val="500"/>
              </a:spcAft>
              <a:buNone/>
            </a:pPr>
            <a:r>
              <a:rPr lang="en-US" sz="1700" dirty="0"/>
              <a:t>	</a:t>
            </a:r>
            <a:r>
              <a:rPr lang="en-US" sz="1700" b="1" dirty="0"/>
              <a:t>Output Specification:</a:t>
            </a:r>
            <a:endParaRPr lang="en-IN" sz="1700" dirty="0"/>
          </a:p>
          <a:p>
            <a:pPr marL="468000" indent="-468000" algn="just">
              <a:lnSpc>
                <a:spcPct val="130000"/>
              </a:lnSpc>
              <a:spcBef>
                <a:spcPts val="500"/>
              </a:spcBef>
              <a:spcAft>
                <a:spcPts val="500"/>
              </a:spcAft>
              <a:buNone/>
            </a:pPr>
            <a:r>
              <a:rPr lang="en-US" sz="1700" dirty="0"/>
              <a:t>	Return “yes” or “no” accordingly.</a:t>
            </a:r>
            <a:endParaRPr lang="en-IN" sz="1700" dirty="0"/>
          </a:p>
        </p:txBody>
      </p:sp>
    </p:spTree>
    <p:extLst>
      <p:ext uri="{BB962C8B-B14F-4D97-AF65-F5344CB8AC3E}">
        <p14:creationId xmlns:p14="http://schemas.microsoft.com/office/powerpoint/2010/main" val="33077112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200"/>
              </a:spcBef>
              <a:spcAft>
                <a:spcPts val="200"/>
              </a:spcAft>
              <a:buNone/>
            </a:pPr>
            <a:r>
              <a:rPr lang="en-US" sz="1700" dirty="0"/>
              <a:t>	</a:t>
            </a:r>
            <a:r>
              <a:rPr lang="en-US" sz="1700" b="1" dirty="0"/>
              <a:t>Example 1:</a:t>
            </a:r>
            <a:endParaRPr lang="en-IN" sz="1700" dirty="0"/>
          </a:p>
          <a:p>
            <a:pPr marL="468000" indent="-468000" algn="just">
              <a:lnSpc>
                <a:spcPct val="130000"/>
              </a:lnSpc>
              <a:spcBef>
                <a:spcPts val="200"/>
              </a:spcBef>
              <a:spcAft>
                <a:spcPts val="200"/>
              </a:spcAft>
              <a:buNone/>
            </a:pPr>
            <a:r>
              <a:rPr lang="en-US" sz="1700" dirty="0"/>
              <a:t>	</a:t>
            </a:r>
            <a:r>
              <a:rPr lang="en-US" sz="1700" b="1" dirty="0"/>
              <a:t>input:</a:t>
            </a:r>
            <a:endParaRPr lang="en-IN" sz="1700" dirty="0"/>
          </a:p>
          <a:p>
            <a:pPr marL="468000" indent="-468000" algn="just">
              <a:lnSpc>
                <a:spcPct val="130000"/>
              </a:lnSpc>
              <a:spcBef>
                <a:spcPts val="200"/>
              </a:spcBef>
              <a:spcAft>
                <a:spcPts val="200"/>
              </a:spcAft>
              <a:buNone/>
            </a:pPr>
            <a:r>
              <a:rPr lang="en-US" sz="1700" dirty="0"/>
              <a:t>	 </a:t>
            </a:r>
            <a:r>
              <a:rPr lang="en-US" sz="1700" dirty="0" err="1"/>
              <a:t>zbk</a:t>
            </a:r>
            <a:endParaRPr lang="en-IN" sz="1700" dirty="0"/>
          </a:p>
          <a:p>
            <a:pPr marL="468000" indent="-468000" algn="just">
              <a:lnSpc>
                <a:spcPct val="130000"/>
              </a:lnSpc>
              <a:spcBef>
                <a:spcPts val="200"/>
              </a:spcBef>
              <a:spcAft>
                <a:spcPts val="200"/>
              </a:spcAft>
              <a:buNone/>
            </a:pPr>
            <a:r>
              <a:rPr lang="en-US" sz="1700" dirty="0"/>
              <a:t>	 </a:t>
            </a:r>
            <a:r>
              <a:rPr lang="en-US" sz="1700" dirty="0" err="1"/>
              <a:t>zkb</a:t>
            </a:r>
            <a:endParaRPr lang="en-IN" sz="1700" dirty="0"/>
          </a:p>
          <a:p>
            <a:pPr marL="468000" indent="-468000" algn="just">
              <a:lnSpc>
                <a:spcPct val="130000"/>
              </a:lnSpc>
              <a:spcBef>
                <a:spcPts val="200"/>
              </a:spcBef>
              <a:spcAft>
                <a:spcPts val="200"/>
              </a:spcAft>
              <a:buNone/>
            </a:pPr>
            <a:r>
              <a:rPr lang="en-US" sz="1700" b="1" dirty="0"/>
              <a:t>	Output:</a:t>
            </a:r>
            <a:r>
              <a:rPr lang="en-US" sz="1700" dirty="0"/>
              <a:t> yes</a:t>
            </a:r>
            <a:endParaRPr lang="en-IN" sz="1700" dirty="0"/>
          </a:p>
          <a:p>
            <a:pPr marL="468000" indent="-468000" algn="just">
              <a:lnSpc>
                <a:spcPct val="130000"/>
              </a:lnSpc>
              <a:spcBef>
                <a:spcPts val="200"/>
              </a:spcBef>
              <a:spcAft>
                <a:spcPts val="200"/>
              </a:spcAft>
              <a:buNone/>
            </a:pPr>
            <a:r>
              <a:rPr lang="en-US" sz="1700" b="1" dirty="0"/>
              <a:t>	Explanation:</a:t>
            </a:r>
            <a:endParaRPr lang="en-IN" sz="1700" dirty="0"/>
          </a:p>
          <a:p>
            <a:pPr marL="468000" indent="-468000" algn="just">
              <a:lnSpc>
                <a:spcPct val="130000"/>
              </a:lnSpc>
              <a:spcBef>
                <a:spcPts val="200"/>
              </a:spcBef>
              <a:spcAft>
                <a:spcPts val="200"/>
              </a:spcAft>
              <a:buNone/>
            </a:pPr>
            <a:r>
              <a:rPr lang="en-US" sz="1700" b="1" dirty="0"/>
              <a:t>	</a:t>
            </a:r>
            <a:r>
              <a:rPr lang="en-US" sz="1700" dirty="0"/>
              <a:t>You can rearrange </a:t>
            </a:r>
            <a:r>
              <a:rPr lang="en-US" sz="1700" dirty="0" err="1"/>
              <a:t>zbk</a:t>
            </a:r>
            <a:r>
              <a:rPr lang="en-US" sz="1700" dirty="0"/>
              <a:t> to be </a:t>
            </a:r>
            <a:r>
              <a:rPr lang="en-US" sz="1700" dirty="0" err="1"/>
              <a:t>zkb</a:t>
            </a:r>
            <a:r>
              <a:rPr lang="en-US" sz="1700" dirty="0"/>
              <a:t> (by switching the characters, output is “</a:t>
            </a:r>
            <a:r>
              <a:rPr lang="en-US" sz="1700" b="1" dirty="0"/>
              <a:t>Yes</a:t>
            </a:r>
            <a:r>
              <a:rPr lang="en-US" sz="1700" dirty="0"/>
              <a:t>”.)</a:t>
            </a:r>
            <a:endParaRPr lang="en-IN" sz="1700" dirty="0"/>
          </a:p>
          <a:p>
            <a:pPr marL="468000" indent="-468000" algn="just">
              <a:lnSpc>
                <a:spcPct val="130000"/>
              </a:lnSpc>
              <a:spcBef>
                <a:spcPts val="200"/>
              </a:spcBef>
              <a:spcAft>
                <a:spcPts val="200"/>
              </a:spcAft>
              <a:buNone/>
            </a:pPr>
            <a:r>
              <a:rPr lang="en-US" sz="1700" dirty="0"/>
              <a:t>	</a:t>
            </a:r>
            <a:r>
              <a:rPr lang="en-US" sz="1700" b="1" dirty="0"/>
              <a:t>Example 2:</a:t>
            </a:r>
            <a:endParaRPr lang="en-IN" sz="1700" dirty="0"/>
          </a:p>
          <a:p>
            <a:pPr marL="468000" indent="-468000" algn="just">
              <a:lnSpc>
                <a:spcPct val="130000"/>
              </a:lnSpc>
              <a:spcBef>
                <a:spcPts val="200"/>
              </a:spcBef>
              <a:spcAft>
                <a:spcPts val="200"/>
              </a:spcAft>
              <a:buNone/>
            </a:pPr>
            <a:r>
              <a:rPr lang="en-US" sz="1700" b="1" dirty="0"/>
              <a:t>	Input:</a:t>
            </a:r>
            <a:r>
              <a:rPr lang="en-US" sz="1700" dirty="0"/>
              <a:t> </a:t>
            </a:r>
            <a:endParaRPr lang="en-IN" sz="1700" dirty="0"/>
          </a:p>
          <a:p>
            <a:pPr marL="468000" indent="-468000" algn="just">
              <a:lnSpc>
                <a:spcPct val="130000"/>
              </a:lnSpc>
              <a:spcBef>
                <a:spcPts val="200"/>
              </a:spcBef>
              <a:spcAft>
                <a:spcPts val="200"/>
              </a:spcAft>
              <a:buNone/>
            </a:pPr>
            <a:r>
              <a:rPr lang="en-US" sz="1700" dirty="0"/>
              <a:t>	sample</a:t>
            </a:r>
            <a:endParaRPr lang="en-IN" sz="1700" dirty="0"/>
          </a:p>
          <a:p>
            <a:pPr marL="468000" indent="-468000" algn="just">
              <a:lnSpc>
                <a:spcPct val="130000"/>
              </a:lnSpc>
              <a:spcBef>
                <a:spcPts val="200"/>
              </a:spcBef>
              <a:spcAft>
                <a:spcPts val="200"/>
              </a:spcAft>
              <a:buNone/>
            </a:pPr>
            <a:r>
              <a:rPr lang="en-US" sz="1700" dirty="0"/>
              <a:t>	</a:t>
            </a:r>
            <a:r>
              <a:rPr lang="en-US" sz="1700" dirty="0" err="1"/>
              <a:t>pleamc</a:t>
            </a:r>
            <a:endParaRPr lang="en-IN" sz="1700" dirty="0"/>
          </a:p>
          <a:p>
            <a:pPr marL="468000" indent="-468000" algn="just">
              <a:lnSpc>
                <a:spcPct val="130000"/>
              </a:lnSpc>
              <a:spcBef>
                <a:spcPts val="200"/>
              </a:spcBef>
              <a:spcAft>
                <a:spcPts val="200"/>
              </a:spcAft>
              <a:buNone/>
            </a:pPr>
            <a:r>
              <a:rPr lang="en-US" sz="1700" b="1" dirty="0"/>
              <a:t>	Output:</a:t>
            </a:r>
            <a:r>
              <a:rPr lang="en-US" sz="1700" dirty="0"/>
              <a:t> no</a:t>
            </a:r>
            <a:endParaRPr lang="en-IN" sz="1700" dirty="0"/>
          </a:p>
          <a:p>
            <a:pPr marL="468000" indent="-468000" algn="just">
              <a:lnSpc>
                <a:spcPct val="130000"/>
              </a:lnSpc>
              <a:spcBef>
                <a:spcPts val="200"/>
              </a:spcBef>
              <a:spcAft>
                <a:spcPts val="200"/>
              </a:spcAft>
              <a:buNone/>
            </a:pPr>
            <a:r>
              <a:rPr lang="en-US" sz="1700" b="1" dirty="0"/>
              <a:t>	Explanation:</a:t>
            </a:r>
            <a:endParaRPr lang="en-IN" sz="1700" dirty="0"/>
          </a:p>
          <a:p>
            <a:pPr marL="468000" indent="-468000" algn="just">
              <a:lnSpc>
                <a:spcPct val="130000"/>
              </a:lnSpc>
              <a:spcBef>
                <a:spcPts val="200"/>
              </a:spcBef>
              <a:spcAft>
                <a:spcPts val="200"/>
              </a:spcAft>
              <a:buNone/>
            </a:pPr>
            <a:r>
              <a:rPr lang="en-US" sz="1700" b="1" dirty="0"/>
              <a:t>	</a:t>
            </a:r>
            <a:r>
              <a:rPr lang="en-US" sz="1700" dirty="0"/>
              <a:t>You can not rearrange “</a:t>
            </a:r>
            <a:r>
              <a:rPr lang="en-US" sz="1700" dirty="0" err="1"/>
              <a:t>pleam</a:t>
            </a:r>
            <a:r>
              <a:rPr lang="en-US" sz="1700" dirty="0"/>
              <a:t>” to be “sample” ( output is “</a:t>
            </a:r>
            <a:r>
              <a:rPr lang="en-US" sz="1700" b="1" dirty="0"/>
              <a:t>No</a:t>
            </a:r>
            <a:r>
              <a:rPr lang="en-US" sz="1700" dirty="0"/>
              <a:t>”.)</a:t>
            </a:r>
            <a:endParaRPr lang="en-IN" sz="1700" dirty="0"/>
          </a:p>
        </p:txBody>
      </p:sp>
    </p:spTree>
    <p:extLst>
      <p:ext uri="{BB962C8B-B14F-4D97-AF65-F5344CB8AC3E}">
        <p14:creationId xmlns:p14="http://schemas.microsoft.com/office/powerpoint/2010/main" val="40666723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500"/>
              </a:spcBef>
              <a:spcAft>
                <a:spcPts val="500"/>
              </a:spcAft>
              <a:buNone/>
            </a:pPr>
            <a:r>
              <a:rPr lang="en-US" sz="1600" b="1" dirty="0"/>
              <a:t>	Explanation:</a:t>
            </a:r>
            <a:endParaRPr lang="en-IN" sz="1600" dirty="0"/>
          </a:p>
          <a:p>
            <a:pPr marL="468000" indent="-468000" algn="just">
              <a:lnSpc>
                <a:spcPct val="120000"/>
              </a:lnSpc>
              <a:spcBef>
                <a:spcPts val="500"/>
              </a:spcBef>
              <a:spcAft>
                <a:spcPts val="500"/>
              </a:spcAft>
              <a:buNone/>
            </a:pPr>
            <a:r>
              <a:rPr lang="en-US" sz="1600" dirty="0"/>
              <a:t>	</a:t>
            </a:r>
            <a:r>
              <a:rPr lang="en-US" sz="1600" dirty="0" err="1"/>
              <a:t>F</a:t>
            </a:r>
            <a:r>
              <a:rPr lang="en-US" sz="1600" baseline="-25000" dirty="0" err="1"/>
              <a:t>n</a:t>
            </a:r>
            <a:r>
              <a:rPr lang="en-US" sz="1600" dirty="0"/>
              <a:t> = </a:t>
            </a:r>
            <a:r>
              <a:rPr lang="en-US" sz="1600" dirty="0" err="1"/>
              <a:t>F</a:t>
            </a:r>
            <a:r>
              <a:rPr lang="en-US" sz="1600" baseline="-25000" dirty="0" err="1"/>
              <a:t>n</a:t>
            </a:r>
            <a:r>
              <a:rPr lang="en-US" sz="1600" baseline="-25000" dirty="0"/>
              <a:t> – 1</a:t>
            </a:r>
            <a:r>
              <a:rPr lang="en-US" sz="1600" dirty="0"/>
              <a:t> + </a:t>
            </a:r>
            <a:r>
              <a:rPr lang="en-US" sz="1600" dirty="0" err="1"/>
              <a:t>F</a:t>
            </a:r>
            <a:r>
              <a:rPr lang="en-US" sz="1600" baseline="-25000" dirty="0" err="1"/>
              <a:t>n</a:t>
            </a:r>
            <a:r>
              <a:rPr lang="en-US" sz="1600" baseline="-25000" dirty="0"/>
              <a:t> – 2</a:t>
            </a:r>
            <a:endParaRPr lang="en-IN" sz="1600" dirty="0"/>
          </a:p>
          <a:p>
            <a:pPr marL="468000" indent="-468000" algn="just">
              <a:lnSpc>
                <a:spcPct val="120000"/>
              </a:lnSpc>
              <a:spcBef>
                <a:spcPts val="500"/>
              </a:spcBef>
              <a:spcAft>
                <a:spcPts val="500"/>
              </a:spcAft>
              <a:buNone/>
            </a:pPr>
            <a:r>
              <a:rPr lang="en-US" sz="1600" dirty="0"/>
              <a:t>	F[2] = [1] + F[0]</a:t>
            </a:r>
            <a:endParaRPr lang="en-IN" sz="1600" dirty="0"/>
          </a:p>
          <a:p>
            <a:pPr marL="468000" indent="-468000" algn="just">
              <a:lnSpc>
                <a:spcPct val="120000"/>
              </a:lnSpc>
              <a:spcBef>
                <a:spcPts val="500"/>
              </a:spcBef>
              <a:spcAft>
                <a:spcPts val="500"/>
              </a:spcAft>
              <a:buNone/>
            </a:pPr>
            <a:r>
              <a:rPr lang="en-US" sz="1600" dirty="0"/>
              <a:t>	F[2] 1 + 0</a:t>
            </a:r>
            <a:endParaRPr lang="en-IN" sz="1600" dirty="0"/>
          </a:p>
          <a:p>
            <a:pPr marL="468000" indent="-468000" algn="just">
              <a:lnSpc>
                <a:spcPct val="120000"/>
              </a:lnSpc>
              <a:spcBef>
                <a:spcPts val="500"/>
              </a:spcBef>
              <a:spcAft>
                <a:spcPts val="500"/>
              </a:spcAft>
              <a:buNone/>
            </a:pPr>
            <a:r>
              <a:rPr lang="en-US" sz="1600" dirty="0"/>
              <a:t>	F[2] = 1</a:t>
            </a:r>
            <a:endParaRPr lang="en-IN" sz="1600" dirty="0"/>
          </a:p>
          <a:p>
            <a:pPr marL="468000" indent="-468000" algn="just">
              <a:lnSpc>
                <a:spcPct val="120000"/>
              </a:lnSpc>
              <a:spcBef>
                <a:spcPts val="500"/>
              </a:spcBef>
              <a:spcAft>
                <a:spcPts val="500"/>
              </a:spcAft>
              <a:buNone/>
            </a:pPr>
            <a:r>
              <a:rPr lang="en-US" sz="1600" dirty="0"/>
              <a:t>	</a:t>
            </a:r>
            <a:r>
              <a:rPr lang="en-US" sz="1600" b="1" dirty="0"/>
              <a:t>Example 2:</a:t>
            </a:r>
            <a:endParaRPr lang="en-IN" sz="1600" dirty="0"/>
          </a:p>
          <a:p>
            <a:pPr marL="468000" indent="-468000" algn="just">
              <a:lnSpc>
                <a:spcPct val="120000"/>
              </a:lnSpc>
              <a:spcBef>
                <a:spcPts val="500"/>
              </a:spcBef>
              <a:spcAft>
                <a:spcPts val="500"/>
              </a:spcAft>
              <a:buNone/>
            </a:pPr>
            <a:r>
              <a:rPr lang="en-US" sz="1600" dirty="0"/>
              <a:t>	</a:t>
            </a:r>
            <a:r>
              <a:rPr lang="en-US" sz="1600" b="1" dirty="0"/>
              <a:t>Input1:</a:t>
            </a:r>
            <a:r>
              <a:rPr lang="en-US" sz="1600" dirty="0"/>
              <a:t> 9</a:t>
            </a:r>
            <a:endParaRPr lang="en-IN" sz="1600" dirty="0"/>
          </a:p>
          <a:p>
            <a:pPr marL="468000" indent="-468000" algn="just">
              <a:lnSpc>
                <a:spcPct val="120000"/>
              </a:lnSpc>
              <a:spcBef>
                <a:spcPts val="500"/>
              </a:spcBef>
              <a:spcAft>
                <a:spcPts val="500"/>
              </a:spcAft>
              <a:buNone/>
            </a:pPr>
            <a:r>
              <a:rPr lang="en-US" sz="1600" dirty="0"/>
              <a:t>	</a:t>
            </a:r>
            <a:r>
              <a:rPr lang="en-US" sz="1600" b="1" dirty="0"/>
              <a:t>Explanation:</a:t>
            </a:r>
            <a:endParaRPr lang="en-IN" sz="1600" dirty="0"/>
          </a:p>
          <a:p>
            <a:pPr marL="468000" indent="-468000" algn="just">
              <a:lnSpc>
                <a:spcPct val="120000"/>
              </a:lnSpc>
              <a:spcBef>
                <a:spcPts val="500"/>
              </a:spcBef>
              <a:spcAft>
                <a:spcPts val="500"/>
              </a:spcAft>
              <a:buNone/>
            </a:pPr>
            <a:r>
              <a:rPr lang="en-US" sz="1600" dirty="0"/>
              <a:t>	First calculate F[8] and F[7], then</a:t>
            </a:r>
            <a:endParaRPr lang="en-IN" sz="1600" dirty="0"/>
          </a:p>
          <a:p>
            <a:pPr marL="468000" indent="-468000" algn="just">
              <a:lnSpc>
                <a:spcPct val="120000"/>
              </a:lnSpc>
              <a:spcBef>
                <a:spcPts val="500"/>
              </a:spcBef>
              <a:spcAft>
                <a:spcPts val="500"/>
              </a:spcAft>
              <a:buNone/>
            </a:pPr>
            <a:r>
              <a:rPr lang="en-US" sz="1600" dirty="0"/>
              <a:t>	</a:t>
            </a:r>
            <a:r>
              <a:rPr lang="en-US" sz="1600" dirty="0" err="1"/>
              <a:t>F</a:t>
            </a:r>
            <a:r>
              <a:rPr lang="en-US" sz="1600" baseline="-25000" dirty="0" err="1"/>
              <a:t>n</a:t>
            </a:r>
            <a:r>
              <a:rPr lang="en-US" sz="1600" dirty="0"/>
              <a:t> = </a:t>
            </a:r>
            <a:r>
              <a:rPr lang="en-US" sz="1600" dirty="0" err="1"/>
              <a:t>F</a:t>
            </a:r>
            <a:r>
              <a:rPr lang="en-US" sz="1600" baseline="-25000" dirty="0" err="1"/>
              <a:t>n</a:t>
            </a:r>
            <a:r>
              <a:rPr lang="en-US" sz="1600" baseline="-25000" dirty="0"/>
              <a:t> – 1</a:t>
            </a:r>
            <a:r>
              <a:rPr lang="en-US" sz="1600" dirty="0"/>
              <a:t> + </a:t>
            </a:r>
            <a:r>
              <a:rPr lang="en-US" sz="1600" dirty="0" err="1"/>
              <a:t>F</a:t>
            </a:r>
            <a:r>
              <a:rPr lang="en-US" sz="1600" baseline="-25000" dirty="0" err="1"/>
              <a:t>n</a:t>
            </a:r>
            <a:r>
              <a:rPr lang="en-US" sz="1600" baseline="-25000" dirty="0"/>
              <a:t> – 2</a:t>
            </a:r>
            <a:endParaRPr lang="en-IN" sz="1600" dirty="0"/>
          </a:p>
          <a:p>
            <a:pPr marL="468000" indent="-468000" algn="just">
              <a:lnSpc>
                <a:spcPct val="120000"/>
              </a:lnSpc>
              <a:spcBef>
                <a:spcPts val="500"/>
              </a:spcBef>
              <a:spcAft>
                <a:spcPts val="500"/>
              </a:spcAft>
              <a:buNone/>
            </a:pPr>
            <a:r>
              <a:rPr lang="en-US" sz="1600" dirty="0"/>
              <a:t>	F[9] = F[8] + F[7]</a:t>
            </a:r>
            <a:endParaRPr lang="en-IN" sz="1600" dirty="0"/>
          </a:p>
          <a:p>
            <a:pPr marL="468000" indent="-468000" algn="just">
              <a:lnSpc>
                <a:spcPct val="120000"/>
              </a:lnSpc>
              <a:spcBef>
                <a:spcPts val="500"/>
              </a:spcBef>
              <a:spcAft>
                <a:spcPts val="500"/>
              </a:spcAft>
              <a:buNone/>
            </a:pPr>
            <a:r>
              <a:rPr lang="en-US" sz="1600" dirty="0"/>
              <a:t>	F[2] = 21 + 13</a:t>
            </a:r>
            <a:endParaRPr lang="en-IN" sz="1600" dirty="0"/>
          </a:p>
          <a:p>
            <a:pPr marL="468000" indent="-468000" algn="just">
              <a:lnSpc>
                <a:spcPct val="120000"/>
              </a:lnSpc>
              <a:spcBef>
                <a:spcPts val="500"/>
              </a:spcBef>
              <a:spcAft>
                <a:spcPts val="500"/>
              </a:spcAft>
              <a:buNone/>
            </a:pPr>
            <a:r>
              <a:rPr lang="en-US" sz="1600" dirty="0"/>
              <a:t>	F[2] = 34</a:t>
            </a:r>
            <a:endParaRPr lang="en-IN" sz="1600" dirty="0"/>
          </a:p>
        </p:txBody>
      </p:sp>
    </p:spTree>
    <p:extLst>
      <p:ext uri="{BB962C8B-B14F-4D97-AF65-F5344CB8AC3E}">
        <p14:creationId xmlns:p14="http://schemas.microsoft.com/office/powerpoint/2010/main" val="16982291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dirty="0"/>
              <a:t>	</a:t>
            </a:r>
            <a:r>
              <a:rPr lang="en-US" sz="1500" b="1" dirty="0"/>
              <a:t>Answer:</a:t>
            </a:r>
            <a:endParaRPr lang="en-IN" sz="1500" dirty="0"/>
          </a:p>
          <a:p>
            <a:pPr marL="468000" indent="-468000" algn="just">
              <a:lnSpc>
                <a:spcPct val="120000"/>
              </a:lnSpc>
              <a:spcBef>
                <a:spcPts val="200"/>
              </a:spcBef>
              <a:spcAft>
                <a:spcPts val="200"/>
              </a:spcAft>
              <a:buNone/>
            </a:pPr>
            <a:r>
              <a:rPr lang="en-US" sz="1500" dirty="0"/>
              <a:t>	import </a:t>
            </a:r>
            <a:r>
              <a:rPr lang="en-US" sz="1500" dirty="0" err="1"/>
              <a:t>java.util.Arrays</a:t>
            </a:r>
            <a:r>
              <a:rPr lang="en-US" sz="1500" dirty="0"/>
              <a:t>;</a:t>
            </a:r>
            <a:endParaRPr lang="en-IN" sz="1500" dirty="0"/>
          </a:p>
          <a:p>
            <a:pPr marL="468000" indent="-468000" algn="just">
              <a:lnSpc>
                <a:spcPct val="120000"/>
              </a:lnSpc>
              <a:spcBef>
                <a:spcPts val="200"/>
              </a:spcBef>
              <a:spcAft>
                <a:spcPts val="200"/>
              </a:spcAft>
              <a:buNone/>
            </a:pPr>
            <a:r>
              <a:rPr lang="en-US" sz="1500" dirty="0"/>
              <a:t>	import </a:t>
            </a:r>
            <a:r>
              <a:rPr lang="en-US" sz="1500" dirty="0" err="1"/>
              <a:t>java.util.Scanner</a:t>
            </a:r>
            <a:r>
              <a:rPr lang="en-US" sz="1500" dirty="0"/>
              <a:t>;</a:t>
            </a:r>
            <a:endParaRPr lang="en-IN" sz="1500" dirty="0"/>
          </a:p>
          <a:p>
            <a:pPr marL="468000" indent="-468000" algn="just">
              <a:lnSpc>
                <a:spcPct val="120000"/>
              </a:lnSpc>
              <a:spcBef>
                <a:spcPts val="200"/>
              </a:spcBef>
              <a:spcAft>
                <a:spcPts val="200"/>
              </a:spcAft>
              <a:buNone/>
            </a:pPr>
            <a:r>
              <a:rPr lang="en-US" sz="1500" dirty="0"/>
              <a:t>	public class Main {</a:t>
            </a:r>
            <a:endParaRPr lang="en-IN" sz="1500" dirty="0"/>
          </a:p>
          <a:p>
            <a:pPr marL="468000" indent="-468000" algn="just">
              <a:lnSpc>
                <a:spcPct val="120000"/>
              </a:lnSpc>
              <a:spcBef>
                <a:spcPts val="200"/>
              </a:spcBef>
              <a:spcAft>
                <a:spcPts val="200"/>
              </a:spcAft>
              <a:buNone/>
            </a:pPr>
            <a:r>
              <a:rPr lang="en-US" sz="1500" dirty="0"/>
              <a:t>	    // Function to check if two strings are anagrams</a:t>
            </a:r>
            <a:endParaRPr lang="en-IN" sz="1500" dirty="0"/>
          </a:p>
          <a:p>
            <a:pPr marL="468000" indent="-468000" algn="just">
              <a:lnSpc>
                <a:spcPct val="120000"/>
              </a:lnSpc>
              <a:spcBef>
                <a:spcPts val="200"/>
              </a:spcBef>
              <a:spcAft>
                <a:spcPts val="200"/>
              </a:spcAft>
              <a:buNone/>
            </a:pPr>
            <a:r>
              <a:rPr lang="en-US" sz="1500" dirty="0"/>
              <a:t>	    public static String strings(String X, String Y) {</a:t>
            </a:r>
            <a:endParaRPr lang="en-IN" sz="1500" dirty="0"/>
          </a:p>
          <a:p>
            <a:pPr marL="468000" indent="-468000" algn="just">
              <a:lnSpc>
                <a:spcPct val="120000"/>
              </a:lnSpc>
              <a:spcBef>
                <a:spcPts val="200"/>
              </a:spcBef>
              <a:spcAft>
                <a:spcPts val="200"/>
              </a:spcAft>
              <a:buNone/>
            </a:pPr>
            <a:r>
              <a:rPr lang="en-US" sz="1500" dirty="0"/>
              <a:t>	        // Check if the lengths of the strings are equal</a:t>
            </a:r>
            <a:endParaRPr lang="en-IN" sz="1500" dirty="0"/>
          </a:p>
          <a:p>
            <a:pPr marL="468000" indent="-468000" algn="just">
              <a:lnSpc>
                <a:spcPct val="120000"/>
              </a:lnSpc>
              <a:spcBef>
                <a:spcPts val="200"/>
              </a:spcBef>
              <a:spcAft>
                <a:spcPts val="200"/>
              </a:spcAft>
              <a:buNone/>
            </a:pPr>
            <a:r>
              <a:rPr lang="en-US" sz="1500" dirty="0"/>
              <a:t>	        if (</a:t>
            </a:r>
            <a:r>
              <a:rPr lang="en-US" sz="1500" dirty="0" err="1"/>
              <a:t>X.length</a:t>
            </a:r>
            <a:r>
              <a:rPr lang="en-US" sz="1500" dirty="0"/>
              <a:t>() != </a:t>
            </a:r>
            <a:r>
              <a:rPr lang="en-US" sz="1500" dirty="0" err="1"/>
              <a:t>Y.length</a:t>
            </a:r>
            <a:r>
              <a:rPr lang="en-US" sz="1500" dirty="0"/>
              <a:t>()) {</a:t>
            </a:r>
            <a:endParaRPr lang="en-IN" sz="1500" dirty="0"/>
          </a:p>
          <a:p>
            <a:pPr marL="468000" indent="-468000" algn="just">
              <a:lnSpc>
                <a:spcPct val="120000"/>
              </a:lnSpc>
              <a:spcBef>
                <a:spcPts val="200"/>
              </a:spcBef>
              <a:spcAft>
                <a:spcPts val="200"/>
              </a:spcAft>
              <a:buNone/>
            </a:pPr>
            <a:r>
              <a:rPr lang="en-US" sz="1500" dirty="0"/>
              <a:t>	            return "no";</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 Convert strings to character arrays and sort them</a:t>
            </a:r>
            <a:endParaRPr lang="en-IN" sz="1500" dirty="0"/>
          </a:p>
          <a:p>
            <a:pPr marL="468000" indent="-468000" algn="just">
              <a:lnSpc>
                <a:spcPct val="120000"/>
              </a:lnSpc>
              <a:spcBef>
                <a:spcPts val="200"/>
              </a:spcBef>
              <a:spcAft>
                <a:spcPts val="200"/>
              </a:spcAft>
              <a:buNone/>
            </a:pPr>
            <a:r>
              <a:rPr lang="en-US" sz="1500" dirty="0"/>
              <a:t>	        char[] </a:t>
            </a:r>
            <a:r>
              <a:rPr lang="en-US" sz="1500" dirty="0" err="1"/>
              <a:t>XArray</a:t>
            </a:r>
            <a:r>
              <a:rPr lang="en-US" sz="1500" dirty="0"/>
              <a:t> = </a:t>
            </a:r>
            <a:r>
              <a:rPr lang="en-US" sz="1500" dirty="0" err="1"/>
              <a:t>X.toCharArray</a:t>
            </a:r>
            <a:r>
              <a:rPr lang="en-US" sz="1500" dirty="0"/>
              <a:t>();</a:t>
            </a:r>
            <a:endParaRPr lang="en-IN" sz="1500" dirty="0"/>
          </a:p>
          <a:p>
            <a:pPr marL="468000" indent="-468000" algn="just">
              <a:lnSpc>
                <a:spcPct val="120000"/>
              </a:lnSpc>
              <a:spcBef>
                <a:spcPts val="200"/>
              </a:spcBef>
              <a:spcAft>
                <a:spcPts val="200"/>
              </a:spcAft>
              <a:buNone/>
            </a:pPr>
            <a:r>
              <a:rPr lang="en-US" sz="1500" dirty="0"/>
              <a:t>	        char[] </a:t>
            </a:r>
            <a:r>
              <a:rPr lang="en-US" sz="1500" dirty="0" err="1"/>
              <a:t>YArray</a:t>
            </a:r>
            <a:r>
              <a:rPr lang="en-US" sz="1500" dirty="0"/>
              <a:t> = </a:t>
            </a:r>
            <a:r>
              <a:rPr lang="en-US" sz="1500" dirty="0" err="1"/>
              <a:t>Y.toCharArray</a:t>
            </a:r>
            <a:r>
              <a:rPr lang="en-US" sz="1500" dirty="0"/>
              <a:t>();</a:t>
            </a:r>
            <a:endParaRPr lang="en-IN" sz="1500" dirty="0"/>
          </a:p>
          <a:p>
            <a:pPr marL="468000" indent="-468000" algn="just">
              <a:lnSpc>
                <a:spcPct val="120000"/>
              </a:lnSpc>
              <a:spcBef>
                <a:spcPts val="200"/>
              </a:spcBef>
              <a:spcAft>
                <a:spcPts val="200"/>
              </a:spcAft>
              <a:buNone/>
            </a:pPr>
            <a:r>
              <a:rPr lang="en-US" sz="1500" dirty="0"/>
              <a:t>	        </a:t>
            </a:r>
            <a:r>
              <a:rPr lang="en-US" sz="1500" dirty="0" err="1"/>
              <a:t>Arrays.sort</a:t>
            </a:r>
            <a:r>
              <a:rPr lang="en-US" sz="1500" dirty="0"/>
              <a:t>(</a:t>
            </a:r>
            <a:r>
              <a:rPr lang="en-US" sz="1500" dirty="0" err="1"/>
              <a:t>XArray</a:t>
            </a:r>
            <a:r>
              <a:rPr lang="en-US" sz="1500" dirty="0"/>
              <a:t>);</a:t>
            </a:r>
            <a:endParaRPr lang="en-IN" sz="1500" dirty="0"/>
          </a:p>
          <a:p>
            <a:pPr marL="468000" indent="-468000" algn="just">
              <a:lnSpc>
                <a:spcPct val="120000"/>
              </a:lnSpc>
              <a:spcBef>
                <a:spcPts val="200"/>
              </a:spcBef>
              <a:spcAft>
                <a:spcPts val="200"/>
              </a:spcAft>
              <a:buNone/>
            </a:pPr>
            <a:r>
              <a:rPr lang="en-US" sz="1500" dirty="0"/>
              <a:t>	        </a:t>
            </a:r>
            <a:r>
              <a:rPr lang="en-US" sz="1500" dirty="0" err="1"/>
              <a:t>Arrays.sort</a:t>
            </a:r>
            <a:r>
              <a:rPr lang="en-US" sz="1500" dirty="0"/>
              <a:t>(</a:t>
            </a:r>
            <a:r>
              <a:rPr lang="en-US" sz="1500" dirty="0" err="1"/>
              <a:t>YArray</a:t>
            </a:r>
            <a:r>
              <a:rPr lang="en-US" sz="1500" dirty="0"/>
              <a:t>);</a:t>
            </a:r>
            <a:endParaRPr lang="en-IN" sz="1500" dirty="0"/>
          </a:p>
          <a:p>
            <a:pPr marL="468000" indent="-468000" algn="just">
              <a:lnSpc>
                <a:spcPct val="120000"/>
              </a:lnSpc>
              <a:spcBef>
                <a:spcPts val="200"/>
              </a:spcBef>
              <a:spcAft>
                <a:spcPts val="200"/>
              </a:spcAft>
              <a:buNone/>
            </a:pPr>
            <a:r>
              <a:rPr lang="en-US" sz="1500" dirty="0"/>
              <a:t>	        // Check if the sorted arrays are equal</a:t>
            </a:r>
            <a:endParaRPr lang="en-IN" sz="1500" dirty="0"/>
          </a:p>
          <a:p>
            <a:pPr marL="468000" indent="-468000" algn="just">
              <a:lnSpc>
                <a:spcPct val="120000"/>
              </a:lnSpc>
              <a:spcBef>
                <a:spcPts val="200"/>
              </a:spcBef>
              <a:spcAft>
                <a:spcPts val="200"/>
              </a:spcAft>
              <a:buNone/>
            </a:pPr>
            <a:r>
              <a:rPr lang="en-US" sz="1500" dirty="0"/>
              <a:t>	        if (</a:t>
            </a:r>
            <a:r>
              <a:rPr lang="en-US" sz="1500" dirty="0" err="1"/>
              <a:t>Arrays.equals</a:t>
            </a:r>
            <a:r>
              <a:rPr lang="en-US" sz="1500" dirty="0"/>
              <a:t>(</a:t>
            </a:r>
            <a:r>
              <a:rPr lang="en-US" sz="1500" dirty="0" err="1"/>
              <a:t>XArray</a:t>
            </a:r>
            <a:r>
              <a:rPr lang="en-US" sz="1500" dirty="0"/>
              <a:t>, </a:t>
            </a:r>
            <a:r>
              <a:rPr lang="en-US" sz="1500" dirty="0" err="1"/>
              <a:t>YArray</a:t>
            </a:r>
            <a:r>
              <a:rPr lang="en-US" sz="1500" dirty="0"/>
              <a:t>)) {</a:t>
            </a:r>
            <a:endParaRPr lang="en-IN" sz="1500" dirty="0"/>
          </a:p>
        </p:txBody>
      </p:sp>
    </p:spTree>
    <p:extLst>
      <p:ext uri="{BB962C8B-B14F-4D97-AF65-F5344CB8AC3E}">
        <p14:creationId xmlns:p14="http://schemas.microsoft.com/office/powerpoint/2010/main" val="12009389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500" dirty="0"/>
              <a:t>	            return "yes";</a:t>
            </a:r>
            <a:endParaRPr lang="en-IN" sz="1500" dirty="0"/>
          </a:p>
          <a:p>
            <a:pPr marL="468000" indent="-468000" algn="just">
              <a:lnSpc>
                <a:spcPct val="120000"/>
              </a:lnSpc>
              <a:spcBef>
                <a:spcPts val="200"/>
              </a:spcBef>
              <a:spcAft>
                <a:spcPts val="200"/>
              </a:spcAft>
              <a:buNone/>
            </a:pPr>
            <a:r>
              <a:rPr lang="en-US" sz="1500" dirty="0"/>
              <a:t>	        } else {</a:t>
            </a:r>
            <a:endParaRPr lang="en-IN" sz="1500" dirty="0"/>
          </a:p>
          <a:p>
            <a:pPr marL="468000" indent="-468000" algn="just">
              <a:lnSpc>
                <a:spcPct val="120000"/>
              </a:lnSpc>
              <a:spcBef>
                <a:spcPts val="200"/>
              </a:spcBef>
              <a:spcAft>
                <a:spcPts val="200"/>
              </a:spcAft>
              <a:buNone/>
            </a:pPr>
            <a:r>
              <a:rPr lang="en-US" sz="1500" dirty="0"/>
              <a:t>	            return "no";</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public static void main(String[] </a:t>
            </a:r>
            <a:r>
              <a:rPr lang="en-US" sz="1500" dirty="0" err="1"/>
              <a:t>args</a:t>
            </a:r>
            <a:r>
              <a:rPr lang="en-US" sz="1500" dirty="0"/>
              <a:t>) {</a:t>
            </a:r>
            <a:endParaRPr lang="en-IN" sz="1500" dirty="0"/>
          </a:p>
          <a:p>
            <a:pPr marL="468000" indent="-468000" algn="just">
              <a:lnSpc>
                <a:spcPct val="120000"/>
              </a:lnSpc>
              <a:spcBef>
                <a:spcPts val="200"/>
              </a:spcBef>
              <a:spcAft>
                <a:spcPts val="200"/>
              </a:spcAft>
              <a:buNone/>
            </a:pPr>
            <a:r>
              <a:rPr lang="en-US" sz="1500" dirty="0"/>
              <a:t>	        Scanner </a:t>
            </a:r>
            <a:r>
              <a:rPr lang="en-US" sz="1500" dirty="0" err="1"/>
              <a:t>scanner</a:t>
            </a:r>
            <a:r>
              <a:rPr lang="en-US" sz="1500" dirty="0"/>
              <a:t> = new Scanner(System.in);</a:t>
            </a:r>
            <a:endParaRPr lang="en-IN" sz="1500" dirty="0"/>
          </a:p>
          <a:p>
            <a:pPr marL="468000" indent="-468000" algn="just">
              <a:lnSpc>
                <a:spcPct val="120000"/>
              </a:lnSpc>
              <a:spcBef>
                <a:spcPts val="200"/>
              </a:spcBef>
              <a:spcAft>
                <a:spcPts val="200"/>
              </a:spcAft>
              <a:buNone/>
            </a:pPr>
            <a:r>
              <a:rPr lang="en-US" sz="1500" dirty="0"/>
              <a:t>	        </a:t>
            </a:r>
            <a:r>
              <a:rPr lang="en-US" sz="1500" dirty="0" err="1"/>
              <a:t>System.out.print</a:t>
            </a:r>
            <a:r>
              <a:rPr lang="en-US" sz="1500" dirty="0"/>
              <a:t>("Enter the first string: ");</a:t>
            </a:r>
            <a:endParaRPr lang="en-IN" sz="1500" dirty="0"/>
          </a:p>
          <a:p>
            <a:pPr marL="468000" indent="-468000" algn="just">
              <a:lnSpc>
                <a:spcPct val="120000"/>
              </a:lnSpc>
              <a:spcBef>
                <a:spcPts val="200"/>
              </a:spcBef>
              <a:spcAft>
                <a:spcPts val="200"/>
              </a:spcAft>
              <a:buNone/>
            </a:pPr>
            <a:r>
              <a:rPr lang="en-US" sz="1500" dirty="0"/>
              <a:t>	        String X = </a:t>
            </a:r>
            <a:r>
              <a:rPr lang="en-US" sz="1500" dirty="0" err="1"/>
              <a:t>scanner.nextLine</a:t>
            </a:r>
            <a:r>
              <a:rPr lang="en-US" sz="1500" dirty="0"/>
              <a:t>();</a:t>
            </a:r>
            <a:endParaRPr lang="en-IN" sz="1500" dirty="0"/>
          </a:p>
          <a:p>
            <a:pPr marL="468000" indent="-468000" algn="just">
              <a:lnSpc>
                <a:spcPct val="120000"/>
              </a:lnSpc>
              <a:spcBef>
                <a:spcPts val="200"/>
              </a:spcBef>
              <a:spcAft>
                <a:spcPts val="200"/>
              </a:spcAft>
              <a:buNone/>
            </a:pPr>
            <a:r>
              <a:rPr lang="en-US" sz="1500" dirty="0"/>
              <a:t>	        </a:t>
            </a:r>
            <a:r>
              <a:rPr lang="en-US" sz="1500" dirty="0" err="1"/>
              <a:t>System.out.print</a:t>
            </a:r>
            <a:r>
              <a:rPr lang="en-US" sz="1500" dirty="0"/>
              <a:t>("Enter the second string: ");</a:t>
            </a:r>
            <a:endParaRPr lang="en-IN" sz="1500" dirty="0"/>
          </a:p>
          <a:p>
            <a:pPr marL="468000" indent="-468000" algn="just">
              <a:lnSpc>
                <a:spcPct val="120000"/>
              </a:lnSpc>
              <a:spcBef>
                <a:spcPts val="200"/>
              </a:spcBef>
              <a:spcAft>
                <a:spcPts val="200"/>
              </a:spcAft>
              <a:buNone/>
            </a:pPr>
            <a:r>
              <a:rPr lang="en-US" sz="1500" dirty="0"/>
              <a:t>	        String Y = </a:t>
            </a:r>
            <a:r>
              <a:rPr lang="en-US" sz="1500" dirty="0" err="1"/>
              <a:t>scanner.nextLine</a:t>
            </a:r>
            <a:r>
              <a:rPr lang="en-US" sz="1500" dirty="0"/>
              <a:t>();</a:t>
            </a:r>
            <a:endParaRPr lang="en-IN" sz="1500" dirty="0"/>
          </a:p>
          <a:p>
            <a:pPr marL="468000" indent="-468000" algn="just">
              <a:lnSpc>
                <a:spcPct val="120000"/>
              </a:lnSpc>
              <a:spcBef>
                <a:spcPts val="200"/>
              </a:spcBef>
              <a:spcAft>
                <a:spcPts val="200"/>
              </a:spcAft>
              <a:buNone/>
            </a:pPr>
            <a:r>
              <a:rPr lang="en-US" sz="1500" dirty="0"/>
              <a:t>	        </a:t>
            </a:r>
            <a:r>
              <a:rPr lang="en-US" sz="1500" dirty="0" err="1"/>
              <a:t>System.out.println</a:t>
            </a:r>
            <a:r>
              <a:rPr lang="en-US" sz="1500" dirty="0"/>
              <a:t>(strings(X, Y));</a:t>
            </a:r>
            <a:endParaRPr lang="en-IN" sz="1500" dirty="0"/>
          </a:p>
          <a:p>
            <a:pPr marL="468000" indent="-468000" algn="just">
              <a:lnSpc>
                <a:spcPct val="120000"/>
              </a:lnSpc>
              <a:spcBef>
                <a:spcPts val="200"/>
              </a:spcBef>
              <a:spcAft>
                <a:spcPts val="200"/>
              </a:spcAft>
              <a:buNone/>
            </a:pPr>
            <a:r>
              <a:rPr lang="en-US" sz="1500" dirty="0"/>
              <a:t>	        </a:t>
            </a:r>
            <a:r>
              <a:rPr lang="en-US" sz="1500" dirty="0" err="1"/>
              <a:t>scanner.close</a:t>
            </a:r>
            <a:r>
              <a:rPr lang="en-US" sz="1500" dirty="0"/>
              <a:t>();</a:t>
            </a:r>
            <a:endParaRPr lang="en-IN" sz="1500" dirty="0"/>
          </a:p>
          <a:p>
            <a:pPr marL="468000" indent="-468000" algn="just">
              <a:lnSpc>
                <a:spcPct val="120000"/>
              </a:lnSpc>
              <a:spcBef>
                <a:spcPts val="200"/>
              </a:spcBef>
              <a:spcAft>
                <a:spcPts val="200"/>
              </a:spcAft>
              <a:buNone/>
            </a:pPr>
            <a:r>
              <a:rPr lang="en-US" sz="1500" dirty="0"/>
              <a:t>	    }</a:t>
            </a:r>
            <a:endParaRPr lang="en-IN" sz="1500" dirty="0"/>
          </a:p>
          <a:p>
            <a:pPr marL="468000" indent="-468000" algn="just">
              <a:lnSpc>
                <a:spcPct val="120000"/>
              </a:lnSpc>
              <a:spcBef>
                <a:spcPts val="200"/>
              </a:spcBef>
              <a:spcAft>
                <a:spcPts val="200"/>
              </a:spcAft>
              <a:buNone/>
            </a:pPr>
            <a:r>
              <a:rPr lang="en-US" sz="1500" dirty="0"/>
              <a:t>	}</a:t>
            </a:r>
            <a:endParaRPr lang="en-IN" sz="1500" dirty="0"/>
          </a:p>
        </p:txBody>
      </p:sp>
    </p:spTree>
    <p:extLst>
      <p:ext uri="{BB962C8B-B14F-4D97-AF65-F5344CB8AC3E}">
        <p14:creationId xmlns:p14="http://schemas.microsoft.com/office/powerpoint/2010/main" val="15822481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600" dirty="0"/>
              <a:t>18.	Given an array n of real number strings, sort them in descending order.</a:t>
            </a:r>
            <a:endParaRPr lang="en-IN" sz="1600" dirty="0"/>
          </a:p>
          <a:p>
            <a:pPr marL="468000" indent="-468000" algn="just">
              <a:lnSpc>
                <a:spcPct val="120000"/>
              </a:lnSpc>
              <a:spcBef>
                <a:spcPts val="400"/>
              </a:spcBef>
              <a:spcAft>
                <a:spcPts val="400"/>
              </a:spcAft>
              <a:buNone/>
            </a:pPr>
            <a:r>
              <a:rPr lang="en-US" sz="1600" dirty="0"/>
              <a:t>	Complete the code in the unlocked section of the editor below. You must rearrange array’s elements according to the given instructions.</a:t>
            </a:r>
            <a:endParaRPr lang="en-IN" sz="1600" dirty="0"/>
          </a:p>
          <a:p>
            <a:pPr marL="468000" indent="-468000" algn="just">
              <a:lnSpc>
                <a:spcPct val="120000"/>
              </a:lnSpc>
              <a:spcBef>
                <a:spcPts val="400"/>
              </a:spcBef>
              <a:spcAft>
                <a:spcPts val="400"/>
              </a:spcAft>
              <a:buNone/>
            </a:pPr>
            <a:r>
              <a:rPr lang="en-US" sz="1600" dirty="0"/>
              <a:t>	</a:t>
            </a:r>
            <a:r>
              <a:rPr lang="en-US" sz="1600" b="1" dirty="0"/>
              <a:t>Input Format:</a:t>
            </a:r>
            <a:endParaRPr lang="en-IN" sz="1600" dirty="0"/>
          </a:p>
          <a:p>
            <a:pPr marL="468000" indent="-468000" algn="just">
              <a:lnSpc>
                <a:spcPct val="120000"/>
              </a:lnSpc>
              <a:spcBef>
                <a:spcPts val="400"/>
              </a:spcBef>
              <a:spcAft>
                <a:spcPts val="400"/>
              </a:spcAft>
              <a:buNone/>
            </a:pPr>
            <a:r>
              <a:rPr lang="en-US" sz="1600" dirty="0"/>
              <a:t>	The first line consists of a single integer, n, denoting the number of integer strings.</a:t>
            </a:r>
            <a:endParaRPr lang="en-IN" sz="1600" dirty="0"/>
          </a:p>
          <a:p>
            <a:pPr marL="468000" indent="-468000" algn="just">
              <a:lnSpc>
                <a:spcPct val="120000"/>
              </a:lnSpc>
              <a:spcBef>
                <a:spcPts val="400"/>
              </a:spcBef>
              <a:spcAft>
                <a:spcPts val="400"/>
              </a:spcAft>
              <a:buNone/>
            </a:pPr>
            <a:r>
              <a:rPr lang="en-US" sz="1600" dirty="0"/>
              <a:t>	Each line </a:t>
            </a:r>
            <a:r>
              <a:rPr lang="en-US" sz="1600" dirty="0" err="1"/>
              <a:t>i</a:t>
            </a:r>
            <a:r>
              <a:rPr lang="en-US" sz="1600" dirty="0"/>
              <a:t> of the n subsequent lines contains a real number denoting the value of </a:t>
            </a:r>
            <a:r>
              <a:rPr lang="en-US" sz="1600" dirty="0" err="1"/>
              <a:t>s</a:t>
            </a:r>
            <a:r>
              <a:rPr lang="en-US" sz="1600" baseline="-25000" dirty="0" err="1"/>
              <a:t>i</a:t>
            </a:r>
            <a:r>
              <a:rPr lang="en-US" sz="1600" dirty="0"/>
              <a:t>.</a:t>
            </a:r>
            <a:endParaRPr lang="en-IN" sz="1600" dirty="0"/>
          </a:p>
          <a:p>
            <a:pPr marL="468000" indent="-468000" algn="just">
              <a:lnSpc>
                <a:spcPct val="120000"/>
              </a:lnSpc>
              <a:spcBef>
                <a:spcPts val="400"/>
              </a:spcBef>
              <a:spcAft>
                <a:spcPts val="400"/>
              </a:spcAft>
              <a:buNone/>
            </a:pPr>
            <a:r>
              <a:rPr lang="en-US" sz="1600" dirty="0"/>
              <a:t>	</a:t>
            </a:r>
            <a:r>
              <a:rPr lang="en-US" sz="1600" b="1" dirty="0"/>
              <a:t>Constraints:</a:t>
            </a:r>
            <a:endParaRPr lang="en-IN" sz="1600" dirty="0"/>
          </a:p>
          <a:p>
            <a:pPr marL="468000" indent="-468000" algn="just">
              <a:lnSpc>
                <a:spcPct val="120000"/>
              </a:lnSpc>
              <a:spcBef>
                <a:spcPts val="400"/>
              </a:spcBef>
              <a:spcAft>
                <a:spcPts val="400"/>
              </a:spcAft>
              <a:buNone/>
            </a:pPr>
            <a:r>
              <a:rPr lang="en-US" sz="1600" dirty="0"/>
              <a:t>	1 &lt;= n &lt;= 200</a:t>
            </a:r>
            <a:endParaRPr lang="en-IN" sz="1600" dirty="0"/>
          </a:p>
          <a:p>
            <a:pPr marL="468000" indent="-468000" algn="just">
              <a:lnSpc>
                <a:spcPct val="120000"/>
              </a:lnSpc>
              <a:spcBef>
                <a:spcPts val="400"/>
              </a:spcBef>
              <a:spcAft>
                <a:spcPts val="400"/>
              </a:spcAft>
              <a:buNone/>
            </a:pPr>
            <a:r>
              <a:rPr lang="en-US" sz="1600" dirty="0"/>
              <a:t>	Each </a:t>
            </a:r>
            <a:r>
              <a:rPr lang="en-US" sz="1600" dirty="0" err="1"/>
              <a:t>s</a:t>
            </a:r>
            <a:r>
              <a:rPr lang="en-US" sz="1600" baseline="-25000" dirty="0" err="1"/>
              <a:t>i</a:t>
            </a:r>
            <a:r>
              <a:rPr lang="en-US" sz="1600" dirty="0"/>
              <a:t> has at most 300 digits.</a:t>
            </a:r>
            <a:endParaRPr lang="en-IN" sz="1600" dirty="0"/>
          </a:p>
          <a:p>
            <a:pPr marL="468000" indent="-468000" algn="just">
              <a:lnSpc>
                <a:spcPct val="120000"/>
              </a:lnSpc>
              <a:spcBef>
                <a:spcPts val="400"/>
              </a:spcBef>
              <a:spcAft>
                <a:spcPts val="400"/>
              </a:spcAft>
              <a:buNone/>
            </a:pPr>
            <a:r>
              <a:rPr lang="en-US" sz="1600" dirty="0"/>
              <a:t>	</a:t>
            </a:r>
            <a:r>
              <a:rPr lang="en-US" sz="1600" b="1" dirty="0"/>
              <a:t>Output Format:</a:t>
            </a:r>
            <a:endParaRPr lang="en-IN" sz="1600" dirty="0"/>
          </a:p>
          <a:p>
            <a:pPr marL="468000" indent="-468000" algn="just">
              <a:lnSpc>
                <a:spcPct val="120000"/>
              </a:lnSpc>
              <a:spcBef>
                <a:spcPts val="400"/>
              </a:spcBef>
              <a:spcAft>
                <a:spcPts val="400"/>
              </a:spcAft>
              <a:buNone/>
            </a:pPr>
            <a:r>
              <a:rPr lang="en-US" sz="1600" dirty="0"/>
              <a:t>	Locked stub code in the editor will print the contents of array to </a:t>
            </a:r>
            <a:r>
              <a:rPr lang="en-US" sz="1600" dirty="0" err="1"/>
              <a:t>stdout</a:t>
            </a:r>
            <a:r>
              <a:rPr lang="en-US" sz="1600" dirty="0"/>
              <a:t>. You are only responsible for reordering the array’s elements in descending order.</a:t>
            </a:r>
            <a:endParaRPr lang="en-IN" sz="1600" dirty="0"/>
          </a:p>
        </p:txBody>
      </p:sp>
    </p:spTree>
    <p:extLst>
      <p:ext uri="{BB962C8B-B14F-4D97-AF65-F5344CB8AC3E}">
        <p14:creationId xmlns:p14="http://schemas.microsoft.com/office/powerpoint/2010/main" val="33856340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600" dirty="0"/>
              <a:t>	</a:t>
            </a:r>
            <a:r>
              <a:rPr lang="en-US" sz="1600" b="1" dirty="0"/>
              <a:t>Sample Input:</a:t>
            </a:r>
            <a:endParaRPr lang="en-IN" sz="1600" dirty="0"/>
          </a:p>
          <a:p>
            <a:pPr marL="468000" indent="-468000" algn="just">
              <a:lnSpc>
                <a:spcPct val="120000"/>
              </a:lnSpc>
              <a:spcBef>
                <a:spcPts val="400"/>
              </a:spcBef>
              <a:spcAft>
                <a:spcPts val="400"/>
              </a:spcAft>
              <a:buNone/>
            </a:pPr>
            <a:r>
              <a:rPr lang="en-US" sz="1600" dirty="0"/>
              <a:t>	10</a:t>
            </a:r>
            <a:endParaRPr lang="en-IN" sz="1600" dirty="0"/>
          </a:p>
          <a:p>
            <a:pPr marL="468000" indent="-468000" algn="just">
              <a:lnSpc>
                <a:spcPct val="120000"/>
              </a:lnSpc>
              <a:spcBef>
                <a:spcPts val="400"/>
              </a:spcBef>
              <a:spcAft>
                <a:spcPts val="400"/>
              </a:spcAft>
              <a:buNone/>
            </a:pPr>
            <a:r>
              <a:rPr lang="en-US" sz="1600" dirty="0"/>
              <a:t>	9</a:t>
            </a:r>
            <a:endParaRPr lang="en-IN" sz="1600" dirty="0"/>
          </a:p>
          <a:p>
            <a:pPr marL="468000" indent="-468000" algn="just">
              <a:lnSpc>
                <a:spcPct val="120000"/>
              </a:lnSpc>
              <a:spcBef>
                <a:spcPts val="400"/>
              </a:spcBef>
              <a:spcAft>
                <a:spcPts val="400"/>
              </a:spcAft>
              <a:buNone/>
            </a:pPr>
            <a:r>
              <a:rPr lang="en-US" sz="1600" dirty="0"/>
              <a:t>	– 100</a:t>
            </a:r>
            <a:endParaRPr lang="en-IN" sz="1600" dirty="0"/>
          </a:p>
          <a:p>
            <a:pPr marL="468000" indent="-468000" algn="just">
              <a:lnSpc>
                <a:spcPct val="120000"/>
              </a:lnSpc>
              <a:spcBef>
                <a:spcPts val="400"/>
              </a:spcBef>
              <a:spcAft>
                <a:spcPts val="400"/>
              </a:spcAft>
              <a:buNone/>
            </a:pPr>
            <a:r>
              <a:rPr lang="en-US" sz="1600" dirty="0"/>
              <a:t>	50</a:t>
            </a:r>
            <a:endParaRPr lang="en-IN" sz="1600" dirty="0"/>
          </a:p>
          <a:p>
            <a:pPr marL="468000" indent="-468000" algn="just">
              <a:lnSpc>
                <a:spcPct val="120000"/>
              </a:lnSpc>
              <a:spcBef>
                <a:spcPts val="400"/>
              </a:spcBef>
              <a:spcAft>
                <a:spcPts val="400"/>
              </a:spcAft>
              <a:buNone/>
            </a:pPr>
            <a:r>
              <a:rPr lang="en-US" sz="1600" dirty="0"/>
              <a:t>	0</a:t>
            </a:r>
            <a:endParaRPr lang="en-IN" sz="1600" dirty="0"/>
          </a:p>
          <a:p>
            <a:pPr marL="468000" indent="-468000" algn="just">
              <a:lnSpc>
                <a:spcPct val="120000"/>
              </a:lnSpc>
              <a:spcBef>
                <a:spcPts val="400"/>
              </a:spcBef>
              <a:spcAft>
                <a:spcPts val="400"/>
              </a:spcAft>
              <a:buNone/>
            </a:pPr>
            <a:r>
              <a:rPr lang="en-US" sz="1600" dirty="0"/>
              <a:t>	56.6</a:t>
            </a:r>
            <a:endParaRPr lang="en-IN" sz="1600" dirty="0"/>
          </a:p>
          <a:p>
            <a:pPr marL="468000" indent="-468000" algn="just">
              <a:lnSpc>
                <a:spcPct val="120000"/>
              </a:lnSpc>
              <a:spcBef>
                <a:spcPts val="400"/>
              </a:spcBef>
              <a:spcAft>
                <a:spcPts val="400"/>
              </a:spcAft>
              <a:buNone/>
            </a:pPr>
            <a:r>
              <a:rPr lang="en-US" sz="1600" dirty="0"/>
              <a:t>	90</a:t>
            </a:r>
            <a:endParaRPr lang="en-IN" sz="1600" dirty="0"/>
          </a:p>
          <a:p>
            <a:pPr marL="468000" indent="-468000" algn="just">
              <a:lnSpc>
                <a:spcPct val="120000"/>
              </a:lnSpc>
              <a:spcBef>
                <a:spcPts val="400"/>
              </a:spcBef>
              <a:spcAft>
                <a:spcPts val="400"/>
              </a:spcAft>
              <a:buNone/>
            </a:pPr>
            <a:r>
              <a:rPr lang="en-US" sz="1600" dirty="0"/>
              <a:t>	0.12</a:t>
            </a:r>
            <a:endParaRPr lang="en-IN" sz="1600" dirty="0"/>
          </a:p>
          <a:p>
            <a:pPr marL="468000" indent="-468000" algn="just">
              <a:lnSpc>
                <a:spcPct val="120000"/>
              </a:lnSpc>
              <a:spcBef>
                <a:spcPts val="400"/>
              </a:spcBef>
              <a:spcAft>
                <a:spcPts val="400"/>
              </a:spcAft>
              <a:buNone/>
            </a:pPr>
            <a:r>
              <a:rPr lang="en-US" sz="1600" dirty="0"/>
              <a:t>	0.16</a:t>
            </a:r>
            <a:endParaRPr lang="en-IN" sz="1600" dirty="0"/>
          </a:p>
          <a:p>
            <a:pPr marL="468000" indent="-468000" algn="just">
              <a:lnSpc>
                <a:spcPct val="120000"/>
              </a:lnSpc>
              <a:spcBef>
                <a:spcPts val="400"/>
              </a:spcBef>
              <a:spcAft>
                <a:spcPts val="400"/>
              </a:spcAft>
              <a:buNone/>
            </a:pPr>
            <a:r>
              <a:rPr lang="en-US" sz="1600" dirty="0"/>
              <a:t>	02.34</a:t>
            </a:r>
            <a:endParaRPr lang="en-IN" sz="1600" dirty="0"/>
          </a:p>
          <a:p>
            <a:pPr marL="468000" indent="-468000" algn="just">
              <a:lnSpc>
                <a:spcPct val="120000"/>
              </a:lnSpc>
              <a:spcBef>
                <a:spcPts val="400"/>
              </a:spcBef>
              <a:spcAft>
                <a:spcPts val="400"/>
              </a:spcAft>
              <a:buNone/>
            </a:pPr>
            <a:r>
              <a:rPr lang="en-US" sz="1600" dirty="0"/>
              <a:t>	000.000</a:t>
            </a:r>
            <a:endParaRPr lang="en-IN" sz="1600" dirty="0"/>
          </a:p>
        </p:txBody>
      </p:sp>
    </p:spTree>
    <p:extLst>
      <p:ext uri="{BB962C8B-B14F-4D97-AF65-F5344CB8AC3E}">
        <p14:creationId xmlns:p14="http://schemas.microsoft.com/office/powerpoint/2010/main" val="30550946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600" dirty="0"/>
              <a:t>	</a:t>
            </a:r>
            <a:r>
              <a:rPr lang="en-US" sz="1600" b="1" dirty="0"/>
              <a:t>Sample Output:</a:t>
            </a:r>
            <a:endParaRPr lang="en-IN" sz="1600" dirty="0"/>
          </a:p>
          <a:p>
            <a:pPr marL="468000" indent="-468000" algn="just">
              <a:lnSpc>
                <a:spcPct val="120000"/>
              </a:lnSpc>
              <a:spcBef>
                <a:spcPts val="400"/>
              </a:spcBef>
              <a:spcAft>
                <a:spcPts val="400"/>
              </a:spcAft>
              <a:buNone/>
            </a:pPr>
            <a:r>
              <a:rPr lang="en-US" sz="1600" dirty="0"/>
              <a:t>	90</a:t>
            </a:r>
            <a:endParaRPr lang="en-IN" sz="1600" dirty="0"/>
          </a:p>
          <a:p>
            <a:pPr marL="468000" indent="-468000" algn="just">
              <a:lnSpc>
                <a:spcPct val="120000"/>
              </a:lnSpc>
              <a:spcBef>
                <a:spcPts val="400"/>
              </a:spcBef>
              <a:spcAft>
                <a:spcPts val="400"/>
              </a:spcAft>
              <a:buNone/>
            </a:pPr>
            <a:r>
              <a:rPr lang="en-US" sz="1600" dirty="0"/>
              <a:t>	56.6</a:t>
            </a:r>
            <a:endParaRPr lang="en-IN" sz="1600" dirty="0"/>
          </a:p>
          <a:p>
            <a:pPr marL="468000" indent="-468000" algn="just">
              <a:lnSpc>
                <a:spcPct val="120000"/>
              </a:lnSpc>
              <a:spcBef>
                <a:spcPts val="400"/>
              </a:spcBef>
              <a:spcAft>
                <a:spcPts val="400"/>
              </a:spcAft>
              <a:buNone/>
            </a:pPr>
            <a:r>
              <a:rPr lang="en-US" sz="1600" dirty="0"/>
              <a:t>	50</a:t>
            </a:r>
            <a:endParaRPr lang="en-IN" sz="1600" dirty="0"/>
          </a:p>
          <a:p>
            <a:pPr marL="468000" indent="-468000" algn="just">
              <a:lnSpc>
                <a:spcPct val="120000"/>
              </a:lnSpc>
              <a:spcBef>
                <a:spcPts val="400"/>
              </a:spcBef>
              <a:spcAft>
                <a:spcPts val="400"/>
              </a:spcAft>
              <a:buNone/>
            </a:pPr>
            <a:r>
              <a:rPr lang="en-US" sz="1600" dirty="0"/>
              <a:t>	9</a:t>
            </a:r>
            <a:endParaRPr lang="en-IN" sz="1600" dirty="0"/>
          </a:p>
          <a:p>
            <a:pPr marL="468000" indent="-468000" algn="just">
              <a:lnSpc>
                <a:spcPct val="120000"/>
              </a:lnSpc>
              <a:spcBef>
                <a:spcPts val="400"/>
              </a:spcBef>
              <a:spcAft>
                <a:spcPts val="400"/>
              </a:spcAft>
              <a:buNone/>
            </a:pPr>
            <a:r>
              <a:rPr lang="en-US" sz="1600" dirty="0"/>
              <a:t>	2.34</a:t>
            </a:r>
            <a:endParaRPr lang="en-IN" sz="1600" dirty="0"/>
          </a:p>
          <a:p>
            <a:pPr marL="468000" indent="-468000" algn="just">
              <a:lnSpc>
                <a:spcPct val="120000"/>
              </a:lnSpc>
              <a:spcBef>
                <a:spcPts val="400"/>
              </a:spcBef>
              <a:spcAft>
                <a:spcPts val="400"/>
              </a:spcAft>
              <a:buNone/>
            </a:pPr>
            <a:r>
              <a:rPr lang="en-US" sz="1600" dirty="0"/>
              <a:t>	0.16</a:t>
            </a:r>
            <a:endParaRPr lang="en-IN" sz="1600" dirty="0"/>
          </a:p>
          <a:p>
            <a:pPr marL="468000" indent="-468000" algn="just">
              <a:lnSpc>
                <a:spcPct val="120000"/>
              </a:lnSpc>
              <a:spcBef>
                <a:spcPts val="400"/>
              </a:spcBef>
              <a:spcAft>
                <a:spcPts val="400"/>
              </a:spcAft>
              <a:buNone/>
            </a:pPr>
            <a:r>
              <a:rPr lang="en-US" sz="1600" dirty="0"/>
              <a:t>	0.12</a:t>
            </a:r>
            <a:endParaRPr lang="en-IN" sz="1600" dirty="0"/>
          </a:p>
          <a:p>
            <a:pPr marL="468000" indent="-468000" algn="just">
              <a:lnSpc>
                <a:spcPct val="120000"/>
              </a:lnSpc>
              <a:spcBef>
                <a:spcPts val="400"/>
              </a:spcBef>
              <a:spcAft>
                <a:spcPts val="400"/>
              </a:spcAft>
              <a:buNone/>
            </a:pPr>
            <a:r>
              <a:rPr lang="en-US" sz="1600" dirty="0"/>
              <a:t>	0</a:t>
            </a:r>
            <a:endParaRPr lang="en-IN" sz="1600" dirty="0"/>
          </a:p>
          <a:p>
            <a:pPr marL="468000" indent="-468000" algn="just">
              <a:lnSpc>
                <a:spcPct val="120000"/>
              </a:lnSpc>
              <a:spcBef>
                <a:spcPts val="400"/>
              </a:spcBef>
              <a:spcAft>
                <a:spcPts val="400"/>
              </a:spcAft>
              <a:buNone/>
            </a:pPr>
            <a:r>
              <a:rPr lang="en-US" sz="1600" dirty="0"/>
              <a:t>	0.000</a:t>
            </a:r>
            <a:endParaRPr lang="en-IN" sz="1600" dirty="0"/>
          </a:p>
          <a:p>
            <a:pPr marL="468000" indent="-468000" algn="just">
              <a:lnSpc>
                <a:spcPct val="120000"/>
              </a:lnSpc>
              <a:spcBef>
                <a:spcPts val="400"/>
              </a:spcBef>
              <a:spcAft>
                <a:spcPts val="400"/>
              </a:spcAft>
              <a:buNone/>
            </a:pPr>
            <a:r>
              <a:rPr lang="en-US" sz="1600" dirty="0"/>
              <a:t>	– 100</a:t>
            </a:r>
            <a:endParaRPr lang="en-IN" sz="1600" dirty="0"/>
          </a:p>
        </p:txBody>
      </p:sp>
    </p:spTree>
    <p:extLst>
      <p:ext uri="{BB962C8B-B14F-4D97-AF65-F5344CB8AC3E}">
        <p14:creationId xmlns:p14="http://schemas.microsoft.com/office/powerpoint/2010/main" val="26662705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200"/>
              </a:spcBef>
              <a:spcAft>
                <a:spcPts val="200"/>
              </a:spcAft>
              <a:buNone/>
            </a:pPr>
            <a:r>
              <a:rPr lang="en-US" sz="1450" b="1" dirty="0"/>
              <a:t>	Answer:</a:t>
            </a:r>
            <a:endParaRPr lang="en-IN" sz="1450" dirty="0"/>
          </a:p>
          <a:p>
            <a:pPr marL="468000" indent="-468000" algn="just">
              <a:lnSpc>
                <a:spcPct val="114000"/>
              </a:lnSpc>
              <a:spcBef>
                <a:spcPts val="200"/>
              </a:spcBef>
              <a:spcAft>
                <a:spcPts val="200"/>
              </a:spcAft>
              <a:buNone/>
            </a:pPr>
            <a:r>
              <a:rPr lang="en-US" sz="1450" dirty="0"/>
              <a:t>	import </a:t>
            </a:r>
            <a:r>
              <a:rPr lang="en-US" sz="1450" dirty="0" err="1"/>
              <a:t>java.math.BigDecimal</a:t>
            </a:r>
            <a:r>
              <a:rPr lang="en-US" sz="1450" dirty="0"/>
              <a:t>;</a:t>
            </a:r>
            <a:endParaRPr lang="en-IN" sz="1450" dirty="0"/>
          </a:p>
          <a:p>
            <a:pPr marL="468000" indent="-468000" algn="just">
              <a:lnSpc>
                <a:spcPct val="114000"/>
              </a:lnSpc>
              <a:spcBef>
                <a:spcPts val="200"/>
              </a:spcBef>
              <a:spcAft>
                <a:spcPts val="200"/>
              </a:spcAft>
              <a:buNone/>
            </a:pPr>
            <a:r>
              <a:rPr lang="en-US" sz="1450" dirty="0"/>
              <a:t>	import </a:t>
            </a:r>
            <a:r>
              <a:rPr lang="en-US" sz="1450" dirty="0" err="1"/>
              <a:t>java.util</a:t>
            </a:r>
            <a:r>
              <a:rPr lang="en-US" sz="1450" dirty="0"/>
              <a:t>.*;</a:t>
            </a:r>
            <a:endParaRPr lang="en-IN" sz="1450" dirty="0"/>
          </a:p>
          <a:p>
            <a:pPr marL="468000" indent="-468000" algn="just">
              <a:lnSpc>
                <a:spcPct val="114000"/>
              </a:lnSpc>
              <a:spcBef>
                <a:spcPts val="200"/>
              </a:spcBef>
              <a:spcAft>
                <a:spcPts val="200"/>
              </a:spcAft>
              <a:buNone/>
            </a:pPr>
            <a:r>
              <a:rPr lang="en-US" sz="1450" dirty="0"/>
              <a:t>	public class Main {</a:t>
            </a:r>
            <a:endParaRPr lang="en-IN" sz="1450" dirty="0"/>
          </a:p>
          <a:p>
            <a:pPr marL="468000" indent="-468000" algn="just">
              <a:lnSpc>
                <a:spcPct val="114000"/>
              </a:lnSpc>
              <a:spcBef>
                <a:spcPts val="200"/>
              </a:spcBef>
              <a:spcAft>
                <a:spcPts val="2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14000"/>
              </a:lnSpc>
              <a:spcBef>
                <a:spcPts val="200"/>
              </a:spcBef>
              <a:spcAft>
                <a:spcPts val="200"/>
              </a:spcAft>
              <a:buNone/>
            </a:pPr>
            <a:r>
              <a:rPr lang="en-US" sz="1450" dirty="0"/>
              <a:t>	        Scanner </a:t>
            </a:r>
            <a:r>
              <a:rPr lang="en-US" sz="1450" dirty="0" err="1"/>
              <a:t>scanner</a:t>
            </a:r>
            <a:r>
              <a:rPr lang="en-US" sz="1450" dirty="0"/>
              <a:t> = new Scanner(System.in);</a:t>
            </a:r>
            <a:endParaRPr lang="en-IN" sz="1450" dirty="0"/>
          </a:p>
          <a:p>
            <a:pPr marL="468000" indent="-468000" algn="just">
              <a:lnSpc>
                <a:spcPct val="114000"/>
              </a:lnSpc>
              <a:spcBef>
                <a:spcPts val="200"/>
              </a:spcBef>
              <a:spcAft>
                <a:spcPts val="200"/>
              </a:spcAft>
              <a:buNone/>
            </a:pPr>
            <a:r>
              <a:rPr lang="en-US" sz="1450" dirty="0"/>
              <a:t>	        int n = </a:t>
            </a:r>
            <a:r>
              <a:rPr lang="en-US" sz="1450" dirty="0" err="1"/>
              <a:t>scanner.nextInt</a:t>
            </a:r>
            <a:r>
              <a:rPr lang="en-US" sz="1450" dirty="0"/>
              <a:t>();</a:t>
            </a:r>
            <a:endParaRPr lang="en-IN" sz="1450" dirty="0"/>
          </a:p>
          <a:p>
            <a:pPr marL="468000" indent="-468000" algn="just">
              <a:lnSpc>
                <a:spcPct val="114000"/>
              </a:lnSpc>
              <a:spcBef>
                <a:spcPts val="200"/>
              </a:spcBef>
              <a:spcAft>
                <a:spcPts val="200"/>
              </a:spcAft>
              <a:buNone/>
            </a:pPr>
            <a:r>
              <a:rPr lang="en-US" sz="1450" dirty="0"/>
              <a:t>	        </a:t>
            </a:r>
            <a:r>
              <a:rPr lang="en-US" sz="1450" dirty="0" err="1"/>
              <a:t>scanner.nextLine</a:t>
            </a:r>
            <a:r>
              <a:rPr lang="en-US" sz="1450" dirty="0"/>
              <a:t>(); // Consume newline character</a:t>
            </a:r>
            <a:endParaRPr lang="en-IN" sz="1450" dirty="0"/>
          </a:p>
          <a:p>
            <a:pPr marL="468000" indent="-468000" algn="just">
              <a:lnSpc>
                <a:spcPct val="114000"/>
              </a:lnSpc>
              <a:spcBef>
                <a:spcPts val="200"/>
              </a:spcBef>
              <a:spcAft>
                <a:spcPts val="200"/>
              </a:spcAft>
              <a:buNone/>
            </a:pPr>
            <a:r>
              <a:rPr lang="en-US" sz="1450" dirty="0"/>
              <a:t>	        String[] numbers = new String[n];</a:t>
            </a:r>
            <a:endParaRPr lang="en-IN" sz="1450" dirty="0"/>
          </a:p>
          <a:p>
            <a:pPr marL="468000" indent="-468000" algn="just">
              <a:lnSpc>
                <a:spcPct val="114000"/>
              </a:lnSpc>
              <a:spcBef>
                <a:spcPts val="200"/>
              </a:spcBef>
              <a:spcAft>
                <a:spcPts val="200"/>
              </a:spcAft>
              <a:buNone/>
            </a:pPr>
            <a:r>
              <a:rPr lang="en-US" sz="1450" dirty="0"/>
              <a:t>	        for (int </a:t>
            </a:r>
            <a:r>
              <a:rPr lang="en-US" sz="1450" dirty="0" err="1"/>
              <a:t>i</a:t>
            </a:r>
            <a:r>
              <a:rPr lang="en-US" sz="1450" dirty="0"/>
              <a:t> = 0; </a:t>
            </a:r>
            <a:r>
              <a:rPr lang="en-US" sz="1450" dirty="0" err="1"/>
              <a:t>i</a:t>
            </a:r>
            <a:r>
              <a:rPr lang="en-US" sz="1450" dirty="0"/>
              <a:t> &lt; n; </a:t>
            </a:r>
            <a:r>
              <a:rPr lang="en-US" sz="1450" dirty="0" err="1"/>
              <a:t>i</a:t>
            </a:r>
            <a:r>
              <a:rPr lang="en-US" sz="1450" dirty="0"/>
              <a:t>++) {</a:t>
            </a:r>
            <a:endParaRPr lang="en-IN" sz="1450" dirty="0"/>
          </a:p>
          <a:p>
            <a:pPr marL="468000" indent="-468000" algn="just">
              <a:lnSpc>
                <a:spcPct val="114000"/>
              </a:lnSpc>
              <a:spcBef>
                <a:spcPts val="200"/>
              </a:spcBef>
              <a:spcAft>
                <a:spcPts val="200"/>
              </a:spcAft>
              <a:buNone/>
            </a:pPr>
            <a:r>
              <a:rPr lang="en-US" sz="1450" dirty="0"/>
              <a:t>	            numbers[</a:t>
            </a:r>
            <a:r>
              <a:rPr lang="en-US" sz="1450" dirty="0" err="1"/>
              <a:t>i</a:t>
            </a:r>
            <a:r>
              <a:rPr lang="en-US" sz="1450" dirty="0"/>
              <a:t>] = </a:t>
            </a:r>
            <a:r>
              <a:rPr lang="en-US" sz="1450" dirty="0" err="1"/>
              <a:t>scanner.nextLine</a:t>
            </a:r>
            <a:r>
              <a:rPr lang="en-US" sz="1450" dirty="0"/>
              <a:t>();</a:t>
            </a:r>
            <a:endParaRPr lang="en-IN" sz="1450" dirty="0"/>
          </a:p>
          <a:p>
            <a:pPr marL="468000" indent="-468000" algn="just">
              <a:lnSpc>
                <a:spcPct val="114000"/>
              </a:lnSpc>
              <a:spcBef>
                <a:spcPts val="200"/>
              </a:spcBef>
              <a:spcAft>
                <a:spcPts val="200"/>
              </a:spcAft>
              <a:buNone/>
            </a:pPr>
            <a:r>
              <a:rPr lang="en-US" sz="1450" dirty="0"/>
              <a:t>	        }</a:t>
            </a:r>
            <a:endParaRPr lang="en-IN" sz="1450" dirty="0"/>
          </a:p>
          <a:p>
            <a:pPr marL="468000" indent="-468000" algn="just">
              <a:lnSpc>
                <a:spcPct val="114000"/>
              </a:lnSpc>
              <a:spcBef>
                <a:spcPts val="200"/>
              </a:spcBef>
              <a:spcAft>
                <a:spcPts val="200"/>
              </a:spcAft>
              <a:buNone/>
            </a:pPr>
            <a:r>
              <a:rPr lang="en-US" sz="1450" dirty="0"/>
              <a:t>	        </a:t>
            </a:r>
            <a:r>
              <a:rPr lang="en-US" sz="1450" dirty="0" err="1"/>
              <a:t>Arrays.sort</a:t>
            </a:r>
            <a:r>
              <a:rPr lang="en-US" sz="1450" dirty="0"/>
              <a:t>(numbers, (s1, s2) -&gt; new </a:t>
            </a:r>
            <a:r>
              <a:rPr lang="en-US" sz="1450" dirty="0" err="1"/>
              <a:t>BigDecimal</a:t>
            </a:r>
            <a:r>
              <a:rPr lang="en-US" sz="1450" dirty="0"/>
              <a:t>(s2).</a:t>
            </a:r>
            <a:r>
              <a:rPr lang="en-US" sz="1450" dirty="0" err="1"/>
              <a:t>compareTo</a:t>
            </a:r>
            <a:r>
              <a:rPr lang="en-US" sz="1450" dirty="0"/>
              <a:t>(new </a:t>
            </a:r>
            <a:r>
              <a:rPr lang="en-US" sz="1450" dirty="0" err="1"/>
              <a:t>BigDecimal</a:t>
            </a:r>
            <a:r>
              <a:rPr lang="en-US" sz="1450" dirty="0"/>
              <a:t>(s1)));</a:t>
            </a:r>
            <a:endParaRPr lang="en-IN" sz="1450" dirty="0"/>
          </a:p>
          <a:p>
            <a:pPr marL="468000" indent="-468000" algn="just">
              <a:lnSpc>
                <a:spcPct val="114000"/>
              </a:lnSpc>
              <a:spcBef>
                <a:spcPts val="200"/>
              </a:spcBef>
              <a:spcAft>
                <a:spcPts val="200"/>
              </a:spcAft>
              <a:buNone/>
            </a:pPr>
            <a:r>
              <a:rPr lang="en-US" sz="1450" dirty="0"/>
              <a:t>	        for (String num : numbers) {</a:t>
            </a:r>
            <a:endParaRPr lang="en-IN" sz="1450" dirty="0"/>
          </a:p>
          <a:p>
            <a:pPr marL="468000" indent="-468000" algn="just">
              <a:lnSpc>
                <a:spcPct val="114000"/>
              </a:lnSpc>
              <a:spcBef>
                <a:spcPts val="200"/>
              </a:spcBef>
              <a:spcAft>
                <a:spcPts val="200"/>
              </a:spcAft>
              <a:buNone/>
            </a:pPr>
            <a:r>
              <a:rPr lang="en-US" sz="1450" dirty="0"/>
              <a:t>	            </a:t>
            </a:r>
            <a:r>
              <a:rPr lang="en-US" sz="1450" dirty="0" err="1"/>
              <a:t>System.out.println</a:t>
            </a:r>
            <a:r>
              <a:rPr lang="en-US" sz="1450" dirty="0"/>
              <a:t>(num);</a:t>
            </a:r>
            <a:endParaRPr lang="en-IN" sz="1450" dirty="0"/>
          </a:p>
          <a:p>
            <a:pPr marL="468000" indent="-468000" algn="just">
              <a:lnSpc>
                <a:spcPct val="114000"/>
              </a:lnSpc>
              <a:spcBef>
                <a:spcPts val="200"/>
              </a:spcBef>
              <a:spcAft>
                <a:spcPts val="200"/>
              </a:spcAft>
              <a:buNone/>
            </a:pPr>
            <a:r>
              <a:rPr lang="en-US" sz="1450" dirty="0"/>
              <a:t>	        }</a:t>
            </a:r>
            <a:endParaRPr lang="en-IN" sz="1450" dirty="0"/>
          </a:p>
          <a:p>
            <a:pPr marL="468000" indent="-468000" algn="just">
              <a:lnSpc>
                <a:spcPct val="114000"/>
              </a:lnSpc>
              <a:spcBef>
                <a:spcPts val="200"/>
              </a:spcBef>
              <a:spcAft>
                <a:spcPts val="200"/>
              </a:spcAft>
              <a:buNone/>
            </a:pPr>
            <a:r>
              <a:rPr lang="en-US" sz="1450" dirty="0"/>
              <a:t>	    }</a:t>
            </a:r>
            <a:endParaRPr lang="en-IN" sz="1450" dirty="0"/>
          </a:p>
          <a:p>
            <a:pPr marL="468000" indent="-468000" algn="just">
              <a:lnSpc>
                <a:spcPct val="114000"/>
              </a:lnSpc>
              <a:spcBef>
                <a:spcPts val="200"/>
              </a:spcBef>
              <a:spcAft>
                <a:spcPts val="200"/>
              </a:spcAft>
              <a:buNone/>
            </a:pPr>
            <a:r>
              <a:rPr lang="en-US" sz="1450" dirty="0"/>
              <a:t>	}</a:t>
            </a:r>
            <a:endParaRPr lang="en-IN" sz="1450" dirty="0"/>
          </a:p>
        </p:txBody>
      </p:sp>
    </p:spTree>
    <p:extLst>
      <p:ext uri="{BB962C8B-B14F-4D97-AF65-F5344CB8AC3E}">
        <p14:creationId xmlns:p14="http://schemas.microsoft.com/office/powerpoint/2010/main" val="28327990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550" dirty="0"/>
              <a:t>19.	How to attempt?</a:t>
            </a:r>
            <a:endParaRPr lang="en-IN" sz="1550" dirty="0"/>
          </a:p>
          <a:p>
            <a:pPr marL="468000" indent="-468000" algn="just">
              <a:lnSpc>
                <a:spcPct val="110000"/>
              </a:lnSpc>
              <a:spcBef>
                <a:spcPts val="200"/>
              </a:spcBef>
              <a:spcAft>
                <a:spcPts val="200"/>
              </a:spcAft>
              <a:buNone/>
            </a:pPr>
            <a:r>
              <a:rPr lang="en-US" sz="1550" dirty="0"/>
              <a:t>	Remainder mod 11</a:t>
            </a:r>
            <a:endParaRPr lang="en-IN" sz="1550" dirty="0"/>
          </a:p>
          <a:p>
            <a:pPr marL="468000" indent="-468000" algn="just">
              <a:lnSpc>
                <a:spcPct val="110000"/>
              </a:lnSpc>
              <a:spcBef>
                <a:spcPts val="200"/>
              </a:spcBef>
              <a:spcAft>
                <a:spcPts val="200"/>
              </a:spcAft>
              <a:buNone/>
            </a:pPr>
            <a:r>
              <a:rPr lang="en-US" sz="1550" dirty="0"/>
              <a:t>	Given a string (of maximum length 1000) representing a large number, output its remainder modulo 11.</a:t>
            </a:r>
            <a:endParaRPr lang="en-IN" sz="1550" dirty="0"/>
          </a:p>
          <a:p>
            <a:pPr marL="468000" indent="-468000" algn="just">
              <a:lnSpc>
                <a:spcPct val="110000"/>
              </a:lnSpc>
              <a:spcBef>
                <a:spcPts val="200"/>
              </a:spcBef>
              <a:spcAft>
                <a:spcPts val="200"/>
              </a:spcAft>
              <a:buNone/>
            </a:pPr>
            <a:r>
              <a:rPr lang="en-US" sz="1550" dirty="0"/>
              <a:t>	</a:t>
            </a:r>
            <a:r>
              <a:rPr lang="en-US" sz="1550" b="1" dirty="0"/>
              <a:t>Input Specification:</a:t>
            </a:r>
            <a:endParaRPr lang="en-IN" sz="1550" dirty="0"/>
          </a:p>
          <a:p>
            <a:pPr marL="468000" indent="-468000" algn="just">
              <a:lnSpc>
                <a:spcPct val="110000"/>
              </a:lnSpc>
              <a:spcBef>
                <a:spcPts val="200"/>
              </a:spcBef>
              <a:spcAft>
                <a:spcPts val="200"/>
              </a:spcAft>
              <a:buNone/>
            </a:pPr>
            <a:r>
              <a:rPr lang="en-US" sz="1550" dirty="0"/>
              <a:t>	</a:t>
            </a:r>
            <a:r>
              <a:rPr lang="en-US" sz="1550" b="1" dirty="0"/>
              <a:t>Input1:</a:t>
            </a:r>
            <a:r>
              <a:rPr lang="en-US" sz="1550" dirty="0"/>
              <a:t> a large number in the form of a string.</a:t>
            </a:r>
            <a:endParaRPr lang="en-IN" sz="1550" dirty="0"/>
          </a:p>
          <a:p>
            <a:pPr marL="468000" indent="-468000" algn="just">
              <a:lnSpc>
                <a:spcPct val="110000"/>
              </a:lnSpc>
              <a:spcBef>
                <a:spcPts val="200"/>
              </a:spcBef>
              <a:spcAft>
                <a:spcPts val="200"/>
              </a:spcAft>
              <a:buNone/>
            </a:pPr>
            <a:r>
              <a:rPr lang="en-US" sz="1550" dirty="0"/>
              <a:t>	</a:t>
            </a:r>
            <a:r>
              <a:rPr lang="en-US" sz="1550" b="1" dirty="0"/>
              <a:t>Output Specification:</a:t>
            </a:r>
            <a:endParaRPr lang="en-IN" sz="1550" dirty="0"/>
          </a:p>
          <a:p>
            <a:pPr marL="468000" indent="-468000" algn="just">
              <a:lnSpc>
                <a:spcPct val="110000"/>
              </a:lnSpc>
              <a:spcBef>
                <a:spcPts val="200"/>
              </a:spcBef>
              <a:spcAft>
                <a:spcPts val="200"/>
              </a:spcAft>
              <a:buNone/>
            </a:pPr>
            <a:r>
              <a:rPr lang="en-US" sz="1550" dirty="0"/>
              <a:t>	Return the remainder modulo 11 of input1.</a:t>
            </a:r>
            <a:endParaRPr lang="en-IN" sz="1550" dirty="0"/>
          </a:p>
          <a:p>
            <a:pPr marL="468000" indent="-468000" algn="just">
              <a:lnSpc>
                <a:spcPct val="110000"/>
              </a:lnSpc>
              <a:spcBef>
                <a:spcPts val="200"/>
              </a:spcBef>
              <a:spcAft>
                <a:spcPts val="200"/>
              </a:spcAft>
              <a:buNone/>
            </a:pPr>
            <a:r>
              <a:rPr lang="en-US" sz="1550" dirty="0"/>
              <a:t>	</a:t>
            </a:r>
            <a:r>
              <a:rPr lang="en-US" sz="1550" b="1" dirty="0"/>
              <a:t>Example 1:</a:t>
            </a:r>
            <a:endParaRPr lang="en-IN" sz="1550" dirty="0"/>
          </a:p>
          <a:p>
            <a:pPr marL="468000" indent="-468000" algn="just">
              <a:lnSpc>
                <a:spcPct val="110000"/>
              </a:lnSpc>
              <a:spcBef>
                <a:spcPts val="200"/>
              </a:spcBef>
              <a:spcAft>
                <a:spcPts val="200"/>
              </a:spcAft>
              <a:buNone/>
            </a:pPr>
            <a:r>
              <a:rPr lang="en-US" sz="1550" dirty="0"/>
              <a:t>	</a:t>
            </a:r>
            <a:r>
              <a:rPr lang="en-US" sz="1550" b="1" dirty="0"/>
              <a:t>input1:</a:t>
            </a:r>
            <a:r>
              <a:rPr lang="en-US" sz="1550" dirty="0"/>
              <a:t> 121</a:t>
            </a:r>
            <a:endParaRPr lang="en-IN" sz="1550" dirty="0"/>
          </a:p>
          <a:p>
            <a:pPr marL="468000" indent="-468000" algn="just">
              <a:lnSpc>
                <a:spcPct val="110000"/>
              </a:lnSpc>
              <a:spcBef>
                <a:spcPts val="200"/>
              </a:spcBef>
              <a:spcAft>
                <a:spcPts val="200"/>
              </a:spcAft>
              <a:buNone/>
            </a:pPr>
            <a:r>
              <a:rPr lang="en-US" sz="1550" dirty="0"/>
              <a:t>	</a:t>
            </a:r>
            <a:r>
              <a:rPr lang="en-US" sz="1550" b="1" dirty="0"/>
              <a:t>Output:</a:t>
            </a:r>
            <a:r>
              <a:rPr lang="en-US" sz="1550" dirty="0"/>
              <a:t> 0</a:t>
            </a:r>
            <a:endParaRPr lang="en-IN" sz="1550" dirty="0"/>
          </a:p>
          <a:p>
            <a:pPr marL="468000" indent="-468000" algn="just">
              <a:lnSpc>
                <a:spcPct val="110000"/>
              </a:lnSpc>
              <a:spcBef>
                <a:spcPts val="200"/>
              </a:spcBef>
              <a:spcAft>
                <a:spcPts val="200"/>
              </a:spcAft>
              <a:buNone/>
            </a:pPr>
            <a:r>
              <a:rPr lang="en-US" sz="1550" dirty="0"/>
              <a:t>	</a:t>
            </a:r>
            <a:r>
              <a:rPr lang="en-US" sz="1550" b="1" dirty="0"/>
              <a:t>Explanation:</a:t>
            </a:r>
            <a:endParaRPr lang="en-IN" sz="1550" dirty="0"/>
          </a:p>
          <a:p>
            <a:pPr marL="468000" indent="-468000" algn="just">
              <a:lnSpc>
                <a:spcPct val="110000"/>
              </a:lnSpc>
              <a:spcBef>
                <a:spcPts val="200"/>
              </a:spcBef>
              <a:spcAft>
                <a:spcPts val="200"/>
              </a:spcAft>
              <a:buNone/>
            </a:pPr>
            <a:r>
              <a:rPr lang="en-US" sz="1550" dirty="0"/>
              <a:t>	121 mod 11 = 0</a:t>
            </a:r>
            <a:endParaRPr lang="en-IN" sz="1550" dirty="0"/>
          </a:p>
          <a:p>
            <a:pPr marL="468000" indent="-468000" algn="just">
              <a:lnSpc>
                <a:spcPct val="110000"/>
              </a:lnSpc>
              <a:spcBef>
                <a:spcPts val="200"/>
              </a:spcBef>
              <a:spcAft>
                <a:spcPts val="200"/>
              </a:spcAft>
              <a:buNone/>
            </a:pPr>
            <a:r>
              <a:rPr lang="en-US" sz="1550" dirty="0"/>
              <a:t>	</a:t>
            </a:r>
            <a:r>
              <a:rPr lang="en-US" sz="1550" b="1" dirty="0"/>
              <a:t>Example 2:</a:t>
            </a:r>
            <a:endParaRPr lang="en-IN" sz="1550" dirty="0"/>
          </a:p>
          <a:p>
            <a:pPr marL="468000" indent="-468000" algn="just">
              <a:lnSpc>
                <a:spcPct val="110000"/>
              </a:lnSpc>
              <a:spcBef>
                <a:spcPts val="200"/>
              </a:spcBef>
              <a:spcAft>
                <a:spcPts val="200"/>
              </a:spcAft>
              <a:buNone/>
            </a:pPr>
            <a:r>
              <a:rPr lang="en-US" sz="1550" dirty="0"/>
              <a:t>	</a:t>
            </a:r>
            <a:r>
              <a:rPr lang="en-US" sz="1550" b="1" dirty="0"/>
              <a:t>input1:</a:t>
            </a:r>
            <a:r>
              <a:rPr lang="en-US" sz="1550" dirty="0"/>
              <a:t> 452</a:t>
            </a:r>
            <a:endParaRPr lang="en-IN" sz="1550" dirty="0"/>
          </a:p>
          <a:p>
            <a:pPr marL="468000" indent="-468000" algn="just">
              <a:lnSpc>
                <a:spcPct val="110000"/>
              </a:lnSpc>
              <a:spcBef>
                <a:spcPts val="200"/>
              </a:spcBef>
              <a:spcAft>
                <a:spcPts val="200"/>
              </a:spcAft>
              <a:buNone/>
            </a:pPr>
            <a:r>
              <a:rPr lang="en-US" sz="1550" dirty="0"/>
              <a:t>	</a:t>
            </a:r>
            <a:r>
              <a:rPr lang="en-US" sz="1550" b="1" dirty="0"/>
              <a:t>Output: </a:t>
            </a:r>
            <a:r>
              <a:rPr lang="en-US" sz="1550" dirty="0"/>
              <a:t>1</a:t>
            </a:r>
            <a:endParaRPr lang="en-IN" sz="1550" dirty="0"/>
          </a:p>
          <a:p>
            <a:pPr marL="468000" indent="-468000" algn="just">
              <a:lnSpc>
                <a:spcPct val="110000"/>
              </a:lnSpc>
              <a:spcBef>
                <a:spcPts val="200"/>
              </a:spcBef>
              <a:spcAft>
                <a:spcPts val="200"/>
              </a:spcAft>
              <a:buNone/>
            </a:pPr>
            <a:r>
              <a:rPr lang="en-US" sz="1550" dirty="0"/>
              <a:t>	</a:t>
            </a:r>
            <a:r>
              <a:rPr lang="en-US" sz="1550" b="1" dirty="0"/>
              <a:t>Explanation:</a:t>
            </a:r>
            <a:endParaRPr lang="en-IN" sz="1550" dirty="0"/>
          </a:p>
          <a:p>
            <a:pPr marL="468000" indent="-468000" algn="just">
              <a:lnSpc>
                <a:spcPct val="110000"/>
              </a:lnSpc>
              <a:spcBef>
                <a:spcPts val="200"/>
              </a:spcBef>
              <a:spcAft>
                <a:spcPts val="200"/>
              </a:spcAft>
              <a:buNone/>
            </a:pPr>
            <a:r>
              <a:rPr lang="en-US" sz="1550" dirty="0"/>
              <a:t>	452 mod 11 = 1</a:t>
            </a:r>
            <a:endParaRPr lang="en-IN" sz="1550" dirty="0"/>
          </a:p>
        </p:txBody>
      </p:sp>
    </p:spTree>
    <p:extLst>
      <p:ext uri="{BB962C8B-B14F-4D97-AF65-F5344CB8AC3E}">
        <p14:creationId xmlns:p14="http://schemas.microsoft.com/office/powerpoint/2010/main" val="3619502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450" b="1" dirty="0"/>
              <a:t>	Answer:</a:t>
            </a:r>
            <a:endParaRPr lang="en-IN" sz="1450" dirty="0"/>
          </a:p>
          <a:p>
            <a:pPr marL="468000" indent="-468000" algn="just">
              <a:lnSpc>
                <a:spcPct val="110000"/>
              </a:lnSpc>
              <a:spcBef>
                <a:spcPts val="200"/>
              </a:spcBef>
              <a:spcAft>
                <a:spcPts val="200"/>
              </a:spcAft>
              <a:buNone/>
            </a:pPr>
            <a:r>
              <a:rPr lang="en-US" sz="1450" dirty="0"/>
              <a:t>	import </a:t>
            </a:r>
            <a:r>
              <a:rPr lang="en-US" sz="1450" dirty="0" err="1"/>
              <a:t>java.util.Scanner</a:t>
            </a:r>
            <a:r>
              <a:rPr lang="en-US" sz="1450" dirty="0"/>
              <a:t>;</a:t>
            </a:r>
            <a:endParaRPr lang="en-IN" sz="1450" dirty="0"/>
          </a:p>
          <a:p>
            <a:pPr marL="468000" indent="-468000" algn="just">
              <a:lnSpc>
                <a:spcPct val="110000"/>
              </a:lnSpc>
              <a:spcBef>
                <a:spcPts val="200"/>
              </a:spcBef>
              <a:spcAft>
                <a:spcPts val="200"/>
              </a:spcAft>
              <a:buNone/>
            </a:pPr>
            <a:r>
              <a:rPr lang="en-US" sz="1450" dirty="0"/>
              <a:t>	public class Main {</a:t>
            </a:r>
            <a:endParaRPr lang="en-IN" sz="1450" dirty="0"/>
          </a:p>
          <a:p>
            <a:pPr marL="468000" indent="-468000" algn="just">
              <a:lnSpc>
                <a:spcPct val="110000"/>
              </a:lnSpc>
              <a:spcBef>
                <a:spcPts val="200"/>
              </a:spcBef>
              <a:spcAft>
                <a:spcPts val="2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10000"/>
              </a:lnSpc>
              <a:spcBef>
                <a:spcPts val="200"/>
              </a:spcBef>
              <a:spcAft>
                <a:spcPts val="200"/>
              </a:spcAft>
              <a:buNone/>
            </a:pPr>
            <a:r>
              <a:rPr lang="en-US" sz="1450" dirty="0"/>
              <a:t>	        Scanner </a:t>
            </a:r>
            <a:r>
              <a:rPr lang="en-US" sz="1450" dirty="0" err="1"/>
              <a:t>scanner</a:t>
            </a:r>
            <a:r>
              <a:rPr lang="en-US" sz="1450" dirty="0"/>
              <a:t> = new Scanner(System.in);</a:t>
            </a:r>
            <a:endParaRPr lang="en-IN" sz="1450" dirty="0"/>
          </a:p>
          <a:p>
            <a:pPr marL="468000" indent="-468000" algn="just">
              <a:lnSpc>
                <a:spcPct val="110000"/>
              </a:lnSpc>
              <a:spcBef>
                <a:spcPts val="200"/>
              </a:spcBef>
              <a:spcAft>
                <a:spcPts val="200"/>
              </a:spcAft>
              <a:buNone/>
            </a:pPr>
            <a:r>
              <a:rPr lang="en-US" sz="1450" dirty="0"/>
              <a:t>	        String </a:t>
            </a:r>
            <a:r>
              <a:rPr lang="en-US" sz="1450" dirty="0" err="1"/>
              <a:t>numberStr</a:t>
            </a:r>
            <a:r>
              <a:rPr lang="en-US" sz="1450" dirty="0"/>
              <a:t> = </a:t>
            </a:r>
            <a:r>
              <a:rPr lang="en-US" sz="1450" dirty="0" err="1"/>
              <a:t>scanner.nextLine</a:t>
            </a:r>
            <a:r>
              <a:rPr lang="en-US" sz="1450" dirty="0"/>
              <a:t>();</a:t>
            </a:r>
            <a:endParaRPr lang="en-IN" sz="1450" dirty="0"/>
          </a:p>
          <a:p>
            <a:pPr marL="468000" indent="-468000" algn="just">
              <a:lnSpc>
                <a:spcPct val="110000"/>
              </a:lnSpc>
              <a:spcBef>
                <a:spcPts val="200"/>
              </a:spcBef>
              <a:spcAft>
                <a:spcPts val="200"/>
              </a:spcAft>
              <a:buNone/>
            </a:pPr>
            <a:r>
              <a:rPr lang="en-US" sz="1450" dirty="0"/>
              <a:t>	        int remainder = remainderMod11(</a:t>
            </a:r>
            <a:r>
              <a:rPr lang="en-US" sz="1450" dirty="0" err="1"/>
              <a:t>numberStr</a:t>
            </a:r>
            <a:r>
              <a:rPr lang="en-US" sz="1450" dirty="0"/>
              <a:t>);</a:t>
            </a:r>
            <a:endParaRPr lang="en-IN" sz="1450" dirty="0"/>
          </a:p>
          <a:p>
            <a:pPr marL="468000" indent="-468000" algn="just">
              <a:lnSpc>
                <a:spcPct val="110000"/>
              </a:lnSpc>
              <a:spcBef>
                <a:spcPts val="200"/>
              </a:spcBef>
              <a:spcAft>
                <a:spcPts val="200"/>
              </a:spcAft>
              <a:buNone/>
            </a:pPr>
            <a:r>
              <a:rPr lang="en-US" sz="1450" dirty="0"/>
              <a:t>	        </a:t>
            </a:r>
            <a:r>
              <a:rPr lang="en-US" sz="1450" dirty="0" err="1"/>
              <a:t>System.out.println</a:t>
            </a:r>
            <a:r>
              <a:rPr lang="en-US" sz="1450" dirty="0"/>
              <a:t>(remainder);</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public static int remainderMod11(String </a:t>
            </a:r>
            <a:r>
              <a:rPr lang="en-US" sz="1450" dirty="0" err="1"/>
              <a:t>numberStr</a:t>
            </a:r>
            <a:r>
              <a:rPr lang="en-US" sz="1450" dirty="0"/>
              <a:t>) {</a:t>
            </a:r>
            <a:endParaRPr lang="en-IN" sz="1450" dirty="0"/>
          </a:p>
          <a:p>
            <a:pPr marL="468000" indent="-468000" algn="just">
              <a:lnSpc>
                <a:spcPct val="110000"/>
              </a:lnSpc>
              <a:spcBef>
                <a:spcPts val="200"/>
              </a:spcBef>
              <a:spcAft>
                <a:spcPts val="200"/>
              </a:spcAft>
              <a:buNone/>
            </a:pPr>
            <a:r>
              <a:rPr lang="en-US" sz="1450" dirty="0"/>
              <a:t>	        int remainder = 0;</a:t>
            </a:r>
            <a:endParaRPr lang="en-IN" sz="1450" dirty="0"/>
          </a:p>
          <a:p>
            <a:pPr marL="468000" indent="-468000" algn="just">
              <a:lnSpc>
                <a:spcPct val="110000"/>
              </a:lnSpc>
              <a:spcBef>
                <a:spcPts val="200"/>
              </a:spcBef>
              <a:spcAft>
                <a:spcPts val="200"/>
              </a:spcAft>
              <a:buNone/>
            </a:pPr>
            <a:r>
              <a:rPr lang="en-US" sz="1450" dirty="0"/>
              <a:t>	        for (int </a:t>
            </a:r>
            <a:r>
              <a:rPr lang="en-US" sz="1450" dirty="0" err="1"/>
              <a:t>i</a:t>
            </a:r>
            <a:r>
              <a:rPr lang="en-US" sz="1450" dirty="0"/>
              <a:t> = 0; </a:t>
            </a:r>
            <a:r>
              <a:rPr lang="en-US" sz="1450" dirty="0" err="1"/>
              <a:t>i</a:t>
            </a:r>
            <a:r>
              <a:rPr lang="en-US" sz="1450" dirty="0"/>
              <a:t> &lt; </a:t>
            </a:r>
            <a:r>
              <a:rPr lang="en-US" sz="1450" dirty="0" err="1"/>
              <a:t>numberStr.length</a:t>
            </a:r>
            <a:r>
              <a:rPr lang="en-US" sz="1450" dirty="0"/>
              <a:t>(); </a:t>
            </a:r>
            <a:r>
              <a:rPr lang="en-US" sz="1450" dirty="0" err="1"/>
              <a:t>i</a:t>
            </a:r>
            <a:r>
              <a:rPr lang="en-US" sz="1450" dirty="0"/>
              <a:t>++) {</a:t>
            </a:r>
            <a:endParaRPr lang="en-IN" sz="1450" dirty="0"/>
          </a:p>
          <a:p>
            <a:pPr marL="468000" indent="-468000" algn="just">
              <a:lnSpc>
                <a:spcPct val="110000"/>
              </a:lnSpc>
              <a:spcBef>
                <a:spcPts val="200"/>
              </a:spcBef>
              <a:spcAft>
                <a:spcPts val="200"/>
              </a:spcAft>
              <a:buNone/>
            </a:pPr>
            <a:r>
              <a:rPr lang="en-US" sz="1450" dirty="0"/>
              <a:t>	            char </a:t>
            </a:r>
            <a:r>
              <a:rPr lang="en-US" sz="1450" dirty="0" err="1"/>
              <a:t>digitChar</a:t>
            </a:r>
            <a:r>
              <a:rPr lang="en-US" sz="1450" dirty="0"/>
              <a:t> = </a:t>
            </a:r>
            <a:r>
              <a:rPr lang="en-US" sz="1450" dirty="0" err="1"/>
              <a:t>numberStr.charAt</a:t>
            </a:r>
            <a:r>
              <a:rPr lang="en-US" sz="1450" dirty="0"/>
              <a:t>(</a:t>
            </a:r>
            <a:r>
              <a:rPr lang="en-US" sz="1450" dirty="0" err="1"/>
              <a:t>i</a:t>
            </a:r>
            <a:r>
              <a:rPr lang="en-US" sz="1450" dirty="0"/>
              <a:t>);</a:t>
            </a:r>
            <a:endParaRPr lang="en-IN" sz="1450" dirty="0"/>
          </a:p>
          <a:p>
            <a:pPr marL="468000" indent="-468000" algn="just">
              <a:lnSpc>
                <a:spcPct val="110000"/>
              </a:lnSpc>
              <a:spcBef>
                <a:spcPts val="200"/>
              </a:spcBef>
              <a:spcAft>
                <a:spcPts val="200"/>
              </a:spcAft>
              <a:buNone/>
            </a:pPr>
            <a:r>
              <a:rPr lang="en-US" sz="1450" dirty="0"/>
              <a:t>	            int </a:t>
            </a:r>
            <a:r>
              <a:rPr lang="en-US" sz="1450" dirty="0" err="1"/>
              <a:t>digitValue</a:t>
            </a:r>
            <a:r>
              <a:rPr lang="en-US" sz="1450" dirty="0"/>
              <a:t> = </a:t>
            </a:r>
            <a:r>
              <a:rPr lang="en-US" sz="1450" dirty="0" err="1"/>
              <a:t>Character.getNumericValue</a:t>
            </a:r>
            <a:r>
              <a:rPr lang="en-US" sz="1450" dirty="0"/>
              <a:t>(</a:t>
            </a:r>
            <a:r>
              <a:rPr lang="en-US" sz="1450" dirty="0" err="1"/>
              <a:t>digitChar</a:t>
            </a:r>
            <a:r>
              <a:rPr lang="en-US" sz="1450" dirty="0"/>
              <a:t>);</a:t>
            </a:r>
            <a:endParaRPr lang="en-IN" sz="1450" dirty="0"/>
          </a:p>
          <a:p>
            <a:pPr marL="468000" indent="-468000" algn="just">
              <a:lnSpc>
                <a:spcPct val="110000"/>
              </a:lnSpc>
              <a:spcBef>
                <a:spcPts val="200"/>
              </a:spcBef>
              <a:spcAft>
                <a:spcPts val="200"/>
              </a:spcAft>
              <a:buNone/>
            </a:pPr>
            <a:r>
              <a:rPr lang="en-US" sz="1450" dirty="0"/>
              <a:t>	            remainder = (remainder * 10 + </a:t>
            </a:r>
            <a:r>
              <a:rPr lang="en-US" sz="1450" dirty="0" err="1"/>
              <a:t>digitValue</a:t>
            </a:r>
            <a:r>
              <a:rPr lang="en-US" sz="1450" dirty="0"/>
              <a:t>) % 11;</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return remainder;</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endParaRPr lang="en-IN" sz="1450" dirty="0"/>
          </a:p>
        </p:txBody>
      </p:sp>
    </p:spTree>
    <p:extLst>
      <p:ext uri="{BB962C8B-B14F-4D97-AF65-F5344CB8AC3E}">
        <p14:creationId xmlns:p14="http://schemas.microsoft.com/office/powerpoint/2010/main" val="42151260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0899">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800" dirty="0"/>
              <a:t>20.	How to attempt?</a:t>
            </a:r>
            <a:endParaRPr lang="en-IN" sz="1800" dirty="0"/>
          </a:p>
          <a:p>
            <a:pPr marL="468000" indent="-468000" algn="just">
              <a:lnSpc>
                <a:spcPct val="120000"/>
              </a:lnSpc>
              <a:spcBef>
                <a:spcPts val="400"/>
              </a:spcBef>
              <a:spcAft>
                <a:spcPts val="400"/>
              </a:spcAft>
              <a:buNone/>
            </a:pPr>
            <a:r>
              <a:rPr lang="en-US" sz="1800" dirty="0"/>
              <a:t>	</a:t>
            </a:r>
            <a:r>
              <a:rPr lang="en-US" sz="1800" b="1" dirty="0"/>
              <a:t>The Cuckoo Sequence</a:t>
            </a:r>
            <a:endParaRPr lang="en-IN" sz="1800" dirty="0"/>
          </a:p>
          <a:p>
            <a:pPr marL="468000" indent="-468000" algn="just">
              <a:lnSpc>
                <a:spcPct val="120000"/>
              </a:lnSpc>
              <a:spcBef>
                <a:spcPts val="400"/>
              </a:spcBef>
              <a:spcAft>
                <a:spcPts val="400"/>
              </a:spcAft>
              <a:buNone/>
            </a:pPr>
            <a:r>
              <a:rPr lang="en-US" sz="1800" dirty="0"/>
              <a:t>	A Cuckoo Sequence is defined as shown.</a:t>
            </a:r>
            <a:endParaRPr lang="en-IN" sz="1800" dirty="0"/>
          </a:p>
          <a:p>
            <a:pPr marL="468000" indent="-468000" algn="just">
              <a:lnSpc>
                <a:spcPct val="120000"/>
              </a:lnSpc>
              <a:spcBef>
                <a:spcPts val="400"/>
              </a:spcBef>
              <a:spcAft>
                <a:spcPts val="400"/>
              </a:spcAft>
              <a:buNone/>
            </a:pPr>
            <a:r>
              <a:rPr lang="en-US" sz="1800" dirty="0"/>
              <a:t>	Cuckoo[1] = 0</a:t>
            </a:r>
            <a:endParaRPr lang="en-IN" sz="1800" dirty="0"/>
          </a:p>
          <a:p>
            <a:pPr marL="468000" indent="-468000" algn="just">
              <a:lnSpc>
                <a:spcPct val="120000"/>
              </a:lnSpc>
              <a:spcBef>
                <a:spcPts val="400"/>
              </a:spcBef>
              <a:spcAft>
                <a:spcPts val="400"/>
              </a:spcAft>
              <a:buNone/>
            </a:pPr>
            <a:r>
              <a:rPr lang="en-US" sz="1800" dirty="0"/>
              <a:t>	Cuckoo[2] = 1</a:t>
            </a:r>
            <a:endParaRPr lang="en-IN" sz="1800" dirty="0"/>
          </a:p>
          <a:p>
            <a:pPr marL="468000" indent="-468000" algn="just">
              <a:lnSpc>
                <a:spcPct val="120000"/>
              </a:lnSpc>
              <a:spcBef>
                <a:spcPts val="400"/>
              </a:spcBef>
              <a:spcAft>
                <a:spcPts val="400"/>
              </a:spcAft>
              <a:buNone/>
            </a:pPr>
            <a:r>
              <a:rPr lang="en-US" sz="1800" dirty="0"/>
              <a:t>	Cuckoo[n] = 1 * Cuckoo[n – 1] + 2 * Cuckoo[n – 2] + 3 * 1, for n &gt; 2</a:t>
            </a:r>
            <a:endParaRPr lang="en-IN" sz="1800" dirty="0"/>
          </a:p>
          <a:p>
            <a:pPr marL="468000" indent="-468000" algn="just">
              <a:lnSpc>
                <a:spcPct val="120000"/>
              </a:lnSpc>
              <a:spcBef>
                <a:spcPts val="400"/>
              </a:spcBef>
              <a:spcAft>
                <a:spcPts val="400"/>
              </a:spcAft>
              <a:buNone/>
            </a:pPr>
            <a:r>
              <a:rPr lang="en-US" sz="1800" dirty="0"/>
              <a:t>	Given n (1 &lt;= n &lt;= 10</a:t>
            </a:r>
            <a:r>
              <a:rPr lang="en-US" sz="1800" baseline="30000" dirty="0"/>
              <a:t>9</a:t>
            </a:r>
            <a:r>
              <a:rPr lang="en-US" sz="1800" dirty="0"/>
              <a:t>), find Cuckoo[n].</a:t>
            </a:r>
            <a:endParaRPr lang="en-IN" sz="1800" dirty="0"/>
          </a:p>
          <a:p>
            <a:pPr marL="468000" indent="-468000" algn="just">
              <a:lnSpc>
                <a:spcPct val="120000"/>
              </a:lnSpc>
              <a:spcBef>
                <a:spcPts val="400"/>
              </a:spcBef>
              <a:spcAft>
                <a:spcPts val="400"/>
              </a:spcAft>
              <a:buNone/>
            </a:pPr>
            <a:r>
              <a:rPr lang="en-US" sz="1800" dirty="0"/>
              <a:t>	</a:t>
            </a:r>
            <a:r>
              <a:rPr lang="en-US" sz="1800" b="1" dirty="0"/>
              <a:t>Input Specification:</a:t>
            </a:r>
            <a:endParaRPr lang="en-IN" sz="1800" dirty="0"/>
          </a:p>
          <a:p>
            <a:pPr marL="468000" indent="-468000" algn="just">
              <a:lnSpc>
                <a:spcPct val="120000"/>
              </a:lnSpc>
              <a:spcBef>
                <a:spcPts val="400"/>
              </a:spcBef>
              <a:spcAft>
                <a:spcPts val="400"/>
              </a:spcAft>
              <a:buNone/>
            </a:pPr>
            <a:r>
              <a:rPr lang="en-US" sz="1800" dirty="0"/>
              <a:t>	</a:t>
            </a:r>
            <a:r>
              <a:rPr lang="en-US" sz="1800" b="1" dirty="0"/>
              <a:t>input1: </a:t>
            </a:r>
            <a:r>
              <a:rPr lang="en-US" sz="1800" dirty="0"/>
              <a:t>Integer ‘n’</a:t>
            </a:r>
            <a:endParaRPr lang="en-IN" sz="1800" dirty="0"/>
          </a:p>
          <a:p>
            <a:pPr marL="468000" indent="-468000" algn="just">
              <a:lnSpc>
                <a:spcPct val="120000"/>
              </a:lnSpc>
              <a:spcBef>
                <a:spcPts val="400"/>
              </a:spcBef>
              <a:spcAft>
                <a:spcPts val="400"/>
              </a:spcAft>
              <a:buNone/>
            </a:pPr>
            <a:r>
              <a:rPr lang="en-US" sz="1800" dirty="0"/>
              <a:t>	</a:t>
            </a:r>
            <a:r>
              <a:rPr lang="en-US" sz="1800" b="1" dirty="0"/>
              <a:t>Output Specification:</a:t>
            </a:r>
            <a:endParaRPr lang="en-IN" sz="1800" dirty="0"/>
          </a:p>
          <a:p>
            <a:pPr marL="468000" indent="-468000" algn="just">
              <a:lnSpc>
                <a:spcPct val="120000"/>
              </a:lnSpc>
              <a:spcBef>
                <a:spcPts val="400"/>
              </a:spcBef>
              <a:spcAft>
                <a:spcPts val="400"/>
              </a:spcAft>
              <a:buNone/>
            </a:pPr>
            <a:r>
              <a:rPr lang="en-US" sz="1800" dirty="0"/>
              <a:t>	Return the value of Cuckoo[n].</a:t>
            </a:r>
            <a:endParaRPr lang="en-IN" sz="1800" dirty="0"/>
          </a:p>
        </p:txBody>
      </p:sp>
    </p:spTree>
    <p:extLst>
      <p:ext uri="{BB962C8B-B14F-4D97-AF65-F5344CB8AC3E}">
        <p14:creationId xmlns:p14="http://schemas.microsoft.com/office/powerpoint/2010/main" val="142474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400"/>
              </a:spcBef>
              <a:spcAft>
                <a:spcPts val="400"/>
              </a:spcAft>
              <a:buNone/>
            </a:pPr>
            <a:r>
              <a:rPr lang="en-US" sz="1800" dirty="0"/>
              <a:t>	</a:t>
            </a:r>
            <a:r>
              <a:rPr lang="en-US" sz="1800" b="1" dirty="0"/>
              <a:t>Example 1:</a:t>
            </a:r>
            <a:endParaRPr lang="en-IN" sz="1800" dirty="0"/>
          </a:p>
          <a:p>
            <a:pPr marL="468000" indent="-468000" algn="just">
              <a:lnSpc>
                <a:spcPct val="120000"/>
              </a:lnSpc>
              <a:spcBef>
                <a:spcPts val="400"/>
              </a:spcBef>
              <a:spcAft>
                <a:spcPts val="400"/>
              </a:spcAft>
              <a:buNone/>
            </a:pPr>
            <a:r>
              <a:rPr lang="en-US" sz="1800" dirty="0"/>
              <a:t>	</a:t>
            </a:r>
            <a:r>
              <a:rPr lang="en-US" sz="1800" b="1" dirty="0"/>
              <a:t>input1:</a:t>
            </a:r>
            <a:r>
              <a:rPr lang="en-US" sz="1800" dirty="0"/>
              <a:t> 3</a:t>
            </a:r>
            <a:endParaRPr lang="en-IN" sz="1800" dirty="0"/>
          </a:p>
          <a:p>
            <a:pPr marL="468000" indent="-468000" algn="just">
              <a:lnSpc>
                <a:spcPct val="120000"/>
              </a:lnSpc>
              <a:spcBef>
                <a:spcPts val="400"/>
              </a:spcBef>
              <a:spcAft>
                <a:spcPts val="400"/>
              </a:spcAft>
              <a:buNone/>
            </a:pPr>
            <a:r>
              <a:rPr lang="en-US" sz="1800" dirty="0"/>
              <a:t>	</a:t>
            </a:r>
            <a:r>
              <a:rPr lang="en-US" sz="1800" b="1" dirty="0"/>
              <a:t>Output:</a:t>
            </a:r>
            <a:r>
              <a:rPr lang="en-US" sz="1800" dirty="0"/>
              <a:t> 4</a:t>
            </a:r>
            <a:endParaRPr lang="en-IN" sz="1800" dirty="0"/>
          </a:p>
          <a:p>
            <a:pPr marL="468000" indent="-468000" algn="just">
              <a:lnSpc>
                <a:spcPct val="120000"/>
              </a:lnSpc>
              <a:spcBef>
                <a:spcPts val="400"/>
              </a:spcBef>
              <a:spcAft>
                <a:spcPts val="400"/>
              </a:spcAft>
              <a:buNone/>
            </a:pPr>
            <a:r>
              <a:rPr lang="en-US" sz="1800" dirty="0"/>
              <a:t>	</a:t>
            </a:r>
            <a:r>
              <a:rPr lang="en-US" sz="1800" b="1" dirty="0"/>
              <a:t>Explanation:</a:t>
            </a:r>
            <a:endParaRPr lang="en-IN" sz="1800" dirty="0"/>
          </a:p>
          <a:p>
            <a:pPr marL="468000" indent="-468000" algn="just">
              <a:lnSpc>
                <a:spcPct val="120000"/>
              </a:lnSpc>
              <a:spcBef>
                <a:spcPts val="400"/>
              </a:spcBef>
              <a:spcAft>
                <a:spcPts val="400"/>
              </a:spcAft>
              <a:buNone/>
            </a:pPr>
            <a:r>
              <a:rPr lang="en-US" sz="1800" dirty="0"/>
              <a:t>	Cuckoo[n] = 1 * Cuckoo[n – 1] + 2 * Cuckoo [n – 2] + 3 * 1</a:t>
            </a:r>
            <a:endParaRPr lang="en-IN" sz="1800" dirty="0"/>
          </a:p>
          <a:p>
            <a:pPr marL="468000" indent="-468000" algn="just">
              <a:lnSpc>
                <a:spcPct val="120000"/>
              </a:lnSpc>
              <a:spcBef>
                <a:spcPts val="400"/>
              </a:spcBef>
              <a:spcAft>
                <a:spcPts val="400"/>
              </a:spcAft>
              <a:buNone/>
            </a:pPr>
            <a:r>
              <a:rPr lang="en-US" sz="1800" dirty="0"/>
              <a:t>	Cuckoo[3] = 1 * Cuckoo[2] + 2 * Cuckoo[1] + 3 * 1</a:t>
            </a:r>
            <a:endParaRPr lang="en-IN" sz="1800" dirty="0"/>
          </a:p>
          <a:p>
            <a:pPr marL="468000" indent="-468000" algn="just">
              <a:lnSpc>
                <a:spcPct val="120000"/>
              </a:lnSpc>
              <a:spcBef>
                <a:spcPts val="400"/>
              </a:spcBef>
              <a:spcAft>
                <a:spcPts val="400"/>
              </a:spcAft>
              <a:buNone/>
            </a:pPr>
            <a:r>
              <a:rPr lang="en-US" sz="1800" dirty="0"/>
              <a:t>	Cuckoo[3] = 1 * 1 + 2 * 0 + 3 * 1</a:t>
            </a:r>
            <a:endParaRPr lang="en-IN" sz="1800" dirty="0"/>
          </a:p>
          <a:p>
            <a:pPr marL="468000" indent="-468000" algn="just">
              <a:lnSpc>
                <a:spcPct val="120000"/>
              </a:lnSpc>
              <a:spcBef>
                <a:spcPts val="400"/>
              </a:spcBef>
              <a:spcAft>
                <a:spcPts val="400"/>
              </a:spcAft>
              <a:buNone/>
            </a:pPr>
            <a:r>
              <a:rPr lang="en-US" sz="1800" dirty="0"/>
              <a:t>	Cuckoo[3] = 4</a:t>
            </a:r>
            <a:endParaRPr lang="en-IN" sz="1800" dirty="0"/>
          </a:p>
          <a:p>
            <a:pPr marL="468000" indent="-468000" algn="just">
              <a:lnSpc>
                <a:spcPct val="120000"/>
              </a:lnSpc>
              <a:spcBef>
                <a:spcPts val="400"/>
              </a:spcBef>
              <a:spcAft>
                <a:spcPts val="400"/>
              </a:spcAft>
              <a:buNone/>
            </a:pPr>
            <a:r>
              <a:rPr lang="en-US" sz="1800" dirty="0"/>
              <a:t>	</a:t>
            </a:r>
            <a:r>
              <a:rPr lang="en-US" sz="1800" b="1" dirty="0"/>
              <a:t>Example 2:</a:t>
            </a:r>
            <a:endParaRPr lang="en-IN" sz="1800" dirty="0"/>
          </a:p>
          <a:p>
            <a:pPr marL="468000" indent="-468000" algn="just">
              <a:lnSpc>
                <a:spcPct val="120000"/>
              </a:lnSpc>
              <a:spcBef>
                <a:spcPts val="400"/>
              </a:spcBef>
              <a:spcAft>
                <a:spcPts val="400"/>
              </a:spcAft>
              <a:buNone/>
            </a:pPr>
            <a:r>
              <a:rPr lang="en-US" sz="1800" dirty="0"/>
              <a:t>	</a:t>
            </a:r>
            <a:r>
              <a:rPr lang="en-US" sz="1800" b="1" dirty="0"/>
              <a:t>input1:</a:t>
            </a:r>
            <a:r>
              <a:rPr lang="en-US" sz="1800" dirty="0"/>
              <a:t> 2</a:t>
            </a:r>
            <a:endParaRPr lang="en-IN" sz="1800" dirty="0"/>
          </a:p>
          <a:p>
            <a:pPr marL="468000" indent="-468000" algn="just">
              <a:lnSpc>
                <a:spcPct val="120000"/>
              </a:lnSpc>
              <a:spcBef>
                <a:spcPts val="400"/>
              </a:spcBef>
              <a:spcAft>
                <a:spcPts val="400"/>
              </a:spcAft>
              <a:buNone/>
            </a:pPr>
            <a:r>
              <a:rPr lang="en-US" sz="1800" dirty="0"/>
              <a:t>	</a:t>
            </a:r>
            <a:r>
              <a:rPr lang="en-US" sz="1800" b="1" dirty="0"/>
              <a:t>Output:</a:t>
            </a:r>
            <a:r>
              <a:rPr lang="en-US" sz="1800" dirty="0"/>
              <a:t> 1</a:t>
            </a:r>
            <a:endParaRPr lang="en-IN" sz="1800" dirty="0"/>
          </a:p>
          <a:p>
            <a:pPr marL="468000" indent="-468000" algn="just">
              <a:lnSpc>
                <a:spcPct val="120000"/>
              </a:lnSpc>
              <a:spcBef>
                <a:spcPts val="400"/>
              </a:spcBef>
              <a:spcAft>
                <a:spcPts val="400"/>
              </a:spcAft>
              <a:buNone/>
            </a:pPr>
            <a:r>
              <a:rPr lang="en-US" sz="1800" dirty="0"/>
              <a:t>	</a:t>
            </a:r>
            <a:r>
              <a:rPr lang="en-US" sz="1800" b="1" dirty="0"/>
              <a:t>Explanation:</a:t>
            </a:r>
            <a:endParaRPr lang="en-IN" sz="1800" dirty="0"/>
          </a:p>
          <a:p>
            <a:pPr marL="468000" indent="-468000" algn="just">
              <a:lnSpc>
                <a:spcPct val="120000"/>
              </a:lnSpc>
              <a:spcBef>
                <a:spcPts val="400"/>
              </a:spcBef>
              <a:spcAft>
                <a:spcPts val="400"/>
              </a:spcAft>
              <a:buNone/>
            </a:pPr>
            <a:r>
              <a:rPr lang="en-US" sz="1800" dirty="0"/>
              <a:t>	Cuckoo[2] = 1 as given in the question.</a:t>
            </a:r>
            <a:endParaRPr lang="en-IN" sz="1800" dirty="0"/>
          </a:p>
        </p:txBody>
      </p:sp>
    </p:spTree>
    <p:extLst>
      <p:ext uri="{BB962C8B-B14F-4D97-AF65-F5344CB8AC3E}">
        <p14:creationId xmlns:p14="http://schemas.microsoft.com/office/powerpoint/2010/main" val="27030797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500" b="1" dirty="0"/>
              <a:t>	Answer:</a:t>
            </a:r>
            <a:endParaRPr lang="en-IN" sz="1500" dirty="0"/>
          </a:p>
          <a:p>
            <a:pPr marL="468000" indent="-468000" algn="just">
              <a:lnSpc>
                <a:spcPct val="120000"/>
              </a:lnSpc>
              <a:spcBef>
                <a:spcPts val="300"/>
              </a:spcBef>
              <a:spcAft>
                <a:spcPts val="300"/>
              </a:spcAft>
              <a:buNone/>
            </a:pPr>
            <a:r>
              <a:rPr lang="en-US" sz="1500" dirty="0"/>
              <a:t>	import </a:t>
            </a:r>
            <a:r>
              <a:rPr lang="en-US" sz="1500" dirty="0" err="1"/>
              <a:t>java.util.Scanner</a:t>
            </a:r>
            <a:r>
              <a:rPr lang="en-US" sz="1500" dirty="0"/>
              <a:t>;</a:t>
            </a:r>
            <a:endParaRPr lang="en-IN" sz="1500" dirty="0"/>
          </a:p>
          <a:p>
            <a:pPr marL="468000" indent="-468000" algn="just">
              <a:lnSpc>
                <a:spcPct val="120000"/>
              </a:lnSpc>
              <a:spcBef>
                <a:spcPts val="300"/>
              </a:spcBef>
              <a:spcAft>
                <a:spcPts val="300"/>
              </a:spcAft>
              <a:buNone/>
            </a:pPr>
            <a:r>
              <a:rPr lang="en-US" sz="1500" dirty="0"/>
              <a:t>	public class Main {</a:t>
            </a:r>
            <a:endParaRPr lang="en-IN" sz="1500" dirty="0"/>
          </a:p>
          <a:p>
            <a:pPr marL="468000" indent="-468000" algn="just">
              <a:lnSpc>
                <a:spcPct val="120000"/>
              </a:lnSpc>
              <a:spcBef>
                <a:spcPts val="300"/>
              </a:spcBef>
              <a:spcAft>
                <a:spcPts val="300"/>
              </a:spcAft>
              <a:buNone/>
            </a:pPr>
            <a:r>
              <a:rPr lang="en-US" sz="1500" dirty="0"/>
              <a:t>	    // Recursive approach</a:t>
            </a:r>
            <a:endParaRPr lang="en-IN" sz="1500" dirty="0"/>
          </a:p>
          <a:p>
            <a:pPr marL="468000" indent="-468000" algn="just">
              <a:lnSpc>
                <a:spcPct val="120000"/>
              </a:lnSpc>
              <a:spcBef>
                <a:spcPts val="300"/>
              </a:spcBef>
              <a:spcAft>
                <a:spcPts val="300"/>
              </a:spcAft>
              <a:buNone/>
            </a:pPr>
            <a:r>
              <a:rPr lang="en-US" sz="1500" dirty="0"/>
              <a:t>	    public static int </a:t>
            </a:r>
            <a:r>
              <a:rPr lang="en-US" sz="1500" dirty="0" err="1"/>
              <a:t>fibonacciRecursive</a:t>
            </a:r>
            <a:r>
              <a:rPr lang="en-US" sz="1500" dirty="0"/>
              <a:t>(int n) {</a:t>
            </a:r>
            <a:endParaRPr lang="en-IN" sz="1500" dirty="0"/>
          </a:p>
          <a:p>
            <a:pPr marL="468000" indent="-468000" algn="just">
              <a:lnSpc>
                <a:spcPct val="120000"/>
              </a:lnSpc>
              <a:spcBef>
                <a:spcPts val="300"/>
              </a:spcBef>
              <a:spcAft>
                <a:spcPts val="300"/>
              </a:spcAft>
              <a:buNone/>
            </a:pPr>
            <a:r>
              <a:rPr lang="en-US" sz="1500" dirty="0"/>
              <a:t>	        if (n &lt;= 1) {</a:t>
            </a:r>
            <a:endParaRPr lang="en-IN" sz="1500" dirty="0"/>
          </a:p>
          <a:p>
            <a:pPr marL="468000" indent="-468000" algn="just">
              <a:lnSpc>
                <a:spcPct val="120000"/>
              </a:lnSpc>
              <a:spcBef>
                <a:spcPts val="300"/>
              </a:spcBef>
              <a:spcAft>
                <a:spcPts val="300"/>
              </a:spcAft>
              <a:buNone/>
            </a:pPr>
            <a:r>
              <a:rPr lang="en-US" sz="1500" dirty="0"/>
              <a:t>	            return n;</a:t>
            </a:r>
            <a:endParaRPr lang="en-IN" sz="1500" dirty="0"/>
          </a:p>
          <a:p>
            <a:pPr marL="468000" indent="-468000" algn="just">
              <a:lnSpc>
                <a:spcPct val="120000"/>
              </a:lnSpc>
              <a:spcBef>
                <a:spcPts val="300"/>
              </a:spcBef>
              <a:spcAft>
                <a:spcPts val="300"/>
              </a:spcAft>
              <a:buNone/>
            </a:pPr>
            <a:r>
              <a:rPr lang="en-US" sz="1500" dirty="0"/>
              <a:t>	        } else {</a:t>
            </a:r>
            <a:endParaRPr lang="en-IN" sz="1500" dirty="0"/>
          </a:p>
          <a:p>
            <a:pPr marL="468000" indent="-468000" algn="just">
              <a:lnSpc>
                <a:spcPct val="120000"/>
              </a:lnSpc>
              <a:spcBef>
                <a:spcPts val="300"/>
              </a:spcBef>
              <a:spcAft>
                <a:spcPts val="300"/>
              </a:spcAft>
              <a:buNone/>
            </a:pPr>
            <a:r>
              <a:rPr lang="en-US" sz="1500" dirty="0"/>
              <a:t>	            return </a:t>
            </a:r>
            <a:r>
              <a:rPr lang="en-US" sz="1500" dirty="0" err="1"/>
              <a:t>fibonacciRecursive</a:t>
            </a:r>
            <a:r>
              <a:rPr lang="en-US" sz="1500" dirty="0"/>
              <a:t>(n - 1) + </a:t>
            </a:r>
            <a:r>
              <a:rPr lang="en-US" sz="1500" dirty="0" err="1"/>
              <a:t>fibonacciRecursive</a:t>
            </a:r>
            <a:r>
              <a:rPr lang="en-US" sz="1500" dirty="0"/>
              <a:t>(n - 2);</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a:t>
            </a:r>
            <a:endParaRPr lang="en-IN" sz="1500" dirty="0"/>
          </a:p>
          <a:p>
            <a:pPr marL="468000" indent="-468000" algn="just">
              <a:lnSpc>
                <a:spcPct val="120000"/>
              </a:lnSpc>
              <a:spcBef>
                <a:spcPts val="300"/>
              </a:spcBef>
              <a:spcAft>
                <a:spcPts val="300"/>
              </a:spcAft>
              <a:buNone/>
            </a:pPr>
            <a:r>
              <a:rPr lang="en-US" sz="1500" dirty="0"/>
              <a:t>	    // Iterative approach</a:t>
            </a:r>
            <a:endParaRPr lang="en-IN" sz="1500" dirty="0"/>
          </a:p>
          <a:p>
            <a:pPr marL="468000" indent="-468000" algn="just">
              <a:lnSpc>
                <a:spcPct val="120000"/>
              </a:lnSpc>
              <a:spcBef>
                <a:spcPts val="300"/>
              </a:spcBef>
              <a:spcAft>
                <a:spcPts val="300"/>
              </a:spcAft>
              <a:buNone/>
            </a:pPr>
            <a:r>
              <a:rPr lang="en-US" sz="1500" dirty="0"/>
              <a:t>	    public static int </a:t>
            </a:r>
            <a:r>
              <a:rPr lang="en-US" sz="1500" dirty="0" err="1"/>
              <a:t>fibonacciIterative</a:t>
            </a:r>
            <a:r>
              <a:rPr lang="en-US" sz="1500" dirty="0"/>
              <a:t>(int n) {</a:t>
            </a:r>
            <a:endParaRPr lang="en-IN" sz="1500" dirty="0"/>
          </a:p>
          <a:p>
            <a:pPr marL="468000" indent="-468000" algn="just">
              <a:lnSpc>
                <a:spcPct val="120000"/>
              </a:lnSpc>
              <a:spcBef>
                <a:spcPts val="300"/>
              </a:spcBef>
              <a:spcAft>
                <a:spcPts val="300"/>
              </a:spcAft>
              <a:buNone/>
            </a:pPr>
            <a:r>
              <a:rPr lang="en-US" sz="1500" dirty="0"/>
              <a:t>	        if (n &lt;= 1) {</a:t>
            </a:r>
            <a:endParaRPr lang="en-IN" sz="1500" dirty="0"/>
          </a:p>
          <a:p>
            <a:pPr marL="468000" indent="-468000" algn="just">
              <a:lnSpc>
                <a:spcPct val="120000"/>
              </a:lnSpc>
              <a:spcBef>
                <a:spcPts val="300"/>
              </a:spcBef>
              <a:spcAft>
                <a:spcPts val="300"/>
              </a:spcAft>
              <a:buNone/>
            </a:pPr>
            <a:r>
              <a:rPr lang="en-US" sz="1500" dirty="0"/>
              <a:t>	            return n;</a:t>
            </a:r>
            <a:endParaRPr lang="en-IN" sz="1500" dirty="0"/>
          </a:p>
          <a:p>
            <a:pPr marL="468000" indent="-468000" algn="just">
              <a:lnSpc>
                <a:spcPct val="120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27008070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450" b="1" dirty="0"/>
              <a:t>	Answer:</a:t>
            </a:r>
            <a:endParaRPr lang="en-IN" sz="1450" dirty="0"/>
          </a:p>
          <a:p>
            <a:pPr marL="468000" indent="-468000" algn="just">
              <a:lnSpc>
                <a:spcPct val="110000"/>
              </a:lnSpc>
              <a:spcBef>
                <a:spcPts val="200"/>
              </a:spcBef>
              <a:spcAft>
                <a:spcPts val="200"/>
              </a:spcAft>
              <a:buNone/>
            </a:pPr>
            <a:r>
              <a:rPr lang="en-US" sz="1450" dirty="0"/>
              <a:t>	import </a:t>
            </a:r>
            <a:r>
              <a:rPr lang="en-US" sz="1450" dirty="0" err="1"/>
              <a:t>java.util.Scanner</a:t>
            </a:r>
            <a:r>
              <a:rPr lang="en-US" sz="1450" dirty="0"/>
              <a:t>;</a:t>
            </a:r>
            <a:endParaRPr lang="en-IN" sz="1450" dirty="0"/>
          </a:p>
          <a:p>
            <a:pPr marL="468000" indent="-468000" algn="just">
              <a:lnSpc>
                <a:spcPct val="110000"/>
              </a:lnSpc>
              <a:spcBef>
                <a:spcPts val="200"/>
              </a:spcBef>
              <a:spcAft>
                <a:spcPts val="200"/>
              </a:spcAft>
              <a:buNone/>
            </a:pPr>
            <a:r>
              <a:rPr lang="en-US" sz="1450" dirty="0"/>
              <a:t>	public class Main {</a:t>
            </a:r>
            <a:endParaRPr lang="en-IN" sz="1450" dirty="0"/>
          </a:p>
          <a:p>
            <a:pPr marL="468000" indent="-468000" algn="just">
              <a:lnSpc>
                <a:spcPct val="110000"/>
              </a:lnSpc>
              <a:spcBef>
                <a:spcPts val="200"/>
              </a:spcBef>
              <a:spcAft>
                <a:spcPts val="2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10000"/>
              </a:lnSpc>
              <a:spcBef>
                <a:spcPts val="200"/>
              </a:spcBef>
              <a:spcAft>
                <a:spcPts val="200"/>
              </a:spcAft>
              <a:buNone/>
            </a:pPr>
            <a:r>
              <a:rPr lang="en-US" sz="1450" dirty="0"/>
              <a:t>	        Scanner </a:t>
            </a:r>
            <a:r>
              <a:rPr lang="en-US" sz="1450" dirty="0" err="1"/>
              <a:t>scanner</a:t>
            </a:r>
            <a:r>
              <a:rPr lang="en-US" sz="1450" dirty="0"/>
              <a:t> = new Scanner(System.in);</a:t>
            </a:r>
            <a:endParaRPr lang="en-IN" sz="1450" dirty="0"/>
          </a:p>
          <a:p>
            <a:pPr marL="468000" indent="-468000" algn="just">
              <a:lnSpc>
                <a:spcPct val="110000"/>
              </a:lnSpc>
              <a:spcBef>
                <a:spcPts val="200"/>
              </a:spcBef>
              <a:spcAft>
                <a:spcPts val="200"/>
              </a:spcAft>
              <a:buNone/>
            </a:pPr>
            <a:r>
              <a:rPr lang="en-US" sz="1450" dirty="0"/>
              <a:t>	        int n = </a:t>
            </a:r>
            <a:r>
              <a:rPr lang="en-US" sz="1450" dirty="0" err="1"/>
              <a:t>scanner.nextInt</a:t>
            </a:r>
            <a:r>
              <a:rPr lang="en-US" sz="1450" dirty="0"/>
              <a:t>();</a:t>
            </a:r>
            <a:endParaRPr lang="en-IN" sz="1450" dirty="0"/>
          </a:p>
          <a:p>
            <a:pPr marL="468000" indent="-468000" algn="just">
              <a:lnSpc>
                <a:spcPct val="110000"/>
              </a:lnSpc>
              <a:spcBef>
                <a:spcPts val="200"/>
              </a:spcBef>
              <a:spcAft>
                <a:spcPts val="200"/>
              </a:spcAft>
              <a:buNone/>
            </a:pPr>
            <a:r>
              <a:rPr lang="en-US" sz="1450" dirty="0"/>
              <a:t>	        int result = cuckoo(n);</a:t>
            </a:r>
            <a:endParaRPr lang="en-IN" sz="1450" dirty="0"/>
          </a:p>
          <a:p>
            <a:pPr marL="468000" indent="-468000" algn="just">
              <a:lnSpc>
                <a:spcPct val="110000"/>
              </a:lnSpc>
              <a:spcBef>
                <a:spcPts val="200"/>
              </a:spcBef>
              <a:spcAft>
                <a:spcPts val="200"/>
              </a:spcAft>
              <a:buNone/>
            </a:pPr>
            <a:r>
              <a:rPr lang="en-US" sz="1450" dirty="0"/>
              <a:t>	        </a:t>
            </a:r>
            <a:r>
              <a:rPr lang="en-US" sz="1450" dirty="0" err="1"/>
              <a:t>System.out.println</a:t>
            </a:r>
            <a:r>
              <a:rPr lang="en-US" sz="1450" dirty="0"/>
              <a:t>(result);</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public static int cuckoo(int n) {</a:t>
            </a:r>
            <a:endParaRPr lang="en-IN" sz="1450" dirty="0"/>
          </a:p>
          <a:p>
            <a:pPr marL="468000" indent="-468000" algn="just">
              <a:lnSpc>
                <a:spcPct val="110000"/>
              </a:lnSpc>
              <a:spcBef>
                <a:spcPts val="200"/>
              </a:spcBef>
              <a:spcAft>
                <a:spcPts val="200"/>
              </a:spcAft>
              <a:buNone/>
            </a:pPr>
            <a:r>
              <a:rPr lang="en-US" sz="1450" dirty="0"/>
              <a:t>	        if (n == 1) {</a:t>
            </a:r>
            <a:endParaRPr lang="en-IN" sz="1450" dirty="0"/>
          </a:p>
          <a:p>
            <a:pPr marL="468000" indent="-468000" algn="just">
              <a:lnSpc>
                <a:spcPct val="110000"/>
              </a:lnSpc>
              <a:spcBef>
                <a:spcPts val="200"/>
              </a:spcBef>
              <a:spcAft>
                <a:spcPts val="200"/>
              </a:spcAft>
              <a:buNone/>
            </a:pPr>
            <a:r>
              <a:rPr lang="en-US" sz="1450" dirty="0"/>
              <a:t>	            return 0;</a:t>
            </a:r>
            <a:endParaRPr lang="en-IN" sz="1450" dirty="0"/>
          </a:p>
          <a:p>
            <a:pPr marL="468000" indent="-468000" algn="just">
              <a:lnSpc>
                <a:spcPct val="110000"/>
              </a:lnSpc>
              <a:spcBef>
                <a:spcPts val="200"/>
              </a:spcBef>
              <a:spcAft>
                <a:spcPts val="200"/>
              </a:spcAft>
              <a:buNone/>
            </a:pPr>
            <a:r>
              <a:rPr lang="en-US" sz="1450" dirty="0"/>
              <a:t>	        } else if (n == 2) {</a:t>
            </a:r>
            <a:endParaRPr lang="en-IN" sz="1450" dirty="0"/>
          </a:p>
          <a:p>
            <a:pPr marL="468000" indent="-468000" algn="just">
              <a:lnSpc>
                <a:spcPct val="110000"/>
              </a:lnSpc>
              <a:spcBef>
                <a:spcPts val="200"/>
              </a:spcBef>
              <a:spcAft>
                <a:spcPts val="200"/>
              </a:spcAft>
              <a:buNone/>
            </a:pPr>
            <a:r>
              <a:rPr lang="en-US" sz="1450" dirty="0"/>
              <a:t>	            return 1;</a:t>
            </a:r>
            <a:endParaRPr lang="en-IN" sz="1450" dirty="0"/>
          </a:p>
          <a:p>
            <a:pPr marL="468000" indent="-468000" algn="just">
              <a:lnSpc>
                <a:spcPct val="110000"/>
              </a:lnSpc>
              <a:spcBef>
                <a:spcPts val="200"/>
              </a:spcBef>
              <a:spcAft>
                <a:spcPts val="200"/>
              </a:spcAft>
              <a:buNone/>
            </a:pPr>
            <a:r>
              <a:rPr lang="en-US" sz="1450" dirty="0"/>
              <a:t>	        } else {</a:t>
            </a:r>
            <a:endParaRPr lang="en-IN" sz="1450" dirty="0"/>
          </a:p>
          <a:p>
            <a:pPr marL="468000" indent="-468000" algn="just">
              <a:lnSpc>
                <a:spcPct val="110000"/>
              </a:lnSpc>
              <a:spcBef>
                <a:spcPts val="200"/>
              </a:spcBef>
              <a:spcAft>
                <a:spcPts val="200"/>
              </a:spcAft>
              <a:buNone/>
            </a:pPr>
            <a:r>
              <a:rPr lang="en-US" sz="1450" dirty="0"/>
              <a:t>	            return 1 * cuckoo(n - 1) + 2 * cuckoo(n - 2) + 3 * 1;</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endParaRPr lang="en-IN" sz="1450" dirty="0"/>
          </a:p>
        </p:txBody>
      </p:sp>
    </p:spTree>
    <p:extLst>
      <p:ext uri="{BB962C8B-B14F-4D97-AF65-F5344CB8AC3E}">
        <p14:creationId xmlns:p14="http://schemas.microsoft.com/office/powerpoint/2010/main" val="2092667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0899">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21.	How to attempt?</a:t>
            </a:r>
            <a:endParaRPr lang="en-IN" sz="1800" dirty="0"/>
          </a:p>
          <a:p>
            <a:pPr marL="468000" indent="-468000" algn="just">
              <a:lnSpc>
                <a:spcPct val="130000"/>
              </a:lnSpc>
              <a:spcBef>
                <a:spcPts val="500"/>
              </a:spcBef>
              <a:spcAft>
                <a:spcPts val="500"/>
              </a:spcAft>
              <a:buNone/>
            </a:pPr>
            <a:r>
              <a:rPr lang="en-US" sz="1800" dirty="0"/>
              <a:t>	</a:t>
            </a:r>
            <a:r>
              <a:rPr lang="en-US" sz="1800" b="1" dirty="0"/>
              <a:t>Arithmetic Progression</a:t>
            </a:r>
            <a:endParaRPr lang="en-IN" sz="1800" dirty="0"/>
          </a:p>
          <a:p>
            <a:pPr marL="468000" indent="-468000" algn="just">
              <a:lnSpc>
                <a:spcPct val="130000"/>
              </a:lnSpc>
              <a:spcBef>
                <a:spcPts val="500"/>
              </a:spcBef>
              <a:spcAft>
                <a:spcPts val="500"/>
              </a:spcAft>
              <a:buNone/>
            </a:pPr>
            <a:r>
              <a:rPr lang="en-US" sz="1800" dirty="0"/>
              <a:t>	Given the second and the third terms of an AP(– 10</a:t>
            </a:r>
            <a:r>
              <a:rPr lang="en-US" sz="1800" baseline="30000" dirty="0"/>
              <a:t>6</a:t>
            </a:r>
            <a:r>
              <a:rPr lang="en-US" sz="1800" dirty="0"/>
              <a:t>&lt;= a</a:t>
            </a:r>
            <a:r>
              <a:rPr lang="en-US" sz="1800" baseline="30000" dirty="0"/>
              <a:t>2</a:t>
            </a:r>
            <a:r>
              <a:rPr lang="en-US" sz="1800" dirty="0"/>
              <a:t>, a</a:t>
            </a:r>
            <a:r>
              <a:rPr lang="en-US" sz="1800" baseline="30000" dirty="0"/>
              <a:t>3</a:t>
            </a:r>
            <a:r>
              <a:rPr lang="en-US" sz="1800" dirty="0"/>
              <a:t>&lt;= 10</a:t>
            </a:r>
            <a:r>
              <a:rPr lang="en-US" sz="1800" baseline="30000" dirty="0"/>
              <a:t>6</a:t>
            </a:r>
            <a:r>
              <a:rPr lang="en-US" sz="1800" dirty="0"/>
              <a:t>), find the n</a:t>
            </a:r>
            <a:r>
              <a:rPr lang="en-US" sz="1800" baseline="30000" dirty="0"/>
              <a:t>th</a:t>
            </a:r>
            <a:r>
              <a:rPr lang="en-US" sz="1800" dirty="0"/>
              <a:t> (1 &lt;= n &lt;= 1000) term of the sequence.</a:t>
            </a:r>
            <a:endParaRPr lang="en-IN" sz="1800" dirty="0"/>
          </a:p>
          <a:p>
            <a:pPr marL="468000" indent="-468000" algn="just">
              <a:lnSpc>
                <a:spcPct val="130000"/>
              </a:lnSpc>
              <a:spcBef>
                <a:spcPts val="500"/>
              </a:spcBef>
              <a:spcAft>
                <a:spcPts val="500"/>
              </a:spcAft>
              <a:buNone/>
            </a:pPr>
            <a:r>
              <a:rPr lang="en-US" sz="1800" dirty="0"/>
              <a:t>	</a:t>
            </a:r>
            <a:r>
              <a:rPr lang="en-US" sz="1800" b="1" dirty="0"/>
              <a:t>Input Specification:</a:t>
            </a:r>
            <a:endParaRPr lang="en-IN" sz="1800" dirty="0"/>
          </a:p>
          <a:p>
            <a:pPr marL="468000" indent="-468000" algn="just">
              <a:lnSpc>
                <a:spcPct val="130000"/>
              </a:lnSpc>
              <a:spcBef>
                <a:spcPts val="500"/>
              </a:spcBef>
              <a:spcAft>
                <a:spcPts val="500"/>
              </a:spcAft>
              <a:buNone/>
            </a:pPr>
            <a:r>
              <a:rPr lang="en-US" sz="1800" dirty="0"/>
              <a:t>	</a:t>
            </a:r>
            <a:r>
              <a:rPr lang="en-US" sz="1800" b="1" dirty="0"/>
              <a:t>input1: </a:t>
            </a:r>
            <a:r>
              <a:rPr lang="en-US" sz="1800" dirty="0"/>
              <a:t>Second element of series (Integer).</a:t>
            </a:r>
            <a:endParaRPr lang="en-IN" sz="1800" dirty="0"/>
          </a:p>
          <a:p>
            <a:pPr marL="468000" indent="-468000" algn="just">
              <a:lnSpc>
                <a:spcPct val="130000"/>
              </a:lnSpc>
              <a:spcBef>
                <a:spcPts val="500"/>
              </a:spcBef>
              <a:spcAft>
                <a:spcPts val="500"/>
              </a:spcAft>
              <a:buNone/>
            </a:pPr>
            <a:r>
              <a:rPr lang="en-US" sz="1800" dirty="0"/>
              <a:t>	</a:t>
            </a:r>
            <a:r>
              <a:rPr lang="en-US" sz="1800" b="1" dirty="0"/>
              <a:t>input2: </a:t>
            </a:r>
            <a:r>
              <a:rPr lang="en-US" sz="1800" dirty="0"/>
              <a:t>Third element of series (Integer).</a:t>
            </a:r>
            <a:endParaRPr lang="en-IN" sz="1800" dirty="0"/>
          </a:p>
          <a:p>
            <a:pPr marL="468000" indent="-468000" algn="just">
              <a:lnSpc>
                <a:spcPct val="130000"/>
              </a:lnSpc>
              <a:spcBef>
                <a:spcPts val="500"/>
              </a:spcBef>
              <a:spcAft>
                <a:spcPts val="500"/>
              </a:spcAft>
              <a:buNone/>
            </a:pPr>
            <a:r>
              <a:rPr lang="en-US" sz="1800" dirty="0"/>
              <a:t>	</a:t>
            </a:r>
            <a:r>
              <a:rPr lang="en-US" sz="1800" b="1" dirty="0"/>
              <a:t>input3:</a:t>
            </a:r>
            <a:r>
              <a:rPr lang="en-US" sz="1800" dirty="0"/>
              <a:t> Total number of elements in the series (Integer).</a:t>
            </a:r>
            <a:endParaRPr lang="en-IN" sz="1800" dirty="0"/>
          </a:p>
          <a:p>
            <a:pPr marL="468000" indent="-468000" algn="just">
              <a:lnSpc>
                <a:spcPct val="130000"/>
              </a:lnSpc>
              <a:spcBef>
                <a:spcPts val="500"/>
              </a:spcBef>
              <a:spcAft>
                <a:spcPts val="500"/>
              </a:spcAft>
              <a:buNone/>
            </a:pPr>
            <a:r>
              <a:rPr lang="en-US" sz="1800" dirty="0"/>
              <a:t>	</a:t>
            </a:r>
            <a:r>
              <a:rPr lang="en-US" sz="1800" b="1" dirty="0"/>
              <a:t>Output Specification:</a:t>
            </a:r>
            <a:endParaRPr lang="en-IN" sz="1800" dirty="0"/>
          </a:p>
          <a:p>
            <a:pPr marL="468000" indent="-468000" algn="just">
              <a:lnSpc>
                <a:spcPct val="130000"/>
              </a:lnSpc>
              <a:spcBef>
                <a:spcPts val="500"/>
              </a:spcBef>
              <a:spcAft>
                <a:spcPts val="500"/>
              </a:spcAft>
              <a:buNone/>
            </a:pPr>
            <a:r>
              <a:rPr lang="en-US" sz="1800" dirty="0"/>
              <a:t>	Return the n</a:t>
            </a:r>
            <a:r>
              <a:rPr lang="en-US" sz="1800" baseline="30000" dirty="0"/>
              <a:t>th</a:t>
            </a:r>
            <a:r>
              <a:rPr lang="en-US" sz="1800" dirty="0"/>
              <a:t> element of the series.</a:t>
            </a:r>
            <a:endParaRPr lang="en-IN" sz="1800" dirty="0"/>
          </a:p>
        </p:txBody>
      </p:sp>
    </p:spTree>
    <p:extLst>
      <p:ext uri="{BB962C8B-B14F-4D97-AF65-F5344CB8AC3E}">
        <p14:creationId xmlns:p14="http://schemas.microsoft.com/office/powerpoint/2010/main" val="16729560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dirty="0"/>
              <a:t>	</a:t>
            </a:r>
            <a:r>
              <a:rPr lang="en-US" sz="1600" b="1" dirty="0"/>
              <a:t>Example 1:</a:t>
            </a:r>
            <a:endParaRPr lang="en-IN" sz="1600" dirty="0"/>
          </a:p>
          <a:p>
            <a:pPr marL="468000" indent="-468000" algn="just">
              <a:lnSpc>
                <a:spcPct val="120000"/>
              </a:lnSpc>
              <a:spcBef>
                <a:spcPts val="200"/>
              </a:spcBef>
              <a:spcAft>
                <a:spcPts val="200"/>
              </a:spcAft>
              <a:buNone/>
            </a:pPr>
            <a:r>
              <a:rPr lang="en-US" sz="1600" dirty="0"/>
              <a:t>	</a:t>
            </a:r>
            <a:r>
              <a:rPr lang="en-US" sz="1600" b="1" dirty="0"/>
              <a:t>input1:</a:t>
            </a:r>
            <a:r>
              <a:rPr lang="en-US" sz="1600" dirty="0"/>
              <a:t> 1</a:t>
            </a:r>
            <a:endParaRPr lang="en-IN" sz="1600" dirty="0"/>
          </a:p>
          <a:p>
            <a:pPr marL="468000" indent="-468000" algn="just">
              <a:lnSpc>
                <a:spcPct val="120000"/>
              </a:lnSpc>
              <a:spcBef>
                <a:spcPts val="200"/>
              </a:spcBef>
              <a:spcAft>
                <a:spcPts val="200"/>
              </a:spcAft>
              <a:buNone/>
            </a:pPr>
            <a:r>
              <a:rPr lang="en-US" sz="1600" dirty="0"/>
              <a:t>	</a:t>
            </a:r>
            <a:r>
              <a:rPr lang="en-US" sz="1600" b="1" dirty="0"/>
              <a:t>input2:</a:t>
            </a:r>
            <a:r>
              <a:rPr lang="en-US" sz="1600" dirty="0"/>
              <a:t> 2</a:t>
            </a:r>
            <a:endParaRPr lang="en-IN" sz="1600" dirty="0"/>
          </a:p>
          <a:p>
            <a:pPr marL="468000" indent="-468000" algn="just">
              <a:lnSpc>
                <a:spcPct val="120000"/>
              </a:lnSpc>
              <a:spcBef>
                <a:spcPts val="200"/>
              </a:spcBef>
              <a:spcAft>
                <a:spcPts val="200"/>
              </a:spcAft>
              <a:buNone/>
            </a:pPr>
            <a:r>
              <a:rPr lang="en-US" sz="1600" dirty="0"/>
              <a:t>	</a:t>
            </a:r>
            <a:r>
              <a:rPr lang="en-US" sz="1600" b="1" dirty="0"/>
              <a:t>input3:</a:t>
            </a:r>
            <a:r>
              <a:rPr lang="en-US" sz="1600" dirty="0"/>
              <a:t> 4</a:t>
            </a:r>
            <a:endParaRPr lang="en-IN" sz="1600" dirty="0"/>
          </a:p>
          <a:p>
            <a:pPr marL="468000" indent="-468000" algn="just">
              <a:lnSpc>
                <a:spcPct val="120000"/>
              </a:lnSpc>
              <a:spcBef>
                <a:spcPts val="200"/>
              </a:spcBef>
              <a:spcAft>
                <a:spcPts val="200"/>
              </a:spcAft>
              <a:buNone/>
            </a:pPr>
            <a:r>
              <a:rPr lang="en-US" sz="1600" dirty="0"/>
              <a:t>	</a:t>
            </a:r>
            <a:r>
              <a:rPr lang="en-US" sz="1600" b="1" dirty="0"/>
              <a:t>Output:</a:t>
            </a:r>
            <a:r>
              <a:rPr lang="en-US" sz="1600" dirty="0"/>
              <a:t> 3</a:t>
            </a:r>
            <a:endParaRPr lang="en-IN" sz="1600" dirty="0"/>
          </a:p>
          <a:p>
            <a:pPr marL="468000" indent="-468000" algn="just">
              <a:lnSpc>
                <a:spcPct val="120000"/>
              </a:lnSpc>
              <a:spcBef>
                <a:spcPts val="200"/>
              </a:spcBef>
              <a:spcAft>
                <a:spcPts val="200"/>
              </a:spcAft>
              <a:buNone/>
            </a:pPr>
            <a:r>
              <a:rPr lang="en-US" sz="1600" dirty="0"/>
              <a:t>	</a:t>
            </a:r>
            <a:r>
              <a:rPr lang="en-US" sz="1600" b="1" dirty="0"/>
              <a:t>Explanation:</a:t>
            </a:r>
            <a:endParaRPr lang="en-IN" sz="1600" dirty="0"/>
          </a:p>
          <a:p>
            <a:pPr marL="468000" indent="-468000" algn="just">
              <a:lnSpc>
                <a:spcPct val="120000"/>
              </a:lnSpc>
              <a:spcBef>
                <a:spcPts val="200"/>
              </a:spcBef>
              <a:spcAft>
                <a:spcPts val="200"/>
              </a:spcAft>
              <a:buNone/>
            </a:pPr>
            <a:r>
              <a:rPr lang="en-US" sz="1600" dirty="0"/>
              <a:t>	a</a:t>
            </a:r>
            <a:r>
              <a:rPr lang="en-US" sz="1600" baseline="-25000" dirty="0"/>
              <a:t>2</a:t>
            </a:r>
            <a:r>
              <a:rPr lang="en-US" sz="1600" dirty="0"/>
              <a:t> = 1, a</a:t>
            </a:r>
            <a:r>
              <a:rPr lang="en-US" sz="1600" baseline="-25000" dirty="0"/>
              <a:t>3</a:t>
            </a:r>
            <a:r>
              <a:rPr lang="en-US" sz="1600" dirty="0"/>
              <a:t> = 2, n = 4, d = 1, a</a:t>
            </a:r>
            <a:r>
              <a:rPr lang="en-US" sz="1600" baseline="-25000" dirty="0"/>
              <a:t>n</a:t>
            </a:r>
            <a:r>
              <a:rPr lang="en-US" sz="1600" dirty="0"/>
              <a:t> = a</a:t>
            </a:r>
            <a:r>
              <a:rPr lang="en-US" sz="1600" baseline="-25000" dirty="0"/>
              <a:t>4</a:t>
            </a:r>
            <a:r>
              <a:rPr lang="en-US" sz="1600" dirty="0"/>
              <a:t> = 3(d refers to the common difference between adjacent terms in an arithmetic progression)</a:t>
            </a:r>
            <a:endParaRPr lang="en-IN" sz="1600" dirty="0"/>
          </a:p>
          <a:p>
            <a:pPr marL="468000" indent="-468000" algn="just">
              <a:lnSpc>
                <a:spcPct val="120000"/>
              </a:lnSpc>
              <a:spcBef>
                <a:spcPts val="200"/>
              </a:spcBef>
              <a:spcAft>
                <a:spcPts val="200"/>
              </a:spcAft>
              <a:buNone/>
            </a:pPr>
            <a:r>
              <a:rPr lang="en-US" sz="1600" dirty="0"/>
              <a:t>	</a:t>
            </a:r>
            <a:r>
              <a:rPr lang="en-US" sz="1600" b="1" dirty="0"/>
              <a:t>Example 2:</a:t>
            </a:r>
            <a:endParaRPr lang="en-IN" sz="1600" dirty="0"/>
          </a:p>
          <a:p>
            <a:pPr marL="468000" indent="-468000" algn="just">
              <a:lnSpc>
                <a:spcPct val="120000"/>
              </a:lnSpc>
              <a:spcBef>
                <a:spcPts val="200"/>
              </a:spcBef>
              <a:spcAft>
                <a:spcPts val="200"/>
              </a:spcAft>
              <a:buNone/>
            </a:pPr>
            <a:r>
              <a:rPr lang="en-US" sz="1600" dirty="0"/>
              <a:t>	</a:t>
            </a:r>
            <a:r>
              <a:rPr lang="en-US" sz="1600" b="1" dirty="0"/>
              <a:t>input1:</a:t>
            </a:r>
            <a:r>
              <a:rPr lang="en-US" sz="1600" dirty="0"/>
              <a:t> 5</a:t>
            </a:r>
            <a:endParaRPr lang="en-IN" sz="1600" dirty="0"/>
          </a:p>
          <a:p>
            <a:pPr marL="468000" indent="-468000" algn="just">
              <a:lnSpc>
                <a:spcPct val="120000"/>
              </a:lnSpc>
              <a:spcBef>
                <a:spcPts val="200"/>
              </a:spcBef>
              <a:spcAft>
                <a:spcPts val="200"/>
              </a:spcAft>
              <a:buNone/>
            </a:pPr>
            <a:r>
              <a:rPr lang="en-US" sz="1600" dirty="0"/>
              <a:t>	</a:t>
            </a:r>
            <a:r>
              <a:rPr lang="en-US" sz="1600" b="1" dirty="0"/>
              <a:t>input2:</a:t>
            </a:r>
            <a:r>
              <a:rPr lang="en-US" sz="1600" dirty="0"/>
              <a:t> 8</a:t>
            </a:r>
            <a:endParaRPr lang="en-IN" sz="1600" dirty="0"/>
          </a:p>
          <a:p>
            <a:pPr marL="468000" indent="-468000" algn="just">
              <a:lnSpc>
                <a:spcPct val="120000"/>
              </a:lnSpc>
              <a:spcBef>
                <a:spcPts val="200"/>
              </a:spcBef>
              <a:spcAft>
                <a:spcPts val="200"/>
              </a:spcAft>
              <a:buNone/>
            </a:pPr>
            <a:r>
              <a:rPr lang="en-US" sz="1600" dirty="0"/>
              <a:t>	</a:t>
            </a:r>
            <a:r>
              <a:rPr lang="en-US" sz="1600" b="1" dirty="0"/>
              <a:t>input3:</a:t>
            </a:r>
            <a:r>
              <a:rPr lang="en-US" sz="1600" dirty="0"/>
              <a:t> 4</a:t>
            </a:r>
            <a:endParaRPr lang="en-IN" sz="1600" dirty="0"/>
          </a:p>
          <a:p>
            <a:pPr marL="468000" indent="-468000" algn="just">
              <a:lnSpc>
                <a:spcPct val="120000"/>
              </a:lnSpc>
              <a:spcBef>
                <a:spcPts val="200"/>
              </a:spcBef>
              <a:spcAft>
                <a:spcPts val="200"/>
              </a:spcAft>
              <a:buNone/>
            </a:pPr>
            <a:r>
              <a:rPr lang="en-US" sz="1600" dirty="0"/>
              <a:t>	</a:t>
            </a:r>
            <a:r>
              <a:rPr lang="en-US" sz="1600" b="1" dirty="0"/>
              <a:t>Output:</a:t>
            </a:r>
            <a:r>
              <a:rPr lang="en-US" sz="1600" dirty="0"/>
              <a:t> 11</a:t>
            </a:r>
            <a:endParaRPr lang="en-IN" sz="1600" dirty="0"/>
          </a:p>
          <a:p>
            <a:pPr marL="468000" indent="-468000" algn="just">
              <a:lnSpc>
                <a:spcPct val="120000"/>
              </a:lnSpc>
              <a:spcBef>
                <a:spcPts val="200"/>
              </a:spcBef>
              <a:spcAft>
                <a:spcPts val="200"/>
              </a:spcAft>
              <a:buNone/>
            </a:pPr>
            <a:r>
              <a:rPr lang="en-US" sz="1600" dirty="0"/>
              <a:t>	</a:t>
            </a:r>
            <a:r>
              <a:rPr lang="en-US" sz="1600" b="1" dirty="0"/>
              <a:t>Explanation:</a:t>
            </a:r>
            <a:endParaRPr lang="en-IN" sz="1600" dirty="0"/>
          </a:p>
          <a:p>
            <a:pPr marL="468000" indent="-468000" algn="just">
              <a:lnSpc>
                <a:spcPct val="120000"/>
              </a:lnSpc>
              <a:spcBef>
                <a:spcPts val="200"/>
              </a:spcBef>
              <a:spcAft>
                <a:spcPts val="200"/>
              </a:spcAft>
              <a:buNone/>
            </a:pPr>
            <a:r>
              <a:rPr lang="en-US" sz="1600" dirty="0"/>
              <a:t>	a</a:t>
            </a:r>
            <a:r>
              <a:rPr lang="en-US" sz="1600" baseline="-25000" dirty="0"/>
              <a:t>2</a:t>
            </a:r>
            <a:r>
              <a:rPr lang="en-US" sz="1600" dirty="0"/>
              <a:t> = 5, a</a:t>
            </a:r>
            <a:r>
              <a:rPr lang="en-US" sz="1600" baseline="-25000" dirty="0"/>
              <a:t>3</a:t>
            </a:r>
            <a:r>
              <a:rPr lang="en-US" sz="1600" dirty="0"/>
              <a:t> = 8, n = 4, d =3, a</a:t>
            </a:r>
            <a:r>
              <a:rPr lang="en-US" sz="1600" baseline="-25000" dirty="0"/>
              <a:t>n</a:t>
            </a:r>
            <a:r>
              <a:rPr lang="en-US" sz="1600" dirty="0"/>
              <a:t> = a</a:t>
            </a:r>
            <a:r>
              <a:rPr lang="en-US" sz="1600" baseline="-25000" dirty="0"/>
              <a:t>4</a:t>
            </a:r>
            <a:r>
              <a:rPr lang="en-US" sz="1600" dirty="0"/>
              <a:t> = 11 (d refers to the common difference between adjacent terms in an arithmetic progression)</a:t>
            </a:r>
            <a:endParaRPr lang="en-IN" sz="1600" dirty="0"/>
          </a:p>
        </p:txBody>
      </p:sp>
    </p:spTree>
    <p:extLst>
      <p:ext uri="{BB962C8B-B14F-4D97-AF65-F5344CB8AC3E}">
        <p14:creationId xmlns:p14="http://schemas.microsoft.com/office/powerpoint/2010/main" val="3526367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200"/>
              </a:spcBef>
              <a:spcAft>
                <a:spcPts val="200"/>
              </a:spcAft>
              <a:buNone/>
            </a:pPr>
            <a:r>
              <a:rPr lang="en-US" sz="1600" b="1" dirty="0"/>
              <a:t>	Answer:</a:t>
            </a:r>
            <a:endParaRPr lang="en-IN" sz="1600" dirty="0"/>
          </a:p>
          <a:p>
            <a:pPr marL="468000" indent="-468000" algn="just">
              <a:lnSpc>
                <a:spcPct val="114000"/>
              </a:lnSpc>
              <a:spcBef>
                <a:spcPts val="200"/>
              </a:spcBef>
              <a:spcAft>
                <a:spcPts val="200"/>
              </a:spcAft>
              <a:buNone/>
            </a:pPr>
            <a:r>
              <a:rPr lang="en-US" sz="1600" dirty="0"/>
              <a:t>	import </a:t>
            </a:r>
            <a:r>
              <a:rPr lang="en-US" sz="1600" dirty="0" err="1"/>
              <a:t>java.util.Scanner</a:t>
            </a:r>
            <a:r>
              <a:rPr lang="en-US" sz="1600" dirty="0"/>
              <a:t>;</a:t>
            </a:r>
            <a:endParaRPr lang="en-IN" sz="1600" dirty="0"/>
          </a:p>
          <a:p>
            <a:pPr marL="468000" indent="-468000" algn="just">
              <a:lnSpc>
                <a:spcPct val="114000"/>
              </a:lnSpc>
              <a:spcBef>
                <a:spcPts val="200"/>
              </a:spcBef>
              <a:spcAft>
                <a:spcPts val="200"/>
              </a:spcAft>
              <a:buNone/>
            </a:pPr>
            <a:r>
              <a:rPr lang="en-US" sz="1600" dirty="0"/>
              <a:t>	public class Main {</a:t>
            </a:r>
            <a:endParaRPr lang="en-IN" sz="1600" dirty="0"/>
          </a:p>
          <a:p>
            <a:pPr marL="468000" indent="-468000" algn="just">
              <a:lnSpc>
                <a:spcPct val="114000"/>
              </a:lnSpc>
              <a:spcBef>
                <a:spcPts val="200"/>
              </a:spcBef>
              <a:spcAft>
                <a:spcPts val="2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14000"/>
              </a:lnSpc>
              <a:spcBef>
                <a:spcPts val="200"/>
              </a:spcBef>
              <a:spcAft>
                <a:spcPts val="2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14000"/>
              </a:lnSpc>
              <a:spcBef>
                <a:spcPts val="200"/>
              </a:spcBef>
              <a:spcAft>
                <a:spcPts val="200"/>
              </a:spcAft>
              <a:buNone/>
            </a:pPr>
            <a:r>
              <a:rPr lang="en-US" sz="1600" dirty="0"/>
              <a:t>	        int a2 = </a:t>
            </a:r>
            <a:r>
              <a:rPr lang="en-US" sz="1600" dirty="0" err="1"/>
              <a:t>scanner.nextInt</a:t>
            </a:r>
            <a:r>
              <a:rPr lang="en-US" sz="1600" dirty="0"/>
              <a:t>();</a:t>
            </a:r>
            <a:endParaRPr lang="en-IN" sz="1600" dirty="0"/>
          </a:p>
          <a:p>
            <a:pPr marL="468000" indent="-468000" algn="just">
              <a:lnSpc>
                <a:spcPct val="114000"/>
              </a:lnSpc>
              <a:spcBef>
                <a:spcPts val="200"/>
              </a:spcBef>
              <a:spcAft>
                <a:spcPts val="200"/>
              </a:spcAft>
              <a:buNone/>
            </a:pPr>
            <a:r>
              <a:rPr lang="en-US" sz="1600" dirty="0"/>
              <a:t>	        int a3 = </a:t>
            </a:r>
            <a:r>
              <a:rPr lang="en-US" sz="1600" dirty="0" err="1"/>
              <a:t>scanner.nextInt</a:t>
            </a:r>
            <a:r>
              <a:rPr lang="en-US" sz="1600" dirty="0"/>
              <a:t>();</a:t>
            </a:r>
            <a:endParaRPr lang="en-IN" sz="1600" dirty="0"/>
          </a:p>
          <a:p>
            <a:pPr marL="468000" indent="-468000" algn="just">
              <a:lnSpc>
                <a:spcPct val="114000"/>
              </a:lnSpc>
              <a:spcBef>
                <a:spcPts val="200"/>
              </a:spcBef>
              <a:spcAft>
                <a:spcPts val="200"/>
              </a:spcAft>
              <a:buNone/>
            </a:pPr>
            <a:r>
              <a:rPr lang="en-US" sz="1600" dirty="0"/>
              <a:t>	        int n = </a:t>
            </a:r>
            <a:r>
              <a:rPr lang="en-US" sz="1600" dirty="0" err="1"/>
              <a:t>scanner.nextInt</a:t>
            </a:r>
            <a:r>
              <a:rPr lang="en-US" sz="1600" dirty="0"/>
              <a:t>();</a:t>
            </a:r>
            <a:endParaRPr lang="en-IN" sz="1600" dirty="0"/>
          </a:p>
          <a:p>
            <a:pPr marL="468000" indent="-468000" algn="just">
              <a:lnSpc>
                <a:spcPct val="114000"/>
              </a:lnSpc>
              <a:spcBef>
                <a:spcPts val="200"/>
              </a:spcBef>
              <a:spcAft>
                <a:spcPts val="200"/>
              </a:spcAft>
              <a:buNone/>
            </a:pPr>
            <a:r>
              <a:rPr lang="en-US" sz="1600" dirty="0"/>
              <a:t>	        int result = </a:t>
            </a:r>
            <a:r>
              <a:rPr lang="en-US" sz="1600" dirty="0" err="1"/>
              <a:t>nthTermOfAP</a:t>
            </a:r>
            <a:r>
              <a:rPr lang="en-US" sz="1600" dirty="0"/>
              <a:t>(a2, a3, n);</a:t>
            </a:r>
            <a:endParaRPr lang="en-IN" sz="1600" dirty="0"/>
          </a:p>
          <a:p>
            <a:pPr marL="468000" indent="-468000" algn="just">
              <a:lnSpc>
                <a:spcPct val="114000"/>
              </a:lnSpc>
              <a:spcBef>
                <a:spcPts val="200"/>
              </a:spcBef>
              <a:spcAft>
                <a:spcPts val="200"/>
              </a:spcAft>
              <a:buNone/>
            </a:pPr>
            <a:r>
              <a:rPr lang="en-US" sz="1600" dirty="0"/>
              <a:t>	        </a:t>
            </a:r>
            <a:r>
              <a:rPr lang="en-US" sz="1600" dirty="0" err="1"/>
              <a:t>System.out.println</a:t>
            </a:r>
            <a:r>
              <a:rPr lang="en-US" sz="1600" dirty="0"/>
              <a:t>(result);</a:t>
            </a:r>
            <a:endParaRPr lang="en-IN" sz="1600" dirty="0"/>
          </a:p>
          <a:p>
            <a:pPr marL="468000" indent="-468000" algn="just">
              <a:lnSpc>
                <a:spcPct val="114000"/>
              </a:lnSpc>
              <a:spcBef>
                <a:spcPts val="200"/>
              </a:spcBef>
              <a:spcAft>
                <a:spcPts val="200"/>
              </a:spcAft>
              <a:buNone/>
            </a:pPr>
            <a:r>
              <a:rPr lang="en-US" sz="1600" dirty="0"/>
              <a:t>	    }</a:t>
            </a:r>
            <a:endParaRPr lang="en-IN" sz="1600" dirty="0"/>
          </a:p>
          <a:p>
            <a:pPr marL="468000" indent="-468000" algn="just">
              <a:lnSpc>
                <a:spcPct val="114000"/>
              </a:lnSpc>
              <a:spcBef>
                <a:spcPts val="200"/>
              </a:spcBef>
              <a:spcAft>
                <a:spcPts val="200"/>
              </a:spcAft>
              <a:buNone/>
            </a:pPr>
            <a:r>
              <a:rPr lang="en-US" sz="1600" dirty="0"/>
              <a:t>	    public static int </a:t>
            </a:r>
            <a:r>
              <a:rPr lang="en-US" sz="1600" dirty="0" err="1"/>
              <a:t>nthTermOfAP</a:t>
            </a:r>
            <a:r>
              <a:rPr lang="en-US" sz="1600" dirty="0"/>
              <a:t>(int a2, int a3, int n) {</a:t>
            </a:r>
            <a:endParaRPr lang="en-IN" sz="1600" dirty="0"/>
          </a:p>
          <a:p>
            <a:pPr marL="468000" indent="-468000" algn="just">
              <a:lnSpc>
                <a:spcPct val="114000"/>
              </a:lnSpc>
              <a:spcBef>
                <a:spcPts val="200"/>
              </a:spcBef>
              <a:spcAft>
                <a:spcPts val="200"/>
              </a:spcAft>
              <a:buNone/>
            </a:pPr>
            <a:r>
              <a:rPr lang="en-US" sz="1600" dirty="0"/>
              <a:t>	        int d = a3 - a2;</a:t>
            </a:r>
            <a:endParaRPr lang="en-IN" sz="1600" dirty="0"/>
          </a:p>
          <a:p>
            <a:pPr marL="468000" indent="-468000" algn="just">
              <a:lnSpc>
                <a:spcPct val="114000"/>
              </a:lnSpc>
              <a:spcBef>
                <a:spcPts val="200"/>
              </a:spcBef>
              <a:spcAft>
                <a:spcPts val="200"/>
              </a:spcAft>
              <a:buNone/>
            </a:pPr>
            <a:r>
              <a:rPr lang="en-US" sz="1600" dirty="0"/>
              <a:t>	        int </a:t>
            </a:r>
            <a:r>
              <a:rPr lang="en-US" sz="1600" dirty="0" err="1"/>
              <a:t>nthTerm</a:t>
            </a:r>
            <a:r>
              <a:rPr lang="en-US" sz="1600" dirty="0"/>
              <a:t> = a2 + (n - 2) * d;</a:t>
            </a:r>
            <a:endParaRPr lang="en-IN" sz="1600" dirty="0"/>
          </a:p>
          <a:p>
            <a:pPr marL="468000" indent="-468000" algn="just">
              <a:lnSpc>
                <a:spcPct val="114000"/>
              </a:lnSpc>
              <a:spcBef>
                <a:spcPts val="200"/>
              </a:spcBef>
              <a:spcAft>
                <a:spcPts val="200"/>
              </a:spcAft>
              <a:buNone/>
            </a:pPr>
            <a:r>
              <a:rPr lang="en-US" sz="1600" dirty="0"/>
              <a:t>	        return </a:t>
            </a:r>
            <a:r>
              <a:rPr lang="en-US" sz="1600" dirty="0" err="1"/>
              <a:t>nthTerm</a:t>
            </a:r>
            <a:r>
              <a:rPr lang="en-US" sz="1600" dirty="0"/>
              <a:t>;</a:t>
            </a:r>
            <a:endParaRPr lang="en-IN" sz="1600" dirty="0"/>
          </a:p>
          <a:p>
            <a:pPr marL="468000" indent="-468000" algn="just">
              <a:lnSpc>
                <a:spcPct val="114000"/>
              </a:lnSpc>
              <a:spcBef>
                <a:spcPts val="200"/>
              </a:spcBef>
              <a:spcAft>
                <a:spcPts val="200"/>
              </a:spcAft>
              <a:buNone/>
            </a:pPr>
            <a:r>
              <a:rPr lang="en-US" sz="1600" dirty="0"/>
              <a:t>	    }</a:t>
            </a:r>
            <a:endParaRPr lang="en-IN" sz="1600" dirty="0"/>
          </a:p>
          <a:p>
            <a:pPr marL="468000" indent="-468000" algn="just">
              <a:lnSpc>
                <a:spcPct val="114000"/>
              </a:lnSpc>
              <a:spcBef>
                <a:spcPts val="200"/>
              </a:spcBef>
              <a:spcAft>
                <a:spcPts val="200"/>
              </a:spcAft>
              <a:buNone/>
            </a:pPr>
            <a:r>
              <a:rPr lang="en-US" sz="1600" dirty="0"/>
              <a:t>	}</a:t>
            </a:r>
            <a:endParaRPr lang="en-IN" sz="1600" dirty="0"/>
          </a:p>
        </p:txBody>
      </p:sp>
    </p:spTree>
    <p:extLst>
      <p:ext uri="{BB962C8B-B14F-4D97-AF65-F5344CB8AC3E}">
        <p14:creationId xmlns:p14="http://schemas.microsoft.com/office/powerpoint/2010/main" val="24819264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22.	How to attempt?</a:t>
            </a:r>
            <a:endParaRPr lang="en-IN" sz="1800" dirty="0"/>
          </a:p>
          <a:p>
            <a:pPr marL="468000" indent="-468000" algn="just">
              <a:lnSpc>
                <a:spcPct val="130000"/>
              </a:lnSpc>
              <a:spcBef>
                <a:spcPts val="500"/>
              </a:spcBef>
              <a:spcAft>
                <a:spcPts val="500"/>
              </a:spcAft>
              <a:buNone/>
            </a:pPr>
            <a:r>
              <a:rPr lang="en-US" sz="1800" dirty="0"/>
              <a:t>	</a:t>
            </a:r>
            <a:r>
              <a:rPr lang="en-US" sz="1800" b="1" dirty="0"/>
              <a:t>Anagrams</a:t>
            </a:r>
            <a:endParaRPr lang="en-IN" sz="1800" dirty="0"/>
          </a:p>
          <a:p>
            <a:pPr marL="468000" indent="-468000" algn="just">
              <a:lnSpc>
                <a:spcPct val="130000"/>
              </a:lnSpc>
              <a:spcBef>
                <a:spcPts val="500"/>
              </a:spcBef>
              <a:spcAft>
                <a:spcPts val="500"/>
              </a:spcAft>
              <a:buNone/>
            </a:pPr>
            <a:r>
              <a:rPr lang="en-US" sz="1800" dirty="0"/>
              <a:t>	An anagram is a word, phrase, or name formed by rearranging the letters of phrase, or name.</a:t>
            </a:r>
            <a:endParaRPr lang="en-IN" sz="1800" dirty="0"/>
          </a:p>
          <a:p>
            <a:pPr marL="468000" indent="-468000" algn="just">
              <a:lnSpc>
                <a:spcPct val="130000"/>
              </a:lnSpc>
              <a:spcBef>
                <a:spcPts val="500"/>
              </a:spcBef>
              <a:spcAft>
                <a:spcPts val="500"/>
              </a:spcAft>
              <a:buNone/>
            </a:pPr>
            <a:r>
              <a:rPr lang="en-US" sz="1800" dirty="0"/>
              <a:t>	Write a function to check if two given strings are anagrams or not. Return “Yes” anagrams, otherwise return “no”.</a:t>
            </a:r>
            <a:endParaRPr lang="en-IN" sz="1800" dirty="0"/>
          </a:p>
          <a:p>
            <a:pPr marL="468000" indent="-468000" algn="just">
              <a:lnSpc>
                <a:spcPct val="130000"/>
              </a:lnSpc>
              <a:spcBef>
                <a:spcPts val="500"/>
              </a:spcBef>
              <a:spcAft>
                <a:spcPts val="500"/>
              </a:spcAft>
              <a:buNone/>
            </a:pPr>
            <a:r>
              <a:rPr lang="en-US" sz="1800" dirty="0"/>
              <a:t>	</a:t>
            </a:r>
            <a:r>
              <a:rPr lang="en-US" sz="1800" b="1" dirty="0"/>
              <a:t>Input Specification:</a:t>
            </a:r>
            <a:endParaRPr lang="en-IN" sz="1800" dirty="0"/>
          </a:p>
          <a:p>
            <a:pPr marL="468000" indent="-468000" algn="just">
              <a:lnSpc>
                <a:spcPct val="130000"/>
              </a:lnSpc>
              <a:spcBef>
                <a:spcPts val="500"/>
              </a:spcBef>
              <a:spcAft>
                <a:spcPts val="500"/>
              </a:spcAft>
              <a:buNone/>
            </a:pPr>
            <a:r>
              <a:rPr lang="en-US" sz="1800" dirty="0"/>
              <a:t>	</a:t>
            </a:r>
            <a:r>
              <a:rPr lang="en-US" sz="1800" b="1" dirty="0"/>
              <a:t>input1:</a:t>
            </a:r>
            <a:r>
              <a:rPr lang="en-US" sz="1800" dirty="0"/>
              <a:t> the first string</a:t>
            </a:r>
            <a:endParaRPr lang="en-IN" sz="1800" dirty="0"/>
          </a:p>
          <a:p>
            <a:pPr marL="468000" indent="-468000" algn="just">
              <a:lnSpc>
                <a:spcPct val="130000"/>
              </a:lnSpc>
              <a:spcBef>
                <a:spcPts val="500"/>
              </a:spcBef>
              <a:spcAft>
                <a:spcPts val="500"/>
              </a:spcAft>
              <a:buNone/>
            </a:pPr>
            <a:r>
              <a:rPr lang="en-US" sz="1800" dirty="0"/>
              <a:t>	</a:t>
            </a:r>
            <a:r>
              <a:rPr lang="en-US" sz="1800" b="1" dirty="0"/>
              <a:t>input2:</a:t>
            </a:r>
            <a:r>
              <a:rPr lang="en-US" sz="1800" dirty="0"/>
              <a:t> the second string</a:t>
            </a:r>
            <a:endParaRPr lang="en-IN" sz="1800" dirty="0"/>
          </a:p>
          <a:p>
            <a:pPr marL="468000" indent="-468000" algn="just">
              <a:lnSpc>
                <a:spcPct val="130000"/>
              </a:lnSpc>
              <a:spcBef>
                <a:spcPts val="500"/>
              </a:spcBef>
              <a:spcAft>
                <a:spcPts val="500"/>
              </a:spcAft>
              <a:buNone/>
            </a:pPr>
            <a:r>
              <a:rPr lang="en-US" sz="1800" dirty="0"/>
              <a:t>	</a:t>
            </a:r>
            <a:r>
              <a:rPr lang="en-US" sz="1800" b="1" dirty="0"/>
              <a:t>Output Specification:</a:t>
            </a:r>
            <a:endParaRPr lang="en-IN" sz="1800" dirty="0"/>
          </a:p>
          <a:p>
            <a:pPr marL="468000" indent="-468000" algn="just">
              <a:lnSpc>
                <a:spcPct val="130000"/>
              </a:lnSpc>
              <a:spcBef>
                <a:spcPts val="500"/>
              </a:spcBef>
              <a:spcAft>
                <a:spcPts val="500"/>
              </a:spcAft>
              <a:buNone/>
            </a:pPr>
            <a:r>
              <a:rPr lang="en-US" sz="1800" dirty="0"/>
              <a:t>	Return “yes” if they are anagrams, otherwise return “no”.</a:t>
            </a:r>
            <a:endParaRPr lang="en-IN" sz="1800" dirty="0"/>
          </a:p>
        </p:txBody>
      </p:sp>
    </p:spTree>
    <p:extLst>
      <p:ext uri="{BB962C8B-B14F-4D97-AF65-F5344CB8AC3E}">
        <p14:creationId xmlns:p14="http://schemas.microsoft.com/office/powerpoint/2010/main" val="8799938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	</a:t>
            </a:r>
            <a:r>
              <a:rPr lang="en-US" sz="1800" b="1" dirty="0"/>
              <a:t>Example 1:</a:t>
            </a:r>
            <a:endParaRPr lang="en-IN" sz="1800" dirty="0"/>
          </a:p>
          <a:p>
            <a:pPr marL="468000" indent="-468000" algn="just">
              <a:lnSpc>
                <a:spcPct val="130000"/>
              </a:lnSpc>
              <a:spcBef>
                <a:spcPts val="500"/>
              </a:spcBef>
              <a:spcAft>
                <a:spcPts val="500"/>
              </a:spcAft>
              <a:buNone/>
            </a:pPr>
            <a:r>
              <a:rPr lang="en-US" sz="1800" dirty="0"/>
              <a:t>	</a:t>
            </a:r>
            <a:r>
              <a:rPr lang="en-US" sz="1800" b="1" dirty="0"/>
              <a:t>input1:</a:t>
            </a:r>
            <a:r>
              <a:rPr lang="en-US" sz="1800" dirty="0"/>
              <a:t> build</a:t>
            </a:r>
            <a:endParaRPr lang="en-IN" sz="1800" dirty="0"/>
          </a:p>
          <a:p>
            <a:pPr marL="468000" indent="-468000" algn="just">
              <a:lnSpc>
                <a:spcPct val="130000"/>
              </a:lnSpc>
              <a:spcBef>
                <a:spcPts val="500"/>
              </a:spcBef>
              <a:spcAft>
                <a:spcPts val="500"/>
              </a:spcAft>
              <a:buNone/>
            </a:pPr>
            <a:r>
              <a:rPr lang="en-US" sz="1800" b="1" dirty="0"/>
              <a:t>	input2:</a:t>
            </a:r>
            <a:r>
              <a:rPr lang="en-US" sz="1800" dirty="0"/>
              <a:t> </a:t>
            </a:r>
            <a:r>
              <a:rPr lang="en-US" sz="1800" dirty="0" err="1"/>
              <a:t>dubli</a:t>
            </a:r>
            <a:endParaRPr lang="en-IN" sz="1800" dirty="0"/>
          </a:p>
          <a:p>
            <a:pPr marL="468000" indent="-468000" algn="just">
              <a:lnSpc>
                <a:spcPct val="130000"/>
              </a:lnSpc>
              <a:spcBef>
                <a:spcPts val="500"/>
              </a:spcBef>
              <a:spcAft>
                <a:spcPts val="500"/>
              </a:spcAft>
              <a:buNone/>
            </a:pPr>
            <a:r>
              <a:rPr lang="en-US" sz="1800" dirty="0"/>
              <a:t>	</a:t>
            </a:r>
            <a:r>
              <a:rPr lang="en-US" sz="1800" b="1" dirty="0"/>
              <a:t>Output:</a:t>
            </a:r>
            <a:r>
              <a:rPr lang="en-US" sz="1800" dirty="0"/>
              <a:t> yes</a:t>
            </a:r>
            <a:endParaRPr lang="en-IN" sz="1800" dirty="0"/>
          </a:p>
          <a:p>
            <a:pPr marL="468000" indent="-468000" algn="just">
              <a:lnSpc>
                <a:spcPct val="130000"/>
              </a:lnSpc>
              <a:spcBef>
                <a:spcPts val="500"/>
              </a:spcBef>
              <a:spcAft>
                <a:spcPts val="500"/>
              </a:spcAft>
              <a:buNone/>
            </a:pPr>
            <a:r>
              <a:rPr lang="en-US" sz="1800" dirty="0"/>
              <a:t>	</a:t>
            </a:r>
            <a:r>
              <a:rPr lang="en-US" sz="1800" b="1" dirty="0"/>
              <a:t>Explanation:</a:t>
            </a:r>
            <a:endParaRPr lang="en-IN" sz="1800" dirty="0"/>
          </a:p>
          <a:p>
            <a:pPr marL="468000" indent="-468000" algn="just">
              <a:lnSpc>
                <a:spcPct val="130000"/>
              </a:lnSpc>
              <a:spcBef>
                <a:spcPts val="500"/>
              </a:spcBef>
              <a:spcAft>
                <a:spcPts val="500"/>
              </a:spcAft>
              <a:buNone/>
            </a:pPr>
            <a:r>
              <a:rPr lang="en-US" sz="1800" dirty="0"/>
              <a:t>	First string can be rearranged to form the second string other.</a:t>
            </a:r>
            <a:endParaRPr lang="en-IN" sz="1800" dirty="0"/>
          </a:p>
          <a:p>
            <a:pPr marL="468000" indent="-468000" algn="just">
              <a:lnSpc>
                <a:spcPct val="130000"/>
              </a:lnSpc>
              <a:spcBef>
                <a:spcPts val="500"/>
              </a:spcBef>
              <a:spcAft>
                <a:spcPts val="500"/>
              </a:spcAft>
              <a:buNone/>
            </a:pPr>
            <a:r>
              <a:rPr lang="en-US" sz="1800" dirty="0"/>
              <a:t>	</a:t>
            </a:r>
            <a:r>
              <a:rPr lang="en-US" sz="1800" b="1" dirty="0"/>
              <a:t>Example 2:</a:t>
            </a:r>
            <a:endParaRPr lang="en-IN" sz="1800" dirty="0"/>
          </a:p>
          <a:p>
            <a:pPr marL="468000" indent="-468000" algn="just">
              <a:lnSpc>
                <a:spcPct val="130000"/>
              </a:lnSpc>
              <a:spcBef>
                <a:spcPts val="500"/>
              </a:spcBef>
              <a:spcAft>
                <a:spcPts val="500"/>
              </a:spcAft>
              <a:buNone/>
            </a:pPr>
            <a:r>
              <a:rPr lang="en-US" sz="1800" dirty="0"/>
              <a:t>	</a:t>
            </a:r>
            <a:r>
              <a:rPr lang="en-US" sz="1800" b="1" dirty="0"/>
              <a:t>input1:</a:t>
            </a:r>
            <a:r>
              <a:rPr lang="en-US" sz="1800" dirty="0"/>
              <a:t> beast</a:t>
            </a:r>
            <a:endParaRPr lang="en-IN" sz="1800" dirty="0"/>
          </a:p>
          <a:p>
            <a:pPr marL="468000" indent="-468000" algn="just">
              <a:lnSpc>
                <a:spcPct val="130000"/>
              </a:lnSpc>
              <a:spcBef>
                <a:spcPts val="500"/>
              </a:spcBef>
              <a:spcAft>
                <a:spcPts val="500"/>
              </a:spcAft>
              <a:buNone/>
            </a:pPr>
            <a:r>
              <a:rPr lang="en-US" sz="1800" dirty="0"/>
              <a:t>	</a:t>
            </a:r>
            <a:r>
              <a:rPr lang="en-US" sz="1800" b="1" dirty="0"/>
              <a:t>input2:</a:t>
            </a:r>
            <a:r>
              <a:rPr lang="en-US" sz="1800" dirty="0"/>
              <a:t> yeast</a:t>
            </a:r>
            <a:endParaRPr lang="en-IN" sz="1800" dirty="0"/>
          </a:p>
          <a:p>
            <a:pPr marL="468000" indent="-468000" algn="just">
              <a:lnSpc>
                <a:spcPct val="130000"/>
              </a:lnSpc>
              <a:spcBef>
                <a:spcPts val="500"/>
              </a:spcBef>
              <a:spcAft>
                <a:spcPts val="500"/>
              </a:spcAft>
              <a:buNone/>
            </a:pPr>
            <a:r>
              <a:rPr lang="en-US" sz="1800" dirty="0"/>
              <a:t>	</a:t>
            </a:r>
            <a:r>
              <a:rPr lang="en-US" sz="1800" b="1" dirty="0"/>
              <a:t>Output:</a:t>
            </a:r>
            <a:r>
              <a:rPr lang="en-US" sz="1800" dirty="0"/>
              <a:t> no</a:t>
            </a:r>
            <a:endParaRPr lang="en-IN" sz="1800" dirty="0"/>
          </a:p>
        </p:txBody>
      </p:sp>
    </p:spTree>
    <p:extLst>
      <p:ext uri="{BB962C8B-B14F-4D97-AF65-F5344CB8AC3E}">
        <p14:creationId xmlns:p14="http://schemas.microsoft.com/office/powerpoint/2010/main" val="41157544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java.util.Arrays</a:t>
            </a:r>
            <a:r>
              <a:rPr lang="en-US" sz="1600" dirty="0"/>
              <a:t>;</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String string1 = </a:t>
            </a:r>
            <a:r>
              <a:rPr lang="en-US" sz="1600" dirty="0" err="1"/>
              <a:t>scanner.nextLine</a:t>
            </a:r>
            <a:r>
              <a:rPr lang="en-US" sz="1600" dirty="0"/>
              <a:t>();</a:t>
            </a:r>
            <a:endParaRPr lang="en-IN" sz="1600" dirty="0"/>
          </a:p>
          <a:p>
            <a:pPr marL="468000" indent="-468000" algn="just">
              <a:lnSpc>
                <a:spcPct val="120000"/>
              </a:lnSpc>
              <a:spcBef>
                <a:spcPts val="300"/>
              </a:spcBef>
              <a:spcAft>
                <a:spcPts val="300"/>
              </a:spcAft>
              <a:buNone/>
            </a:pPr>
            <a:r>
              <a:rPr lang="en-US" sz="1600" dirty="0"/>
              <a:t>	        String string2 = </a:t>
            </a:r>
            <a:r>
              <a:rPr lang="en-US" sz="1600" dirty="0" err="1"/>
              <a:t>scanner.nextLine</a:t>
            </a:r>
            <a:r>
              <a:rPr lang="en-US" sz="1600" dirty="0"/>
              <a:t>();</a:t>
            </a:r>
            <a:endParaRPr lang="en-IN" sz="1600" dirty="0"/>
          </a:p>
          <a:p>
            <a:pPr marL="468000" indent="-468000" algn="just">
              <a:lnSpc>
                <a:spcPct val="120000"/>
              </a:lnSpc>
              <a:spcBef>
                <a:spcPts val="300"/>
              </a:spcBef>
              <a:spcAft>
                <a:spcPts val="300"/>
              </a:spcAft>
              <a:buNone/>
            </a:pPr>
            <a:r>
              <a:rPr lang="en-US" sz="1600" dirty="0"/>
              <a:t>	        String result = </a:t>
            </a:r>
            <a:r>
              <a:rPr lang="en-US" sz="1600" dirty="0" err="1"/>
              <a:t>areAnagrams</a:t>
            </a:r>
            <a:r>
              <a:rPr lang="en-US" sz="1600" dirty="0"/>
              <a:t>(string1, string2);</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(result);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String </a:t>
            </a:r>
            <a:r>
              <a:rPr lang="en-US" sz="1600" dirty="0" err="1"/>
              <a:t>areAnagrams</a:t>
            </a:r>
            <a:r>
              <a:rPr lang="en-US" sz="1600" dirty="0"/>
              <a:t>(String string1, String string2) {</a:t>
            </a:r>
            <a:endParaRPr lang="en-IN" sz="1600" dirty="0"/>
          </a:p>
          <a:p>
            <a:pPr marL="468000" indent="-468000" algn="just">
              <a:lnSpc>
                <a:spcPct val="120000"/>
              </a:lnSpc>
              <a:spcBef>
                <a:spcPts val="300"/>
              </a:spcBef>
              <a:spcAft>
                <a:spcPts val="300"/>
              </a:spcAft>
              <a:buNone/>
            </a:pPr>
            <a:r>
              <a:rPr lang="en-US" sz="1600" dirty="0"/>
              <a:t>	        string1 = string1.replaceAll("[^a-</a:t>
            </a:r>
            <a:r>
              <a:rPr lang="en-US" sz="1600" dirty="0" err="1"/>
              <a:t>zA</a:t>
            </a:r>
            <a:r>
              <a:rPr lang="en-US" sz="1600" dirty="0"/>
              <a:t>-Z]", "").</a:t>
            </a:r>
            <a:r>
              <a:rPr lang="en-US" sz="1600" dirty="0" err="1"/>
              <a:t>toLowerCase</a:t>
            </a:r>
            <a:r>
              <a:rPr lang="en-US" sz="1600" dirty="0"/>
              <a:t>();</a:t>
            </a:r>
            <a:endParaRPr lang="en-IN" sz="1600" dirty="0"/>
          </a:p>
          <a:p>
            <a:pPr marL="468000" indent="-468000" algn="just">
              <a:lnSpc>
                <a:spcPct val="120000"/>
              </a:lnSpc>
              <a:spcBef>
                <a:spcPts val="300"/>
              </a:spcBef>
              <a:spcAft>
                <a:spcPts val="300"/>
              </a:spcAft>
              <a:buNone/>
            </a:pPr>
            <a:r>
              <a:rPr lang="en-US" sz="1600" dirty="0"/>
              <a:t>	        string2 = string2.replaceAll("[^a-</a:t>
            </a:r>
            <a:r>
              <a:rPr lang="en-US" sz="1600" dirty="0" err="1"/>
              <a:t>zA</a:t>
            </a:r>
            <a:r>
              <a:rPr lang="en-US" sz="1600" dirty="0"/>
              <a:t>-Z]", "").</a:t>
            </a:r>
            <a:r>
              <a:rPr lang="en-US" sz="1600" dirty="0" err="1"/>
              <a:t>toLowerCase</a:t>
            </a:r>
            <a:r>
              <a:rPr lang="en-US" sz="1600" dirty="0"/>
              <a:t>();</a:t>
            </a:r>
            <a:endParaRPr lang="en-IN" sz="1600" dirty="0"/>
          </a:p>
          <a:p>
            <a:pPr marL="468000" indent="-468000" algn="just">
              <a:lnSpc>
                <a:spcPct val="120000"/>
              </a:lnSpc>
              <a:spcBef>
                <a:spcPts val="300"/>
              </a:spcBef>
              <a:spcAft>
                <a:spcPts val="300"/>
              </a:spcAft>
              <a:buNone/>
            </a:pPr>
            <a:r>
              <a:rPr lang="en-US" sz="1600" dirty="0"/>
              <a:t>	        char[] sortedString1 = string1.toCharArray();</a:t>
            </a:r>
            <a:endParaRPr lang="en-IN" sz="1600" dirty="0"/>
          </a:p>
        </p:txBody>
      </p:sp>
    </p:spTree>
    <p:extLst>
      <p:ext uri="{BB962C8B-B14F-4D97-AF65-F5344CB8AC3E}">
        <p14:creationId xmlns:p14="http://schemas.microsoft.com/office/powerpoint/2010/main" val="3338640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char[] sortedString2 = string2.toCharArray();</a:t>
            </a:r>
            <a:endParaRPr lang="en-IN" sz="1600" dirty="0"/>
          </a:p>
          <a:p>
            <a:pPr marL="468000" indent="-468000" algn="just">
              <a:lnSpc>
                <a:spcPct val="120000"/>
              </a:lnSpc>
              <a:spcBef>
                <a:spcPts val="300"/>
              </a:spcBef>
              <a:spcAft>
                <a:spcPts val="300"/>
              </a:spcAft>
              <a:buNone/>
            </a:pPr>
            <a:r>
              <a:rPr lang="en-US" sz="1600" dirty="0"/>
              <a:t>	        </a:t>
            </a:r>
            <a:r>
              <a:rPr lang="en-US" sz="1600" dirty="0" err="1"/>
              <a:t>Arrays.sort</a:t>
            </a:r>
            <a:r>
              <a:rPr lang="en-US" sz="1600" dirty="0"/>
              <a:t>(sortedString1);</a:t>
            </a:r>
            <a:endParaRPr lang="en-IN" sz="1600" dirty="0"/>
          </a:p>
          <a:p>
            <a:pPr marL="468000" indent="-468000" algn="just">
              <a:lnSpc>
                <a:spcPct val="120000"/>
              </a:lnSpc>
              <a:spcBef>
                <a:spcPts val="300"/>
              </a:spcBef>
              <a:spcAft>
                <a:spcPts val="300"/>
              </a:spcAft>
              <a:buNone/>
            </a:pPr>
            <a:r>
              <a:rPr lang="en-US" sz="1600" dirty="0"/>
              <a:t>	        </a:t>
            </a:r>
            <a:r>
              <a:rPr lang="en-US" sz="1600" dirty="0" err="1"/>
              <a:t>Arrays.sort</a:t>
            </a:r>
            <a:r>
              <a:rPr lang="en-US" sz="1600" dirty="0"/>
              <a:t>(sortedString2);</a:t>
            </a:r>
            <a:endParaRPr lang="en-IN" sz="1600" dirty="0"/>
          </a:p>
          <a:p>
            <a:pPr marL="468000" indent="-468000" algn="just">
              <a:lnSpc>
                <a:spcPct val="120000"/>
              </a:lnSpc>
              <a:spcBef>
                <a:spcPts val="300"/>
              </a:spcBef>
              <a:spcAft>
                <a:spcPts val="300"/>
              </a:spcAft>
              <a:buNone/>
            </a:pPr>
            <a:r>
              <a:rPr lang="en-US" sz="1600" dirty="0"/>
              <a:t>	        if (</a:t>
            </a:r>
            <a:r>
              <a:rPr lang="en-US" sz="1600" dirty="0" err="1"/>
              <a:t>Arrays.equals</a:t>
            </a:r>
            <a:r>
              <a:rPr lang="en-US" sz="1600" dirty="0"/>
              <a:t>(sortedString1, sortedString2)) {</a:t>
            </a:r>
            <a:endParaRPr lang="en-IN" sz="1600" dirty="0"/>
          </a:p>
          <a:p>
            <a:pPr marL="468000" indent="-468000" algn="just">
              <a:lnSpc>
                <a:spcPct val="120000"/>
              </a:lnSpc>
              <a:spcBef>
                <a:spcPts val="300"/>
              </a:spcBef>
              <a:spcAft>
                <a:spcPts val="300"/>
              </a:spcAft>
              <a:buNone/>
            </a:pPr>
            <a:r>
              <a:rPr lang="en-US" sz="1600" dirty="0"/>
              <a:t>	            return "yes";</a:t>
            </a:r>
            <a:endParaRPr lang="en-IN" sz="1600" dirty="0"/>
          </a:p>
          <a:p>
            <a:pPr marL="468000" indent="-468000" algn="just">
              <a:lnSpc>
                <a:spcPct val="120000"/>
              </a:lnSpc>
              <a:spcBef>
                <a:spcPts val="300"/>
              </a:spcBef>
              <a:spcAft>
                <a:spcPts val="300"/>
              </a:spcAft>
              <a:buNone/>
            </a:pPr>
            <a:r>
              <a:rPr lang="en-US" sz="1600" dirty="0"/>
              <a:t>	        } else {</a:t>
            </a:r>
            <a:endParaRPr lang="en-IN" sz="1600" dirty="0"/>
          </a:p>
          <a:p>
            <a:pPr marL="468000" indent="-468000" algn="just">
              <a:lnSpc>
                <a:spcPct val="120000"/>
              </a:lnSpc>
              <a:spcBef>
                <a:spcPts val="300"/>
              </a:spcBef>
              <a:spcAft>
                <a:spcPts val="300"/>
              </a:spcAft>
              <a:buNone/>
            </a:pPr>
            <a:r>
              <a:rPr lang="en-US" sz="1600" dirty="0"/>
              <a:t>	            return "no";</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8802984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700" dirty="0"/>
              <a:t>23.	Maxwell filled his university exam form in which he has filled his mid </a:t>
            </a:r>
            <a:r>
              <a:rPr lang="en-US" sz="1700" dirty="0" err="1"/>
              <a:t>sem</a:t>
            </a:r>
            <a:r>
              <a:rPr lang="en-US" sz="1700" dirty="0"/>
              <a:t> marks but by mistake he has filled DS marks in AI field and AI marks in DS field. He wants to update his mid </a:t>
            </a:r>
            <a:r>
              <a:rPr lang="en-US" sz="1700" dirty="0" err="1"/>
              <a:t>sem</a:t>
            </a:r>
            <a:r>
              <a:rPr lang="en-US" sz="1700" dirty="0"/>
              <a:t> marks but for that he has to pay some penalty.</a:t>
            </a:r>
            <a:endParaRPr lang="en-IN" sz="1700" dirty="0"/>
          </a:p>
          <a:p>
            <a:pPr marL="468000" indent="-468000" algn="just">
              <a:lnSpc>
                <a:spcPct val="120000"/>
              </a:lnSpc>
              <a:spcBef>
                <a:spcPts val="300"/>
              </a:spcBef>
              <a:spcAft>
                <a:spcPts val="300"/>
              </a:spcAft>
              <a:buNone/>
            </a:pPr>
            <a:r>
              <a:rPr lang="en-US" sz="1700" dirty="0"/>
              <a:t>	Penalty equal to the sum of absolute differences between adjacent subject marks. </a:t>
            </a:r>
            <a:endParaRPr lang="en-IN" sz="1700" dirty="0"/>
          </a:p>
          <a:p>
            <a:pPr marL="468000" indent="-468000" algn="just">
              <a:lnSpc>
                <a:spcPct val="120000"/>
              </a:lnSpc>
              <a:spcBef>
                <a:spcPts val="300"/>
              </a:spcBef>
              <a:spcAft>
                <a:spcPts val="300"/>
              </a:spcAft>
              <a:buNone/>
            </a:pPr>
            <a:r>
              <a:rPr lang="en-US" sz="1700" dirty="0"/>
              <a:t>	Return the minimum penalty that must be paid by him.</a:t>
            </a:r>
            <a:endParaRPr lang="en-IN" sz="1700" dirty="0"/>
          </a:p>
          <a:p>
            <a:pPr marL="468000" indent="-468000" algn="just">
              <a:lnSpc>
                <a:spcPct val="120000"/>
              </a:lnSpc>
              <a:spcBef>
                <a:spcPts val="300"/>
              </a:spcBef>
              <a:spcAft>
                <a:spcPts val="300"/>
              </a:spcAft>
              <a:buNone/>
            </a:pPr>
            <a:r>
              <a:rPr lang="en-US" sz="1700" dirty="0"/>
              <a:t>	Input Specification:</a:t>
            </a:r>
            <a:endParaRPr lang="en-IN" sz="1700" dirty="0"/>
          </a:p>
          <a:p>
            <a:pPr marL="468000" indent="-468000" algn="just">
              <a:lnSpc>
                <a:spcPct val="120000"/>
              </a:lnSpc>
              <a:spcBef>
                <a:spcPts val="300"/>
              </a:spcBef>
              <a:spcAft>
                <a:spcPts val="300"/>
              </a:spcAft>
              <a:buNone/>
            </a:pPr>
            <a:r>
              <a:rPr lang="en-US" sz="1700" dirty="0"/>
              <a:t>	input1: length of an integer array of numbers (2 &lt;= input 1 &lt;= 1000)</a:t>
            </a:r>
            <a:endParaRPr lang="en-IN" sz="1700" dirty="0"/>
          </a:p>
          <a:p>
            <a:pPr marL="468000" indent="-468000" algn="just">
              <a:lnSpc>
                <a:spcPct val="120000"/>
              </a:lnSpc>
              <a:spcBef>
                <a:spcPts val="300"/>
              </a:spcBef>
              <a:spcAft>
                <a:spcPts val="300"/>
              </a:spcAft>
              <a:buNone/>
            </a:pPr>
            <a:r>
              <a:rPr lang="en-US" sz="1700" dirty="0"/>
              <a:t>	input2: integer array(1 &lt;= input2[</a:t>
            </a:r>
            <a:r>
              <a:rPr lang="en-US" sz="1700" dirty="0" err="1"/>
              <a:t>i</a:t>
            </a:r>
            <a:r>
              <a:rPr lang="en-US" sz="1700" dirty="0"/>
              <a:t>] &lt;= 10000)</a:t>
            </a:r>
            <a:endParaRPr lang="en-IN" sz="1700" dirty="0"/>
          </a:p>
          <a:p>
            <a:pPr marL="468000" indent="-468000" algn="just">
              <a:lnSpc>
                <a:spcPct val="120000"/>
              </a:lnSpc>
              <a:spcBef>
                <a:spcPts val="300"/>
              </a:spcBef>
              <a:spcAft>
                <a:spcPts val="300"/>
              </a:spcAft>
              <a:buNone/>
            </a:pPr>
            <a:r>
              <a:rPr lang="en-US" sz="1700" b="1" dirty="0"/>
              <a:t>	Example 1:</a:t>
            </a:r>
            <a:endParaRPr lang="en-IN" sz="1700" dirty="0"/>
          </a:p>
          <a:p>
            <a:pPr marL="468000" indent="-468000" algn="just">
              <a:lnSpc>
                <a:spcPct val="120000"/>
              </a:lnSpc>
              <a:spcBef>
                <a:spcPts val="300"/>
              </a:spcBef>
              <a:spcAft>
                <a:spcPts val="300"/>
              </a:spcAft>
              <a:buNone/>
            </a:pPr>
            <a:r>
              <a:rPr lang="en-US" sz="1700" b="1" dirty="0"/>
              <a:t>	Input: </a:t>
            </a:r>
            <a:endParaRPr lang="en-IN" sz="1700" dirty="0"/>
          </a:p>
          <a:p>
            <a:pPr marL="468000" indent="-468000" algn="just">
              <a:lnSpc>
                <a:spcPct val="120000"/>
              </a:lnSpc>
              <a:spcBef>
                <a:spcPts val="300"/>
              </a:spcBef>
              <a:spcAft>
                <a:spcPts val="300"/>
              </a:spcAft>
              <a:buNone/>
            </a:pPr>
            <a:r>
              <a:rPr lang="en-US" sz="1700" dirty="0"/>
              <a:t>	3</a:t>
            </a:r>
            <a:endParaRPr lang="en-IN" sz="1700" dirty="0"/>
          </a:p>
          <a:p>
            <a:pPr marL="468000" indent="-468000" algn="just">
              <a:lnSpc>
                <a:spcPct val="120000"/>
              </a:lnSpc>
              <a:spcBef>
                <a:spcPts val="300"/>
              </a:spcBef>
              <a:spcAft>
                <a:spcPts val="300"/>
              </a:spcAft>
              <a:buNone/>
            </a:pPr>
            <a:r>
              <a:rPr lang="en-US" sz="1700" dirty="0"/>
              <a:t>	</a:t>
            </a:r>
            <a:r>
              <a:rPr lang="en-US" sz="1700" dirty="0" err="1"/>
              <a:t>arr</a:t>
            </a:r>
            <a:r>
              <a:rPr lang="en-US" sz="1700" dirty="0"/>
              <a:t> = {4, 1, 5}</a:t>
            </a:r>
            <a:endParaRPr lang="en-IN" sz="1700" dirty="0"/>
          </a:p>
        </p:txBody>
      </p:sp>
    </p:spTree>
    <p:extLst>
      <p:ext uri="{BB962C8B-B14F-4D97-AF65-F5344CB8AC3E}">
        <p14:creationId xmlns:p14="http://schemas.microsoft.com/office/powerpoint/2010/main" val="7362208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700" b="1" dirty="0"/>
              <a:t>	Output: 5</a:t>
            </a:r>
            <a:endParaRPr lang="en-IN" sz="1700" dirty="0"/>
          </a:p>
          <a:p>
            <a:pPr marL="468000" indent="-468000" algn="just">
              <a:lnSpc>
                <a:spcPct val="120000"/>
              </a:lnSpc>
              <a:spcBef>
                <a:spcPts val="300"/>
              </a:spcBef>
              <a:spcAft>
                <a:spcPts val="300"/>
              </a:spcAft>
              <a:buNone/>
            </a:pPr>
            <a:r>
              <a:rPr lang="en-US" sz="1700" b="1" dirty="0"/>
              <a:t>	Explanation:</a:t>
            </a:r>
            <a:r>
              <a:rPr lang="en-US" sz="1700" dirty="0"/>
              <a:t> Sum of absolute differences is |4-5| + |1-4| + |5-4|</a:t>
            </a:r>
            <a:endParaRPr lang="en-IN" sz="1700" dirty="0"/>
          </a:p>
          <a:p>
            <a:pPr marL="468000" indent="-468000" algn="just">
              <a:lnSpc>
                <a:spcPct val="120000"/>
              </a:lnSpc>
              <a:spcBef>
                <a:spcPts val="300"/>
              </a:spcBef>
              <a:spcAft>
                <a:spcPts val="300"/>
              </a:spcAft>
              <a:buNone/>
            </a:pPr>
            <a:r>
              <a:rPr lang="en-US" sz="1700" b="1" dirty="0"/>
              <a:t>	Example 2:</a:t>
            </a:r>
            <a:endParaRPr lang="en-IN" sz="1700" dirty="0"/>
          </a:p>
          <a:p>
            <a:pPr marL="468000" indent="-468000" algn="just">
              <a:lnSpc>
                <a:spcPct val="120000"/>
              </a:lnSpc>
              <a:spcBef>
                <a:spcPts val="300"/>
              </a:spcBef>
              <a:spcAft>
                <a:spcPts val="300"/>
              </a:spcAft>
              <a:buNone/>
            </a:pPr>
            <a:r>
              <a:rPr lang="en-US" sz="1700" b="1" dirty="0"/>
              <a:t>	Input:</a:t>
            </a:r>
            <a:endParaRPr lang="en-IN" sz="1700" dirty="0"/>
          </a:p>
          <a:p>
            <a:pPr marL="468000" indent="-468000" algn="just">
              <a:lnSpc>
                <a:spcPct val="120000"/>
              </a:lnSpc>
              <a:spcBef>
                <a:spcPts val="300"/>
              </a:spcBef>
              <a:spcAft>
                <a:spcPts val="300"/>
              </a:spcAft>
              <a:buNone/>
            </a:pPr>
            <a:r>
              <a:rPr lang="en-US" sz="1700" dirty="0"/>
              <a:t>	6</a:t>
            </a:r>
            <a:endParaRPr lang="en-IN" sz="1700" dirty="0"/>
          </a:p>
          <a:p>
            <a:pPr marL="468000" indent="-468000" algn="just">
              <a:lnSpc>
                <a:spcPct val="120000"/>
              </a:lnSpc>
              <a:spcBef>
                <a:spcPts val="300"/>
              </a:spcBef>
              <a:spcAft>
                <a:spcPts val="300"/>
              </a:spcAft>
              <a:buNone/>
            </a:pPr>
            <a:r>
              <a:rPr lang="en-US" sz="1700" dirty="0"/>
              <a:t>	</a:t>
            </a:r>
            <a:r>
              <a:rPr lang="en-US" sz="1700" dirty="0" err="1"/>
              <a:t>arr</a:t>
            </a:r>
            <a:r>
              <a:rPr lang="en-US" sz="1700" dirty="0"/>
              <a:t> = {5, 10, 1, 4, 8, 7}</a:t>
            </a:r>
            <a:endParaRPr lang="en-IN" sz="1700" dirty="0"/>
          </a:p>
          <a:p>
            <a:pPr marL="468000" indent="-468000" algn="just">
              <a:lnSpc>
                <a:spcPct val="120000"/>
              </a:lnSpc>
              <a:spcBef>
                <a:spcPts val="300"/>
              </a:spcBef>
              <a:spcAft>
                <a:spcPts val="300"/>
              </a:spcAft>
              <a:buNone/>
            </a:pPr>
            <a:r>
              <a:rPr lang="en-US" sz="1700" b="1" dirty="0"/>
              <a:t>	Output: 9</a:t>
            </a:r>
            <a:endParaRPr lang="en-IN" sz="1700" dirty="0"/>
          </a:p>
          <a:p>
            <a:pPr marL="468000" indent="-468000" algn="just">
              <a:lnSpc>
                <a:spcPct val="120000"/>
              </a:lnSpc>
              <a:spcBef>
                <a:spcPts val="300"/>
              </a:spcBef>
              <a:spcAft>
                <a:spcPts val="300"/>
              </a:spcAft>
              <a:buNone/>
            </a:pPr>
            <a:r>
              <a:rPr lang="en-US" sz="1700" b="1" dirty="0"/>
              <a:t>	Example 3:</a:t>
            </a:r>
            <a:endParaRPr lang="en-IN" sz="1700" dirty="0"/>
          </a:p>
          <a:p>
            <a:pPr marL="468000" indent="-468000" algn="just">
              <a:lnSpc>
                <a:spcPct val="120000"/>
              </a:lnSpc>
              <a:spcBef>
                <a:spcPts val="300"/>
              </a:spcBef>
              <a:spcAft>
                <a:spcPts val="300"/>
              </a:spcAft>
              <a:buNone/>
            </a:pPr>
            <a:r>
              <a:rPr lang="en-US" sz="1700" b="1" dirty="0"/>
              <a:t>	Input: </a:t>
            </a:r>
            <a:endParaRPr lang="en-IN" sz="1700" dirty="0"/>
          </a:p>
          <a:p>
            <a:pPr marL="468000" indent="-468000" algn="just">
              <a:lnSpc>
                <a:spcPct val="120000"/>
              </a:lnSpc>
              <a:spcBef>
                <a:spcPts val="300"/>
              </a:spcBef>
              <a:spcAft>
                <a:spcPts val="300"/>
              </a:spcAft>
              <a:buNone/>
            </a:pPr>
            <a:r>
              <a:rPr lang="en-US" sz="1700" dirty="0"/>
              <a:t>	9</a:t>
            </a:r>
            <a:endParaRPr lang="en-IN" sz="1700" dirty="0"/>
          </a:p>
          <a:p>
            <a:pPr marL="468000" indent="-468000" algn="just">
              <a:lnSpc>
                <a:spcPct val="120000"/>
              </a:lnSpc>
              <a:spcBef>
                <a:spcPts val="300"/>
              </a:spcBef>
              <a:spcAft>
                <a:spcPts val="300"/>
              </a:spcAft>
              <a:buNone/>
            </a:pPr>
            <a:r>
              <a:rPr lang="en-US" sz="1700" dirty="0"/>
              <a:t>	{12, 10, 15, 22, 21, 20, 1, 8, 9}</a:t>
            </a:r>
            <a:endParaRPr lang="en-IN" sz="1700" dirty="0"/>
          </a:p>
          <a:p>
            <a:pPr marL="468000" indent="-468000" algn="just">
              <a:lnSpc>
                <a:spcPct val="120000"/>
              </a:lnSpc>
              <a:spcBef>
                <a:spcPts val="300"/>
              </a:spcBef>
              <a:spcAft>
                <a:spcPts val="300"/>
              </a:spcAft>
              <a:buNone/>
            </a:pPr>
            <a:r>
              <a:rPr lang="en-US" sz="1700" b="1" dirty="0"/>
              <a:t>	Output: </a:t>
            </a:r>
            <a:endParaRPr lang="en-IN" sz="1700" dirty="0"/>
          </a:p>
          <a:p>
            <a:pPr marL="468000" indent="-468000" algn="just">
              <a:lnSpc>
                <a:spcPct val="120000"/>
              </a:lnSpc>
              <a:spcBef>
                <a:spcPts val="300"/>
              </a:spcBef>
              <a:spcAft>
                <a:spcPts val="300"/>
              </a:spcAft>
              <a:buNone/>
            </a:pPr>
            <a:r>
              <a:rPr lang="en-US" sz="1700" b="1" dirty="0"/>
              <a:t>	</a:t>
            </a:r>
            <a:r>
              <a:rPr lang="en-US" sz="1700" dirty="0"/>
              <a:t>18</a:t>
            </a:r>
            <a:endParaRPr lang="en-IN" sz="1700" dirty="0"/>
          </a:p>
        </p:txBody>
      </p:sp>
    </p:spTree>
    <p:extLst>
      <p:ext uri="{BB962C8B-B14F-4D97-AF65-F5344CB8AC3E}">
        <p14:creationId xmlns:p14="http://schemas.microsoft.com/office/powerpoint/2010/main" val="21175661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4000"/>
              </a:lnSpc>
              <a:spcBef>
                <a:spcPts val="300"/>
              </a:spcBef>
              <a:spcAft>
                <a:spcPts val="300"/>
              </a:spcAft>
              <a:buNone/>
            </a:pPr>
            <a:r>
              <a:rPr lang="en-US" sz="1500" dirty="0"/>
              <a:t>	        int[] fib = new int[n + 1];</a:t>
            </a:r>
            <a:endParaRPr lang="en-IN" sz="1500" dirty="0"/>
          </a:p>
          <a:p>
            <a:pPr marL="468000" indent="-468000" algn="just">
              <a:lnSpc>
                <a:spcPct val="114000"/>
              </a:lnSpc>
              <a:spcBef>
                <a:spcPts val="300"/>
              </a:spcBef>
              <a:spcAft>
                <a:spcPts val="300"/>
              </a:spcAft>
              <a:buNone/>
            </a:pPr>
            <a:r>
              <a:rPr lang="en-US" sz="1500" dirty="0"/>
              <a:t>	        fib[0] = 0;</a:t>
            </a:r>
            <a:endParaRPr lang="en-IN" sz="1500" dirty="0"/>
          </a:p>
          <a:p>
            <a:pPr marL="468000" indent="-468000" algn="just">
              <a:lnSpc>
                <a:spcPct val="114000"/>
              </a:lnSpc>
              <a:spcBef>
                <a:spcPts val="300"/>
              </a:spcBef>
              <a:spcAft>
                <a:spcPts val="300"/>
              </a:spcAft>
              <a:buNone/>
            </a:pPr>
            <a:r>
              <a:rPr lang="en-US" sz="1500" dirty="0"/>
              <a:t>	        fib[1] = 1;</a:t>
            </a:r>
            <a:endParaRPr lang="en-IN" sz="1500" dirty="0"/>
          </a:p>
          <a:p>
            <a:pPr marL="468000" indent="-468000" algn="just">
              <a:lnSpc>
                <a:spcPct val="114000"/>
              </a:lnSpc>
              <a:spcBef>
                <a:spcPts val="300"/>
              </a:spcBef>
              <a:spcAft>
                <a:spcPts val="300"/>
              </a:spcAft>
              <a:buNone/>
            </a:pPr>
            <a:r>
              <a:rPr lang="en-US" sz="1500" dirty="0"/>
              <a:t>	        for (int </a:t>
            </a:r>
            <a:r>
              <a:rPr lang="en-US" sz="1500" dirty="0" err="1"/>
              <a:t>i</a:t>
            </a:r>
            <a:r>
              <a:rPr lang="en-US" sz="1500" dirty="0"/>
              <a:t> = 2; </a:t>
            </a:r>
            <a:r>
              <a:rPr lang="en-US" sz="1500" dirty="0" err="1"/>
              <a:t>i</a:t>
            </a:r>
            <a:r>
              <a:rPr lang="en-US" sz="1500" dirty="0"/>
              <a:t> &lt;= n; </a:t>
            </a:r>
            <a:r>
              <a:rPr lang="en-US" sz="1500" dirty="0" err="1"/>
              <a:t>i</a:t>
            </a:r>
            <a:r>
              <a:rPr lang="en-US" sz="1500" dirty="0"/>
              <a:t>++) {</a:t>
            </a:r>
            <a:endParaRPr lang="en-IN" sz="1500" dirty="0"/>
          </a:p>
          <a:p>
            <a:pPr marL="468000" indent="-468000" algn="just">
              <a:lnSpc>
                <a:spcPct val="114000"/>
              </a:lnSpc>
              <a:spcBef>
                <a:spcPts val="300"/>
              </a:spcBef>
              <a:spcAft>
                <a:spcPts val="300"/>
              </a:spcAft>
              <a:buNone/>
            </a:pPr>
            <a:r>
              <a:rPr lang="en-US" sz="1500" dirty="0"/>
              <a:t>	            fib[</a:t>
            </a:r>
            <a:r>
              <a:rPr lang="en-US" sz="1500" dirty="0" err="1"/>
              <a:t>i</a:t>
            </a:r>
            <a:r>
              <a:rPr lang="en-US" sz="1500" dirty="0"/>
              <a:t>] = fib[</a:t>
            </a:r>
            <a:r>
              <a:rPr lang="en-US" sz="1500" dirty="0" err="1"/>
              <a:t>i</a:t>
            </a:r>
            <a:r>
              <a:rPr lang="en-US" sz="1500" dirty="0"/>
              <a:t> - 1] + fib[</a:t>
            </a:r>
            <a:r>
              <a:rPr lang="en-US" sz="1500" dirty="0" err="1"/>
              <a:t>i</a:t>
            </a:r>
            <a:r>
              <a:rPr lang="en-US" sz="1500" dirty="0"/>
              <a:t> - 2];</a:t>
            </a:r>
            <a:endParaRPr lang="en-IN" sz="1500" dirty="0"/>
          </a:p>
          <a:p>
            <a:pPr marL="468000" indent="-468000" algn="just">
              <a:lnSpc>
                <a:spcPct val="114000"/>
              </a:lnSpc>
              <a:spcBef>
                <a:spcPts val="300"/>
              </a:spcBef>
              <a:spcAft>
                <a:spcPts val="300"/>
              </a:spcAft>
              <a:buNone/>
            </a:pPr>
            <a:r>
              <a:rPr lang="en-US" sz="1500" dirty="0"/>
              <a:t>	        }</a:t>
            </a:r>
            <a:endParaRPr lang="en-IN" sz="1500" dirty="0"/>
          </a:p>
          <a:p>
            <a:pPr marL="468000" indent="-468000" algn="just">
              <a:lnSpc>
                <a:spcPct val="114000"/>
              </a:lnSpc>
              <a:spcBef>
                <a:spcPts val="300"/>
              </a:spcBef>
              <a:spcAft>
                <a:spcPts val="300"/>
              </a:spcAft>
              <a:buNone/>
            </a:pPr>
            <a:r>
              <a:rPr lang="en-US" sz="1500" dirty="0"/>
              <a:t>	        return fib[n];</a:t>
            </a:r>
            <a:endParaRPr lang="en-IN" sz="1500" dirty="0"/>
          </a:p>
          <a:p>
            <a:pPr marL="468000" indent="-468000" algn="just">
              <a:lnSpc>
                <a:spcPct val="114000"/>
              </a:lnSpc>
              <a:spcBef>
                <a:spcPts val="300"/>
              </a:spcBef>
              <a:spcAft>
                <a:spcPts val="300"/>
              </a:spcAft>
              <a:buNone/>
            </a:pPr>
            <a:r>
              <a:rPr lang="en-US" sz="1500" dirty="0"/>
              <a:t>	    }</a:t>
            </a:r>
            <a:endParaRPr lang="en-IN" sz="1500" dirty="0"/>
          </a:p>
          <a:p>
            <a:pPr marL="468000" indent="-468000" algn="just">
              <a:lnSpc>
                <a:spcPct val="114000"/>
              </a:lnSpc>
              <a:spcBef>
                <a:spcPts val="300"/>
              </a:spcBef>
              <a:spcAft>
                <a:spcPts val="300"/>
              </a:spcAft>
              <a:buNone/>
            </a:pPr>
            <a:r>
              <a:rPr lang="en-US" sz="1500" dirty="0"/>
              <a:t>	    public static void main(String[] </a:t>
            </a:r>
            <a:r>
              <a:rPr lang="en-US" sz="1500" dirty="0" err="1"/>
              <a:t>args</a:t>
            </a:r>
            <a:r>
              <a:rPr lang="en-US" sz="1500" dirty="0"/>
              <a:t>) {</a:t>
            </a:r>
            <a:endParaRPr lang="en-IN" sz="1500" dirty="0"/>
          </a:p>
          <a:p>
            <a:pPr marL="468000" indent="-468000" algn="just">
              <a:lnSpc>
                <a:spcPct val="114000"/>
              </a:lnSpc>
              <a:spcBef>
                <a:spcPts val="300"/>
              </a:spcBef>
              <a:spcAft>
                <a:spcPts val="300"/>
              </a:spcAft>
              <a:buNone/>
            </a:pPr>
            <a:r>
              <a:rPr lang="en-US" sz="1500" dirty="0"/>
              <a:t>	        Scanner </a:t>
            </a:r>
            <a:r>
              <a:rPr lang="en-US" sz="1500" dirty="0" err="1"/>
              <a:t>scanner</a:t>
            </a:r>
            <a:r>
              <a:rPr lang="en-US" sz="1500" dirty="0"/>
              <a:t> = new Scanner(System.in);</a:t>
            </a:r>
            <a:endParaRPr lang="en-IN" sz="1500" dirty="0"/>
          </a:p>
          <a:p>
            <a:pPr marL="468000" indent="-468000" algn="just">
              <a:lnSpc>
                <a:spcPct val="114000"/>
              </a:lnSpc>
              <a:spcBef>
                <a:spcPts val="300"/>
              </a:spcBef>
              <a:spcAft>
                <a:spcPts val="300"/>
              </a:spcAft>
              <a:buNone/>
            </a:pPr>
            <a:r>
              <a:rPr lang="en-US" sz="1500" dirty="0"/>
              <a:t>	        // Input the value of n</a:t>
            </a:r>
            <a:endParaRPr lang="en-IN" sz="1500" dirty="0"/>
          </a:p>
          <a:p>
            <a:pPr marL="468000" indent="-468000" algn="just">
              <a:lnSpc>
                <a:spcPct val="114000"/>
              </a:lnSpc>
              <a:spcBef>
                <a:spcPts val="300"/>
              </a:spcBef>
              <a:spcAft>
                <a:spcPts val="300"/>
              </a:spcAft>
              <a:buNone/>
            </a:pPr>
            <a:r>
              <a:rPr lang="en-US" sz="1500" dirty="0"/>
              <a:t>	        int Input1 = </a:t>
            </a:r>
            <a:r>
              <a:rPr lang="en-US" sz="1500" dirty="0" err="1"/>
              <a:t>scanner.nextInt</a:t>
            </a:r>
            <a:r>
              <a:rPr lang="en-US" sz="1500" dirty="0"/>
              <a:t>();</a:t>
            </a:r>
            <a:endParaRPr lang="en-IN" sz="1500" dirty="0"/>
          </a:p>
          <a:p>
            <a:pPr marL="468000" indent="-468000" algn="just">
              <a:lnSpc>
                <a:spcPct val="114000"/>
              </a:lnSpc>
              <a:spcBef>
                <a:spcPts val="300"/>
              </a:spcBef>
              <a:spcAft>
                <a:spcPts val="300"/>
              </a:spcAft>
              <a:buNone/>
            </a:pPr>
            <a:r>
              <a:rPr lang="en-US" sz="1500" dirty="0"/>
              <a:t>	        // Call the recursive method and print the result</a:t>
            </a:r>
            <a:endParaRPr lang="en-IN" sz="1500" dirty="0"/>
          </a:p>
          <a:p>
            <a:pPr marL="468000" indent="-468000" algn="just">
              <a:lnSpc>
                <a:spcPct val="114000"/>
              </a:lnSpc>
              <a:spcBef>
                <a:spcPts val="300"/>
              </a:spcBef>
              <a:spcAft>
                <a:spcPts val="300"/>
              </a:spcAft>
              <a:buNone/>
            </a:pPr>
            <a:r>
              <a:rPr lang="en-US" sz="1500" dirty="0"/>
              <a:t>	        </a:t>
            </a:r>
            <a:r>
              <a:rPr lang="en-US" sz="1500" dirty="0" err="1"/>
              <a:t>System.out.println</a:t>
            </a:r>
            <a:r>
              <a:rPr lang="en-US" sz="1500" dirty="0"/>
              <a:t>(</a:t>
            </a:r>
            <a:r>
              <a:rPr lang="en-US" sz="1500" dirty="0" err="1"/>
              <a:t>fibonacciRecursive</a:t>
            </a:r>
            <a:r>
              <a:rPr lang="en-US" sz="1500" dirty="0"/>
              <a:t>(Input1));</a:t>
            </a:r>
            <a:endParaRPr lang="en-IN" sz="1500" dirty="0"/>
          </a:p>
          <a:p>
            <a:pPr marL="468000" indent="-468000" algn="just">
              <a:lnSpc>
                <a:spcPct val="114000"/>
              </a:lnSpc>
              <a:spcBef>
                <a:spcPts val="300"/>
              </a:spcBef>
              <a:spcAft>
                <a:spcPts val="300"/>
              </a:spcAft>
              <a:buNone/>
            </a:pPr>
            <a:r>
              <a:rPr lang="en-US" sz="1500" dirty="0"/>
              <a:t>	        </a:t>
            </a:r>
            <a:r>
              <a:rPr lang="en-US" sz="1500" dirty="0" err="1"/>
              <a:t>scanner.close</a:t>
            </a:r>
            <a:r>
              <a:rPr lang="en-US" sz="1500" dirty="0"/>
              <a:t>();</a:t>
            </a:r>
            <a:endParaRPr lang="en-IN" sz="1500" dirty="0"/>
          </a:p>
          <a:p>
            <a:pPr marL="468000" indent="-468000" algn="just">
              <a:lnSpc>
                <a:spcPct val="114000"/>
              </a:lnSpc>
              <a:spcBef>
                <a:spcPts val="300"/>
              </a:spcBef>
              <a:spcAft>
                <a:spcPts val="300"/>
              </a:spcAft>
              <a:buNone/>
            </a:pPr>
            <a:r>
              <a:rPr lang="en-US" sz="1500" dirty="0"/>
              <a:t>	    }</a:t>
            </a:r>
            <a:endParaRPr lang="en-IN" sz="1500" dirty="0"/>
          </a:p>
          <a:p>
            <a:pPr marL="468000" indent="-468000" algn="just">
              <a:lnSpc>
                <a:spcPct val="114000"/>
              </a:lnSpc>
              <a:spcBef>
                <a:spcPts val="300"/>
              </a:spcBef>
              <a:spcAft>
                <a:spcPts val="300"/>
              </a:spcAft>
              <a:buNone/>
            </a:pPr>
            <a:r>
              <a:rPr lang="en-US" sz="1500" dirty="0"/>
              <a:t>	}</a:t>
            </a:r>
            <a:endParaRPr lang="en-IN" sz="1500" dirty="0"/>
          </a:p>
        </p:txBody>
      </p:sp>
    </p:spTree>
    <p:extLst>
      <p:ext uri="{BB962C8B-B14F-4D97-AF65-F5344CB8AC3E}">
        <p14:creationId xmlns:p14="http://schemas.microsoft.com/office/powerpoint/2010/main" val="3686162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10000"/>
              </a:lnSpc>
              <a:spcBef>
                <a:spcPts val="200"/>
              </a:spcBef>
              <a:spcAft>
                <a:spcPts val="200"/>
              </a:spcAft>
              <a:buNone/>
            </a:pPr>
            <a:r>
              <a:rPr lang="en-US" sz="1450" b="1" dirty="0"/>
              <a:t>	Answer:</a:t>
            </a:r>
            <a:endParaRPr lang="en-IN" sz="1450" dirty="0"/>
          </a:p>
          <a:p>
            <a:pPr marL="468000" indent="-468000" algn="just">
              <a:lnSpc>
                <a:spcPct val="110000"/>
              </a:lnSpc>
              <a:spcBef>
                <a:spcPts val="200"/>
              </a:spcBef>
              <a:spcAft>
                <a:spcPts val="200"/>
              </a:spcAft>
              <a:buNone/>
            </a:pPr>
            <a:r>
              <a:rPr lang="en-US" sz="1450" dirty="0"/>
              <a:t>	import </a:t>
            </a:r>
            <a:r>
              <a:rPr lang="en-US" sz="1450" dirty="0" err="1"/>
              <a:t>java.util.Arrays</a:t>
            </a:r>
            <a:r>
              <a:rPr lang="en-US" sz="1450" dirty="0"/>
              <a:t>;</a:t>
            </a:r>
            <a:endParaRPr lang="en-IN" sz="1450" dirty="0"/>
          </a:p>
          <a:p>
            <a:pPr marL="468000" indent="-468000" algn="just">
              <a:lnSpc>
                <a:spcPct val="110000"/>
              </a:lnSpc>
              <a:spcBef>
                <a:spcPts val="200"/>
              </a:spcBef>
              <a:spcAft>
                <a:spcPts val="200"/>
              </a:spcAft>
              <a:buNone/>
            </a:pPr>
            <a:r>
              <a:rPr lang="en-US" sz="1450" dirty="0"/>
              <a:t>	import </a:t>
            </a:r>
            <a:r>
              <a:rPr lang="en-US" sz="1450" dirty="0" err="1"/>
              <a:t>java.util.Scanner</a:t>
            </a:r>
            <a:r>
              <a:rPr lang="en-US" sz="1450" dirty="0"/>
              <a:t>;</a:t>
            </a:r>
            <a:endParaRPr lang="en-IN" sz="1450" dirty="0"/>
          </a:p>
          <a:p>
            <a:pPr marL="468000" indent="-468000" algn="just">
              <a:lnSpc>
                <a:spcPct val="110000"/>
              </a:lnSpc>
              <a:spcBef>
                <a:spcPts val="200"/>
              </a:spcBef>
              <a:spcAft>
                <a:spcPts val="200"/>
              </a:spcAft>
              <a:buNone/>
            </a:pPr>
            <a:r>
              <a:rPr lang="en-US" sz="1450" dirty="0"/>
              <a:t>	public class Main {</a:t>
            </a:r>
            <a:endParaRPr lang="en-IN" sz="1450" dirty="0"/>
          </a:p>
          <a:p>
            <a:pPr marL="468000" indent="-468000" algn="just">
              <a:lnSpc>
                <a:spcPct val="110000"/>
              </a:lnSpc>
              <a:spcBef>
                <a:spcPts val="200"/>
              </a:spcBef>
              <a:spcAft>
                <a:spcPts val="200"/>
              </a:spcAft>
              <a:buNone/>
            </a:pPr>
            <a:r>
              <a:rPr lang="en-US" sz="1450" dirty="0"/>
              <a:t>	    public static void main(String[] </a:t>
            </a:r>
            <a:r>
              <a:rPr lang="en-US" sz="1450" dirty="0" err="1"/>
              <a:t>args</a:t>
            </a:r>
            <a:r>
              <a:rPr lang="en-US" sz="1450" dirty="0"/>
              <a:t>) {</a:t>
            </a:r>
            <a:endParaRPr lang="en-IN" sz="1450" dirty="0"/>
          </a:p>
          <a:p>
            <a:pPr marL="468000" indent="-468000" algn="just">
              <a:lnSpc>
                <a:spcPct val="110000"/>
              </a:lnSpc>
              <a:spcBef>
                <a:spcPts val="200"/>
              </a:spcBef>
              <a:spcAft>
                <a:spcPts val="200"/>
              </a:spcAft>
              <a:buNone/>
            </a:pPr>
            <a:r>
              <a:rPr lang="en-US" sz="1450" dirty="0"/>
              <a:t>	        Scanner </a:t>
            </a:r>
            <a:r>
              <a:rPr lang="en-US" sz="1450" dirty="0" err="1"/>
              <a:t>scanner</a:t>
            </a:r>
            <a:r>
              <a:rPr lang="en-US" sz="1450" dirty="0"/>
              <a:t> = new Scanner(System.in);</a:t>
            </a:r>
            <a:endParaRPr lang="en-IN" sz="1450" dirty="0"/>
          </a:p>
          <a:p>
            <a:pPr marL="468000" indent="-468000" algn="just">
              <a:lnSpc>
                <a:spcPct val="110000"/>
              </a:lnSpc>
              <a:spcBef>
                <a:spcPts val="200"/>
              </a:spcBef>
              <a:spcAft>
                <a:spcPts val="200"/>
              </a:spcAft>
              <a:buNone/>
            </a:pPr>
            <a:r>
              <a:rPr lang="en-US" sz="1450" dirty="0"/>
              <a:t>	        int n = </a:t>
            </a:r>
            <a:r>
              <a:rPr lang="en-US" sz="1450" dirty="0" err="1"/>
              <a:t>scanner.nextInt</a:t>
            </a:r>
            <a:r>
              <a:rPr lang="en-US" sz="1450" dirty="0"/>
              <a:t>();</a:t>
            </a:r>
            <a:endParaRPr lang="en-IN" sz="1450" dirty="0"/>
          </a:p>
          <a:p>
            <a:pPr marL="468000" indent="-468000" algn="just">
              <a:lnSpc>
                <a:spcPct val="110000"/>
              </a:lnSpc>
              <a:spcBef>
                <a:spcPts val="200"/>
              </a:spcBef>
              <a:spcAft>
                <a:spcPts val="200"/>
              </a:spcAft>
              <a:buNone/>
            </a:pPr>
            <a:r>
              <a:rPr lang="en-US" sz="1450" dirty="0"/>
              <a:t>	        int[] </a:t>
            </a:r>
            <a:r>
              <a:rPr lang="en-US" sz="1450" dirty="0" err="1"/>
              <a:t>arr</a:t>
            </a:r>
            <a:r>
              <a:rPr lang="en-US" sz="1450" dirty="0"/>
              <a:t> = new int[n];</a:t>
            </a:r>
            <a:endParaRPr lang="en-IN" sz="1450" dirty="0"/>
          </a:p>
          <a:p>
            <a:pPr marL="468000" indent="-468000" algn="just">
              <a:lnSpc>
                <a:spcPct val="110000"/>
              </a:lnSpc>
              <a:spcBef>
                <a:spcPts val="200"/>
              </a:spcBef>
              <a:spcAft>
                <a:spcPts val="200"/>
              </a:spcAft>
              <a:buNone/>
            </a:pPr>
            <a:r>
              <a:rPr lang="en-US" sz="1450" dirty="0"/>
              <a:t>	        for (int </a:t>
            </a:r>
            <a:r>
              <a:rPr lang="en-US" sz="1450" dirty="0" err="1"/>
              <a:t>i</a:t>
            </a:r>
            <a:r>
              <a:rPr lang="en-US" sz="1450" dirty="0"/>
              <a:t> = 0; </a:t>
            </a:r>
            <a:r>
              <a:rPr lang="en-US" sz="1450" dirty="0" err="1"/>
              <a:t>i</a:t>
            </a:r>
            <a:r>
              <a:rPr lang="en-US" sz="1450" dirty="0"/>
              <a:t> &lt; n; </a:t>
            </a:r>
            <a:r>
              <a:rPr lang="en-US" sz="1450" dirty="0" err="1"/>
              <a:t>i</a:t>
            </a:r>
            <a:r>
              <a:rPr lang="en-US" sz="1450" dirty="0"/>
              <a:t>++) {</a:t>
            </a:r>
            <a:endParaRPr lang="en-IN" sz="1450" dirty="0"/>
          </a:p>
          <a:p>
            <a:pPr marL="468000" indent="-468000" algn="just">
              <a:lnSpc>
                <a:spcPct val="110000"/>
              </a:lnSpc>
              <a:spcBef>
                <a:spcPts val="200"/>
              </a:spcBef>
              <a:spcAft>
                <a:spcPts val="200"/>
              </a:spcAft>
              <a:buNone/>
            </a:pPr>
            <a:r>
              <a:rPr lang="en-US" sz="1450" dirty="0"/>
              <a:t>	            </a:t>
            </a:r>
            <a:r>
              <a:rPr lang="en-US" sz="1450" dirty="0" err="1"/>
              <a:t>arr</a:t>
            </a:r>
            <a:r>
              <a:rPr lang="en-US" sz="1450" dirty="0"/>
              <a:t>[</a:t>
            </a:r>
            <a:r>
              <a:rPr lang="en-US" sz="1450" dirty="0" err="1"/>
              <a:t>i</a:t>
            </a:r>
            <a:r>
              <a:rPr lang="en-US" sz="1450" dirty="0"/>
              <a:t>] = </a:t>
            </a:r>
            <a:r>
              <a:rPr lang="en-US" sz="1450" dirty="0" err="1"/>
              <a:t>scanner.nextInt</a:t>
            </a:r>
            <a:r>
              <a:rPr lang="en-US" sz="1450" dirty="0"/>
              <a:t>();</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r>
              <a:rPr lang="en-US" sz="1450" dirty="0" err="1"/>
              <a:t>Arrays.sort</a:t>
            </a:r>
            <a:r>
              <a:rPr lang="en-US" sz="1450" dirty="0"/>
              <a:t>(</a:t>
            </a:r>
            <a:r>
              <a:rPr lang="en-US" sz="1450" dirty="0" err="1"/>
              <a:t>arr</a:t>
            </a:r>
            <a:r>
              <a:rPr lang="en-US" sz="1450" dirty="0"/>
              <a:t>);</a:t>
            </a:r>
            <a:endParaRPr lang="en-IN" sz="1450" dirty="0"/>
          </a:p>
          <a:p>
            <a:pPr marL="468000" indent="-468000" algn="just">
              <a:lnSpc>
                <a:spcPct val="110000"/>
              </a:lnSpc>
              <a:spcBef>
                <a:spcPts val="200"/>
              </a:spcBef>
              <a:spcAft>
                <a:spcPts val="200"/>
              </a:spcAft>
              <a:buNone/>
            </a:pPr>
            <a:r>
              <a:rPr lang="en-US" sz="1450" dirty="0"/>
              <a:t>	        int s = </a:t>
            </a:r>
            <a:r>
              <a:rPr lang="en-US" sz="1450" dirty="0" err="1"/>
              <a:t>Math.abs</a:t>
            </a:r>
            <a:r>
              <a:rPr lang="en-US" sz="1450" dirty="0"/>
              <a:t>(</a:t>
            </a:r>
            <a:r>
              <a:rPr lang="en-US" sz="1450" dirty="0" err="1"/>
              <a:t>arr</a:t>
            </a:r>
            <a:r>
              <a:rPr lang="en-US" sz="1450" dirty="0"/>
              <a:t>[0] - </a:t>
            </a:r>
            <a:r>
              <a:rPr lang="en-US" sz="1450" dirty="0" err="1"/>
              <a:t>arr</a:t>
            </a:r>
            <a:r>
              <a:rPr lang="en-US" sz="1450" dirty="0"/>
              <a:t>[1]) + </a:t>
            </a:r>
            <a:r>
              <a:rPr lang="en-US" sz="1450" dirty="0" err="1"/>
              <a:t>Math.abs</a:t>
            </a:r>
            <a:r>
              <a:rPr lang="en-US" sz="1450" dirty="0"/>
              <a:t>(</a:t>
            </a:r>
            <a:r>
              <a:rPr lang="en-US" sz="1450" dirty="0" err="1"/>
              <a:t>arr</a:t>
            </a:r>
            <a:r>
              <a:rPr lang="en-US" sz="1450" dirty="0"/>
              <a:t>[n - 1] - </a:t>
            </a:r>
            <a:r>
              <a:rPr lang="en-US" sz="1450" dirty="0" err="1"/>
              <a:t>arr</a:t>
            </a:r>
            <a:r>
              <a:rPr lang="en-US" sz="1450" dirty="0"/>
              <a:t>[n - 2]);</a:t>
            </a:r>
            <a:endParaRPr lang="en-IN" sz="1450" dirty="0"/>
          </a:p>
          <a:p>
            <a:pPr marL="468000" indent="-468000" algn="just">
              <a:lnSpc>
                <a:spcPct val="110000"/>
              </a:lnSpc>
              <a:spcBef>
                <a:spcPts val="200"/>
              </a:spcBef>
              <a:spcAft>
                <a:spcPts val="200"/>
              </a:spcAft>
              <a:buNone/>
            </a:pPr>
            <a:r>
              <a:rPr lang="en-US" sz="1450" dirty="0"/>
              <a:t>	        for (int </a:t>
            </a:r>
            <a:r>
              <a:rPr lang="en-US" sz="1450" dirty="0" err="1"/>
              <a:t>i</a:t>
            </a:r>
            <a:r>
              <a:rPr lang="en-US" sz="1450" dirty="0"/>
              <a:t> = 1; </a:t>
            </a:r>
            <a:r>
              <a:rPr lang="en-US" sz="1450" dirty="0" err="1"/>
              <a:t>i</a:t>
            </a:r>
            <a:r>
              <a:rPr lang="en-US" sz="1450" dirty="0"/>
              <a:t> &lt; n - 1; </a:t>
            </a:r>
            <a:r>
              <a:rPr lang="en-US" sz="1450" dirty="0" err="1"/>
              <a:t>i</a:t>
            </a:r>
            <a:r>
              <a:rPr lang="en-US" sz="1450" dirty="0"/>
              <a:t>++) {</a:t>
            </a:r>
            <a:endParaRPr lang="en-IN" sz="1450" dirty="0"/>
          </a:p>
          <a:p>
            <a:pPr marL="468000" indent="-468000" algn="just">
              <a:lnSpc>
                <a:spcPct val="110000"/>
              </a:lnSpc>
              <a:spcBef>
                <a:spcPts val="200"/>
              </a:spcBef>
              <a:spcAft>
                <a:spcPts val="200"/>
              </a:spcAft>
              <a:buNone/>
            </a:pPr>
            <a:r>
              <a:rPr lang="en-US" sz="1450" dirty="0"/>
              <a:t>	            s += </a:t>
            </a:r>
            <a:r>
              <a:rPr lang="en-US" sz="1450" dirty="0" err="1"/>
              <a:t>Math.min</a:t>
            </a:r>
            <a:r>
              <a:rPr lang="en-US" sz="1450" dirty="0"/>
              <a:t>(</a:t>
            </a:r>
            <a:r>
              <a:rPr lang="en-US" sz="1450" dirty="0" err="1"/>
              <a:t>Math.abs</a:t>
            </a:r>
            <a:r>
              <a:rPr lang="en-US" sz="1450" dirty="0"/>
              <a:t>(</a:t>
            </a:r>
            <a:r>
              <a:rPr lang="en-US" sz="1450" dirty="0" err="1"/>
              <a:t>arr</a:t>
            </a:r>
            <a:r>
              <a:rPr lang="en-US" sz="1450" dirty="0"/>
              <a:t>[</a:t>
            </a:r>
            <a:r>
              <a:rPr lang="en-US" sz="1450" dirty="0" err="1"/>
              <a:t>i</a:t>
            </a:r>
            <a:r>
              <a:rPr lang="en-US" sz="1450" dirty="0"/>
              <a:t>] - </a:t>
            </a:r>
            <a:r>
              <a:rPr lang="en-US" sz="1450" dirty="0" err="1"/>
              <a:t>arr</a:t>
            </a:r>
            <a:r>
              <a:rPr lang="en-US" sz="1450" dirty="0"/>
              <a:t>[</a:t>
            </a:r>
            <a:r>
              <a:rPr lang="en-US" sz="1450" dirty="0" err="1"/>
              <a:t>i</a:t>
            </a:r>
            <a:r>
              <a:rPr lang="en-US" sz="1450" dirty="0"/>
              <a:t> - 1]), </a:t>
            </a:r>
            <a:r>
              <a:rPr lang="en-US" sz="1450" dirty="0" err="1"/>
              <a:t>Math.abs</a:t>
            </a:r>
            <a:r>
              <a:rPr lang="en-US" sz="1450" dirty="0"/>
              <a:t>(</a:t>
            </a:r>
            <a:r>
              <a:rPr lang="en-US" sz="1450" dirty="0" err="1"/>
              <a:t>arr</a:t>
            </a:r>
            <a:r>
              <a:rPr lang="en-US" sz="1450" dirty="0"/>
              <a:t>[</a:t>
            </a:r>
            <a:r>
              <a:rPr lang="en-US" sz="1450" dirty="0" err="1"/>
              <a:t>i</a:t>
            </a:r>
            <a:r>
              <a:rPr lang="en-US" sz="1450" dirty="0"/>
              <a:t>] - </a:t>
            </a:r>
            <a:r>
              <a:rPr lang="en-US" sz="1450" dirty="0" err="1"/>
              <a:t>arr</a:t>
            </a:r>
            <a:r>
              <a:rPr lang="en-US" sz="1450" dirty="0"/>
              <a:t>[</a:t>
            </a:r>
            <a:r>
              <a:rPr lang="en-US" sz="1450" dirty="0" err="1"/>
              <a:t>i</a:t>
            </a:r>
            <a:r>
              <a:rPr lang="en-US" sz="1450" dirty="0"/>
              <a:t> + 1]));</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r>
              <a:rPr lang="en-US" sz="1450" dirty="0" err="1"/>
              <a:t>System.out.println</a:t>
            </a:r>
            <a:r>
              <a:rPr lang="en-US" sz="1450" dirty="0"/>
              <a:t>(s);</a:t>
            </a:r>
            <a:endParaRPr lang="en-IN" sz="1450" dirty="0"/>
          </a:p>
          <a:p>
            <a:pPr marL="468000" indent="-468000" algn="just">
              <a:lnSpc>
                <a:spcPct val="110000"/>
              </a:lnSpc>
              <a:spcBef>
                <a:spcPts val="200"/>
              </a:spcBef>
              <a:spcAft>
                <a:spcPts val="200"/>
              </a:spcAft>
              <a:buNone/>
            </a:pPr>
            <a:r>
              <a:rPr lang="en-US" sz="1450" dirty="0"/>
              <a:t>	    }</a:t>
            </a:r>
            <a:endParaRPr lang="en-IN" sz="1450" dirty="0"/>
          </a:p>
          <a:p>
            <a:pPr marL="468000" indent="-468000" algn="just">
              <a:lnSpc>
                <a:spcPct val="110000"/>
              </a:lnSpc>
              <a:spcBef>
                <a:spcPts val="200"/>
              </a:spcBef>
              <a:spcAft>
                <a:spcPts val="200"/>
              </a:spcAft>
              <a:buNone/>
            </a:pPr>
            <a:r>
              <a:rPr lang="en-US" sz="1450" dirty="0"/>
              <a:t>	}</a:t>
            </a:r>
            <a:endParaRPr lang="en-IN" sz="1450" dirty="0"/>
          </a:p>
        </p:txBody>
      </p:sp>
    </p:spTree>
    <p:extLst>
      <p:ext uri="{BB962C8B-B14F-4D97-AF65-F5344CB8AC3E}">
        <p14:creationId xmlns:p14="http://schemas.microsoft.com/office/powerpoint/2010/main" val="25553955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089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89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0899">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dirty="0"/>
              <a:t>24.	Write a program that takes in input as String x and returns the length of the longest palindrome subsequence of x.</a:t>
            </a:r>
            <a:endParaRPr lang="en-IN" sz="1600" dirty="0"/>
          </a:p>
          <a:p>
            <a:pPr marL="468000" indent="-468000" algn="just">
              <a:lnSpc>
                <a:spcPct val="120000"/>
              </a:lnSpc>
              <a:spcBef>
                <a:spcPts val="200"/>
              </a:spcBef>
              <a:spcAft>
                <a:spcPts val="200"/>
              </a:spcAft>
              <a:buNone/>
            </a:pPr>
            <a:r>
              <a:rPr lang="en-US" sz="1600" dirty="0"/>
              <a:t>	</a:t>
            </a:r>
            <a:r>
              <a:rPr lang="en-US" sz="1600" b="1" dirty="0"/>
              <a:t>Input Specification:</a:t>
            </a:r>
            <a:endParaRPr lang="en-IN" sz="1600" dirty="0"/>
          </a:p>
          <a:p>
            <a:pPr marL="468000" indent="-468000" algn="just">
              <a:lnSpc>
                <a:spcPct val="120000"/>
              </a:lnSpc>
              <a:spcBef>
                <a:spcPts val="200"/>
              </a:spcBef>
              <a:spcAft>
                <a:spcPts val="200"/>
              </a:spcAft>
              <a:buNone/>
            </a:pPr>
            <a:r>
              <a:rPr lang="en-US" sz="1600" dirty="0"/>
              <a:t>	</a:t>
            </a:r>
            <a:r>
              <a:rPr lang="en-US" sz="1600" b="1" dirty="0"/>
              <a:t>input1:</a:t>
            </a:r>
            <a:r>
              <a:rPr lang="en-US" sz="1600" dirty="0"/>
              <a:t> string input</a:t>
            </a:r>
            <a:endParaRPr lang="en-IN" sz="1600" dirty="0"/>
          </a:p>
          <a:p>
            <a:pPr marL="468000" indent="-468000" algn="just">
              <a:lnSpc>
                <a:spcPct val="120000"/>
              </a:lnSpc>
              <a:spcBef>
                <a:spcPts val="200"/>
              </a:spcBef>
              <a:spcAft>
                <a:spcPts val="200"/>
              </a:spcAft>
              <a:buNone/>
            </a:pPr>
            <a:r>
              <a:rPr lang="en-US" sz="1600" dirty="0"/>
              <a:t>	</a:t>
            </a:r>
            <a:r>
              <a:rPr lang="en-US" sz="1600" b="1" dirty="0"/>
              <a:t>Output Specification:</a:t>
            </a:r>
            <a:endParaRPr lang="en-IN" sz="1600" dirty="0"/>
          </a:p>
          <a:p>
            <a:pPr marL="468000" indent="-468000" algn="just">
              <a:lnSpc>
                <a:spcPct val="120000"/>
              </a:lnSpc>
              <a:spcBef>
                <a:spcPts val="200"/>
              </a:spcBef>
              <a:spcAft>
                <a:spcPts val="200"/>
              </a:spcAft>
              <a:buNone/>
            </a:pPr>
            <a:r>
              <a:rPr lang="en-US" sz="1600" dirty="0"/>
              <a:t>	Return the length of the longest palindromic subsequence.</a:t>
            </a:r>
            <a:endParaRPr lang="en-IN" sz="1600" dirty="0"/>
          </a:p>
          <a:p>
            <a:pPr marL="468000" indent="-468000" algn="just">
              <a:lnSpc>
                <a:spcPct val="120000"/>
              </a:lnSpc>
              <a:spcBef>
                <a:spcPts val="200"/>
              </a:spcBef>
              <a:spcAft>
                <a:spcPts val="200"/>
              </a:spcAft>
              <a:buNone/>
            </a:pPr>
            <a:r>
              <a:rPr lang="en-US" sz="1600" dirty="0"/>
              <a:t>	</a:t>
            </a:r>
            <a:r>
              <a:rPr lang="en-US" sz="1600" b="1" dirty="0"/>
              <a:t>Example 1:</a:t>
            </a:r>
            <a:endParaRPr lang="en-IN" sz="1600" dirty="0"/>
          </a:p>
          <a:p>
            <a:pPr marL="468000" indent="-468000" algn="just">
              <a:lnSpc>
                <a:spcPct val="120000"/>
              </a:lnSpc>
              <a:spcBef>
                <a:spcPts val="200"/>
              </a:spcBef>
              <a:spcAft>
                <a:spcPts val="200"/>
              </a:spcAft>
              <a:buNone/>
            </a:pPr>
            <a:r>
              <a:rPr lang="en-US" sz="1600" dirty="0"/>
              <a:t>	</a:t>
            </a:r>
            <a:r>
              <a:rPr lang="en-US" sz="1600" b="1" dirty="0"/>
              <a:t>input1:</a:t>
            </a:r>
            <a:r>
              <a:rPr lang="en-US" sz="1600" dirty="0"/>
              <a:t> </a:t>
            </a:r>
            <a:r>
              <a:rPr lang="en-US" sz="1600" dirty="0" err="1"/>
              <a:t>ababa</a:t>
            </a:r>
            <a:endParaRPr lang="en-IN" sz="1600" dirty="0"/>
          </a:p>
          <a:p>
            <a:pPr marL="468000" indent="-468000" algn="just">
              <a:lnSpc>
                <a:spcPct val="120000"/>
              </a:lnSpc>
              <a:spcBef>
                <a:spcPts val="200"/>
              </a:spcBef>
              <a:spcAft>
                <a:spcPts val="200"/>
              </a:spcAft>
              <a:buNone/>
            </a:pPr>
            <a:r>
              <a:rPr lang="en-US" sz="1600" dirty="0"/>
              <a:t>	</a:t>
            </a:r>
            <a:r>
              <a:rPr lang="en-US" sz="1600" b="1" dirty="0"/>
              <a:t>Output:</a:t>
            </a:r>
            <a:r>
              <a:rPr lang="en-US" sz="1600" dirty="0"/>
              <a:t> 5</a:t>
            </a:r>
            <a:endParaRPr lang="en-IN" sz="1600" dirty="0"/>
          </a:p>
          <a:p>
            <a:pPr marL="468000" indent="-468000" algn="just">
              <a:lnSpc>
                <a:spcPct val="120000"/>
              </a:lnSpc>
              <a:spcBef>
                <a:spcPts val="200"/>
              </a:spcBef>
              <a:spcAft>
                <a:spcPts val="200"/>
              </a:spcAft>
              <a:buNone/>
            </a:pPr>
            <a:r>
              <a:rPr lang="en-US" sz="1600" dirty="0"/>
              <a:t>	</a:t>
            </a:r>
            <a:r>
              <a:rPr lang="en-US" sz="1600" b="1" dirty="0"/>
              <a:t>Explanation:</a:t>
            </a:r>
            <a:endParaRPr lang="en-IN" sz="1600" dirty="0"/>
          </a:p>
          <a:p>
            <a:pPr marL="468000" indent="-468000" algn="just">
              <a:lnSpc>
                <a:spcPct val="120000"/>
              </a:lnSpc>
              <a:spcBef>
                <a:spcPts val="200"/>
              </a:spcBef>
              <a:spcAft>
                <a:spcPts val="200"/>
              </a:spcAft>
              <a:buNone/>
            </a:pPr>
            <a:r>
              <a:rPr lang="en-US" sz="1600" dirty="0"/>
              <a:t>	Length of Longest palindromic sequence is 5 that is “</a:t>
            </a:r>
            <a:r>
              <a:rPr lang="en-US" sz="1600" dirty="0" err="1"/>
              <a:t>ababa</a:t>
            </a:r>
            <a:r>
              <a:rPr lang="en-US" sz="1600" dirty="0"/>
              <a:t>”</a:t>
            </a:r>
            <a:endParaRPr lang="en-IN" sz="1600" dirty="0"/>
          </a:p>
          <a:p>
            <a:pPr marL="468000" indent="-468000" algn="just">
              <a:lnSpc>
                <a:spcPct val="120000"/>
              </a:lnSpc>
              <a:spcBef>
                <a:spcPts val="200"/>
              </a:spcBef>
              <a:spcAft>
                <a:spcPts val="200"/>
              </a:spcAft>
              <a:buNone/>
            </a:pPr>
            <a:r>
              <a:rPr lang="en-US" sz="1600" dirty="0"/>
              <a:t>	</a:t>
            </a:r>
            <a:r>
              <a:rPr lang="en-US" sz="1600" b="1" dirty="0"/>
              <a:t>Example 2:</a:t>
            </a:r>
            <a:endParaRPr lang="en-IN" sz="1600" dirty="0"/>
          </a:p>
          <a:p>
            <a:pPr marL="468000" indent="-468000" algn="just">
              <a:lnSpc>
                <a:spcPct val="120000"/>
              </a:lnSpc>
              <a:spcBef>
                <a:spcPts val="200"/>
              </a:spcBef>
              <a:spcAft>
                <a:spcPts val="200"/>
              </a:spcAft>
              <a:buNone/>
            </a:pPr>
            <a:r>
              <a:rPr lang="en-US" sz="1600" dirty="0"/>
              <a:t>	</a:t>
            </a:r>
            <a:r>
              <a:rPr lang="en-US" sz="1600" b="1" dirty="0"/>
              <a:t>input1: </a:t>
            </a:r>
            <a:r>
              <a:rPr lang="en-US" sz="1600" dirty="0" err="1"/>
              <a:t>umeaylnlfd</a:t>
            </a:r>
            <a:endParaRPr lang="en-IN" sz="1600" dirty="0"/>
          </a:p>
          <a:p>
            <a:pPr marL="468000" indent="-468000" algn="just">
              <a:lnSpc>
                <a:spcPct val="120000"/>
              </a:lnSpc>
              <a:spcBef>
                <a:spcPts val="200"/>
              </a:spcBef>
              <a:spcAft>
                <a:spcPts val="200"/>
              </a:spcAft>
              <a:buNone/>
            </a:pPr>
            <a:r>
              <a:rPr lang="en-US" sz="1600" b="1" dirty="0"/>
              <a:t>	Output:</a:t>
            </a:r>
            <a:r>
              <a:rPr lang="en-US" sz="1600" dirty="0"/>
              <a:t> 3</a:t>
            </a:r>
            <a:endParaRPr lang="en-IN" sz="1600" dirty="0"/>
          </a:p>
          <a:p>
            <a:pPr marL="468000" indent="-468000" algn="just">
              <a:lnSpc>
                <a:spcPct val="120000"/>
              </a:lnSpc>
              <a:spcBef>
                <a:spcPts val="200"/>
              </a:spcBef>
              <a:spcAft>
                <a:spcPts val="200"/>
              </a:spcAft>
              <a:buNone/>
            </a:pPr>
            <a:r>
              <a:rPr lang="en-US" sz="1600" b="1" dirty="0"/>
              <a:t>	Explanation:</a:t>
            </a:r>
            <a:endParaRPr lang="en-IN" sz="1600" dirty="0"/>
          </a:p>
          <a:p>
            <a:pPr marL="468000" indent="-468000" algn="just">
              <a:lnSpc>
                <a:spcPct val="120000"/>
              </a:lnSpc>
              <a:spcBef>
                <a:spcPts val="200"/>
              </a:spcBef>
              <a:spcAft>
                <a:spcPts val="200"/>
              </a:spcAft>
              <a:buNone/>
            </a:pPr>
            <a:r>
              <a:rPr lang="en-US" sz="1600" b="1" dirty="0"/>
              <a:t>	</a:t>
            </a:r>
            <a:r>
              <a:rPr lang="en-US" sz="1600" dirty="0"/>
              <a:t>Length of Longest palindromic sequence is 3 that is “</a:t>
            </a:r>
            <a:r>
              <a:rPr lang="en-US" sz="1600" dirty="0" err="1"/>
              <a:t>lnl</a:t>
            </a:r>
            <a:r>
              <a:rPr lang="en-US" sz="1600" dirty="0"/>
              <a:t>”.</a:t>
            </a:r>
            <a:endParaRPr lang="en-IN" sz="1600" dirty="0"/>
          </a:p>
        </p:txBody>
      </p:sp>
    </p:spTree>
    <p:extLst>
      <p:ext uri="{BB962C8B-B14F-4D97-AF65-F5344CB8AC3E}">
        <p14:creationId xmlns:p14="http://schemas.microsoft.com/office/powerpoint/2010/main" val="42616833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String input = </a:t>
            </a:r>
            <a:r>
              <a:rPr lang="en-US" sz="1600" dirty="0" err="1"/>
              <a:t>scanner.nextLine</a:t>
            </a:r>
            <a:r>
              <a:rPr lang="en-US" sz="1600" dirty="0"/>
              <a:t>();</a:t>
            </a:r>
            <a:endParaRPr lang="en-IN" sz="1600" dirty="0"/>
          </a:p>
          <a:p>
            <a:pPr marL="468000" indent="-468000" algn="just">
              <a:lnSpc>
                <a:spcPct val="120000"/>
              </a:lnSpc>
              <a:spcBef>
                <a:spcPts val="300"/>
              </a:spcBef>
              <a:spcAft>
                <a:spcPts val="300"/>
              </a:spcAft>
              <a:buNone/>
            </a:pPr>
            <a:r>
              <a:rPr lang="en-US" sz="1600" dirty="0"/>
              <a:t>	        int result = </a:t>
            </a:r>
            <a:r>
              <a:rPr lang="en-US" sz="1600" dirty="0" err="1"/>
              <a:t>longestPalindromicSubsequenceLength</a:t>
            </a:r>
            <a:r>
              <a:rPr lang="en-US" sz="1600" dirty="0"/>
              <a:t>(input);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(result);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int </a:t>
            </a:r>
            <a:r>
              <a:rPr lang="en-US" sz="1600" dirty="0" err="1"/>
              <a:t>longestPalindromicSubsequenceLength</a:t>
            </a:r>
            <a:r>
              <a:rPr lang="en-US" sz="1600" dirty="0"/>
              <a:t>(String x) {</a:t>
            </a:r>
            <a:endParaRPr lang="en-IN" sz="1600" dirty="0"/>
          </a:p>
          <a:p>
            <a:pPr marL="468000" indent="-468000" algn="just">
              <a:lnSpc>
                <a:spcPct val="120000"/>
              </a:lnSpc>
              <a:spcBef>
                <a:spcPts val="300"/>
              </a:spcBef>
              <a:spcAft>
                <a:spcPts val="300"/>
              </a:spcAft>
              <a:buNone/>
            </a:pPr>
            <a:r>
              <a:rPr lang="en-US" sz="1600" dirty="0"/>
              <a:t>	        int n = </a:t>
            </a:r>
            <a:r>
              <a:rPr lang="en-US" sz="1600" dirty="0" err="1"/>
              <a:t>x.length</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dp</a:t>
            </a:r>
            <a:r>
              <a:rPr lang="en-US" sz="1600" dirty="0"/>
              <a:t> = new int[n][n];</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dp</a:t>
            </a:r>
            <a:r>
              <a:rPr lang="en-US" sz="1600" dirty="0"/>
              <a:t>[</a:t>
            </a:r>
            <a:r>
              <a:rPr lang="en-US" sz="1600" dirty="0" err="1"/>
              <a:t>i</a:t>
            </a:r>
            <a:r>
              <a:rPr lang="en-US" sz="1600" dirty="0"/>
              <a:t>][</a:t>
            </a:r>
            <a:r>
              <a:rPr lang="en-US" sz="1600" dirty="0" err="1"/>
              <a:t>i</a:t>
            </a:r>
            <a:r>
              <a:rPr lang="en-US" sz="1600" dirty="0"/>
              <a:t>] = 1;</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2018061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	        for (int cl = 2; cl &lt;= n; cl++) {</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 cl + 1;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int j = </a:t>
            </a:r>
            <a:r>
              <a:rPr lang="en-US" sz="1600" dirty="0" err="1"/>
              <a:t>i</a:t>
            </a:r>
            <a:r>
              <a:rPr lang="en-US" sz="1600" dirty="0"/>
              <a:t> + cl - 1;</a:t>
            </a:r>
            <a:endParaRPr lang="en-IN" sz="1600" dirty="0"/>
          </a:p>
          <a:p>
            <a:pPr marL="468000" indent="-468000" algn="just">
              <a:lnSpc>
                <a:spcPct val="120000"/>
              </a:lnSpc>
              <a:spcBef>
                <a:spcPts val="300"/>
              </a:spcBef>
              <a:spcAft>
                <a:spcPts val="300"/>
              </a:spcAft>
              <a:buNone/>
            </a:pPr>
            <a:r>
              <a:rPr lang="en-US" sz="1600" dirty="0"/>
              <a:t>	                if (</a:t>
            </a:r>
            <a:r>
              <a:rPr lang="en-US" sz="1600" dirty="0" err="1"/>
              <a:t>x.charAt</a:t>
            </a:r>
            <a:r>
              <a:rPr lang="en-US" sz="1600" dirty="0"/>
              <a:t>(</a:t>
            </a:r>
            <a:r>
              <a:rPr lang="en-US" sz="1600" dirty="0" err="1"/>
              <a:t>i</a:t>
            </a:r>
            <a:r>
              <a:rPr lang="en-US" sz="1600" dirty="0"/>
              <a:t>) == </a:t>
            </a:r>
            <a:r>
              <a:rPr lang="en-US" sz="1600" dirty="0" err="1"/>
              <a:t>x.charAt</a:t>
            </a:r>
            <a:r>
              <a:rPr lang="en-US" sz="1600" dirty="0"/>
              <a:t>(j) &amp;&amp; cl == 2) {</a:t>
            </a:r>
            <a:endParaRPr lang="en-IN" sz="1600" dirty="0"/>
          </a:p>
          <a:p>
            <a:pPr marL="468000" indent="-468000" algn="just">
              <a:lnSpc>
                <a:spcPct val="120000"/>
              </a:lnSpc>
              <a:spcBef>
                <a:spcPts val="300"/>
              </a:spcBef>
              <a:spcAft>
                <a:spcPts val="300"/>
              </a:spcAft>
              <a:buNone/>
            </a:pPr>
            <a:r>
              <a:rPr lang="en-US" sz="1600" dirty="0"/>
              <a:t>	                    </a:t>
            </a:r>
            <a:r>
              <a:rPr lang="en-US" sz="1600" dirty="0" err="1"/>
              <a:t>dp</a:t>
            </a:r>
            <a:r>
              <a:rPr lang="en-US" sz="1600" dirty="0"/>
              <a:t>[</a:t>
            </a:r>
            <a:r>
              <a:rPr lang="en-US" sz="1600" dirty="0" err="1"/>
              <a:t>i</a:t>
            </a:r>
            <a:r>
              <a:rPr lang="en-US" sz="1600" dirty="0"/>
              <a:t>][j] = 2;</a:t>
            </a:r>
            <a:endParaRPr lang="en-IN" sz="1600" dirty="0"/>
          </a:p>
          <a:p>
            <a:pPr marL="468000" indent="-468000" algn="just">
              <a:lnSpc>
                <a:spcPct val="120000"/>
              </a:lnSpc>
              <a:spcBef>
                <a:spcPts val="300"/>
              </a:spcBef>
              <a:spcAft>
                <a:spcPts val="300"/>
              </a:spcAft>
              <a:buNone/>
            </a:pPr>
            <a:r>
              <a:rPr lang="en-US" sz="1600" dirty="0"/>
              <a:t>	                } else if (</a:t>
            </a:r>
            <a:r>
              <a:rPr lang="en-US" sz="1600" dirty="0" err="1"/>
              <a:t>x.charAt</a:t>
            </a:r>
            <a:r>
              <a:rPr lang="en-US" sz="1600" dirty="0"/>
              <a:t>(</a:t>
            </a:r>
            <a:r>
              <a:rPr lang="en-US" sz="1600" dirty="0" err="1"/>
              <a:t>i</a:t>
            </a:r>
            <a:r>
              <a:rPr lang="en-US" sz="1600" dirty="0"/>
              <a:t>) == </a:t>
            </a:r>
            <a:r>
              <a:rPr lang="en-US" sz="1600" dirty="0" err="1"/>
              <a:t>x.charAt</a:t>
            </a:r>
            <a:r>
              <a:rPr lang="en-US" sz="1600" dirty="0"/>
              <a:t>(j)) {</a:t>
            </a:r>
            <a:endParaRPr lang="en-IN" sz="1600" dirty="0"/>
          </a:p>
          <a:p>
            <a:pPr marL="468000" indent="-468000" algn="just">
              <a:lnSpc>
                <a:spcPct val="120000"/>
              </a:lnSpc>
              <a:spcBef>
                <a:spcPts val="300"/>
              </a:spcBef>
              <a:spcAft>
                <a:spcPts val="300"/>
              </a:spcAft>
              <a:buNone/>
            </a:pPr>
            <a:r>
              <a:rPr lang="en-US" sz="1600" dirty="0"/>
              <a:t>	                    </a:t>
            </a:r>
            <a:r>
              <a:rPr lang="en-US" sz="1600" dirty="0" err="1"/>
              <a:t>dp</a:t>
            </a:r>
            <a:r>
              <a:rPr lang="en-US" sz="1600" dirty="0"/>
              <a:t>[</a:t>
            </a:r>
            <a:r>
              <a:rPr lang="en-US" sz="1600" dirty="0" err="1"/>
              <a:t>i</a:t>
            </a:r>
            <a:r>
              <a:rPr lang="en-US" sz="1600" dirty="0"/>
              <a:t>][j] = </a:t>
            </a:r>
            <a:r>
              <a:rPr lang="en-US" sz="1600" dirty="0" err="1"/>
              <a:t>dp</a:t>
            </a:r>
            <a:r>
              <a:rPr lang="en-US" sz="1600" dirty="0"/>
              <a:t>[</a:t>
            </a:r>
            <a:r>
              <a:rPr lang="en-US" sz="1600" dirty="0" err="1"/>
              <a:t>i</a:t>
            </a:r>
            <a:r>
              <a:rPr lang="en-US" sz="1600" dirty="0"/>
              <a:t> + 1][j - 1] + 2;</a:t>
            </a:r>
            <a:endParaRPr lang="en-IN" sz="1600" dirty="0"/>
          </a:p>
          <a:p>
            <a:pPr marL="468000" indent="-468000" algn="just">
              <a:lnSpc>
                <a:spcPct val="120000"/>
              </a:lnSpc>
              <a:spcBef>
                <a:spcPts val="300"/>
              </a:spcBef>
              <a:spcAft>
                <a:spcPts val="300"/>
              </a:spcAft>
              <a:buNone/>
            </a:pPr>
            <a:r>
              <a:rPr lang="en-US" sz="1600" dirty="0"/>
              <a:t>	                } else {</a:t>
            </a:r>
            <a:endParaRPr lang="en-IN" sz="1600" dirty="0"/>
          </a:p>
          <a:p>
            <a:pPr marL="468000" indent="-468000" algn="just">
              <a:lnSpc>
                <a:spcPct val="120000"/>
              </a:lnSpc>
              <a:spcBef>
                <a:spcPts val="300"/>
              </a:spcBef>
              <a:spcAft>
                <a:spcPts val="300"/>
              </a:spcAft>
              <a:buNone/>
            </a:pPr>
            <a:r>
              <a:rPr lang="en-US" sz="1600" dirty="0"/>
              <a:t>	                    </a:t>
            </a:r>
            <a:r>
              <a:rPr lang="en-US" sz="1600" dirty="0" err="1"/>
              <a:t>dp</a:t>
            </a:r>
            <a:r>
              <a:rPr lang="en-US" sz="1600" dirty="0"/>
              <a:t>[</a:t>
            </a:r>
            <a:r>
              <a:rPr lang="en-US" sz="1600" dirty="0" err="1"/>
              <a:t>i</a:t>
            </a:r>
            <a:r>
              <a:rPr lang="en-US" sz="1600" dirty="0"/>
              <a:t>][j] = </a:t>
            </a:r>
            <a:r>
              <a:rPr lang="en-US" sz="1600" dirty="0" err="1"/>
              <a:t>Math.max</a:t>
            </a:r>
            <a:r>
              <a:rPr lang="en-US" sz="1600" dirty="0"/>
              <a:t>(</a:t>
            </a:r>
            <a:r>
              <a:rPr lang="en-US" sz="1600" dirty="0" err="1"/>
              <a:t>dp</a:t>
            </a:r>
            <a:r>
              <a:rPr lang="en-US" sz="1600" dirty="0"/>
              <a:t>[</a:t>
            </a:r>
            <a:r>
              <a:rPr lang="en-US" sz="1600" dirty="0" err="1"/>
              <a:t>i</a:t>
            </a:r>
            <a:r>
              <a:rPr lang="en-US" sz="1600" dirty="0"/>
              <a:t>][j - 1], </a:t>
            </a:r>
            <a:r>
              <a:rPr lang="en-US" sz="1600" dirty="0" err="1"/>
              <a:t>dp</a:t>
            </a:r>
            <a:r>
              <a:rPr lang="en-US" sz="1600" dirty="0"/>
              <a:t>[</a:t>
            </a:r>
            <a:r>
              <a:rPr lang="en-US" sz="1600" dirty="0" err="1"/>
              <a:t>i</a:t>
            </a:r>
            <a:r>
              <a:rPr lang="en-US" sz="1600" dirty="0"/>
              <a:t> + 1][j]);</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return </a:t>
            </a:r>
            <a:r>
              <a:rPr lang="en-US" sz="1600" dirty="0" err="1"/>
              <a:t>dp</a:t>
            </a:r>
            <a:r>
              <a:rPr lang="en-US" sz="1600" dirty="0"/>
              <a:t>[0][n - 1];</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447066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dirty="0"/>
              <a:t>25.	Create a program that take a name as input and returns a greeting.</a:t>
            </a:r>
            <a:endParaRPr lang="en-IN" sz="1600" dirty="0"/>
          </a:p>
          <a:p>
            <a:pPr marL="468000" indent="-468000" algn="just">
              <a:lnSpc>
                <a:spcPct val="120000"/>
              </a:lnSpc>
              <a:spcBef>
                <a:spcPts val="300"/>
              </a:spcBef>
              <a:spcAft>
                <a:spcPts val="300"/>
              </a:spcAft>
              <a:buNone/>
            </a:pPr>
            <a:r>
              <a:rPr lang="en-US" sz="1600" dirty="0"/>
              <a:t>	</a:t>
            </a:r>
            <a:r>
              <a:rPr lang="en-US" sz="1600" b="1" dirty="0"/>
              <a:t>Examples Input:</a:t>
            </a:r>
            <a:endParaRPr lang="en-IN" sz="1600" dirty="0"/>
          </a:p>
          <a:p>
            <a:pPr marL="468000" indent="-468000" algn="just">
              <a:lnSpc>
                <a:spcPct val="120000"/>
              </a:lnSpc>
              <a:spcBef>
                <a:spcPts val="300"/>
              </a:spcBef>
              <a:spcAft>
                <a:spcPts val="300"/>
              </a:spcAft>
              <a:buNone/>
            </a:pPr>
            <a:r>
              <a:rPr lang="en-US" sz="1600" dirty="0"/>
              <a:t>	Gerald</a:t>
            </a:r>
            <a:endParaRPr lang="en-IN" sz="1600" dirty="0"/>
          </a:p>
          <a:p>
            <a:pPr marL="468000" indent="-468000" algn="just">
              <a:lnSpc>
                <a:spcPct val="120000"/>
              </a:lnSpc>
              <a:spcBef>
                <a:spcPts val="300"/>
              </a:spcBef>
              <a:spcAft>
                <a:spcPts val="300"/>
              </a:spcAft>
              <a:buNone/>
            </a:pPr>
            <a:r>
              <a:rPr lang="en-US" sz="1600" dirty="0"/>
              <a:t>	</a:t>
            </a:r>
            <a:r>
              <a:rPr lang="en-US" sz="1600" b="1" dirty="0"/>
              <a:t>Example Output:</a:t>
            </a:r>
            <a:endParaRPr lang="en-IN" sz="1600" dirty="0"/>
          </a:p>
          <a:p>
            <a:pPr marL="468000" indent="-468000" algn="just">
              <a:lnSpc>
                <a:spcPct val="120000"/>
              </a:lnSpc>
              <a:spcBef>
                <a:spcPts val="300"/>
              </a:spcBef>
              <a:spcAft>
                <a:spcPts val="300"/>
              </a:spcAft>
              <a:buNone/>
            </a:pPr>
            <a:r>
              <a:rPr lang="en-US" sz="1600" dirty="0"/>
              <a:t>	Hello Gerald!</a:t>
            </a:r>
            <a:endParaRPr lang="en-IN" sz="1600" dirty="0"/>
          </a:p>
          <a:p>
            <a:pPr marL="468000" indent="-468000" algn="just">
              <a:lnSpc>
                <a:spcPct val="120000"/>
              </a:lnSpc>
              <a:spcBef>
                <a:spcPts val="300"/>
              </a:spcBef>
              <a:spcAft>
                <a:spcPts val="300"/>
              </a:spcAft>
              <a:buNone/>
            </a:pPr>
            <a:r>
              <a:rPr lang="en-US" sz="1600" dirty="0"/>
              <a:t>	</a:t>
            </a:r>
            <a:r>
              <a:rPr lang="en-US" sz="1600" b="1" dirty="0"/>
              <a:t>Examples Input:</a:t>
            </a:r>
            <a:endParaRPr lang="en-IN" sz="1600" dirty="0"/>
          </a:p>
          <a:p>
            <a:pPr marL="468000" indent="-468000" algn="just">
              <a:lnSpc>
                <a:spcPct val="120000"/>
              </a:lnSpc>
              <a:spcBef>
                <a:spcPts val="300"/>
              </a:spcBef>
              <a:spcAft>
                <a:spcPts val="300"/>
              </a:spcAft>
              <a:buNone/>
            </a:pPr>
            <a:r>
              <a:rPr lang="en-US" sz="1600" dirty="0"/>
              <a:t>	Tiffany</a:t>
            </a:r>
            <a:endParaRPr lang="en-IN" sz="1600" dirty="0"/>
          </a:p>
          <a:p>
            <a:pPr marL="468000" indent="-468000" algn="just">
              <a:lnSpc>
                <a:spcPct val="120000"/>
              </a:lnSpc>
              <a:spcBef>
                <a:spcPts val="300"/>
              </a:spcBef>
              <a:spcAft>
                <a:spcPts val="300"/>
              </a:spcAft>
              <a:buNone/>
            </a:pPr>
            <a:r>
              <a:rPr lang="en-US" sz="1600" dirty="0"/>
              <a:t>	</a:t>
            </a:r>
            <a:r>
              <a:rPr lang="en-US" sz="1600" b="1" dirty="0"/>
              <a:t>Example Output:</a:t>
            </a:r>
            <a:endParaRPr lang="en-IN" sz="1600" dirty="0"/>
          </a:p>
          <a:p>
            <a:pPr marL="468000" indent="-468000" algn="just">
              <a:lnSpc>
                <a:spcPct val="120000"/>
              </a:lnSpc>
              <a:spcBef>
                <a:spcPts val="300"/>
              </a:spcBef>
              <a:spcAft>
                <a:spcPts val="300"/>
              </a:spcAft>
              <a:buNone/>
            </a:pPr>
            <a:r>
              <a:rPr lang="en-US" sz="1600" dirty="0"/>
              <a:t>	Hello Tiffany!</a:t>
            </a:r>
            <a:endParaRPr lang="en-IN" sz="1600" dirty="0"/>
          </a:p>
        </p:txBody>
      </p:sp>
    </p:spTree>
    <p:extLst>
      <p:ext uri="{BB962C8B-B14F-4D97-AF65-F5344CB8AC3E}">
        <p14:creationId xmlns:p14="http://schemas.microsoft.com/office/powerpoint/2010/main" val="42836179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String input = </a:t>
            </a:r>
            <a:r>
              <a:rPr lang="en-US" sz="1600" dirty="0" err="1"/>
              <a:t>scanner.nextLine</a:t>
            </a:r>
            <a:r>
              <a:rPr lang="en-US" sz="1600" dirty="0"/>
              <a:t>();</a:t>
            </a:r>
            <a:endParaRPr lang="en-IN" sz="1600" dirty="0"/>
          </a:p>
          <a:p>
            <a:pPr marL="468000" indent="-468000" algn="just">
              <a:lnSpc>
                <a:spcPct val="120000"/>
              </a:lnSpc>
              <a:spcBef>
                <a:spcPts val="300"/>
              </a:spcBef>
              <a:spcAft>
                <a:spcPts val="300"/>
              </a:spcAft>
              <a:buNone/>
            </a:pPr>
            <a:r>
              <a:rPr lang="en-US" sz="1600" dirty="0"/>
              <a:t>	        String result = greet(input);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(result);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public static String greet(String name) {</a:t>
            </a:r>
            <a:endParaRPr lang="en-IN" sz="1600" dirty="0"/>
          </a:p>
          <a:p>
            <a:pPr marL="468000" indent="-468000" algn="just">
              <a:lnSpc>
                <a:spcPct val="120000"/>
              </a:lnSpc>
              <a:spcBef>
                <a:spcPts val="300"/>
              </a:spcBef>
              <a:spcAft>
                <a:spcPts val="300"/>
              </a:spcAft>
              <a:buNone/>
            </a:pPr>
            <a:r>
              <a:rPr lang="en-US" sz="1600" dirty="0"/>
              <a:t>	        return "Hello " + name + "!";</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752942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26.	How to attempt?</a:t>
            </a:r>
            <a:endParaRPr lang="en-IN" sz="1800" dirty="0"/>
          </a:p>
          <a:p>
            <a:pPr marL="468000" indent="-468000" algn="just">
              <a:lnSpc>
                <a:spcPct val="130000"/>
              </a:lnSpc>
              <a:spcBef>
                <a:spcPts val="500"/>
              </a:spcBef>
              <a:spcAft>
                <a:spcPts val="500"/>
              </a:spcAft>
              <a:buNone/>
            </a:pPr>
            <a:r>
              <a:rPr lang="en-US" sz="1800" dirty="0"/>
              <a:t>	</a:t>
            </a:r>
            <a:r>
              <a:rPr lang="en-US" sz="1800" b="1" dirty="0"/>
              <a:t>Highest Common Factor</a:t>
            </a:r>
            <a:endParaRPr lang="en-IN" sz="1800" dirty="0"/>
          </a:p>
          <a:p>
            <a:pPr marL="468000" indent="-468000" algn="just">
              <a:lnSpc>
                <a:spcPct val="130000"/>
              </a:lnSpc>
              <a:spcBef>
                <a:spcPts val="500"/>
              </a:spcBef>
              <a:spcAft>
                <a:spcPts val="500"/>
              </a:spcAft>
              <a:buNone/>
            </a:pPr>
            <a:r>
              <a:rPr lang="en-US" sz="1800" dirty="0"/>
              <a:t>	Find the HCF (Highest Common Factor) of n numbers given in an integer array. Fill in the function HCF() and return the HCF.</a:t>
            </a:r>
            <a:endParaRPr lang="en-IN" sz="1800" dirty="0"/>
          </a:p>
          <a:p>
            <a:pPr marL="468000" indent="-468000" algn="just">
              <a:lnSpc>
                <a:spcPct val="130000"/>
              </a:lnSpc>
              <a:spcBef>
                <a:spcPts val="500"/>
              </a:spcBef>
              <a:spcAft>
                <a:spcPts val="500"/>
              </a:spcAft>
              <a:buNone/>
            </a:pPr>
            <a:r>
              <a:rPr lang="en-US" sz="1800" dirty="0"/>
              <a:t>	</a:t>
            </a:r>
            <a:r>
              <a:rPr lang="en-US" sz="1800" b="1" dirty="0"/>
              <a:t>Input Specification:</a:t>
            </a:r>
            <a:endParaRPr lang="en-IN" sz="1800" dirty="0"/>
          </a:p>
          <a:p>
            <a:pPr marL="468000" indent="-468000" algn="just">
              <a:lnSpc>
                <a:spcPct val="130000"/>
              </a:lnSpc>
              <a:spcBef>
                <a:spcPts val="500"/>
              </a:spcBef>
              <a:spcAft>
                <a:spcPts val="500"/>
              </a:spcAft>
              <a:buNone/>
            </a:pPr>
            <a:r>
              <a:rPr lang="en-US" sz="1800" dirty="0"/>
              <a:t>	</a:t>
            </a:r>
            <a:r>
              <a:rPr lang="en-US" sz="1800" b="1" dirty="0"/>
              <a:t>input1: </a:t>
            </a:r>
            <a:r>
              <a:rPr lang="en-US" sz="1800" dirty="0"/>
              <a:t>the size array</a:t>
            </a:r>
            <a:endParaRPr lang="en-IN" sz="1800" dirty="0"/>
          </a:p>
          <a:p>
            <a:pPr marL="468000" indent="-468000" algn="just">
              <a:lnSpc>
                <a:spcPct val="130000"/>
              </a:lnSpc>
              <a:spcBef>
                <a:spcPts val="500"/>
              </a:spcBef>
              <a:spcAft>
                <a:spcPts val="500"/>
              </a:spcAft>
              <a:buNone/>
            </a:pPr>
            <a:r>
              <a:rPr lang="en-US" sz="1800" dirty="0"/>
              <a:t>	</a:t>
            </a:r>
            <a:r>
              <a:rPr lang="en-US" sz="1800" b="1" dirty="0"/>
              <a:t>input2:</a:t>
            </a:r>
            <a:r>
              <a:rPr lang="en-US" sz="1800" dirty="0"/>
              <a:t> an integer array</a:t>
            </a:r>
            <a:endParaRPr lang="en-IN" sz="1800" dirty="0"/>
          </a:p>
          <a:p>
            <a:pPr marL="468000" indent="-468000" algn="just">
              <a:lnSpc>
                <a:spcPct val="130000"/>
              </a:lnSpc>
              <a:spcBef>
                <a:spcPts val="500"/>
              </a:spcBef>
              <a:spcAft>
                <a:spcPts val="500"/>
              </a:spcAft>
              <a:buNone/>
            </a:pPr>
            <a:r>
              <a:rPr lang="en-US" sz="1800" dirty="0"/>
              <a:t>	</a:t>
            </a:r>
            <a:r>
              <a:rPr lang="en-US" sz="1800" b="1" dirty="0"/>
              <a:t>Output Specification:</a:t>
            </a:r>
            <a:endParaRPr lang="en-IN" sz="1800" dirty="0"/>
          </a:p>
          <a:p>
            <a:pPr marL="468000" indent="-468000" algn="just">
              <a:lnSpc>
                <a:spcPct val="130000"/>
              </a:lnSpc>
              <a:spcBef>
                <a:spcPts val="500"/>
              </a:spcBef>
              <a:spcAft>
                <a:spcPts val="500"/>
              </a:spcAft>
              <a:buNone/>
            </a:pPr>
            <a:r>
              <a:rPr lang="en-US" sz="1800" dirty="0"/>
              <a:t>	Return the HCF of given numbers</a:t>
            </a:r>
            <a:endParaRPr lang="en-IN" sz="1800" dirty="0"/>
          </a:p>
        </p:txBody>
      </p:sp>
    </p:spTree>
    <p:extLst>
      <p:ext uri="{BB962C8B-B14F-4D97-AF65-F5344CB8AC3E}">
        <p14:creationId xmlns:p14="http://schemas.microsoft.com/office/powerpoint/2010/main" val="13540139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30000"/>
              </a:lnSpc>
              <a:spcBef>
                <a:spcPts val="500"/>
              </a:spcBef>
              <a:spcAft>
                <a:spcPts val="500"/>
              </a:spcAft>
              <a:buNone/>
            </a:pPr>
            <a:r>
              <a:rPr lang="en-US" sz="1800" dirty="0"/>
              <a:t>	</a:t>
            </a:r>
            <a:r>
              <a:rPr lang="en-US" sz="1800" b="1" dirty="0"/>
              <a:t>Example 1:</a:t>
            </a:r>
            <a:endParaRPr lang="en-IN" sz="1800" dirty="0"/>
          </a:p>
          <a:p>
            <a:pPr marL="468000" indent="-468000" algn="just">
              <a:lnSpc>
                <a:spcPct val="130000"/>
              </a:lnSpc>
              <a:spcBef>
                <a:spcPts val="500"/>
              </a:spcBef>
              <a:spcAft>
                <a:spcPts val="500"/>
              </a:spcAft>
              <a:buNone/>
            </a:pPr>
            <a:r>
              <a:rPr lang="en-US" sz="1800" dirty="0"/>
              <a:t>	</a:t>
            </a:r>
            <a:r>
              <a:rPr lang="en-US" sz="1800" b="1" dirty="0"/>
              <a:t>input 1:</a:t>
            </a:r>
            <a:r>
              <a:rPr lang="en-US" sz="1800" dirty="0"/>
              <a:t>3</a:t>
            </a:r>
            <a:endParaRPr lang="en-IN" sz="1800" dirty="0"/>
          </a:p>
          <a:p>
            <a:pPr marL="468000" indent="-468000" algn="just">
              <a:lnSpc>
                <a:spcPct val="130000"/>
              </a:lnSpc>
              <a:spcBef>
                <a:spcPts val="500"/>
              </a:spcBef>
              <a:spcAft>
                <a:spcPts val="500"/>
              </a:spcAft>
              <a:buNone/>
            </a:pPr>
            <a:r>
              <a:rPr lang="en-US" sz="1800" dirty="0"/>
              <a:t>	</a:t>
            </a:r>
            <a:r>
              <a:rPr lang="en-US" sz="1800" b="1" dirty="0"/>
              <a:t>input 2: </a:t>
            </a:r>
            <a:r>
              <a:rPr lang="en-US" sz="1800" dirty="0"/>
              <a:t>{2, 4, 8}</a:t>
            </a:r>
            <a:endParaRPr lang="en-IN" sz="1800" dirty="0"/>
          </a:p>
          <a:p>
            <a:pPr marL="468000" indent="-468000" algn="just">
              <a:lnSpc>
                <a:spcPct val="130000"/>
              </a:lnSpc>
              <a:spcBef>
                <a:spcPts val="500"/>
              </a:spcBef>
              <a:spcAft>
                <a:spcPts val="500"/>
              </a:spcAft>
              <a:buNone/>
            </a:pPr>
            <a:r>
              <a:rPr lang="en-US" sz="1800" b="1" dirty="0"/>
              <a:t>	Output:</a:t>
            </a:r>
            <a:r>
              <a:rPr lang="en-US" sz="1800" dirty="0"/>
              <a:t> 2</a:t>
            </a:r>
            <a:endParaRPr lang="en-IN" sz="1800" dirty="0"/>
          </a:p>
          <a:p>
            <a:pPr marL="468000" indent="-468000" algn="just">
              <a:lnSpc>
                <a:spcPct val="130000"/>
              </a:lnSpc>
              <a:spcBef>
                <a:spcPts val="500"/>
              </a:spcBef>
              <a:spcAft>
                <a:spcPts val="500"/>
              </a:spcAft>
              <a:buNone/>
            </a:pPr>
            <a:r>
              <a:rPr lang="en-US" sz="1800" b="1" dirty="0"/>
              <a:t>	Explanation:</a:t>
            </a:r>
            <a:endParaRPr lang="en-IN" sz="1800" dirty="0"/>
          </a:p>
          <a:p>
            <a:pPr marL="468000" indent="-468000" algn="just">
              <a:lnSpc>
                <a:spcPct val="130000"/>
              </a:lnSpc>
              <a:spcBef>
                <a:spcPts val="500"/>
              </a:spcBef>
              <a:spcAft>
                <a:spcPts val="500"/>
              </a:spcAft>
              <a:buNone/>
            </a:pPr>
            <a:r>
              <a:rPr lang="en-US" sz="1800" dirty="0"/>
              <a:t>	The common factor for 2, 4, 8 are 1 and 2. Hence the HCF(Highest Common Factor) is 2.</a:t>
            </a:r>
            <a:endParaRPr lang="en-IN" sz="1800" dirty="0"/>
          </a:p>
          <a:p>
            <a:pPr marL="468000" indent="-468000" algn="just">
              <a:lnSpc>
                <a:spcPct val="130000"/>
              </a:lnSpc>
              <a:spcBef>
                <a:spcPts val="500"/>
              </a:spcBef>
              <a:spcAft>
                <a:spcPts val="500"/>
              </a:spcAft>
              <a:buNone/>
            </a:pPr>
            <a:r>
              <a:rPr lang="en-US" sz="1800" dirty="0"/>
              <a:t>	</a:t>
            </a:r>
            <a:r>
              <a:rPr lang="en-US" sz="1800" b="1" dirty="0"/>
              <a:t>Example 2:</a:t>
            </a:r>
            <a:endParaRPr lang="en-IN" sz="1800" dirty="0"/>
          </a:p>
          <a:p>
            <a:pPr marL="468000" indent="-468000" algn="just">
              <a:lnSpc>
                <a:spcPct val="130000"/>
              </a:lnSpc>
              <a:spcBef>
                <a:spcPts val="500"/>
              </a:spcBef>
              <a:spcAft>
                <a:spcPts val="500"/>
              </a:spcAft>
              <a:buNone/>
            </a:pPr>
            <a:r>
              <a:rPr lang="en-US" sz="1800" dirty="0"/>
              <a:t>	</a:t>
            </a:r>
            <a:r>
              <a:rPr lang="en-US" sz="1800" b="1" dirty="0"/>
              <a:t>input1:</a:t>
            </a:r>
            <a:r>
              <a:rPr lang="en-US" sz="1800" dirty="0"/>
              <a:t> 5</a:t>
            </a:r>
            <a:endParaRPr lang="en-IN" sz="1800" dirty="0"/>
          </a:p>
          <a:p>
            <a:pPr marL="468000" indent="-468000" algn="just">
              <a:lnSpc>
                <a:spcPct val="130000"/>
              </a:lnSpc>
              <a:spcBef>
                <a:spcPts val="500"/>
              </a:spcBef>
              <a:spcAft>
                <a:spcPts val="500"/>
              </a:spcAft>
              <a:buNone/>
            </a:pPr>
            <a:r>
              <a:rPr lang="en-US" sz="1800" dirty="0"/>
              <a:t>	</a:t>
            </a:r>
            <a:r>
              <a:rPr lang="en-US" sz="1800" b="1" dirty="0"/>
              <a:t>input2:</a:t>
            </a:r>
            <a:r>
              <a:rPr lang="en-US" sz="1800" dirty="0"/>
              <a:t> {10, 15, 20, 35, 70}</a:t>
            </a:r>
            <a:endParaRPr lang="en-IN" sz="1800" dirty="0"/>
          </a:p>
          <a:p>
            <a:pPr marL="468000" indent="-468000" algn="just">
              <a:lnSpc>
                <a:spcPct val="130000"/>
              </a:lnSpc>
              <a:spcBef>
                <a:spcPts val="500"/>
              </a:spcBef>
              <a:spcAft>
                <a:spcPts val="500"/>
              </a:spcAft>
              <a:buNone/>
            </a:pPr>
            <a:r>
              <a:rPr lang="en-US" sz="1800" dirty="0"/>
              <a:t>	</a:t>
            </a:r>
            <a:r>
              <a:rPr lang="en-US" sz="1800" b="1" dirty="0"/>
              <a:t>Output:</a:t>
            </a:r>
            <a:r>
              <a:rPr lang="en-US" sz="1800" dirty="0"/>
              <a:t> 5</a:t>
            </a:r>
            <a:endParaRPr lang="en-IN" sz="1800" dirty="0"/>
          </a:p>
        </p:txBody>
      </p:sp>
    </p:spTree>
    <p:extLst>
      <p:ext uri="{BB962C8B-B14F-4D97-AF65-F5344CB8AC3E}">
        <p14:creationId xmlns:p14="http://schemas.microsoft.com/office/powerpoint/2010/main" val="7450502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300"/>
              </a:spcBef>
              <a:spcAft>
                <a:spcPts val="300"/>
              </a:spcAft>
              <a:buNone/>
            </a:pPr>
            <a:r>
              <a:rPr lang="en-US" sz="1600" b="1" dirty="0"/>
              <a:t>	Answer:</a:t>
            </a:r>
            <a:endParaRPr lang="en-IN" sz="1600" dirty="0"/>
          </a:p>
          <a:p>
            <a:pPr marL="468000" indent="-468000" algn="just">
              <a:lnSpc>
                <a:spcPct val="120000"/>
              </a:lnSpc>
              <a:spcBef>
                <a:spcPts val="300"/>
              </a:spcBef>
              <a:spcAft>
                <a:spcPts val="300"/>
              </a:spcAft>
              <a:buNone/>
            </a:pPr>
            <a:r>
              <a:rPr lang="en-US" sz="1600" dirty="0"/>
              <a:t>	import </a:t>
            </a:r>
            <a:r>
              <a:rPr lang="en-US" sz="1600" dirty="0" err="1"/>
              <a:t>java.util.Scanner</a:t>
            </a:r>
            <a:r>
              <a:rPr lang="en-US" sz="1600" dirty="0"/>
              <a:t>;</a:t>
            </a:r>
            <a:endParaRPr lang="en-IN" sz="1600" dirty="0"/>
          </a:p>
          <a:p>
            <a:pPr marL="468000" indent="-468000" algn="just">
              <a:lnSpc>
                <a:spcPct val="120000"/>
              </a:lnSpc>
              <a:spcBef>
                <a:spcPts val="300"/>
              </a:spcBef>
              <a:spcAft>
                <a:spcPts val="300"/>
              </a:spcAft>
              <a:buNone/>
            </a:pPr>
            <a:r>
              <a:rPr lang="en-US" sz="1600" dirty="0"/>
              <a:t>	public class Main {</a:t>
            </a:r>
            <a:endParaRPr lang="en-IN" sz="1600" dirty="0"/>
          </a:p>
          <a:p>
            <a:pPr marL="468000" indent="-468000" algn="just">
              <a:lnSpc>
                <a:spcPct val="120000"/>
              </a:lnSpc>
              <a:spcBef>
                <a:spcPts val="300"/>
              </a:spcBef>
              <a:spcAft>
                <a:spcPts val="300"/>
              </a:spcAft>
              <a:buNone/>
            </a:pPr>
            <a:r>
              <a:rPr lang="en-US" sz="1600" dirty="0"/>
              <a:t>	    public static void main(String[] </a:t>
            </a:r>
            <a:r>
              <a:rPr lang="en-US" sz="1600" dirty="0" err="1"/>
              <a:t>args</a:t>
            </a:r>
            <a:r>
              <a:rPr lang="en-US" sz="1600" dirty="0"/>
              <a:t>) {</a:t>
            </a:r>
            <a:endParaRPr lang="en-IN" sz="1600" dirty="0"/>
          </a:p>
          <a:p>
            <a:pPr marL="468000" indent="-468000" algn="just">
              <a:lnSpc>
                <a:spcPct val="120000"/>
              </a:lnSpc>
              <a:spcBef>
                <a:spcPts val="300"/>
              </a:spcBef>
              <a:spcAft>
                <a:spcPts val="300"/>
              </a:spcAft>
              <a:buNone/>
            </a:pPr>
            <a:r>
              <a:rPr lang="en-US" sz="1600" dirty="0"/>
              <a:t>	        Scanner </a:t>
            </a:r>
            <a:r>
              <a:rPr lang="en-US" sz="1600" dirty="0" err="1"/>
              <a:t>scanner</a:t>
            </a:r>
            <a:r>
              <a:rPr lang="en-US" sz="1600" dirty="0"/>
              <a:t> = new Scanner(System.in);</a:t>
            </a:r>
            <a:endParaRPr lang="en-IN" sz="1600" dirty="0"/>
          </a:p>
          <a:p>
            <a:pPr marL="468000" indent="-468000" algn="just">
              <a:lnSpc>
                <a:spcPct val="120000"/>
              </a:lnSpc>
              <a:spcBef>
                <a:spcPts val="300"/>
              </a:spcBef>
              <a:spcAft>
                <a:spcPts val="300"/>
              </a:spcAft>
              <a:buNone/>
            </a:pPr>
            <a:r>
              <a:rPr lang="en-US" sz="1600" dirty="0"/>
              <a:t>	        int n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int[] </a:t>
            </a:r>
            <a:r>
              <a:rPr lang="en-US" sz="1600" dirty="0" err="1"/>
              <a:t>arr</a:t>
            </a:r>
            <a:r>
              <a:rPr lang="en-US" sz="1600" dirty="0"/>
              <a:t> = new int[n];</a:t>
            </a:r>
            <a:endParaRPr lang="en-IN" sz="1600" dirty="0"/>
          </a:p>
          <a:p>
            <a:pPr marL="468000" indent="-468000" algn="just">
              <a:lnSpc>
                <a:spcPct val="120000"/>
              </a:lnSpc>
              <a:spcBef>
                <a:spcPts val="300"/>
              </a:spcBef>
              <a:spcAft>
                <a:spcPts val="300"/>
              </a:spcAft>
              <a:buNone/>
            </a:pPr>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endParaRPr lang="en-IN" sz="1600" dirty="0"/>
          </a:p>
          <a:p>
            <a:pPr marL="468000" indent="-468000" algn="just">
              <a:lnSpc>
                <a:spcPct val="120000"/>
              </a:lnSpc>
              <a:spcBef>
                <a:spcPts val="300"/>
              </a:spcBef>
              <a:spcAft>
                <a:spcPts val="300"/>
              </a:spcAft>
              <a:buNone/>
            </a:pPr>
            <a:r>
              <a:rPr lang="en-US" sz="1600" dirty="0"/>
              <a:t>	            </a:t>
            </a:r>
            <a:r>
              <a:rPr lang="en-US" sz="1600" dirty="0" err="1"/>
              <a:t>arr</a:t>
            </a:r>
            <a:r>
              <a:rPr lang="en-US" sz="1600" dirty="0"/>
              <a:t>[</a:t>
            </a:r>
            <a:r>
              <a:rPr lang="en-US" sz="1600" dirty="0" err="1"/>
              <a:t>i</a:t>
            </a:r>
            <a:r>
              <a:rPr lang="en-US" sz="1600" dirty="0"/>
              <a:t>] = </a:t>
            </a:r>
            <a:r>
              <a:rPr lang="en-US" sz="1600" dirty="0" err="1"/>
              <a:t>scanner.nextInt</a:t>
            </a:r>
            <a:r>
              <a:rPr lang="en-US" sz="1600" dirty="0"/>
              <a:t>();</a:t>
            </a:r>
            <a:endParaRPr lang="en-IN" sz="1600" dirty="0"/>
          </a:p>
          <a:p>
            <a:pPr marL="468000" indent="-468000" algn="just">
              <a:lnSpc>
                <a:spcPct val="120000"/>
              </a:lnSpc>
              <a:spcBef>
                <a:spcPts val="300"/>
              </a:spcBef>
              <a:spcAft>
                <a:spcPts val="300"/>
              </a:spcAft>
              <a:buNone/>
            </a:pPr>
            <a:r>
              <a:rPr lang="en-US" sz="1600" dirty="0"/>
              <a:t>	        }</a:t>
            </a:r>
            <a:endParaRPr lang="en-IN" sz="1600" dirty="0"/>
          </a:p>
          <a:p>
            <a:pPr marL="468000" indent="-468000" algn="just">
              <a:lnSpc>
                <a:spcPct val="120000"/>
              </a:lnSpc>
              <a:spcBef>
                <a:spcPts val="300"/>
              </a:spcBef>
              <a:spcAft>
                <a:spcPts val="300"/>
              </a:spcAft>
              <a:buNone/>
            </a:pPr>
            <a:r>
              <a:rPr lang="en-US" sz="1600" dirty="0"/>
              <a:t>	        int result = HCF(n, </a:t>
            </a:r>
            <a:r>
              <a:rPr lang="en-US" sz="1600" dirty="0" err="1"/>
              <a:t>arr</a:t>
            </a:r>
            <a:r>
              <a:rPr lang="en-US" sz="1600" dirty="0"/>
              <a:t>);</a:t>
            </a:r>
            <a:endParaRPr lang="en-IN" sz="1600" dirty="0"/>
          </a:p>
          <a:p>
            <a:pPr marL="468000" indent="-468000" algn="just">
              <a:lnSpc>
                <a:spcPct val="120000"/>
              </a:lnSpc>
              <a:spcBef>
                <a:spcPts val="300"/>
              </a:spcBef>
              <a:spcAft>
                <a:spcPts val="300"/>
              </a:spcAft>
              <a:buNone/>
            </a:pPr>
            <a:r>
              <a:rPr lang="en-US" sz="1600" dirty="0"/>
              <a:t>	        </a:t>
            </a:r>
            <a:r>
              <a:rPr lang="en-US" sz="1600" dirty="0" err="1"/>
              <a:t>System.out.println</a:t>
            </a:r>
            <a:r>
              <a:rPr lang="en-US" sz="1600" dirty="0"/>
              <a:t>(result);</a:t>
            </a:r>
            <a:endParaRPr lang="en-IN" sz="1600" dirty="0"/>
          </a:p>
          <a:p>
            <a:pPr marL="468000" indent="-468000" algn="just">
              <a:lnSpc>
                <a:spcPct val="120000"/>
              </a:lnSpc>
              <a:spcBef>
                <a:spcPts val="300"/>
              </a:spcBef>
              <a:spcAft>
                <a:spcPts val="300"/>
              </a:spcAft>
              <a:buNone/>
            </a:pPr>
            <a:r>
              <a:rPr lang="en-US" sz="1600" dirty="0"/>
              <a:t>	    }</a:t>
            </a:r>
            <a:endParaRPr lang="en-IN" sz="1600" dirty="0"/>
          </a:p>
        </p:txBody>
      </p:sp>
    </p:spTree>
    <p:extLst>
      <p:ext uri="{BB962C8B-B14F-4D97-AF65-F5344CB8AC3E}">
        <p14:creationId xmlns:p14="http://schemas.microsoft.com/office/powerpoint/2010/main" val="38668066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87B7505-99F8-4BBD-B965-5603A1FB1849}"/>
              </a:ext>
            </a:extLst>
          </p:cNvPr>
          <p:cNvSpPr>
            <a:spLocks noGrp="1" noChangeArrowheads="1"/>
          </p:cNvSpPr>
          <p:nvPr>
            <p:ph type="body" idx="1"/>
          </p:nvPr>
        </p:nvSpPr>
        <p:spPr>
          <a:xfrm>
            <a:off x="457200" y="762000"/>
            <a:ext cx="8229600" cy="5638800"/>
          </a:xfrm>
        </p:spPr>
        <p:txBody>
          <a:bodyPr>
            <a:noAutofit/>
          </a:bodyPr>
          <a:lstStyle/>
          <a:p>
            <a:pPr marL="468000" indent="-468000" algn="just">
              <a:lnSpc>
                <a:spcPct val="120000"/>
              </a:lnSpc>
              <a:spcBef>
                <a:spcPts val="200"/>
              </a:spcBef>
              <a:spcAft>
                <a:spcPts val="200"/>
              </a:spcAft>
              <a:buNone/>
            </a:pPr>
            <a:r>
              <a:rPr lang="en-US" sz="1600" dirty="0"/>
              <a:t>	    public static int </a:t>
            </a:r>
            <a:r>
              <a:rPr lang="en-US" sz="1600" dirty="0" err="1"/>
              <a:t>gcd</a:t>
            </a:r>
            <a:r>
              <a:rPr lang="en-US" sz="1600" dirty="0"/>
              <a:t>(int a, int b) {</a:t>
            </a:r>
            <a:endParaRPr lang="en-IN" sz="1600" dirty="0"/>
          </a:p>
          <a:p>
            <a:pPr marL="468000" indent="-468000" algn="just">
              <a:lnSpc>
                <a:spcPct val="120000"/>
              </a:lnSpc>
              <a:spcBef>
                <a:spcPts val="200"/>
              </a:spcBef>
              <a:spcAft>
                <a:spcPts val="200"/>
              </a:spcAft>
              <a:buNone/>
            </a:pPr>
            <a:r>
              <a:rPr lang="en-US" sz="1600" dirty="0"/>
              <a:t>	        while (b != 0) {</a:t>
            </a:r>
            <a:endParaRPr lang="en-IN" sz="1600" dirty="0"/>
          </a:p>
          <a:p>
            <a:pPr marL="468000" indent="-468000" algn="just">
              <a:lnSpc>
                <a:spcPct val="120000"/>
              </a:lnSpc>
              <a:spcBef>
                <a:spcPts val="200"/>
              </a:spcBef>
              <a:spcAft>
                <a:spcPts val="200"/>
              </a:spcAft>
              <a:buNone/>
            </a:pPr>
            <a:r>
              <a:rPr lang="en-US" sz="1600" dirty="0"/>
              <a:t>	            int temp = b;</a:t>
            </a:r>
            <a:endParaRPr lang="en-IN" sz="1600" dirty="0"/>
          </a:p>
          <a:p>
            <a:pPr marL="468000" indent="-468000" algn="just">
              <a:lnSpc>
                <a:spcPct val="120000"/>
              </a:lnSpc>
              <a:spcBef>
                <a:spcPts val="200"/>
              </a:spcBef>
              <a:spcAft>
                <a:spcPts val="200"/>
              </a:spcAft>
              <a:buNone/>
            </a:pPr>
            <a:r>
              <a:rPr lang="en-US" sz="1600" dirty="0"/>
              <a:t>	            b = a % b;</a:t>
            </a:r>
            <a:endParaRPr lang="en-IN" sz="1600" dirty="0"/>
          </a:p>
          <a:p>
            <a:pPr marL="468000" indent="-468000" algn="just">
              <a:lnSpc>
                <a:spcPct val="120000"/>
              </a:lnSpc>
              <a:spcBef>
                <a:spcPts val="200"/>
              </a:spcBef>
              <a:spcAft>
                <a:spcPts val="200"/>
              </a:spcAft>
              <a:buNone/>
            </a:pPr>
            <a:r>
              <a:rPr lang="en-US" sz="1600" dirty="0"/>
              <a:t>	            a = temp;</a:t>
            </a:r>
            <a:endParaRPr lang="en-IN" sz="1600" dirty="0"/>
          </a:p>
          <a:p>
            <a:pPr marL="468000" indent="-468000" algn="just">
              <a:lnSpc>
                <a:spcPct val="120000"/>
              </a:lnSpc>
              <a:spcBef>
                <a:spcPts val="200"/>
              </a:spcBef>
              <a:spcAft>
                <a:spcPts val="200"/>
              </a:spcAft>
              <a:buNone/>
            </a:pPr>
            <a:r>
              <a:rPr lang="en-US" sz="1600" dirty="0"/>
              <a:t>	        }</a:t>
            </a:r>
            <a:endParaRPr lang="en-IN" sz="1600" dirty="0"/>
          </a:p>
          <a:p>
            <a:pPr marL="468000" indent="-468000" algn="just">
              <a:lnSpc>
                <a:spcPct val="120000"/>
              </a:lnSpc>
              <a:spcBef>
                <a:spcPts val="200"/>
              </a:spcBef>
              <a:spcAft>
                <a:spcPts val="200"/>
              </a:spcAft>
              <a:buNone/>
            </a:pPr>
            <a:r>
              <a:rPr lang="en-US" sz="1600" dirty="0"/>
              <a:t>	        return a;</a:t>
            </a:r>
            <a:endParaRPr lang="en-IN" sz="1600" dirty="0"/>
          </a:p>
          <a:p>
            <a:pPr marL="468000" indent="-468000" algn="just">
              <a:lnSpc>
                <a:spcPct val="120000"/>
              </a:lnSpc>
              <a:spcBef>
                <a:spcPts val="200"/>
              </a:spcBef>
              <a:spcAft>
                <a:spcPts val="200"/>
              </a:spcAft>
              <a:buNone/>
            </a:pPr>
            <a:r>
              <a:rPr lang="en-US" sz="1600" dirty="0"/>
              <a:t>	    }</a:t>
            </a:r>
            <a:endParaRPr lang="en-IN" sz="1600" dirty="0"/>
          </a:p>
          <a:p>
            <a:pPr marL="468000" indent="-468000" algn="just">
              <a:lnSpc>
                <a:spcPct val="120000"/>
              </a:lnSpc>
              <a:spcBef>
                <a:spcPts val="200"/>
              </a:spcBef>
              <a:spcAft>
                <a:spcPts val="200"/>
              </a:spcAft>
              <a:buNone/>
            </a:pPr>
            <a:r>
              <a:rPr lang="en-US" sz="1600" dirty="0"/>
              <a:t>	    public static int HCF(int size, int[] numbers) {</a:t>
            </a:r>
            <a:endParaRPr lang="en-IN" sz="1600" dirty="0"/>
          </a:p>
          <a:p>
            <a:pPr marL="468000" indent="-468000" algn="just">
              <a:lnSpc>
                <a:spcPct val="120000"/>
              </a:lnSpc>
              <a:spcBef>
                <a:spcPts val="200"/>
              </a:spcBef>
              <a:spcAft>
                <a:spcPts val="200"/>
              </a:spcAft>
              <a:buNone/>
            </a:pPr>
            <a:r>
              <a:rPr lang="en-US" sz="1600" dirty="0"/>
              <a:t>	        int </a:t>
            </a:r>
            <a:r>
              <a:rPr lang="en-US" sz="1600" dirty="0" err="1"/>
              <a:t>hcf</a:t>
            </a:r>
            <a:r>
              <a:rPr lang="en-US" sz="1600" dirty="0"/>
              <a:t> = numbers[0];</a:t>
            </a:r>
            <a:endParaRPr lang="en-IN" sz="1600" dirty="0"/>
          </a:p>
          <a:p>
            <a:pPr marL="468000" indent="-468000" algn="just">
              <a:lnSpc>
                <a:spcPct val="120000"/>
              </a:lnSpc>
              <a:spcBef>
                <a:spcPts val="200"/>
              </a:spcBef>
              <a:spcAft>
                <a:spcPts val="200"/>
              </a:spcAft>
              <a:buNone/>
            </a:pPr>
            <a:r>
              <a:rPr lang="en-US" sz="1600" dirty="0"/>
              <a:t>	        for (int </a:t>
            </a:r>
            <a:r>
              <a:rPr lang="en-US" sz="1600" dirty="0" err="1"/>
              <a:t>i</a:t>
            </a:r>
            <a:r>
              <a:rPr lang="en-US" sz="1600" dirty="0"/>
              <a:t> = 1; </a:t>
            </a:r>
            <a:r>
              <a:rPr lang="en-US" sz="1600" dirty="0" err="1"/>
              <a:t>i</a:t>
            </a:r>
            <a:r>
              <a:rPr lang="en-US" sz="1600" dirty="0"/>
              <a:t> &lt; size; </a:t>
            </a:r>
            <a:r>
              <a:rPr lang="en-US" sz="1600" dirty="0" err="1"/>
              <a:t>i</a:t>
            </a:r>
            <a:r>
              <a:rPr lang="en-US" sz="1600" dirty="0"/>
              <a:t>++) {</a:t>
            </a:r>
            <a:endParaRPr lang="en-IN" sz="1600" dirty="0"/>
          </a:p>
          <a:p>
            <a:pPr marL="468000" indent="-468000" algn="just">
              <a:lnSpc>
                <a:spcPct val="120000"/>
              </a:lnSpc>
              <a:spcBef>
                <a:spcPts val="200"/>
              </a:spcBef>
              <a:spcAft>
                <a:spcPts val="200"/>
              </a:spcAft>
              <a:buNone/>
            </a:pPr>
            <a:r>
              <a:rPr lang="en-US" sz="1600" dirty="0"/>
              <a:t>	            </a:t>
            </a:r>
            <a:r>
              <a:rPr lang="en-US" sz="1600" dirty="0" err="1"/>
              <a:t>hcf</a:t>
            </a:r>
            <a:r>
              <a:rPr lang="en-US" sz="1600" dirty="0"/>
              <a:t> = </a:t>
            </a:r>
            <a:r>
              <a:rPr lang="en-US" sz="1600" dirty="0" err="1"/>
              <a:t>gcd</a:t>
            </a:r>
            <a:r>
              <a:rPr lang="en-US" sz="1600" dirty="0"/>
              <a:t>(</a:t>
            </a:r>
            <a:r>
              <a:rPr lang="en-US" sz="1600" dirty="0" err="1"/>
              <a:t>hcf</a:t>
            </a:r>
            <a:r>
              <a:rPr lang="en-US" sz="1600" dirty="0"/>
              <a:t>, numbers[</a:t>
            </a:r>
            <a:r>
              <a:rPr lang="en-US" sz="1600" dirty="0" err="1"/>
              <a:t>i</a:t>
            </a:r>
            <a:r>
              <a:rPr lang="en-US" sz="1600" dirty="0"/>
              <a:t>]);</a:t>
            </a:r>
            <a:endParaRPr lang="en-IN" sz="1600" dirty="0"/>
          </a:p>
          <a:p>
            <a:pPr marL="468000" indent="-468000" algn="just">
              <a:lnSpc>
                <a:spcPct val="120000"/>
              </a:lnSpc>
              <a:spcBef>
                <a:spcPts val="200"/>
              </a:spcBef>
              <a:spcAft>
                <a:spcPts val="200"/>
              </a:spcAft>
              <a:buNone/>
            </a:pPr>
            <a:r>
              <a:rPr lang="en-US" sz="1600" dirty="0"/>
              <a:t>	        }</a:t>
            </a:r>
            <a:endParaRPr lang="en-IN" sz="1600" dirty="0"/>
          </a:p>
          <a:p>
            <a:pPr marL="468000" indent="-468000" algn="just">
              <a:lnSpc>
                <a:spcPct val="120000"/>
              </a:lnSpc>
              <a:spcBef>
                <a:spcPts val="200"/>
              </a:spcBef>
              <a:spcAft>
                <a:spcPts val="200"/>
              </a:spcAft>
              <a:buNone/>
            </a:pPr>
            <a:r>
              <a:rPr lang="en-US" sz="1600" dirty="0"/>
              <a:t>	        return </a:t>
            </a:r>
            <a:r>
              <a:rPr lang="en-US" sz="1600" dirty="0" err="1"/>
              <a:t>hcf</a:t>
            </a:r>
            <a:r>
              <a:rPr lang="en-US" sz="1600" dirty="0"/>
              <a:t>;</a:t>
            </a:r>
            <a:endParaRPr lang="en-IN" sz="1600" dirty="0"/>
          </a:p>
          <a:p>
            <a:pPr marL="468000" indent="-468000" algn="just">
              <a:lnSpc>
                <a:spcPct val="120000"/>
              </a:lnSpc>
              <a:spcBef>
                <a:spcPts val="200"/>
              </a:spcBef>
              <a:spcAft>
                <a:spcPts val="200"/>
              </a:spcAft>
              <a:buNone/>
            </a:pPr>
            <a:r>
              <a:rPr lang="en-US" sz="1600" dirty="0"/>
              <a:t>	    }</a:t>
            </a:r>
            <a:endParaRPr lang="en-IN" sz="1600" dirty="0"/>
          </a:p>
          <a:p>
            <a:pPr marL="468000" indent="-468000" algn="just">
              <a:lnSpc>
                <a:spcPct val="120000"/>
              </a:lnSpc>
              <a:spcBef>
                <a:spcPts val="200"/>
              </a:spcBef>
              <a:spcAft>
                <a:spcPts val="200"/>
              </a:spcAft>
              <a:buNone/>
            </a:pPr>
            <a:r>
              <a:rPr lang="en-US" sz="1600" dirty="0"/>
              <a:t>	}</a:t>
            </a:r>
            <a:endParaRPr lang="en-IN" sz="1600" dirty="0"/>
          </a:p>
        </p:txBody>
      </p:sp>
    </p:spTree>
    <p:extLst>
      <p:ext uri="{BB962C8B-B14F-4D97-AF65-F5344CB8AC3E}">
        <p14:creationId xmlns:p14="http://schemas.microsoft.com/office/powerpoint/2010/main" val="31115577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89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89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22436</Words>
  <Application>Microsoft Office PowerPoint</Application>
  <PresentationFormat>On-screen Show (4:3)</PresentationFormat>
  <Paragraphs>2338</Paragraphs>
  <Slides>182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182</vt:i4>
      </vt:variant>
    </vt:vector>
  </HeadingPairs>
  <TitlesOfParts>
    <vt:vector size="190" baseType="lpstr">
      <vt:lpstr>Arial</vt:lpstr>
      <vt:lpstr>Calibri</vt:lpstr>
      <vt:lpstr>Cambria</vt:lpstr>
      <vt:lpstr>Courier New</vt:lpstr>
      <vt:lpstr>Georgia</vt:lpstr>
      <vt:lpstr>Symbol</vt:lpstr>
      <vt:lpstr>Wingdings</vt:lpstr>
      <vt:lpstr>Smart_ppt_Theme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2024-04-26T13:10:11Z</dcterms:modified>
</cp:coreProperties>
</file>