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85" r:id="rId7"/>
    <p:sldId id="264" r:id="rId8"/>
    <p:sldId id="269" r:id="rId9"/>
    <p:sldId id="265" r:id="rId10"/>
    <p:sldId id="289" r:id="rId11"/>
    <p:sldId id="290" r:id="rId12"/>
    <p:sldId id="291" r:id="rId13"/>
    <p:sldId id="292" r:id="rId14"/>
    <p:sldId id="293" r:id="rId15"/>
    <p:sldId id="294" r:id="rId16"/>
    <p:sldId id="267" r:id="rId17"/>
    <p:sldId id="272" r:id="rId18"/>
    <p:sldId id="273" r:id="rId19"/>
    <p:sldId id="274" r:id="rId20"/>
    <p:sldId id="268" r:id="rId21"/>
    <p:sldId id="275" r:id="rId22"/>
    <p:sldId id="276" r:id="rId23"/>
    <p:sldId id="277" r:id="rId24"/>
    <p:sldId id="296" r:id="rId25"/>
    <p:sldId id="278" r:id="rId26"/>
    <p:sldId id="279" r:id="rId27"/>
    <p:sldId id="280" r:id="rId28"/>
    <p:sldId id="283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112" autoAdjust="0"/>
    <p:restoredTop sz="94660"/>
  </p:normalViewPr>
  <p:slideViewPr>
    <p:cSldViewPr>
      <p:cViewPr varScale="1">
        <p:scale>
          <a:sx n="38" d="100"/>
          <a:sy n="38" d="100"/>
        </p:scale>
        <p:origin x="-16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4DF3-0B91-430B-BB4D-4C2C873C52B0}" type="datetimeFigureOut">
              <a:rPr lang="en-US" smtClean="0"/>
              <a:pPr/>
              <a:t>18-Oct-20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70075-2FF1-4D8D-89DF-5EF7DA5781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Californian FB" pitchFamily="18" charset="0"/>
              </a:rPr>
              <a:t>BANK CREDIT CARD</a:t>
            </a:r>
            <a:endParaRPr lang="en-US" sz="5400" b="1" i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Californian FB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981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To predict whether a bank should give person a credit card or not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Value count of column</a:t>
            </a:r>
            <a:r>
              <a:rPr lang="en-US" sz="3600" dirty="0" smtClean="0"/>
              <a:t> </a:t>
            </a:r>
            <a:r>
              <a:rPr lang="en-US" sz="3600" b="1" dirty="0" smtClean="0"/>
              <a:t>Education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1 =2096</a:t>
            </a:r>
          </a:p>
          <a:p>
            <a:pPr>
              <a:buNone/>
            </a:pPr>
            <a:r>
              <a:rPr lang="en-US" dirty="0" smtClean="0"/>
              <a:t>       2 = 1403</a:t>
            </a:r>
          </a:p>
          <a:p>
            <a:pPr>
              <a:buNone/>
            </a:pPr>
            <a:r>
              <a:rPr lang="en-US" dirty="0" smtClean="0"/>
              <a:t>       3=1501</a:t>
            </a:r>
          </a:p>
          <a:p>
            <a:pPr>
              <a:buNone/>
            </a:pPr>
            <a:r>
              <a:rPr lang="en-US" dirty="0" smtClean="0"/>
              <a:t>Mode : 1</a:t>
            </a:r>
          </a:p>
          <a:p>
            <a:pPr>
              <a:buNone/>
            </a:pPr>
            <a:r>
              <a:rPr lang="en-US" dirty="0" smtClean="0"/>
              <a:t>    Dependency of </a:t>
            </a:r>
            <a:r>
              <a:rPr lang="en-US" dirty="0" err="1" smtClean="0"/>
              <a:t>CreditCard</a:t>
            </a:r>
            <a:r>
              <a:rPr lang="en-US" dirty="0" smtClean="0"/>
              <a:t> on Education: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4191000"/>
          <a:ext cx="78486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9720"/>
                <a:gridCol w="1569720"/>
                <a:gridCol w="1569720"/>
                <a:gridCol w="1569720"/>
                <a:gridCol w="1569720"/>
              </a:tblGrid>
              <a:tr h="243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Education=2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Education=3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Value count of </a:t>
            </a:r>
            <a:r>
              <a:rPr lang="en-US" b="1" dirty="0" err="1" smtClean="0"/>
              <a:t>Mortage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. </a:t>
            </a:r>
            <a:r>
              <a:rPr lang="en-US" dirty="0" err="1" smtClean="0"/>
              <a:t>CreditCard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666999"/>
          <a:ext cx="6096000" cy="2362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Mortgage=0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Mortgage=variable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__</a:t>
                      </a:r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CreditCard</a:t>
                      </a:r>
                      <a:r>
                        <a:rPr lang="en-US" dirty="0" smtClean="0"/>
                        <a:t>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__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90600" y="5486400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Most of the people in dataset have Mortgage=0 and few of them have some varied numbers.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/>
              <a:t>Value Count of</a:t>
            </a:r>
            <a:r>
              <a:rPr lang="en-US" b="1" dirty="0" smtClean="0"/>
              <a:t> Personal Loan</a:t>
            </a:r>
          </a:p>
          <a:p>
            <a:pPr>
              <a:buNone/>
            </a:pPr>
            <a:r>
              <a:rPr lang="en-US" dirty="0" smtClean="0"/>
              <a:t>         0 = 2439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1 = 1023</a:t>
            </a:r>
          </a:p>
          <a:p>
            <a:pPr>
              <a:buNone/>
            </a:pPr>
            <a:r>
              <a:rPr lang="en-US" dirty="0" smtClean="0"/>
              <a:t>Mode=0</a:t>
            </a:r>
          </a:p>
          <a:p>
            <a:pPr>
              <a:buNone/>
            </a:pPr>
            <a:r>
              <a:rPr lang="en-US" sz="1800" dirty="0" smtClean="0"/>
              <a:t>● </a:t>
            </a:r>
            <a:r>
              <a:rPr lang="en-US" sz="2800" dirty="0" smtClean="0"/>
              <a:t>Dependency of </a:t>
            </a:r>
            <a:r>
              <a:rPr lang="en-US" sz="2800" dirty="0"/>
              <a:t>C</a:t>
            </a:r>
            <a:r>
              <a:rPr lang="en-US" sz="2800" dirty="0" smtClean="0"/>
              <a:t>redit Card on Personal Loan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276600"/>
          <a:ext cx="67056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/>
                <a:gridCol w="2235200"/>
                <a:gridCol w="2235200"/>
              </a:tblGrid>
              <a:tr h="599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Loan=0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 Loan=1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337</a:t>
                      </a:r>
                      <a:endParaRPr lang="en-US" dirty="0"/>
                    </a:p>
                  </a:txBody>
                  <a:tcPr/>
                </a:tc>
              </a:tr>
              <a:tr h="5994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181600"/>
            <a:ext cx="8610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From these value we get that most of the person having credit card don't have personal loans. Person without any personal loan has more probability of having a credit card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152400"/>
            <a:ext cx="8229600" cy="1222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Value Count of</a:t>
            </a:r>
            <a:r>
              <a:rPr lang="en-US" sz="2800" b="1" dirty="0" smtClean="0"/>
              <a:t> Securities Account</a:t>
            </a:r>
          </a:p>
          <a:p>
            <a:pPr>
              <a:buNone/>
            </a:pPr>
            <a:r>
              <a:rPr lang="en-US" sz="2800" dirty="0" smtClean="0"/>
              <a:t>         0 = 4478</a:t>
            </a:r>
          </a:p>
          <a:p>
            <a:pPr>
              <a:buNone/>
            </a:pPr>
            <a:r>
              <a:rPr lang="en-US" sz="2800" dirty="0" smtClean="0"/>
              <a:t>         1 = 522</a:t>
            </a:r>
          </a:p>
          <a:p>
            <a:pPr>
              <a:buNone/>
            </a:pPr>
            <a:r>
              <a:rPr lang="en-US" sz="2800" dirty="0" smtClean="0"/>
              <a:t>Mode=0</a:t>
            </a:r>
          </a:p>
          <a:p>
            <a:pPr>
              <a:buNone/>
            </a:pPr>
            <a:r>
              <a:rPr lang="en-US" sz="1600" dirty="0" smtClean="0"/>
              <a:t>● </a:t>
            </a:r>
            <a:r>
              <a:rPr lang="en-US" sz="2800" dirty="0" smtClean="0"/>
              <a:t>Dependency of Credit Card </a:t>
            </a:r>
            <a:r>
              <a:rPr lang="en-US" sz="2800" dirty="0" err="1" smtClean="0"/>
              <a:t>w.r.t.Securities</a:t>
            </a:r>
            <a:r>
              <a:rPr lang="en-US" sz="2800" dirty="0" smtClean="0"/>
              <a:t> Account .</a:t>
            </a:r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57200" y="1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pPr>
              <a:buNone/>
            </a:pP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3200400"/>
          <a:ext cx="609600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Securities Account=0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Securities Account=1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54102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There is more probability that a person not having a security account will not have a credit card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sz="2800" dirty="0" smtClean="0"/>
              <a:t>Value Count of </a:t>
            </a:r>
            <a:r>
              <a:rPr lang="en-US" sz="2800" b="1" dirty="0" smtClean="0"/>
              <a:t>CD Account</a:t>
            </a:r>
          </a:p>
          <a:p>
            <a:pPr>
              <a:buNone/>
            </a:pPr>
            <a:r>
              <a:rPr lang="en-US" sz="2800" dirty="0" smtClean="0"/>
              <a:t>         0 = 4698</a:t>
            </a:r>
          </a:p>
          <a:p>
            <a:pPr>
              <a:buNone/>
            </a:pPr>
            <a:r>
              <a:rPr lang="en-US" sz="2800" dirty="0" smtClean="0"/>
              <a:t>         1 = 302</a:t>
            </a:r>
          </a:p>
          <a:p>
            <a:pPr>
              <a:buNone/>
            </a:pPr>
            <a:r>
              <a:rPr lang="en-US" sz="2800" dirty="0" smtClean="0"/>
              <a:t>Mode=0</a:t>
            </a:r>
          </a:p>
          <a:p>
            <a:pPr>
              <a:buNone/>
            </a:pPr>
            <a:r>
              <a:rPr lang="en-US" sz="1600" dirty="0" smtClean="0"/>
              <a:t>● </a:t>
            </a:r>
            <a:r>
              <a:rPr lang="en-US" sz="2800" dirty="0" smtClean="0"/>
              <a:t>Dependency of Credit Card </a:t>
            </a:r>
            <a:r>
              <a:rPr lang="en-US" sz="2800" dirty="0" err="1" smtClean="0"/>
              <a:t>w.r.t</a:t>
            </a:r>
            <a:r>
              <a:rPr lang="en-US" sz="2800" dirty="0" smtClean="0"/>
              <a:t>. CD Account 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200400"/>
          <a:ext cx="6096000" cy="1722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574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 Account=0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CD Account=1</a:t>
                      </a:r>
                      <a:endParaRPr lang="en-US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62</a:t>
                      </a:r>
                      <a:endParaRPr lang="en-US" dirty="0"/>
                    </a:p>
                  </a:txBody>
                  <a:tcPr/>
                </a:tc>
              </a:tr>
              <a:tr h="5740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334000"/>
            <a:ext cx="8915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Form these value we get that there is high probability that if person is not having a CD account he will not have a credit card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r>
              <a:rPr lang="en-US" dirty="0" smtClean="0"/>
              <a:t>Value Count of</a:t>
            </a:r>
            <a:r>
              <a:rPr lang="en-US" b="1" dirty="0" smtClean="0"/>
              <a:t> Online</a:t>
            </a:r>
          </a:p>
          <a:p>
            <a:pPr>
              <a:buNone/>
            </a:pPr>
            <a:r>
              <a:rPr lang="en-US" dirty="0" smtClean="0"/>
              <a:t>         0 = 2016</a:t>
            </a:r>
          </a:p>
          <a:p>
            <a:pPr>
              <a:buNone/>
            </a:pPr>
            <a:r>
              <a:rPr lang="en-US" dirty="0" smtClean="0"/>
              <a:t>         1 = 2984</a:t>
            </a:r>
          </a:p>
          <a:p>
            <a:pPr>
              <a:buNone/>
            </a:pPr>
            <a:r>
              <a:rPr lang="en-US" dirty="0" smtClean="0"/>
              <a:t>Mode=1</a:t>
            </a:r>
          </a:p>
          <a:p>
            <a:pPr>
              <a:buNone/>
            </a:pPr>
            <a:r>
              <a:rPr lang="en-US" sz="1800" dirty="0" smtClean="0"/>
              <a:t>● </a:t>
            </a:r>
            <a:r>
              <a:rPr lang="en-US" dirty="0" smtClean="0"/>
              <a:t>Dependency of Credit Card </a:t>
            </a:r>
            <a:r>
              <a:rPr lang="en-US" dirty="0" err="1" smtClean="0"/>
              <a:t>w.r.t</a:t>
            </a:r>
            <a:r>
              <a:rPr lang="en-US" dirty="0" smtClean="0"/>
              <a:t>. Online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3352800"/>
          <a:ext cx="6096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486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Online=1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2102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Card=1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102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Different value counts provide us different probabilities that whether a person is having a credit card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524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● For Numerical data we will find -           </a:t>
            </a:r>
            <a:r>
              <a:rPr lang="en-US" dirty="0" err="1" smtClean="0"/>
              <a:t>mean,mode,median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◊ DENSITY PLOT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◊ BOX PLOT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o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8763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4255122" cy="2743200"/>
          </a:xfrm>
          <a:prstGeom prst="rect">
            <a:avLst/>
          </a:prstGeom>
        </p:spPr>
      </p:pic>
      <p:pic>
        <p:nvPicPr>
          <p:cNvPr id="3" name="Picture 2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4801"/>
            <a:ext cx="4495800" cy="2666999"/>
          </a:xfrm>
          <a:prstGeom prst="rect">
            <a:avLst/>
          </a:prstGeom>
        </p:spPr>
      </p:pic>
      <p:pic>
        <p:nvPicPr>
          <p:cNvPr id="4" name="Picture 3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656871"/>
            <a:ext cx="4191000" cy="2667729"/>
          </a:xfrm>
          <a:prstGeom prst="rect">
            <a:avLst/>
          </a:prstGeom>
        </p:spPr>
      </p:pic>
      <p:pic>
        <p:nvPicPr>
          <p:cNvPr id="5" name="Picture 4" descr="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3429000"/>
            <a:ext cx="4648200" cy="281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3048000"/>
            <a:ext cx="12736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ID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53200" y="2971800"/>
            <a:ext cx="546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Age</a:t>
            </a:r>
            <a:endParaRPr lang="en-US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5000" y="6324600"/>
            <a:ext cx="89043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Income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3200" y="6324600"/>
            <a:ext cx="10166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ZIP Code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610681" cy="2591164"/>
          </a:xfrm>
          <a:prstGeom prst="rect">
            <a:avLst/>
          </a:prstGeom>
        </p:spPr>
      </p:pic>
      <p:pic>
        <p:nvPicPr>
          <p:cNvPr id="3" name="Picture 2" descr="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0"/>
            <a:ext cx="4495800" cy="2514964"/>
          </a:xfrm>
          <a:prstGeom prst="rect">
            <a:avLst/>
          </a:prstGeom>
        </p:spPr>
      </p:pic>
      <p:pic>
        <p:nvPicPr>
          <p:cNvPr id="4" name="Picture 3" descr="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276600"/>
            <a:ext cx="5170078" cy="3201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2667000"/>
            <a:ext cx="122982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Experience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2590800"/>
            <a:ext cx="7775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CCAvg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6324600"/>
            <a:ext cx="111274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Mortgage</a:t>
            </a:r>
            <a:endParaRPr lang="en-US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09600"/>
            <a:ext cx="7772400" cy="1470025"/>
          </a:xfrm>
        </p:spPr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438400"/>
            <a:ext cx="6400800" cy="1752600"/>
          </a:xfrm>
        </p:spPr>
        <p:txBody>
          <a:bodyPr>
            <a:noAutofit/>
          </a:bodyPr>
          <a:lstStyle/>
          <a:p>
            <a:r>
              <a:rPr lang="en-US" sz="2800" dirty="0" smtClean="0"/>
              <a:t>CLASSIFICATION PROBLEM ON THE DATASET THAT BANK SHOULD GIVE CREDIT CARD TO A PARTICULAR CUSTOMER BASED ON ITS DATA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029" name="AutoShape 5" descr="data:image/png;base64,iVBORw0KGgoAAAANSUhEUgAAAY4AAAD8CAYAAABgmUMCAAAABHNCSVQICAgIfAhkiAAAAAlwSFlzAAALEgAACxIB0t1+/AAAADl0RVh0U29mdHdhcmUAbWF0cGxvdGxpYiB2ZXJzaW9uIDMuMC4zLCBodHRwOi8vbWF0cGxvdGxpYi5vcmcvnQurowAAGohJREFUeJzt3XuUVeWd5vHvIyIlBEUFHQSd0gS7BdMWpERcZsZbgre06IwxmLSicYIanbTTWb2iGR2QyFpmxsSM0dGGJeKFqKhty6R1HEJ7GV0qFEkFucRlqUQrVIAGxVtExd/8cd4iB6jL3nD2OVXU81nrrNrn3e/e+7cL5HHv9z37KCIwMzPLao9aF2BmZr2Lg8PMzHJxcJiZWS4ODjMzy8XBYWZmuTg4zMwsFweHmZnl4uAwM7NcHBxmZpbLnrUuoAhDhw6N+vr6WpdhZtarLF269F8jYlh3/XbL4Kivr6epqanWZZiZ9SqSfp+ln29VmZlZLg4OMzPLxcFhZma57JZjHGbWu33yySe0trby0Ucf1bqU3VJdXR0jR46kf//+O7W9g8PMepzW1lYGDx5MfX09kmpdzm4lItiwYQOtra0cdthhO7UP36oysx7no48+4oADDnBoFEASBxxwwC5dzTk4zKxHcmgUZ1d/t4UFh6Q6SYsl/VbSCknXp/a5kt6Q1JxeDaldkm6R1CJpmaRxZfuaIunV9JpSVM1mZta9Isc4NgMnR8T7kvoDz0l6Iq37+4h4eLv+pwOj0utY4HbgWEn7A9OARiCApZIWRMTbBdZuZj1I/dX/XNH9rb7xzG77/PGPf+Sqq65iyZIlDBgwgPr6en72s59xxBFH5D7e3LlzaWpq4tZbb+WOO+5g4MCBXHjhhcydO5eJEydy8MEHA6VJAddddx2PPPIIAwYMYODAgVx//fWcfvrpuY8JsHr1ar72ta+xfPnyndq+M4UFR0QE8H562z+9ootNJgH3pO1elDRE0nDgRGBhRGwEkLQQOA24v6jaK/2XNKssf5nNrHgRwTnnnMOUKVN44IEHAGhubmbt2rVbg2PLli3069cv974vu+yyrctz587lqKOO2hoc1113HW1tbSxfvpwBAwawdu1annnmmcz73tma8ip0jENSP0nNwDpK//i/lFbNTLejbpY0ILWNAN4q27w1tXXWvv2xpkpqktS0fv36ip+LmfUdTz31FP3799/mH/mGhga2bNnCSSedxDe/+U2++MUvAnDfffcxfvx4GhoauPTSS9myZQsAd911F0cccQQnnHACzz///Nb9TJ8+nZtuuomHH36YpqYmvvWtb9HQ0MAHH3zA7Nmz+fnPf86AAaV/Fg866CDOO+88AC6//HIaGxsZM2YM06ZN27q/+vp6ZsyYwZe//GUeeughli5dytFHH81xxx3HbbfdVsjvp9DgiIgtEdEAjATGSzoKuAb4S+AYYH/gB6l7R6M10UX79seaFRGNEdE4bFi3z+gyM+vU8uXL+dKXvtThusWLFzNz5kxWrlzJqlWrePDBB3n++edpbm6mX79+zJs3j7a2NqZNm8bzzz/PwoULWbly5Q77Offcc2lsbGTevHk0Nzfz2muvceihh7LPPvt0eNyZM2fS1NTEsmXLeOaZZ1i2bNnWdXV1dTz33HNMnjyZiy++mFtuuYUXXnihMr+MDlRlVlVEvAM8DZwWEW1Rshm4CxifurUCh5RtNhJY00W7mVnVjR8/fuvnHxYtWsTSpUs55phjaGhoYNGiRbz++uu89NJLnHjiiQwbNoy99tqLb3zjG7t83Pnz5zNu3DjGjh3LihUrtgmj9v1v2rSJd955hxNOOAGACy64YJeP25EiZ1UNkzQkLe8NfAX4XRq3QKX5YGcD7aM2C4AL0+yqCcCmiGgDngQmStpP0n7AxNRmZlaIMWPGsHTp0g7XDRo0aOtyRDBlyhSam5tpbm7mlVdeYfr06UD+Ka9f+MIXePPNN3nvvfd2WPfGG29w0003sWjRIpYtW8aZZ565zecw2muKiKpMYy7yimM48JSkZcASSmMcvwTmSXoZeBkYCtyQ+j8OvA60ALOB7wKkQfEfpX0sAWa0D5SbmRXh5JNPZvPmzcyePXtr25IlS3YYqD7llFN4+OGHWbduHQAbN27k97//PcceeyxPP/00GzZs4JNPPuGhhx7q8DiDBw/eGhQDBw7kkksu4Xvf+x4ff/wxAG1tbdx33328++67DBo0iH333Ze1a9fyxBNPdLi/IUOGsO+++/Lcc88BMG/evF37RXSiyFlVy4CxHbSf3En/AK7oZN0cYE5FCzSzXqPaMw4l8eijj3LVVVdx4403UldXR319PWefffY2/UaPHs0NN9zAxIkT+eyzz+jfvz+33XYbEyZMYPr06Rx33HEMHz6ccePGbR00L3fRRRdx2WWXsffee/PCCy9www03cO211zJ69Gjq6uoYNGgQM2bM4Oijj2bs2LGMGTOGww8/nOOPP77T2u+66y6+/e1vM3DgQE499dSK/24AVPr3evfS2NgYu/JFTp6Oa1Zbq1at4sgjj6x1Gbu1jn7HkpZGRGN32/qRI2ZmlouDw8zMcnFwmFmPtDveRu8pdvV36+Awsx6nrq6ODRs2ODwK0P59HHV1dTu9D3+Rk5n1OCNHjqS1tRU/PqgY7d8AuLMcHGbW4/Tv33+nv53OiudbVWZmlouDw8zMcnFwmJlZLg4OMzPLxcFhZma5ODjMzCwXB4eZmeXi4DAzs1wcHGZmlouDw8zMcnFwmJlZLg4OMzPLxcFhZma5FBYckuokLZb0W0krJF2f2g+T9JKkVyU9KGmv1D4gvW9J6+vL9nVNan9FUjHfvm5mZpkUecWxGTg5Io4GGoDTJE0AfgzcHBGjgLeBS1L/S4C3I+ILwM2pH5JGA5OBMcBpwP+S1K/Aus3MrAuFBUeUvJ/e9k+vAE4GHk7tdwNnp+VJ6T1p/SmSlNofiIjNEfEG0AKML6puMzPrWqFjHJL6SWoG1gELgdeAdyLi09SlFRiRlkcAbwGk9ZuAA8rbO9jGzMyqrNDgiIgtEdEAjKR0lXBkR93ST3WyrrP2bUiaKqlJUpO/btLMrDhVmVUVEe8ATwMTgCGS2r+ydiSwJi23AocApPX7AhvL2zvYpvwYsyKiMSIahw0bVsRpmJkZxc6qGiZpSFreG/gKsAp4Cjg3dZsCPJaWF6T3pPX/EhGR2ienWVeHAaOAxUXVbWZmXduz+y47bThwd5oBtQcwPyJ+KWkl8ICkG4DfAHem/ncC90pqoXSlMRkgIlZImg+sBD4FroiILQXWbWZmXSgsOCJiGTC2g/bX6WBWVER8BHy9k33NBGZWukYzM8vPnxw3M7NcHBxmZpaLg8PMzHJxcJiZWS4ODjMzy8XBYWZmuTg4zMwsFweHmZnl4uAwM7NcHBxmZpaLg8PMzHJxcJiZWS4ODjMzy8XBYWZmuTg4zMwsFweHmZnl4uAwM7NcHBxmZpaLg8PMzHJxcJiZWS6FBYekQyQ9JWmVpBWS/ja1T5f0B0nN6XVG2TbXSGqR9IqkU8vaT0ttLZKuLqpmMzPr3p4F7vtT4PsR8WtJg4GlkhamdTdHxE3lnSWNBiYDY4CDgV9JOiKtvg34KtAKLJG0ICJWFli7mZl1orDgiIg2oC0tvydpFTCii00mAQ9ExGbgDUktwPi0riUiXgeQ9EDq6+AwM6uBqoxxSKoHxgIvpaYrJS2TNEfSfqltBPBW2Watqa2zdjMzq4HCg0PS54BHgKsi4l3gduDzQAOlK5KftHftYPPoon3740yV1CSpaf369RWp3czMdlRocEjqTyk05kXEPwJExNqI2BIRnwGz+fPtqFbgkLLNRwJrumjfRkTMiojGiGgcNmxY5U/GzMyAYmdVCbgTWBURPy1rH17W7RxgeVpeAEyWNEDSYcAoYDGwBBgl6TBJe1EaQF9QVN1mZta1ImdVHQ9cALwsqTm1/RA4X1IDpdtNq4FLASJihaT5lAa9PwWuiIgtAJKuBJ4E+gFzImJFgXWbmVkXipxV9Rwdj0883sU2M4GZHbQ/3tV2ZmZWPf7kuJmZ5eLgMDOzXBwcZmaWi4PDzMxycXCYmVkuDg4zM8vFwWFmZrk4OMzMLBcHh5mZ5ZIpOCQdVXQhZmbWO2S94rhD0mJJ35U0pNCKzMysR8sUHBHxZeBblB5v3iTpF5K+WmhlZmbWI2Ue44iIV4FrgR8AJwC3SPqdpP9QVHFmZtbzZB3j+CtJNwOrgJOBv46II9PyzQXWZ2ZmPUzWx6rfSunb+n4YEX9qb4yINZKuLaQyMzPrkbIGxxnAn8q+WGkPoC4iPoyIewurzszMepysYxy/AvYuez8wtZmZWR+TNTjqIuL99jdpeWAxJZmZWU+WNTg+kDSu/Y2kLwF/6qK/mZntprKOcVwFPCRpTXo/HPhGMSWZmVlPlik4ImKJpL8E/gIQ8LuI+KTQyszMrEfK85DDY4C/AsYC50u6sKvOkg6R9JSkVZJWSPrb1L6/pIWSXk0/90vtknSLpBZJy7a7NTYl9X9V0pT8p2lmZpWS6YpD0r3A54FmYEtqDuCeLjb7FPh+RPxa0mBgqaSFwEXAooi4UdLVwNWUPo1+OjAqvY4FbgeOlbQ/MA1oTMdcKmlBRLyd60zNzKwiso5xNAKjIyKy7jgi2oC2tPyepFXACGAScGLqdjfwNKXgmATck47xoqQhkoanvgsjYiNACp/TgPuz1mJmZpWT9VbVcuDf7OxBJNVTusX1EnBQCpX2cDkwdRsBvFW2WWtq66x9+2NMldQkqWn9+vU7W6qZmXUj6xXHUGClpMXA5vbGiDiruw0lfQ54BLgqIt6V1GnXDtqii/ZtGyJmAbMAGhsbM18ZmZlZPlmDY/rO7FxSf0qhMS8i/jE1r5U0PCLa0q2odam9ldJj29uNBNak9hO3a396Z+oxM7Ndl/X7OJ4BVgP90/IS4NddbaPSpcWdwKqI+GnZqgVA+8yoKcBjZe0XptlVE4BN6VbWk8BESfulGVgTU5uZmdVA1llV3wGmAvtTml01ArgDOKWLzY4HLgBeltSc2n4I3AjMl3QJ8Cbw9bTucUoPU2wBPgQuBoiIjZJ+RCmsAGa0D5SbmVn1Zb1VdQUwntLgNhHxqqQDu9ogIp6j4/EJ6CBw0myqKzrZ1xxgTsZazcysQFlnVW2OiI/b30jakw4GqM3MbPeXNTiekfRDYO/0XeMPAf+7uLLMzKynyhocVwPrgZeBSymNR/ib/8zM+qCsDzn8jNJXx84uthwzM+vpss6qeoOOP3R3eMUrMjOzHi3Ps6ra1VGaQrt/5csxM7OeLusHADeUvf4QET8DTi64NjMz64Gy3qoaV/Z2D0pXIIMLqcjMzHq0rLeqflK2/Cmlx4+cV/FqzMysx8s6q+qkogsxM7PeIeutqr/rav12DzE0M7PdWJ5ZVcdQeoItwF8Dz7LtFyyZmVkfkOeLnMZFxHsAkqYDD0XEfyqqMDMz65myPnLkUODjsvcfA/UVr8bMzHq8rFcc9wKLJT1K6RPk5wD3FFaVmZn1WFlnVc2U9ATw71LTxRHxm+LKMjOznirrrSqAgcC7EfE/gVZJhxVUk5mZ9WCZgkPSNOAHwDWpqT9wX1FFmZlZz5X1iuMc4CzgA4CIWIMfOWJm1idlDY6P03eCB4CkQcWVZGZmPVnW4Jgv6R+AIZK+A/yKbr7USdIcSeskLS9rmy7pD5Ka0+uMsnXXSGqR9IqkU8vaT0ttLZKuznd6ZmZWaVlnVd2Uvmv8XeAvgP8WEQu72WwucCs7Ttu9OSJuKm+QNBqYDIwBDgZ+JemItPo24KtAK7BE0oKIWJmlbjMzq7xug0NSP+DJiPgK0F1YbBURz0qqz9h9EvBARGwG3pDUAoxP61oi4vVUywOpr4PDzKxGur1VFRFbgA8l7VuhY14paVm6lbVfahvBts+9ak1tnbWbmVmNZB3j+Ah4WdKdkm5pf+3E8W4HPg80AG38+Xs+1EHf6KJ9B5KmSmqS1LR+/fqdKM3MzLLI+siRf06vXRIRa9uXJc0GfpnetgKHlHUdCaxJy521b7/vWcAsgMbGxg7DxczMdl2XwSHp0Ih4MyLursTBJA2PiLb09hygfcbVAuAXkn5KaXB8FLCY0hXHqPQp9T9QGkD/ZiVqMTMrUv3Vu/z/2jtl9Y1nFn6M7q44/gkYByDpkYj4j1l3LOl+4ERgqKRWYBpwoqQGSrebVgOXAkTECknzKQ16fwpckcZWkHQl8CTQD5gTESsyn52ZmVVcd8FRPsZweJ4dR8T5HTTf2UX/mcDMDtofBx7Pc2wzMytOd4Pj0cmymZn1Ud1dcRwt6V1KVx57p2XS+4iIfQqtzszMepwugyMi+lWrEDMz6x3yfB+HmZmZg8PMzPJxcJiZWS4ODjMzy8XBYWZmuTg4zMwsFweHmZnl4uAwM7NcHBxmZpaLg8PMzHJxcJiZWS4ODjMzy8XBYWZmuTg4zMwsFweHmZnl4uAwM7NcHBxmZpZLYcEhaY6kdZKWl7XtL2mhpFfTz/1SuyTdIqlF0jJJ48q2mZL6vyppSlH1mplZNkVeccwFTtuu7WpgUUSMAhal9wCnA6PSaypwO5SCBpgGHAuMB6a1h42ZmdVGYcEREc8CG7drngTcnZbvBs4ua78nSl4EhkgaDpwKLIyIjRHxNrCQHcPIzMyqqNpjHAdFRBtA+nlgah8BvFXWrzW1ddZuZmY10lMGx9VBW3TRvuMOpKmSmiQ1rV+/vqLFmZnZn1U7ONamW1Ckn+tSeytwSFm/kcCaLtp3EBGzIqIxIhqHDRtW8cLNzKyk2sGxAGifGTUFeKys/cI0u2oCsCndynoSmChpvzQoPjG1mZlZjexZ1I4l3Q+cCAyV1EppdtSNwHxJlwBvAl9P3R8HzgBagA+BiwEiYqOkHwFLUr8ZEbH9gLuZmVVRYcEREed3suqUDvoGcEUn+5kDzKlgaWZmtgt6yuC4mZn1Eg4OMzPLxcFhZma5ODjMzCwXB4eZmeXi4DAzs1wcHGZmlouDw8zMcnFwmJlZLg4OMzPLxcFhZma5ODjMzCwXB4eZmeXi4DAzs1wcHGZmlouDw8zMcnFwmJlZLg4OMzPLxcFhZma5ODjMzCwXB4eZmeVSk+CQtFrSy5KaJTWltv0lLZT0avq5X2qXpFsktUhaJmlcLWo2M7OSWl5xnBQRDRHRmN5fDSyKiFHAovQe4HRgVHpNBW6veqVmZrZVT7pVNQm4Oy3fDZxd1n5PlLwIDJE0vBYFmplZ7YIjgP8raamkqantoIhoA0g/D0ztI4C3yrZtTW3bkDRVUpOkpvXr1xdYuplZ37ZnjY57fESskXQgsFDS77roqw7aYoeGiFnALIDGxsYd1puZWWXU5IojItakn+uAR4HxwNr2W1Dp57rUvRU4pGzzkcCa6lVrZmblqh4ckgZJGty+DEwElgMLgCmp2xTgsbS8ALgwza6aAGxqv6VlZmbVV4tbVQcBj0pqP/4vIuL/SFoCzJd0CfAm8PXU/3HgDKAF+BC4uPolm5lZu6oHR0S8DhzdQfsG4JQO2gO4ogqlmZlZBj1pOq6ZmfUCDg4zM8vFwWFmZrk4OMzMLBcHh5mZ5eLgMDOzXBwcZmaWi4PDzMxycXCYmVkuDg4zM8vFwWFmZrk4OMzMLBcHh5mZ5eLgMDOzXBwcZmaWi4PDzMxycXCYmVkuDg4zM8vFwWFmZrk4OMzMLJdeExySTpP0iqQWSVfXuh4zs76qVwSHpH7AbcDpwGjgfEmja1uVmVnf1CuCAxgPtETE6xHxMfAAMKnGNZmZ9Um9JThGAG+VvW9NbWZmVmV71rqAjNRBW2zTQZoKTE1v35f0yi4cbyjwr7uw/U7Rj6t9xG3U5JxrqK+dL/ic+wT9eJfO+d9m6dRbgqMVOKTs/UhgTXmHiJgFzKrEwSQ1RURjJfbVW/S1c+5r5ws+576iGufcW25VLQFGSTpM0l7AZGBBjWsyM+uTesUVR0R8KulK4EmgHzAnIlbUuCwzsz6pVwQHQEQ8DjxepcNV5JZXL9PXzrmvnS/4nPuKws9ZEdF9LzMzs6S3jHGYmVkP0WeDo7tHmEgaIOnBtP4lSfXVr7KyMpzz30laKWmZpEWSMk3N68myPqpG0rmSQlKvn4GT5ZwlnZf+rFdI+kW1a6y0DH+3D5X0lKTfpL/fZ9SizkqRNEfSOknLO1kvSbek38cySeMqWkBE9LkXpQH214DDgb2A3wKjt+vzXeCOtDwZeLDWdVfhnE8CBqbly/vCOad+g4FngReBxlrXXYU/51HAb4D90vsDa113Fc55FnB5Wh4NrK513bt4zv8eGAcs72T9GcATlD4DNwF4qZLH76tXHFkeYTIJuDstPwycIqmjDyL2Ft2ec0Q8FREfprcvUvq8TG+W9VE1PwL+O/BRNYsrSJZz/g5wW0S8DRAR66pcY6VlOecA9knL+7Ld58B6m4h4FtjYRZdJwD1R8iIwRNLwSh2/rwZHlkeYbO0TEZ8Cm4ADqlJdMfI+tuUSSv/H0pt1e86SxgKHRMQvq1lYgbL8OR8BHCHpeUkvSjqtatUVI8s5Twf+RlIrpdmZ/7k6pdVMoY9p6jXTcSus20eYZOzTm2Q+H0l/AzQCJxRaUfG6PGdJewA3AxdVq6AqyPLnvCel21UnUrqq/H+SjoqIdwqurShZzvl8YG5E/ETSccC96Zw/K768mij036++esXR7SNMyvtI2pPS5W1Xl4Y9XZZzRtJXgP8KnBURm6tUW1G6O+fBwFHA05JWU7oXvKCXD5Bn/bv9WER8EhFvAK9QCpLeKss5XwLMB4iIF4A6Ss+x2l1l+u99Z/XV4MjyCJMFwJS0fC7wL5FGnXqpbs853bb5B0qh0dvve0M35xwRmyJiaETUR0Q9pXGdsyKiqTblVkSWv9v/RGkiBJKGUrp19XpVq6ysLOf8JnAKgKQjKQXH+qpWWV0LgAvT7KoJwKaIaKvUzvvkraro5BEmkmYATRGxALiT0uVsC6Urjcm1q3jXZTzn/wF8DngozQN4MyLOqlnRuyjjOe9WMp7zk8BESSuBLcDfR8SG2lW9azKe8/eB2ZL+C6VbNhf15v8RlHQ/pVuNQ9O4zTSgP0BE3EFpHOcMoAX4ELi4osfvxb87MzOrgb56q8rMzHaSg8PMzHJxcJiZWS4ODjMzy8XBYWZmuTg4zMwsFweHmZnl4uAwM7Nc/j/oQ0fqQTc0R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-152400"/>
            <a:ext cx="8229600" cy="6126163"/>
          </a:xfrm>
        </p:spPr>
        <p:txBody>
          <a:bodyPr/>
          <a:lstStyle/>
          <a:p>
            <a:r>
              <a:rPr lang="en-US" sz="2800" dirty="0" smtClean="0"/>
              <a:t>Observations of </a:t>
            </a:r>
            <a:r>
              <a:rPr lang="en-US" sz="2800" b="1" dirty="0" smtClean="0"/>
              <a:t>ID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mean = 2500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median = 2500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mode  = </a:t>
            </a:r>
            <a:r>
              <a:rPr lang="en-US" sz="2800" dirty="0" err="1" smtClean="0"/>
              <a:t>Uni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(No Outliers)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 smtClean="0"/>
              <a:t>● </a:t>
            </a:r>
            <a:r>
              <a:rPr lang="en-US" sz="2800" dirty="0" smtClean="0"/>
              <a:t> Observations of </a:t>
            </a:r>
            <a:r>
              <a:rPr lang="en-US" sz="2800" b="1" dirty="0" smtClean="0"/>
              <a:t>Age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mean = 45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median=45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mode= multi (30,42,55)</a:t>
            </a:r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  (No outliers)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● </a:t>
            </a:r>
            <a:r>
              <a:rPr lang="en-US" sz="2800" dirty="0" smtClean="0"/>
              <a:t> Observations of </a:t>
            </a:r>
            <a:r>
              <a:rPr lang="en-US" sz="2800" b="1" dirty="0" smtClean="0"/>
              <a:t>Income</a:t>
            </a:r>
          </a:p>
          <a:p>
            <a:pPr>
              <a:buNone/>
            </a:pPr>
            <a:r>
              <a:rPr lang="en-US" sz="2800" dirty="0" smtClean="0"/>
              <a:t>      mean = 60</a:t>
            </a:r>
          </a:p>
          <a:p>
            <a:pPr>
              <a:buNone/>
            </a:pPr>
            <a:r>
              <a:rPr lang="en-US" sz="2800" dirty="0" smtClean="0"/>
              <a:t>      median=90</a:t>
            </a:r>
          </a:p>
          <a:p>
            <a:pPr>
              <a:buNone/>
            </a:pPr>
            <a:r>
              <a:rPr lang="en-US" sz="2800" dirty="0" smtClean="0"/>
              <a:t>      mode= multi(30,90,120,180)</a:t>
            </a:r>
          </a:p>
          <a:p>
            <a:pPr>
              <a:buNone/>
            </a:pPr>
            <a:r>
              <a:rPr lang="en-US" sz="2800" dirty="0" smtClean="0"/>
              <a:t>    ( outliers after 180)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000" dirty="0" smtClean="0"/>
              <a:t>●</a:t>
            </a:r>
            <a:r>
              <a:rPr lang="en-US" sz="2400" dirty="0" smtClean="0"/>
              <a:t> </a:t>
            </a:r>
            <a:r>
              <a:rPr lang="en-US" sz="2800" dirty="0" smtClean="0"/>
              <a:t> Observations of </a:t>
            </a:r>
            <a:r>
              <a:rPr lang="en-US" sz="2800" b="1" dirty="0" err="1" smtClean="0"/>
              <a:t>ZIP_Code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      mean = 980000</a:t>
            </a:r>
          </a:p>
          <a:p>
            <a:pPr>
              <a:buNone/>
            </a:pPr>
            <a:r>
              <a:rPr lang="en-US" sz="2800" dirty="0" smtClean="0"/>
              <a:t>      median=960000</a:t>
            </a:r>
          </a:p>
          <a:p>
            <a:pPr>
              <a:buNone/>
            </a:pPr>
            <a:r>
              <a:rPr lang="en-US" sz="2800" dirty="0" smtClean="0"/>
              <a:t>      mode= multi</a:t>
            </a:r>
          </a:p>
          <a:p>
            <a:pPr>
              <a:buNone/>
            </a:pPr>
            <a:r>
              <a:rPr lang="en-US" sz="2800" dirty="0" smtClean="0"/>
              <a:t>    (No outliers)</a:t>
            </a:r>
            <a:endParaRPr lang="en-US" sz="5400" dirty="0" smtClean="0"/>
          </a:p>
          <a:p>
            <a:pPr>
              <a:buNone/>
            </a:pP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● </a:t>
            </a:r>
            <a:r>
              <a:rPr lang="en-US" dirty="0" smtClean="0"/>
              <a:t> Observations of </a:t>
            </a:r>
            <a:r>
              <a:rPr lang="en-US" b="1" dirty="0" smtClean="0"/>
              <a:t>Experience</a:t>
            </a:r>
          </a:p>
          <a:p>
            <a:pPr>
              <a:buNone/>
            </a:pPr>
            <a:r>
              <a:rPr lang="en-US" dirty="0" smtClean="0"/>
              <a:t>      mean = 20</a:t>
            </a:r>
          </a:p>
          <a:p>
            <a:pPr>
              <a:buNone/>
            </a:pPr>
            <a:r>
              <a:rPr lang="en-US" dirty="0" smtClean="0"/>
              <a:t>      median=20</a:t>
            </a:r>
          </a:p>
          <a:p>
            <a:pPr>
              <a:buNone/>
            </a:pPr>
            <a:r>
              <a:rPr lang="en-US" dirty="0" smtClean="0"/>
              <a:t>      mode= multi(3,18,21,38)                                (No outliers)</a:t>
            </a:r>
          </a:p>
          <a:p>
            <a:pPr>
              <a:buNone/>
            </a:pPr>
            <a:r>
              <a:rPr lang="en-US" sz="2400" dirty="0" smtClean="0"/>
              <a:t>● </a:t>
            </a:r>
            <a:r>
              <a:rPr lang="en-US" dirty="0" smtClean="0"/>
              <a:t> Observations of </a:t>
            </a:r>
            <a:r>
              <a:rPr lang="en-US" b="1" dirty="0" err="1" smtClean="0"/>
              <a:t>CCAvg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   mean = 1.8</a:t>
            </a:r>
          </a:p>
          <a:p>
            <a:pPr>
              <a:buNone/>
            </a:pPr>
            <a:r>
              <a:rPr lang="en-US" dirty="0" smtClean="0"/>
              <a:t>      median=5</a:t>
            </a:r>
          </a:p>
          <a:p>
            <a:pPr>
              <a:buNone/>
            </a:pPr>
            <a:r>
              <a:rPr lang="en-US" dirty="0" smtClean="0"/>
              <a:t>      mode= multi (1,2.5,6.2)</a:t>
            </a:r>
          </a:p>
          <a:p>
            <a:pPr>
              <a:buNone/>
            </a:pPr>
            <a:r>
              <a:rPr lang="en-US" dirty="0" smtClean="0"/>
              <a:t>    (No outliers)</a:t>
            </a:r>
            <a:endParaRPr lang="en-US" sz="5400" dirty="0" smtClean="0"/>
          </a:p>
          <a:p>
            <a:pPr>
              <a:buNone/>
            </a:pP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● </a:t>
            </a:r>
            <a:r>
              <a:rPr lang="en-US" dirty="0" smtClean="0"/>
              <a:t> Observations of </a:t>
            </a:r>
            <a:r>
              <a:rPr lang="en-US" b="1" dirty="0" smtClean="0"/>
              <a:t>Mortgage</a:t>
            </a:r>
          </a:p>
          <a:p>
            <a:pPr>
              <a:buNone/>
            </a:pPr>
            <a:r>
              <a:rPr lang="en-US" dirty="0" smtClean="0"/>
              <a:t>      mean = 45</a:t>
            </a:r>
          </a:p>
          <a:p>
            <a:pPr>
              <a:buNone/>
            </a:pPr>
            <a:r>
              <a:rPr lang="en-US" dirty="0" smtClean="0"/>
              <a:t>      median=45</a:t>
            </a:r>
          </a:p>
          <a:p>
            <a:pPr>
              <a:buNone/>
            </a:pPr>
            <a:r>
              <a:rPr lang="en-US" dirty="0" smtClean="0"/>
              <a:t>      mode= bi(0,100)</a:t>
            </a:r>
          </a:p>
          <a:p>
            <a:pPr>
              <a:buNone/>
            </a:pPr>
            <a:r>
              <a:rPr lang="en-US" dirty="0" smtClean="0"/>
              <a:t>    (No outliers)</a:t>
            </a:r>
            <a:endParaRPr lang="en-US" sz="4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Bradley Hand ITC" pitchFamily="66" charset="0"/>
              </a:rPr>
              <a:t>DECISION TREE CLASSIFIER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FEATURE COLUMNS(X)</a:t>
            </a:r>
            <a:r>
              <a:rPr lang="en-US" dirty="0" smtClean="0"/>
              <a:t>=</a:t>
            </a:r>
            <a:r>
              <a:rPr lang="en-US" sz="2800" dirty="0" smtClean="0"/>
              <a:t>  Age, Experience, </a:t>
            </a:r>
            <a:r>
              <a:rPr lang="en-US" sz="2800" dirty="0"/>
              <a:t> </a:t>
            </a:r>
            <a:r>
              <a:rPr lang="en-US" sz="2800" dirty="0" smtClean="0"/>
              <a:t>Online, </a:t>
            </a:r>
            <a:r>
              <a:rPr lang="en-US" sz="2800" dirty="0" err="1" smtClean="0"/>
              <a:t>Personal_Loan</a:t>
            </a:r>
            <a:r>
              <a:rPr lang="en-US" sz="2800" dirty="0" smtClean="0"/>
              <a:t>, </a:t>
            </a:r>
            <a:r>
              <a:rPr lang="en-US" sz="2800" dirty="0" err="1" smtClean="0"/>
              <a:t>CD_Account</a:t>
            </a:r>
            <a:r>
              <a:rPr lang="en-US" sz="2800" dirty="0" smtClean="0"/>
              <a:t>, </a:t>
            </a:r>
            <a:r>
              <a:rPr lang="en-US" sz="2800" dirty="0" err="1" smtClean="0"/>
              <a:t>Securities_Account</a:t>
            </a:r>
            <a:endParaRPr lang="en-US" sz="2800" dirty="0" smtClean="0"/>
          </a:p>
          <a:p>
            <a:r>
              <a:rPr lang="en-US" b="1" dirty="0" smtClean="0"/>
              <a:t>TARGET VARIABLE(Y)</a:t>
            </a:r>
            <a:r>
              <a:rPr lang="en-US" sz="2800" dirty="0" smtClean="0"/>
              <a:t> = </a:t>
            </a:r>
            <a:r>
              <a:rPr lang="en-US" sz="2800" dirty="0" err="1" smtClean="0"/>
              <a:t>CreditCard</a:t>
            </a:r>
            <a:endParaRPr lang="en-US" sz="2800" dirty="0" smtClean="0"/>
          </a:p>
          <a:p>
            <a:r>
              <a:rPr lang="en-US" b="1" dirty="0" err="1" smtClean="0"/>
              <a:t>X_train</a:t>
            </a:r>
            <a:r>
              <a:rPr lang="en-US" b="1" dirty="0" smtClean="0"/>
              <a:t> </a:t>
            </a:r>
            <a:r>
              <a:rPr lang="en-US" sz="2800" dirty="0" smtClean="0"/>
              <a:t>= Data given to machine. We will pass the feature  columns to the machine to train it</a:t>
            </a:r>
          </a:p>
          <a:p>
            <a:r>
              <a:rPr lang="en-US" b="1" dirty="0" err="1" smtClean="0"/>
              <a:t>Y_train</a:t>
            </a:r>
            <a:r>
              <a:rPr lang="en-US" sz="2800" dirty="0" smtClean="0"/>
              <a:t> = outcome of the data which was given to the machine earlier would pass. Will give Target Variable to the machine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77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X_test</a:t>
            </a:r>
            <a:r>
              <a:rPr lang="en-US" b="1" dirty="0"/>
              <a:t> </a:t>
            </a:r>
            <a:r>
              <a:rPr lang="en-US" dirty="0" smtClean="0"/>
              <a:t>= would pass the new data to the machine  </a:t>
            </a:r>
            <a:r>
              <a:rPr lang="en-US" dirty="0" err="1" smtClean="0"/>
              <a:t>ie</a:t>
            </a:r>
            <a:r>
              <a:rPr lang="en-US" dirty="0" smtClean="0"/>
              <a:t>. feature columns and machine would predict the result</a:t>
            </a:r>
          </a:p>
          <a:p>
            <a:r>
              <a:rPr lang="en-US" b="1" dirty="0" err="1" smtClean="0"/>
              <a:t>Y_test</a:t>
            </a:r>
            <a:r>
              <a:rPr lang="en-US" dirty="0" smtClean="0"/>
              <a:t>= The result which came after the test </a:t>
            </a:r>
            <a:r>
              <a:rPr lang="en-US" dirty="0" err="1" smtClean="0"/>
              <a:t>ie</a:t>
            </a:r>
            <a:r>
              <a:rPr lang="en-US" dirty="0" smtClean="0"/>
              <a:t>. Target Variable</a:t>
            </a:r>
          </a:p>
          <a:p>
            <a:r>
              <a:rPr lang="en-US" b="1" dirty="0" err="1" smtClean="0"/>
              <a:t>Y_predict</a:t>
            </a:r>
            <a:r>
              <a:rPr lang="en-US" dirty="0" smtClean="0"/>
              <a:t>= The correct outcome of feature columns given to machine for </a:t>
            </a:r>
            <a:r>
              <a:rPr lang="en-US" dirty="0" err="1" smtClean="0"/>
              <a:t>Y_test</a:t>
            </a:r>
            <a:endParaRPr lang="en-US" dirty="0" smtClean="0"/>
          </a:p>
          <a:p>
            <a:r>
              <a:rPr lang="en-US" b="1" dirty="0" smtClean="0"/>
              <a:t>test _size</a:t>
            </a:r>
            <a:r>
              <a:rPr lang="en-US" dirty="0" smtClean="0"/>
              <a:t> = Percentage of Data we would want to pass to machine as a test</a:t>
            </a:r>
          </a:p>
          <a:p>
            <a:r>
              <a:rPr lang="en-US" b="1" dirty="0" err="1" smtClean="0"/>
              <a:t>random_state</a:t>
            </a:r>
            <a:r>
              <a:rPr lang="en-US" dirty="0" smtClean="0"/>
              <a:t>= seeds given randomly</a:t>
            </a:r>
          </a:p>
          <a:p>
            <a:r>
              <a:rPr lang="en-US" b="1" dirty="0" err="1" smtClean="0"/>
              <a:t>max_depth</a:t>
            </a:r>
            <a:r>
              <a:rPr lang="en-US" dirty="0" smtClean="0"/>
              <a:t> = </a:t>
            </a:r>
            <a:r>
              <a:rPr lang="en-US" dirty="0" err="1" smtClean="0"/>
              <a:t>upto</a:t>
            </a:r>
            <a:r>
              <a:rPr lang="en-US" dirty="0" smtClean="0"/>
              <a:t> which depth tree should go</a:t>
            </a:r>
          </a:p>
          <a:p>
            <a:r>
              <a:rPr lang="en-US" b="1" dirty="0" err="1"/>
              <a:t>m</a:t>
            </a:r>
            <a:r>
              <a:rPr lang="en-US" b="1" dirty="0" err="1" smtClean="0"/>
              <a:t>in_leaf</a:t>
            </a:r>
            <a:r>
              <a:rPr lang="en-US" dirty="0" smtClean="0"/>
              <a:t>= minimum leaf nodes we want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82296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324600"/>
          </a:xfrm>
        </p:spPr>
        <p:txBody>
          <a:bodyPr/>
          <a:lstStyle/>
          <a:p>
            <a:r>
              <a:rPr lang="en-US" b="1" dirty="0" smtClean="0"/>
              <a:t>Accuracy</a:t>
            </a:r>
            <a:r>
              <a:rPr lang="en-US" dirty="0" smtClean="0"/>
              <a:t> = would compare machine’s </a:t>
            </a:r>
            <a:r>
              <a:rPr lang="en-US" dirty="0" err="1" smtClean="0"/>
              <a:t>Y_test</a:t>
            </a:r>
            <a:r>
              <a:rPr lang="en-US" dirty="0" smtClean="0"/>
              <a:t> and </a:t>
            </a:r>
            <a:r>
              <a:rPr lang="en-US" dirty="0" err="1" smtClean="0"/>
              <a:t>Y_predict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( accuracy came after decision tree </a:t>
            </a:r>
            <a:r>
              <a:rPr lang="en-US" dirty="0" err="1" smtClean="0"/>
              <a:t>impementation</a:t>
            </a:r>
            <a:r>
              <a:rPr lang="en-US" dirty="0" smtClean="0"/>
              <a:t> is </a:t>
            </a:r>
            <a:r>
              <a:rPr lang="en-US" b="1" dirty="0" smtClean="0"/>
              <a:t>73.2%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800" dirty="0" smtClean="0"/>
              <a:t>● </a:t>
            </a:r>
            <a:r>
              <a:rPr lang="en-US" b="1" dirty="0" smtClean="0"/>
              <a:t>Entropy =</a:t>
            </a:r>
            <a:r>
              <a:rPr lang="en-US" sz="1800" dirty="0" smtClean="0"/>
              <a:t> </a:t>
            </a:r>
            <a:r>
              <a:rPr lang="en-US" dirty="0" smtClean="0"/>
              <a:t> </a:t>
            </a:r>
            <a:r>
              <a:rPr lang="en-US" dirty="0"/>
              <a:t>It chooses the split which has lowest entropy compared to parent node and other splits. The lesser the entropy, the better it 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1800" dirty="0" smtClean="0"/>
              <a:t>●</a:t>
            </a:r>
            <a:r>
              <a:rPr lang="en-US" b="1" dirty="0" smtClean="0"/>
              <a:t> Accuracy</a:t>
            </a:r>
            <a:r>
              <a:rPr lang="en-US" dirty="0" smtClean="0"/>
              <a:t> = the accuracy came after entropy </a:t>
            </a:r>
            <a:r>
              <a:rPr lang="en-US" dirty="0"/>
              <a:t> </a:t>
            </a:r>
            <a:r>
              <a:rPr lang="en-US" dirty="0" smtClean="0"/>
              <a:t>criterion is</a:t>
            </a:r>
            <a:r>
              <a:rPr lang="en-US" b="1" dirty="0" smtClean="0"/>
              <a:t> 77.2%</a:t>
            </a:r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0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smtClean="0"/>
              <a:t>Pruning</a:t>
            </a:r>
            <a:r>
              <a:rPr lang="en-US" dirty="0" smtClean="0"/>
              <a:t> = Cutting </a:t>
            </a:r>
            <a:r>
              <a:rPr lang="en-US" dirty="0"/>
              <a:t>the tree is called </a:t>
            </a:r>
            <a:r>
              <a:rPr lang="en-US" dirty="0" smtClean="0"/>
              <a:t>pruning</a:t>
            </a:r>
          </a:p>
          <a:p>
            <a:r>
              <a:rPr lang="en-US" b="1" dirty="0" err="1" smtClean="0"/>
              <a:t>Overfitting</a:t>
            </a:r>
            <a:r>
              <a:rPr lang="en-US" dirty="0" smtClean="0"/>
              <a:t> = when model becomes </a:t>
            </a:r>
            <a:r>
              <a:rPr lang="en-US" dirty="0" err="1" smtClean="0"/>
              <a:t>baised</a:t>
            </a:r>
            <a:r>
              <a:rPr lang="en-US" dirty="0" smtClean="0"/>
              <a:t> and too accurate for only one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Profit Scheme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Now as a bank I will always try to make some </a:t>
            </a:r>
            <a:r>
              <a:rPr lang="en-US" b="1" dirty="0" smtClean="0"/>
              <a:t>profit</a:t>
            </a:r>
            <a:r>
              <a:rPr lang="en-US" dirty="0" smtClean="0"/>
              <a:t>. So </a:t>
            </a:r>
            <a:r>
              <a:rPr lang="en-US" dirty="0" err="1" smtClean="0"/>
              <a:t>i</a:t>
            </a:r>
            <a:r>
              <a:rPr lang="en-US" dirty="0" smtClean="0"/>
              <a:t> will always try that a person who will be using Credit card often must get it in any case.</a:t>
            </a:r>
          </a:p>
          <a:p>
            <a:r>
              <a:rPr lang="en-US" dirty="0" smtClean="0"/>
              <a:t>Person who will not be using credit card and got it will not be a big loss for a bank but if bank is not able to give a card to person who  might have used it more then its a loss.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https://www.kaggle.com/sriharipramod/bank-loan-classification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Shape of dataset</a:t>
            </a:r>
            <a:r>
              <a:rPr lang="en-US" dirty="0" smtClean="0"/>
              <a:t>= (5000,14)</a:t>
            </a:r>
            <a:br>
              <a:rPr lang="en-US" dirty="0" smtClean="0"/>
            </a:br>
            <a:r>
              <a:rPr lang="en-US" dirty="0" err="1" smtClean="0"/>
              <a:t>ie.there</a:t>
            </a:r>
            <a:r>
              <a:rPr lang="en-US" dirty="0" smtClean="0"/>
              <a:t> are 5000 rows and 14 columns</a:t>
            </a:r>
          </a:p>
          <a:p>
            <a:endParaRPr lang="en-US" dirty="0" smtClean="0"/>
          </a:p>
          <a:p>
            <a:r>
              <a:rPr lang="en-US" sz="3600" b="1" dirty="0" smtClean="0"/>
              <a:t>Columns of dataset </a:t>
            </a:r>
            <a:r>
              <a:rPr lang="en-US" dirty="0" smtClean="0"/>
              <a:t>= ['ID', 'Age', 'Experience', 'Income', 'ZIP Code', 'Family', '</a:t>
            </a:r>
            <a:r>
              <a:rPr lang="en-US" dirty="0" err="1" smtClean="0"/>
              <a:t>CCAvg</a:t>
            </a:r>
            <a:r>
              <a:rPr lang="en-US" dirty="0" smtClean="0"/>
              <a:t>', 'Education', 'Mortgage', 'Personal Loan', 'Securities Account', 'CD Account', 'Online', '</a:t>
            </a:r>
            <a:r>
              <a:rPr lang="en-US" dirty="0" err="1" smtClean="0"/>
              <a:t>CreditCard</a:t>
            </a:r>
            <a:r>
              <a:rPr lang="en-US" dirty="0" smtClean="0"/>
              <a:t>']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228600"/>
            <a:ext cx="6781800" cy="46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80772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●</a:t>
            </a:r>
            <a:r>
              <a:rPr lang="en-US" sz="3600" b="1" dirty="0" smtClean="0"/>
              <a:t>ID</a:t>
            </a:r>
            <a:r>
              <a:rPr lang="en-US" b="1" dirty="0" smtClean="0"/>
              <a:t> </a:t>
            </a:r>
            <a:r>
              <a:rPr lang="en-US" dirty="0" smtClean="0"/>
              <a:t>=</a:t>
            </a:r>
            <a:r>
              <a:rPr lang="en-US" dirty="0"/>
              <a:t>C</a:t>
            </a:r>
            <a:r>
              <a:rPr lang="en-US" dirty="0" smtClean="0"/>
              <a:t>ustomer Identification Number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AGE</a:t>
            </a:r>
            <a:r>
              <a:rPr lang="en-US" dirty="0" smtClean="0"/>
              <a:t>=Customer’s  Age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Experience</a:t>
            </a:r>
            <a:r>
              <a:rPr lang="en-US" dirty="0" smtClean="0"/>
              <a:t>= Tells about customer’s working experience as from how many years he has been working.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Income</a:t>
            </a:r>
            <a:r>
              <a:rPr lang="en-US" dirty="0" smtClean="0"/>
              <a:t>=Tells about customer’s income.</a:t>
            </a:r>
          </a:p>
          <a:p>
            <a:pPr>
              <a:buNone/>
            </a:pPr>
            <a:r>
              <a:rPr lang="en-US" dirty="0" smtClean="0"/>
              <a:t>● </a:t>
            </a:r>
            <a:r>
              <a:rPr lang="en-US" b="1" dirty="0" smtClean="0"/>
              <a:t>ZIP CODE</a:t>
            </a:r>
            <a:r>
              <a:rPr lang="en-US" dirty="0" smtClean="0"/>
              <a:t>=</a:t>
            </a:r>
            <a:r>
              <a:rPr lang="en-US" dirty="0"/>
              <a:t>  It </a:t>
            </a:r>
            <a:r>
              <a:rPr lang="en-US" dirty="0" smtClean="0"/>
              <a:t>represent </a:t>
            </a:r>
            <a:r>
              <a:rPr lang="en-US" dirty="0"/>
              <a:t>the zonal code for a bank. Bank in different zones have different ZIP Code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6553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smtClean="0"/>
              <a:t>● </a:t>
            </a:r>
            <a:r>
              <a:rPr lang="en-US" sz="3200" b="1" dirty="0" smtClean="0"/>
              <a:t>Family</a:t>
            </a:r>
            <a:r>
              <a:rPr lang="en-US" sz="3200" dirty="0" smtClean="0"/>
              <a:t>=Tells about number of  members in customer’s family.</a:t>
            </a:r>
          </a:p>
          <a:p>
            <a:pPr>
              <a:buNone/>
            </a:pPr>
            <a:r>
              <a:rPr lang="en-US" sz="3200" dirty="0" smtClean="0"/>
              <a:t>●</a:t>
            </a:r>
            <a:r>
              <a:rPr lang="en-US" sz="3200" b="1" dirty="0" smtClean="0"/>
              <a:t>CC </a:t>
            </a:r>
            <a:r>
              <a:rPr lang="en-US" sz="3200" b="1" dirty="0" err="1" smtClean="0"/>
              <a:t>Avg</a:t>
            </a:r>
            <a:r>
              <a:rPr lang="en-US" sz="3200" dirty="0" smtClean="0"/>
              <a:t>=  It tells the cash credit average a person can take form bank.</a:t>
            </a:r>
          </a:p>
          <a:p>
            <a:pPr>
              <a:buNone/>
            </a:pPr>
            <a:r>
              <a:rPr lang="en-US" sz="3200" dirty="0" smtClean="0"/>
              <a:t>●</a:t>
            </a:r>
            <a:r>
              <a:rPr lang="en-US" sz="3200" b="1" dirty="0" smtClean="0"/>
              <a:t>Education</a:t>
            </a:r>
            <a:r>
              <a:rPr lang="en-US" sz="3200" dirty="0" smtClean="0"/>
              <a:t>= - A numerical data which tells the education of a person in years.</a:t>
            </a:r>
          </a:p>
          <a:p>
            <a:pPr>
              <a:buNone/>
            </a:pPr>
            <a:r>
              <a:rPr lang="en-US" sz="3200" dirty="0" smtClean="0"/>
              <a:t>●</a:t>
            </a:r>
            <a:r>
              <a:rPr lang="en-US" sz="3200" b="1" dirty="0" smtClean="0"/>
              <a:t>Mortgage</a:t>
            </a:r>
            <a:r>
              <a:rPr lang="en-US" sz="3200" dirty="0" smtClean="0"/>
              <a:t>=  A legal document signed during the loan. It tell us the number of time a person took loan from bank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●</a:t>
            </a:r>
            <a:r>
              <a:rPr lang="en-US" b="1" dirty="0" smtClean="0"/>
              <a:t>Personal Loan=</a:t>
            </a:r>
            <a:r>
              <a:rPr lang="en-US" dirty="0"/>
              <a:t> Number of time a person took loan from bank for personal use. </a:t>
            </a:r>
          </a:p>
          <a:p>
            <a:pPr>
              <a:buNone/>
            </a:pPr>
            <a:r>
              <a:rPr lang="en-US" b="1" i="1" dirty="0" smtClean="0"/>
              <a:t>●</a:t>
            </a:r>
            <a:r>
              <a:rPr lang="en-US" b="1" dirty="0" smtClean="0"/>
              <a:t>Securities Account</a:t>
            </a:r>
            <a:r>
              <a:rPr lang="en-US" dirty="0" smtClean="0"/>
              <a:t>= </a:t>
            </a:r>
            <a:r>
              <a:rPr lang="en-US" dirty="0"/>
              <a:t> It represent the number of securities account a person have in a bank.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●CD Account</a:t>
            </a:r>
            <a:r>
              <a:rPr lang="en-US" dirty="0" smtClean="0"/>
              <a:t>= gives information about customer’s saving account</a:t>
            </a:r>
          </a:p>
          <a:p>
            <a:pPr>
              <a:buNone/>
            </a:pPr>
            <a:r>
              <a:rPr lang="en-US" b="1" dirty="0" smtClean="0"/>
              <a:t>●Online= </a:t>
            </a:r>
            <a:r>
              <a:rPr lang="en-US" dirty="0" smtClean="0"/>
              <a:t>tells whether  customer do  online transaction or not.</a:t>
            </a:r>
          </a:p>
          <a:p>
            <a:pPr>
              <a:buNone/>
            </a:pPr>
            <a:r>
              <a:rPr lang="en-US" b="1" dirty="0" smtClean="0"/>
              <a:t>●Credit Card=</a:t>
            </a:r>
            <a:r>
              <a:rPr lang="en-US" dirty="0" smtClean="0"/>
              <a:t>tells whether customer has credit card or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66FF"/>
                </a:solidFill>
                <a:latin typeface="Bradley Hand ITC" pitchFamily="66" charset="0"/>
              </a:rPr>
              <a:t>EDA(Exploratory Data Analysis)</a:t>
            </a:r>
            <a:endParaRPr lang="en-US" b="1" dirty="0">
              <a:solidFill>
                <a:srgbClr val="0066FF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Column Type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CATEGORICAL COLUMNS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Personal Loan</a:t>
            </a:r>
          </a:p>
          <a:p>
            <a:r>
              <a:rPr lang="en-US" dirty="0" smtClean="0"/>
              <a:t>Online</a:t>
            </a:r>
          </a:p>
          <a:p>
            <a:r>
              <a:rPr lang="en-US" dirty="0" smtClean="0"/>
              <a:t>Credit Card</a:t>
            </a:r>
          </a:p>
          <a:p>
            <a:r>
              <a:rPr lang="en-US" dirty="0" smtClean="0"/>
              <a:t>CD Account</a:t>
            </a:r>
          </a:p>
          <a:p>
            <a:r>
              <a:rPr lang="en-US" dirty="0" smtClean="0"/>
              <a:t>Securities Account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Family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NUMERICAL COLUMNS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</a:t>
            </a:r>
          </a:p>
          <a:p>
            <a:r>
              <a:rPr lang="en-US" dirty="0" smtClean="0"/>
              <a:t>Age</a:t>
            </a:r>
          </a:p>
          <a:p>
            <a:r>
              <a:rPr lang="en-US" dirty="0" smtClean="0"/>
              <a:t>Income</a:t>
            </a:r>
          </a:p>
          <a:p>
            <a:r>
              <a:rPr lang="en-US" dirty="0" smtClean="0"/>
              <a:t>ZIP CODE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err="1" smtClean="0"/>
              <a:t>CCAvg</a:t>
            </a:r>
            <a:endParaRPr lang="en-US" dirty="0" smtClean="0"/>
          </a:p>
          <a:p>
            <a:r>
              <a:rPr lang="en-US" dirty="0" smtClean="0"/>
              <a:t>Mortgage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928</Words>
  <Application>Microsoft Office PowerPoint</Application>
  <PresentationFormat>On-screen Show (4:3)</PresentationFormat>
  <Paragraphs>203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BANK CREDIT CARD</vt:lpstr>
      <vt:lpstr>PROBLEM DEFINITION</vt:lpstr>
      <vt:lpstr>DATA DICTIONARY</vt:lpstr>
      <vt:lpstr>Slide 4</vt:lpstr>
      <vt:lpstr>Slide 5</vt:lpstr>
      <vt:lpstr>Slide 6</vt:lpstr>
      <vt:lpstr>Slide 7</vt:lpstr>
      <vt:lpstr>EDA(Exploratory Data Analysis)</vt:lpstr>
      <vt:lpstr>Column Type 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 </vt:lpstr>
      <vt:lpstr>Slide 21</vt:lpstr>
      <vt:lpstr>Slide 22</vt:lpstr>
      <vt:lpstr>Slide 23</vt:lpstr>
      <vt:lpstr>DECISION TREE CLASSIFIER</vt:lpstr>
      <vt:lpstr>DECISION TREE CLASSIFIER</vt:lpstr>
      <vt:lpstr>Slide 26</vt:lpstr>
      <vt:lpstr>Slide 27</vt:lpstr>
      <vt:lpstr>Slide 28</vt:lpstr>
      <vt:lpstr>Profit Scheme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CREDITCARD</dc:title>
  <dc:creator>abc</dc:creator>
  <cp:lastModifiedBy>abc</cp:lastModifiedBy>
  <cp:revision>68</cp:revision>
  <dcterms:created xsi:type="dcterms:W3CDTF">2019-07-02T04:07:13Z</dcterms:created>
  <dcterms:modified xsi:type="dcterms:W3CDTF">2020-10-18T13:55:26Z</dcterms:modified>
</cp:coreProperties>
</file>