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69"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p:scale>
          <a:sx n="33" d="100"/>
          <a:sy n="33" d="100"/>
        </p:scale>
        <p:origin x="730" y="-3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8030" y="-52850"/>
            <a:ext cx="30360648" cy="4290946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743331" y="15007743"/>
            <a:ext cx="19291903" cy="10275287"/>
          </a:xfrm>
        </p:spPr>
        <p:txBody>
          <a:bodyPr anchor="b">
            <a:noAutofit/>
          </a:bodyPr>
          <a:lstStyle>
            <a:lvl1pPr algn="r">
              <a:defRPr sz="1787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743331" y="25283021"/>
            <a:ext cx="19291903" cy="6846224"/>
          </a:xfrm>
        </p:spPr>
        <p:txBody>
          <a:bodyPr anchor="t"/>
          <a:lstStyle>
            <a:lvl1pPr marL="0" indent="0" algn="r">
              <a:buNone/>
              <a:defRPr>
                <a:solidFill>
                  <a:schemeClr val="tx1">
                    <a:lumMod val="50000"/>
                    <a:lumOff val="50000"/>
                  </a:schemeClr>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402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7" y="3804779"/>
            <a:ext cx="21016885" cy="21243349"/>
          </a:xfrm>
        </p:spPr>
        <p:txBody>
          <a:bodyPr anchor="ctr">
            <a:normAutofit/>
          </a:bodyPr>
          <a:lstStyle>
            <a:lvl1pPr algn="l">
              <a:defRPr sz="14568" b="0" cap="none"/>
            </a:lvl1pPr>
          </a:lstStyle>
          <a:p>
            <a:r>
              <a:rPr lang="en-US"/>
              <a:t>Click to edit Master title style</a:t>
            </a:r>
            <a:endParaRPr lang="en-US" dirty="0"/>
          </a:p>
        </p:txBody>
      </p:sp>
      <p:sp>
        <p:nvSpPr>
          <p:cNvPr id="3" name="Text Placeholder 2"/>
          <p:cNvSpPr>
            <a:spLocks noGrp="1"/>
          </p:cNvSpPr>
          <p:nvPr>
            <p:ph type="body" idx="1"/>
          </p:nvPr>
        </p:nvSpPr>
        <p:spPr>
          <a:xfrm>
            <a:off x="2018347" y="27901712"/>
            <a:ext cx="21016885" cy="9805058"/>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051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5596" y="3804779"/>
            <a:ext cx="20104615" cy="18865362"/>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645587" y="22670141"/>
            <a:ext cx="17944633" cy="2377987"/>
          </a:xfrm>
        </p:spPr>
        <p:txBody>
          <a:bodyPr anchor="ctr">
            <a:noAutofit/>
          </a:bodyPr>
          <a:lstStyle>
            <a:lvl1pPr marL="0" indent="0">
              <a:buFontTx/>
              <a:buNone/>
              <a:defRPr sz="5297">
                <a:solidFill>
                  <a:schemeClr val="tx1">
                    <a:lumMod val="50000"/>
                    <a:lumOff val="50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2018343" y="27901712"/>
            <a:ext cx="21016888" cy="9805058"/>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1598227" y="4933093"/>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
        <p:nvSpPr>
          <p:cNvPr id="25" name="TextBox 24"/>
          <p:cNvSpPr txBox="1"/>
          <p:nvPr/>
        </p:nvSpPr>
        <p:spPr>
          <a:xfrm>
            <a:off x="22341212" y="18016252"/>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3268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18343" y="12058378"/>
            <a:ext cx="21016888" cy="16199396"/>
          </a:xfrm>
        </p:spPr>
        <p:txBody>
          <a:bodyPr anchor="b">
            <a:normAutofit/>
          </a:bodyPr>
          <a:lstStyle>
            <a:lvl1pPr algn="l">
              <a:defRPr sz="14568" b="0" cap="none"/>
            </a:lvl1pPr>
          </a:lstStyle>
          <a:p>
            <a:r>
              <a:rPr lang="en-US"/>
              <a:t>Click to edit Master title style</a:t>
            </a:r>
            <a:endParaRPr lang="en-US" dirty="0"/>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6612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565596" y="3804779"/>
            <a:ext cx="20104615" cy="18865362"/>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18338" y="25048128"/>
            <a:ext cx="21016891" cy="3209646"/>
          </a:xfrm>
        </p:spPr>
        <p:txBody>
          <a:bodyPr anchor="b">
            <a:noAutofit/>
          </a:bodyPr>
          <a:lstStyle>
            <a:lvl1pPr marL="0" indent="0">
              <a:buFontTx/>
              <a:buNone/>
              <a:defRPr sz="7946">
                <a:solidFill>
                  <a:schemeClr val="tx1">
                    <a:lumMod val="75000"/>
                    <a:lumOff val="25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1598227" y="4933093"/>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
        <p:nvSpPr>
          <p:cNvPr id="25" name="TextBox 24"/>
          <p:cNvSpPr txBox="1"/>
          <p:nvPr/>
        </p:nvSpPr>
        <p:spPr>
          <a:xfrm>
            <a:off x="22341212" y="18016252"/>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3773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039036" y="3804779"/>
            <a:ext cx="20996195" cy="18865362"/>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18338" y="25048128"/>
            <a:ext cx="21016891" cy="3209646"/>
          </a:xfrm>
        </p:spPr>
        <p:txBody>
          <a:bodyPr anchor="b">
            <a:noAutofit/>
          </a:bodyPr>
          <a:lstStyle>
            <a:lvl1pPr marL="0" indent="0">
              <a:buFontTx/>
              <a:buNone/>
              <a:defRPr sz="7946">
                <a:solidFill>
                  <a:schemeClr val="accent1"/>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976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090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790507" y="3804782"/>
            <a:ext cx="3240785" cy="3277659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018344" y="3804782"/>
            <a:ext cx="17200407" cy="32776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288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191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838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8343" y="16857296"/>
            <a:ext cx="21016888" cy="11400487"/>
          </a:xfrm>
        </p:spPr>
        <p:txBody>
          <a:bodyPr anchor="b"/>
          <a:lstStyle>
            <a:lvl1pPr algn="l">
              <a:defRPr sz="13244" b="0" cap="none"/>
            </a:lvl1pPr>
          </a:lstStyle>
          <a:p>
            <a:r>
              <a:rPr lang="en-US"/>
              <a:t>Click to edit Master title style</a:t>
            </a:r>
            <a:endParaRPr lang="en-US" dirty="0"/>
          </a:p>
        </p:txBody>
      </p:sp>
      <p:sp>
        <p:nvSpPr>
          <p:cNvPr id="3" name="Text Placeholder 2"/>
          <p:cNvSpPr>
            <a:spLocks noGrp="1"/>
          </p:cNvSpPr>
          <p:nvPr>
            <p:ph type="body" idx="1"/>
          </p:nvPr>
        </p:nvSpPr>
        <p:spPr>
          <a:xfrm>
            <a:off x="2018343" y="28257774"/>
            <a:ext cx="21016888" cy="5370131"/>
          </a:xfrm>
        </p:spPr>
        <p:txBody>
          <a:bodyPr anchor="t"/>
          <a:lstStyle>
            <a:lvl1pPr marL="0" indent="0" algn="l">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610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18347" y="3804779"/>
            <a:ext cx="21016885" cy="824368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18349" y="13485176"/>
            <a:ext cx="10224536" cy="24221587"/>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810693" y="13485186"/>
            <a:ext cx="10224539" cy="24221593"/>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697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8346" y="3804779"/>
            <a:ext cx="21016881" cy="824368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018344" y="13487635"/>
            <a:ext cx="10233022" cy="3596702"/>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18344" y="17084347"/>
            <a:ext cx="10233022" cy="2062243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802204" y="13487635"/>
            <a:ext cx="10233022" cy="3596702"/>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2802204" y="17084347"/>
            <a:ext cx="10233022" cy="2062243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658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18344" y="3804779"/>
            <a:ext cx="21016885" cy="824368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887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772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9353440"/>
            <a:ext cx="9238118" cy="7979463"/>
          </a:xfrm>
        </p:spPr>
        <p:txBody>
          <a:bodyPr anchor="b">
            <a:normAutofit/>
          </a:bodyPr>
          <a:lstStyle>
            <a:lvl1pPr>
              <a:defRPr sz="6622"/>
            </a:lvl1pPr>
          </a:lstStyle>
          <a:p>
            <a:r>
              <a:rPr lang="en-US"/>
              <a:t>Click to edit Master title style</a:t>
            </a:r>
            <a:endParaRPr lang="en-US" dirty="0"/>
          </a:p>
        </p:txBody>
      </p:sp>
      <p:sp>
        <p:nvSpPr>
          <p:cNvPr id="3" name="Content Placeholder 2"/>
          <p:cNvSpPr>
            <a:spLocks noGrp="1"/>
          </p:cNvSpPr>
          <p:nvPr>
            <p:ph idx="1"/>
          </p:nvPr>
        </p:nvSpPr>
        <p:spPr>
          <a:xfrm>
            <a:off x="11824270" y="3213874"/>
            <a:ext cx="11210957" cy="3449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18344" y="17332900"/>
            <a:ext cx="9238118" cy="16130671"/>
          </a:xfrm>
        </p:spPr>
        <p:txBody>
          <a:bodyPr>
            <a:normAutofit/>
          </a:bodyPr>
          <a:lstStyle>
            <a:lvl1pPr marL="0" indent="0">
              <a:buNone/>
              <a:defRPr sz="4635"/>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884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29962634"/>
            <a:ext cx="21016885" cy="3537259"/>
          </a:xfrm>
        </p:spPr>
        <p:txBody>
          <a:bodyPr anchor="b">
            <a:normAutofit/>
          </a:bodyPr>
          <a:lstStyle>
            <a:lvl1pPr algn="l">
              <a:defRPr sz="79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18344" y="3804779"/>
            <a:ext cx="21016885" cy="24002800"/>
          </a:xfrm>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4" name="Text Placeholder 3"/>
          <p:cNvSpPr>
            <a:spLocks noGrp="1"/>
          </p:cNvSpPr>
          <p:nvPr>
            <p:ph type="body" sz="half" idx="2"/>
          </p:nvPr>
        </p:nvSpPr>
        <p:spPr>
          <a:xfrm>
            <a:off x="2018344" y="33499893"/>
            <a:ext cx="21016885" cy="4206877"/>
          </a:xfrm>
        </p:spPr>
        <p:txBody>
          <a:bodyPr>
            <a:normAutofit/>
          </a:bodyPr>
          <a:lstStyle>
            <a:lvl1pPr marL="0" indent="0">
              <a:buNone/>
              <a:defRPr sz="3973"/>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30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28032" y="-52850"/>
            <a:ext cx="30360652" cy="42909462"/>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018346" y="3804779"/>
            <a:ext cx="21016881" cy="824368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18344" y="13485186"/>
            <a:ext cx="21016885" cy="242215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896472" y="37706779"/>
            <a:ext cx="2265118"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3"/>
          </p:nvPr>
        </p:nvSpPr>
        <p:spPr>
          <a:xfrm>
            <a:off x="2018346" y="37706779"/>
            <a:ext cx="15306375" cy="2278904"/>
          </a:xfrm>
          <a:prstGeom prst="rect">
            <a:avLst/>
          </a:prstGeom>
        </p:spPr>
        <p:txBody>
          <a:bodyPr vert="horz" lIns="91440" tIns="45720" rIns="91440" bIns="45720" rtlCol="0" anchor="ctr"/>
          <a:lstStyle>
            <a:lvl1pPr algn="l">
              <a:defRPr sz="29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37920" y="37706779"/>
            <a:ext cx="1697312" cy="2278904"/>
          </a:xfrm>
          <a:prstGeom prst="rect">
            <a:avLst/>
          </a:prstGeom>
        </p:spPr>
        <p:txBody>
          <a:bodyPr vert="horz" lIns="91440" tIns="45720" rIns="91440" bIns="45720" rtlCol="0" anchor="ctr"/>
          <a:lstStyle>
            <a:lvl1pPr algn="r">
              <a:defRPr sz="298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3579607"/>
      </p:ext>
    </p:extLst>
  </p:cSld>
  <p:clrMap bg1="dk1" tx1="lt1" bg2="dk2" tx2="lt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 id="2147484282" r:id="rId13"/>
    <p:sldLayoutId id="2147484283" r:id="rId14"/>
    <p:sldLayoutId id="2147484284" r:id="rId15"/>
    <p:sldLayoutId id="2147484285" r:id="rId16"/>
  </p:sldLayoutIdLst>
  <p:txStyles>
    <p:titleStyle>
      <a:lvl1pPr algn="l" defTabSz="1513743" rtl="0" eaLnBrk="1" latinLnBrk="0" hangingPunct="1">
        <a:spcBef>
          <a:spcPct val="0"/>
        </a:spcBef>
        <a:buNone/>
        <a:defRPr sz="1191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35308" indent="-1135308" algn="l" defTabSz="1513743" rtl="0" eaLnBrk="1" latinLnBrk="0" hangingPunct="1">
        <a:spcBef>
          <a:spcPts val="3311"/>
        </a:spcBef>
        <a:spcAft>
          <a:spcPts val="0"/>
        </a:spcAft>
        <a:buClr>
          <a:schemeClr val="accent1"/>
        </a:buClr>
        <a:buSzPct val="80000"/>
        <a:buFont typeface="Wingdings 3" charset="2"/>
        <a:buChar char=""/>
        <a:defRPr sz="5960" kern="1200">
          <a:solidFill>
            <a:schemeClr val="tx1">
              <a:lumMod val="75000"/>
              <a:lumOff val="25000"/>
            </a:schemeClr>
          </a:solidFill>
          <a:latin typeface="+mn-lt"/>
          <a:ea typeface="+mn-ea"/>
          <a:cs typeface="+mn-cs"/>
        </a:defRPr>
      </a:lvl1pPr>
      <a:lvl2pPr marL="2459833" indent="-946090" algn="l" defTabSz="1513743" rtl="0" eaLnBrk="1" latinLnBrk="0" hangingPunct="1">
        <a:spcBef>
          <a:spcPts val="3311"/>
        </a:spcBef>
        <a:spcAft>
          <a:spcPts val="0"/>
        </a:spcAft>
        <a:buClr>
          <a:schemeClr val="accent1"/>
        </a:buClr>
        <a:buSzPct val="80000"/>
        <a:buFont typeface="Wingdings 3" charset="2"/>
        <a:buChar char=""/>
        <a:defRPr sz="5297" kern="1200">
          <a:solidFill>
            <a:schemeClr val="tx1">
              <a:lumMod val="75000"/>
              <a:lumOff val="25000"/>
            </a:schemeClr>
          </a:solidFill>
          <a:latin typeface="+mn-lt"/>
          <a:ea typeface="+mn-ea"/>
          <a:cs typeface="+mn-cs"/>
        </a:defRPr>
      </a:lvl2pPr>
      <a:lvl3pPr marL="3784359" indent="-756872" algn="l" defTabSz="1513743" rtl="0" eaLnBrk="1" latinLnBrk="0" hangingPunct="1">
        <a:spcBef>
          <a:spcPts val="3311"/>
        </a:spcBef>
        <a:spcAft>
          <a:spcPts val="0"/>
        </a:spcAft>
        <a:buClr>
          <a:schemeClr val="accent1"/>
        </a:buClr>
        <a:buSzPct val="80000"/>
        <a:buFont typeface="Wingdings 3" charset="2"/>
        <a:buChar char=""/>
        <a:defRPr sz="4635" kern="1200">
          <a:solidFill>
            <a:schemeClr val="tx1">
              <a:lumMod val="75000"/>
              <a:lumOff val="25000"/>
            </a:schemeClr>
          </a:solidFill>
          <a:latin typeface="+mn-lt"/>
          <a:ea typeface="+mn-ea"/>
          <a:cs typeface="+mn-cs"/>
        </a:defRPr>
      </a:lvl3pPr>
      <a:lvl4pPr marL="5298102"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4pPr>
      <a:lvl5pPr marL="681184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5pPr>
      <a:lvl6pPr marL="8325589"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6pPr>
      <a:lvl7pPr marL="9839333"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7pPr>
      <a:lvl8pPr marL="1135307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8pPr>
      <a:lvl9pPr marL="12866820"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atabank.worldbank.org/source/world-development-indicators#advancedDownloadOptions"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Gayatribalivada/ADS1-Assignment-3.git"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0B3820-75BC-134B-DB79-BAE3B9F0999B}"/>
              </a:ext>
            </a:extLst>
          </p:cNvPr>
          <p:cNvSpPr/>
          <p:nvPr/>
        </p:nvSpPr>
        <p:spPr>
          <a:xfrm>
            <a:off x="9029700" y="0"/>
            <a:ext cx="21245513" cy="385354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CCA8C314-5133-3038-D35B-F8939BB5A200}"/>
              </a:ext>
            </a:extLst>
          </p:cNvPr>
          <p:cNvPicPr>
            <a:picLocks noChangeAspect="1"/>
          </p:cNvPicPr>
          <p:nvPr/>
        </p:nvPicPr>
        <p:blipFill>
          <a:blip r:embed="rId2"/>
          <a:stretch>
            <a:fillRect/>
          </a:stretch>
        </p:blipFill>
        <p:spPr>
          <a:xfrm>
            <a:off x="11632406" y="288612"/>
            <a:ext cx="16040100" cy="3276317"/>
          </a:xfrm>
          <a:prstGeom prst="rect">
            <a:avLst/>
          </a:prstGeom>
        </p:spPr>
      </p:pic>
      <p:sp>
        <p:nvSpPr>
          <p:cNvPr id="11" name="TextBox 10">
            <a:extLst>
              <a:ext uri="{FF2B5EF4-FFF2-40B4-BE49-F238E27FC236}">
                <a16:creationId xmlns:a16="http://schemas.microsoft.com/office/drawing/2014/main" id="{8CC8A1C7-B5AD-54D5-DA80-BA5868838880}"/>
              </a:ext>
            </a:extLst>
          </p:cNvPr>
          <p:cNvSpPr txBox="1"/>
          <p:nvPr/>
        </p:nvSpPr>
        <p:spPr>
          <a:xfrm>
            <a:off x="893135" y="6917895"/>
            <a:ext cx="28574142" cy="3662541"/>
          </a:xfrm>
          <a:prstGeom prst="rect">
            <a:avLst/>
          </a:prstGeom>
          <a:solidFill>
            <a:schemeClr val="accent1">
              <a:lumMod val="60000"/>
              <a:lumOff val="40000"/>
            </a:schemeClr>
          </a:solidFill>
        </p:spPr>
        <p:txBody>
          <a:bodyPr wrap="square" rtlCol="0">
            <a:spAutoFit/>
          </a:bodyPr>
          <a:lstStyle/>
          <a:p>
            <a:pPr algn="ctr"/>
            <a:r>
              <a:rPr lang="en-IN" sz="3600" b="1" u="sng" dirty="0">
                <a:solidFill>
                  <a:srgbClr val="000000"/>
                </a:solidFill>
                <a:latin typeface="Verdana" panose="020B0604030504040204" pitchFamily="34" charset="0"/>
                <a:ea typeface="Verdana" panose="020B0604030504040204" pitchFamily="34" charset="0"/>
                <a:cs typeface="Verdana" panose="020B0604030504040204" pitchFamily="34" charset="0"/>
              </a:rPr>
              <a:t>ABSTRACT</a:t>
            </a:r>
            <a:endPar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just"/>
            <a:endParaRPr lang="en-IN" sz="2800" b="1" u="sng" dirty="0">
              <a:solidFill>
                <a:srgbClr val="000000"/>
              </a:solidFill>
              <a:latin typeface="Verdana" panose="020B0604030504040204" pitchFamily="34" charset="0"/>
              <a:ea typeface="Verdana" panose="020B0604030504040204" pitchFamily="34" charset="0"/>
            </a:endParaRPr>
          </a:p>
          <a:p>
            <a:pPr algn="just"/>
            <a:r>
              <a:rPr lang="en-GB" sz="2800" b="0" i="0" dirty="0">
                <a:solidFill>
                  <a:srgbClr val="374151"/>
                </a:solidFill>
                <a:effectLst/>
                <a:latin typeface="Verdana" panose="020B0604030504040204" pitchFamily="34" charset="0"/>
                <a:ea typeface="Verdana" panose="020B0604030504040204" pitchFamily="34" charset="0"/>
              </a:rPr>
              <a:t>This analysis delves into the intricate relationship between Gross Domestic Product (GDP) growth and CO2 emissions, employing a multi-faceted approach. Leveraging clustering techniques, we categorize countries based on their economic and environmental characteristics. The study utilizes </a:t>
            </a:r>
            <a:r>
              <a:rPr lang="en-GB" sz="2800" b="0" i="0" dirty="0" err="1">
                <a:solidFill>
                  <a:srgbClr val="374151"/>
                </a:solidFill>
                <a:effectLst/>
                <a:latin typeface="Verdana" panose="020B0604030504040204" pitchFamily="34" charset="0"/>
                <a:ea typeface="Verdana" panose="020B0604030504040204" pitchFamily="34" charset="0"/>
              </a:rPr>
              <a:t>KMeans</a:t>
            </a:r>
            <a:r>
              <a:rPr lang="en-GB" sz="2800" b="0" i="0" dirty="0">
                <a:solidFill>
                  <a:srgbClr val="374151"/>
                </a:solidFill>
                <a:effectLst/>
                <a:latin typeface="Verdana" panose="020B0604030504040204" pitchFamily="34" charset="0"/>
                <a:ea typeface="Verdana" panose="020B0604030504040204" pitchFamily="34" charset="0"/>
              </a:rPr>
              <a:t> clustering and an exponential growth model to gain insights into patterns of CO2 emissions over time. The scatter plot showcases these clusters, shedding light on the dynamics between GDP per capita growth and CO2 emissions. Additionally, predictions for future CO2 emissions, both for the entire dataset and specific countries like China and Canada, offer valuable foresight. The findings contribute to a nuanced understanding of the intertwined dynamics of economic development and environmental impact, providing a foundation for informed policy decisions and sustainable practices.</a:t>
            </a:r>
            <a:endPar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a:extLst>
              <a:ext uri="{FF2B5EF4-FFF2-40B4-BE49-F238E27FC236}">
                <a16:creationId xmlns:a16="http://schemas.microsoft.com/office/drawing/2014/main" id="{0B131398-563B-79EB-3480-604E81F524D4}"/>
              </a:ext>
            </a:extLst>
          </p:cNvPr>
          <p:cNvSpPr txBox="1"/>
          <p:nvPr/>
        </p:nvSpPr>
        <p:spPr>
          <a:xfrm>
            <a:off x="893135" y="14112333"/>
            <a:ext cx="13317723" cy="3231654"/>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 Cleaning and  Pre-processing</a:t>
            </a:r>
          </a:p>
          <a:p>
            <a:endParaRPr lang="en-IN" sz="28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Raw data is sourced from a CSV file and cleaned by replacing non-numeric values with </a:t>
            </a:r>
            <a:r>
              <a:rPr lang="en-GB" sz="2800" b="0" i="0" dirty="0" err="1">
                <a:solidFill>
                  <a:srgbClr val="374151"/>
                </a:solidFill>
                <a:effectLst/>
                <a:latin typeface="Verdana" panose="020B0604030504040204" pitchFamily="34" charset="0"/>
                <a:ea typeface="Verdana" panose="020B0604030504040204" pitchFamily="34" charset="0"/>
              </a:rPr>
              <a:t>NaN</a:t>
            </a:r>
            <a:r>
              <a:rPr lang="en-GB" sz="2800" b="0" i="0" dirty="0">
                <a:solidFill>
                  <a:srgbClr val="374151"/>
                </a:solidFill>
                <a:effectLst/>
                <a:latin typeface="Verdana" panose="020B0604030504040204" pitchFamily="34" charset="0"/>
                <a:ea typeface="Verdana" panose="020B0604030504040204" pitchFamily="34" charset="0"/>
              </a:rPr>
              <a:t>.</a:t>
            </a: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Imputation using the mean is employed to address missing values.</a:t>
            </a: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Relevant columns, including CO2 emissions and GDP growth, are selected for analysis.</a:t>
            </a:r>
          </a:p>
        </p:txBody>
      </p:sp>
      <p:sp>
        <p:nvSpPr>
          <p:cNvPr id="22" name="TextBox 21">
            <a:extLst>
              <a:ext uri="{FF2B5EF4-FFF2-40B4-BE49-F238E27FC236}">
                <a16:creationId xmlns:a16="http://schemas.microsoft.com/office/drawing/2014/main" id="{E1F965BD-2B7D-5369-7640-08757648A9D6}"/>
              </a:ext>
            </a:extLst>
          </p:cNvPr>
          <p:cNvSpPr txBox="1"/>
          <p:nvPr/>
        </p:nvSpPr>
        <p:spPr>
          <a:xfrm>
            <a:off x="854668" y="41714932"/>
            <a:ext cx="18302011" cy="830997"/>
          </a:xfrm>
          <a:prstGeom prst="rect">
            <a:avLst/>
          </a:prstGeom>
          <a:solidFill>
            <a:schemeClr val="accent1">
              <a:lumMod val="60000"/>
              <a:lumOff val="40000"/>
            </a:schemeClr>
          </a:solidFill>
          <a:ln>
            <a:solidFill>
              <a:schemeClr val="accent2">
                <a:lumMod val="60000"/>
                <a:lumOff val="40000"/>
              </a:schemeClr>
            </a:solidFill>
          </a:ln>
        </p:spPr>
        <p:txBody>
          <a:bodyPr wrap="square" rtlCol="0">
            <a:spAutoFit/>
          </a:bodyPr>
          <a:lstStyle/>
          <a:p>
            <a:r>
              <a:rPr lang="en-IN" sz="24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 source link </a:t>
            </a:r>
            <a:r>
              <a:rPr lang="en-IN" sz="2400" b="0" i="0" u="none" strike="noStrike" dirty="0">
                <a:solidFill>
                  <a:srgbClr val="000000"/>
                </a:solidFill>
                <a:effectLst/>
                <a:latin typeface="Arial" panose="020B0604020202020204" pitchFamily="34" charset="0"/>
              </a:rPr>
              <a:t>: </a:t>
            </a:r>
            <a:r>
              <a:rPr lang="en-IN" sz="2400" b="0"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https://databank.worldbank.org/source/world-development-indicators#advancedDownloadOptions</a:t>
            </a:r>
            <a:endParaRPr lang="en-IN" sz="2400" b="0"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r>
              <a:rPr lang="en-IN" sz="2400" dirty="0">
                <a:solidFill>
                  <a:srgbClr val="000000"/>
                </a:solidFill>
                <a:latin typeface="Verdana" panose="020B0604030504040204" pitchFamily="34" charset="0"/>
                <a:ea typeface="Verdana" panose="020B0604030504040204" pitchFamily="34" charset="0"/>
                <a:cs typeface="Verdana" panose="020B0604030504040204" pitchFamily="34" charset="0"/>
              </a:rPr>
              <a:t>GitHub link : </a:t>
            </a:r>
            <a:r>
              <a:rPr lang="en-IN" sz="2400" dirty="0">
                <a:solidFill>
                  <a:schemeClr val="bg1"/>
                </a:solidFill>
                <a:latin typeface="Verdana" panose="020B0604030504040204" pitchFamily="34" charset="0"/>
                <a:ea typeface="Verdana" panose="020B0604030504040204" pitchFamily="34" charset="0"/>
                <a:cs typeface="Verdana" panose="020B0604030504040204" pitchFamily="34" charset="0"/>
                <a:hlinkClick r:id="rId4">
                  <a:extLst>
                    <a:ext uri="{A12FA001-AC4F-418D-AE19-62706E023703}">
                      <ahyp:hlinkClr xmlns:ahyp="http://schemas.microsoft.com/office/drawing/2018/hyperlinkcolor" val="tx"/>
                    </a:ext>
                  </a:extLst>
                </a:hlinkClick>
              </a:rPr>
              <a:t>https://github.com/Gayatribalivada/ADS1-Assignment-3.git</a:t>
            </a: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a:extLst>
              <a:ext uri="{FF2B5EF4-FFF2-40B4-BE49-F238E27FC236}">
                <a16:creationId xmlns:a16="http://schemas.microsoft.com/office/drawing/2014/main" id="{52F5CB3D-14E1-5BDA-5F52-C95FA2FB7862}"/>
              </a:ext>
            </a:extLst>
          </p:cNvPr>
          <p:cNvSpPr txBox="1"/>
          <p:nvPr/>
        </p:nvSpPr>
        <p:spPr>
          <a:xfrm>
            <a:off x="18475569" y="5394099"/>
            <a:ext cx="11799644" cy="1077218"/>
          </a:xfrm>
          <a:prstGeom prst="rect">
            <a:avLst/>
          </a:prstGeom>
          <a:solidFill>
            <a:schemeClr val="accent1">
              <a:lumMod val="40000"/>
              <a:lumOff val="60000"/>
            </a:schemeClr>
          </a:solidFill>
        </p:spPr>
        <p:txBody>
          <a:bodyPr wrap="square" rtlCol="0">
            <a:spAutoFit/>
          </a:bodyPr>
          <a:lstStyle/>
          <a:p>
            <a:r>
              <a:rPr lang="en-IN" sz="3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Name : </a:t>
            </a:r>
            <a:r>
              <a:rPr lang="en-GB" sz="3200" i="0" dirty="0">
                <a:solidFill>
                  <a:schemeClr val="bg1"/>
                </a:solidFill>
                <a:effectLst/>
                <a:latin typeface="Verdana" panose="020B0604030504040204" pitchFamily="34" charset="0"/>
                <a:ea typeface="Verdana" panose="020B0604030504040204" pitchFamily="34" charset="0"/>
              </a:rPr>
              <a:t>Gayatri </a:t>
            </a:r>
            <a:r>
              <a:rPr lang="en-GB" sz="3200" i="0" dirty="0" err="1">
                <a:solidFill>
                  <a:schemeClr val="bg1"/>
                </a:solidFill>
                <a:effectLst/>
                <a:latin typeface="Verdana" panose="020B0604030504040204" pitchFamily="34" charset="0"/>
                <a:ea typeface="Verdana" panose="020B0604030504040204" pitchFamily="34" charset="0"/>
              </a:rPr>
              <a:t>Balivada</a:t>
            </a:r>
            <a:endParaRPr lang="en-IN" sz="3200"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r>
              <a:rPr lang="en-IN" sz="3200" dirty="0">
                <a:solidFill>
                  <a:srgbClr val="000000"/>
                </a:solidFill>
                <a:latin typeface="Verdana" panose="020B0604030504040204" pitchFamily="34" charset="0"/>
                <a:ea typeface="Verdana" panose="020B0604030504040204" pitchFamily="34" charset="0"/>
                <a:cs typeface="Verdana" panose="020B0604030504040204" pitchFamily="34" charset="0"/>
              </a:rPr>
              <a:t>Student ID : </a:t>
            </a:r>
            <a:r>
              <a:rPr lang="en-IN" sz="3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22093609</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12A44A5E-7631-4B2E-BFDA-81D65AD297B0}"/>
              </a:ext>
            </a:extLst>
          </p:cNvPr>
          <p:cNvSpPr txBox="1"/>
          <p:nvPr/>
        </p:nvSpPr>
        <p:spPr>
          <a:xfrm>
            <a:off x="9228214" y="4300655"/>
            <a:ext cx="21047000" cy="646331"/>
          </a:xfrm>
          <a:prstGeom prst="rect">
            <a:avLst/>
          </a:prstGeom>
          <a:solidFill>
            <a:schemeClr val="accent1">
              <a:lumMod val="40000"/>
              <a:lumOff val="60000"/>
            </a:schemeClr>
          </a:solidFill>
        </p:spPr>
        <p:txBody>
          <a:bodyPr wrap="square" rtlCol="0">
            <a:spAutoFit/>
          </a:bodyPr>
          <a:lstStyle/>
          <a:p>
            <a:r>
              <a:rPr lang="en-GB" sz="3600" b="0" i="0" dirty="0">
                <a:solidFill>
                  <a:srgbClr val="374151"/>
                </a:solidFill>
                <a:effectLst/>
                <a:latin typeface="Söhne"/>
              </a:rPr>
              <a:t>"</a:t>
            </a:r>
            <a:r>
              <a:rPr lang="en-GB" sz="3600" b="1" i="0" dirty="0">
                <a:solidFill>
                  <a:srgbClr val="374151"/>
                </a:solidFill>
                <a:effectLst/>
                <a:latin typeface="Söhne"/>
              </a:rPr>
              <a:t>Exploring the Relationship between GDP Growth and CO2 Emissions: Clustering Analysis of Countries</a:t>
            </a:r>
            <a:r>
              <a:rPr lang="en-GB" sz="3600" b="0" i="0" dirty="0">
                <a:solidFill>
                  <a:srgbClr val="374151"/>
                </a:solidFill>
                <a:effectLst/>
                <a:latin typeface="Söhne"/>
              </a:rPr>
              <a:t>"</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32" name="TextBox 31">
            <a:extLst>
              <a:ext uri="{FF2B5EF4-FFF2-40B4-BE49-F238E27FC236}">
                <a16:creationId xmlns:a16="http://schemas.microsoft.com/office/drawing/2014/main" id="{964A28AE-52FA-18D0-6AF2-0FE1C84EBCD3}"/>
              </a:ext>
            </a:extLst>
          </p:cNvPr>
          <p:cNvSpPr txBox="1"/>
          <p:nvPr/>
        </p:nvSpPr>
        <p:spPr>
          <a:xfrm>
            <a:off x="893135" y="10980572"/>
            <a:ext cx="28574142" cy="2800767"/>
          </a:xfrm>
          <a:prstGeom prst="rect">
            <a:avLst/>
          </a:prstGeom>
          <a:solidFill>
            <a:schemeClr val="accent1">
              <a:lumMod val="60000"/>
              <a:lumOff val="40000"/>
            </a:schemeClr>
          </a:solidFill>
        </p:spPr>
        <p:txBody>
          <a:bodyPr wrap="square" rtlCol="0">
            <a:spAutoFit/>
          </a:bodyPr>
          <a:lstStyle/>
          <a:p>
            <a:pPr algn="ctr"/>
            <a:r>
              <a:rPr lang="en-IN" sz="3600" b="1" u="sng" dirty="0">
                <a:solidFill>
                  <a:srgbClr val="000000"/>
                </a:solidFill>
                <a:latin typeface="Verdana" panose="020B0604030504040204" pitchFamily="34" charset="0"/>
                <a:ea typeface="Verdana" panose="020B0604030504040204" pitchFamily="34" charset="0"/>
                <a:cs typeface="Verdana" panose="020B0604030504040204" pitchFamily="34" charset="0"/>
              </a:rPr>
              <a:t>INTRODUCTION</a:t>
            </a:r>
            <a:endPar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just"/>
            <a:endParaRPr lang="en-IN" sz="2800" b="1" u="sng" dirty="0">
              <a:solidFill>
                <a:srgbClr val="000000"/>
              </a:solidFill>
              <a:latin typeface="Verdana" panose="020B0604030504040204" pitchFamily="34" charset="0"/>
              <a:ea typeface="Verdana" panose="020B0604030504040204" pitchFamily="34" charset="0"/>
            </a:endParaRPr>
          </a:p>
          <a:p>
            <a:pPr algn="just"/>
            <a:r>
              <a:rPr lang="en-GB" sz="2800" b="0" i="0" dirty="0">
                <a:solidFill>
                  <a:srgbClr val="374151"/>
                </a:solidFill>
                <a:effectLst/>
                <a:latin typeface="Verdana" panose="020B0604030504040204" pitchFamily="34" charset="0"/>
                <a:ea typeface="Verdana" panose="020B0604030504040204" pitchFamily="34" charset="0"/>
              </a:rPr>
              <a:t>In an era dominated by the intersection of economic growth and environmental concerns, this analysis delves into the intricate relationship between CO2 emissions and Gross Domestic Product (GDP) growth. Leveraging advanced analytics and clustering techniques, the study explores global patterns and predictive trends. Focusing on both collective trends and individual country trajectories, the analysis aims to offer valuable insights for informed decision-making in the pursuit of sustainable development.</a:t>
            </a:r>
            <a:endPar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a:extLst>
              <a:ext uri="{FF2B5EF4-FFF2-40B4-BE49-F238E27FC236}">
                <a16:creationId xmlns:a16="http://schemas.microsoft.com/office/drawing/2014/main" id="{159C6A10-FC33-5465-61C4-287847176D7E}"/>
              </a:ext>
            </a:extLst>
          </p:cNvPr>
          <p:cNvSpPr txBox="1"/>
          <p:nvPr/>
        </p:nvSpPr>
        <p:spPr>
          <a:xfrm>
            <a:off x="14630400" y="14112334"/>
            <a:ext cx="14836877" cy="8648521"/>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N" sz="3600" b="1" u="sng" dirty="0">
                <a:solidFill>
                  <a:srgbClr val="000000"/>
                </a:solidFill>
                <a:latin typeface="Verdana" panose="020B0604030504040204" pitchFamily="34" charset="0"/>
                <a:ea typeface="Verdana" panose="020B0604030504040204" pitchFamily="34" charset="0"/>
                <a:cs typeface="Verdana" panose="020B0604030504040204" pitchFamily="34" charset="0"/>
              </a:rPr>
              <a:t>Clustering Analysis</a:t>
            </a:r>
          </a:p>
          <a:p>
            <a:pPr algn="ctr"/>
            <a:endParaRPr lang="en-IN" sz="28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Standard scaling ensures uniformity in feature scales.</a:t>
            </a:r>
          </a:p>
          <a:p>
            <a:pPr algn="l">
              <a:buFont typeface="Arial" panose="020B0604020202020204" pitchFamily="34" charset="0"/>
              <a:buChar char="•"/>
            </a:pPr>
            <a:r>
              <a:rPr lang="en-GB" sz="2800" b="0" i="0" dirty="0" err="1">
                <a:solidFill>
                  <a:srgbClr val="374151"/>
                </a:solidFill>
                <a:effectLst/>
                <a:latin typeface="Verdana" panose="020B0604030504040204" pitchFamily="34" charset="0"/>
                <a:ea typeface="Verdana" panose="020B0604030504040204" pitchFamily="34" charset="0"/>
              </a:rPr>
              <a:t>KMeans</a:t>
            </a:r>
            <a:r>
              <a:rPr lang="en-GB" sz="2800" b="0" i="0" dirty="0">
                <a:solidFill>
                  <a:srgbClr val="374151"/>
                </a:solidFill>
                <a:effectLst/>
                <a:latin typeface="Verdana" panose="020B0604030504040204" pitchFamily="34" charset="0"/>
                <a:ea typeface="Verdana" panose="020B0604030504040204" pitchFamily="34" charset="0"/>
              </a:rPr>
              <a:t> clustering with three clusters identifies distinct emission patterns.</a:t>
            </a: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Silhouette Score evaluates the quality of clustering.</a:t>
            </a:r>
          </a:p>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Exponential Growth </a:t>
            </a:r>
            <a:r>
              <a:rPr lang="en-IN" sz="3600" b="1" i="0" u="sng"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Modeling</a:t>
            </a:r>
            <a:endPar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800" b="0" i="0" dirty="0">
              <a:solidFill>
                <a:srgbClr val="374151"/>
              </a:solidFill>
              <a:effectLst/>
              <a:latin typeface="Verdana" panose="020B0604030504040204" pitchFamily="34" charset="0"/>
              <a:ea typeface="Verdana" panose="020B0604030504040204" pitchFamily="34" charset="0"/>
            </a:endParaRP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An exponential growth model is fitted to CO2 emissions over time.</a:t>
            </a:r>
          </a:p>
          <a:p>
            <a:pPr algn="l">
              <a:buFont typeface="Arial" panose="020B0604020202020204" pitchFamily="34" charset="0"/>
              <a:buChar char="•"/>
            </a:pPr>
            <a:r>
              <a:rPr lang="en-GB" sz="2800" b="0" i="0" dirty="0">
                <a:solidFill>
                  <a:srgbClr val="374151"/>
                </a:solidFill>
                <a:effectLst/>
                <a:latin typeface="Verdana" panose="020B0604030504040204" pitchFamily="34" charset="0"/>
                <a:ea typeface="Verdana" panose="020B0604030504040204" pitchFamily="34" charset="0"/>
              </a:rPr>
              <a:t>Model parameters (amplitude and growth rate) capture emission trends</a:t>
            </a:r>
            <a:r>
              <a:rPr lang="en-GB" sz="2800" dirty="0">
                <a:solidFill>
                  <a:srgbClr val="374151"/>
                </a:solidFill>
                <a:latin typeface="Verdana" panose="020B0604030504040204" pitchFamily="34" charset="0"/>
                <a:ea typeface="Verdana" panose="020B0604030504040204" pitchFamily="34" charset="0"/>
              </a:rPr>
              <a:t>.</a:t>
            </a:r>
          </a:p>
          <a:p>
            <a:pPr algn="ctr"/>
            <a:r>
              <a:rPr lang="en-IN" sz="3600" b="1" u="sng" dirty="0">
                <a:solidFill>
                  <a:srgbClr val="000000"/>
                </a:solidFill>
                <a:latin typeface="Verdana" panose="020B0604030504040204" pitchFamily="34" charset="0"/>
                <a:ea typeface="Verdana" panose="020B0604030504040204" pitchFamily="34" charset="0"/>
                <a:cs typeface="Verdana" panose="020B0604030504040204" pitchFamily="34" charset="0"/>
              </a:rPr>
              <a:t>Visualization</a:t>
            </a:r>
          </a:p>
          <a:p>
            <a:pPr algn="ctr"/>
            <a:endParaRPr lang="en-GB" sz="2800" dirty="0">
              <a:solidFill>
                <a:srgbClr val="374151"/>
              </a:solidFill>
              <a:latin typeface="Verdana" panose="020B0604030504040204" pitchFamily="34" charset="0"/>
              <a:ea typeface="Verdana" panose="020B0604030504040204" pitchFamily="34" charset="0"/>
            </a:endParaRPr>
          </a:p>
          <a:p>
            <a:pPr algn="l">
              <a:buFont typeface="Arial" panose="020B0604020202020204" pitchFamily="34" charset="0"/>
              <a:buChar char="•"/>
            </a:pPr>
            <a:r>
              <a:rPr lang="en-GB" sz="3200" b="0" i="0" dirty="0">
                <a:solidFill>
                  <a:srgbClr val="374151"/>
                </a:solidFill>
                <a:effectLst/>
                <a:latin typeface="Söhne"/>
              </a:rPr>
              <a:t>Scatter plots visualize cluster distributions and cluster </a:t>
            </a:r>
            <a:r>
              <a:rPr lang="en-GB" sz="3200" b="0" i="0" dirty="0" err="1">
                <a:solidFill>
                  <a:srgbClr val="374151"/>
                </a:solidFill>
                <a:effectLst/>
                <a:latin typeface="Söhne"/>
              </a:rPr>
              <a:t>centers</a:t>
            </a:r>
            <a:r>
              <a:rPr lang="en-GB" sz="3200" b="0" i="0" dirty="0">
                <a:solidFill>
                  <a:srgbClr val="374151"/>
                </a:solidFill>
                <a:effectLst/>
                <a:latin typeface="Söhne"/>
              </a:rPr>
              <a:t>.</a:t>
            </a:r>
          </a:p>
          <a:p>
            <a:pPr algn="l">
              <a:buFont typeface="Arial" panose="020B0604020202020204" pitchFamily="34" charset="0"/>
              <a:buChar char="•"/>
            </a:pPr>
            <a:r>
              <a:rPr lang="en-GB" sz="3200" b="0" i="0" dirty="0">
                <a:solidFill>
                  <a:srgbClr val="374151"/>
                </a:solidFill>
                <a:effectLst/>
                <a:latin typeface="Söhne"/>
              </a:rPr>
              <a:t>Fitted exponential growth curves display the </a:t>
            </a:r>
            <a:r>
              <a:rPr lang="en-GB" sz="3200" b="0" i="0" dirty="0" err="1">
                <a:solidFill>
                  <a:srgbClr val="374151"/>
                </a:solidFill>
                <a:effectLst/>
                <a:latin typeface="Söhne"/>
              </a:rPr>
              <a:t>modeled</a:t>
            </a:r>
            <a:r>
              <a:rPr lang="en-GB" sz="3200" b="0" i="0" dirty="0">
                <a:solidFill>
                  <a:srgbClr val="374151"/>
                </a:solidFill>
                <a:effectLst/>
                <a:latin typeface="Söhne"/>
              </a:rPr>
              <a:t> trajectory.</a:t>
            </a:r>
          </a:p>
          <a:p>
            <a:pPr algn="l">
              <a:buFont typeface="Arial" panose="020B0604020202020204" pitchFamily="34" charset="0"/>
              <a:buChar char="•"/>
            </a:pPr>
            <a:r>
              <a:rPr lang="en-GB" sz="3200" b="0" i="0" dirty="0">
                <a:solidFill>
                  <a:srgbClr val="374151"/>
                </a:solidFill>
                <a:effectLst/>
                <a:latin typeface="Söhne"/>
              </a:rPr>
              <a:t>Confidence intervals provide insight into prediction uncertainty.</a:t>
            </a:r>
          </a:p>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Prediction</a:t>
            </a:r>
          </a:p>
          <a:p>
            <a:pPr algn="ctr"/>
            <a:endParaRPr lang="en-GB" sz="2800" b="1" i="0" dirty="0">
              <a:effectLst/>
              <a:latin typeface="Söhne"/>
            </a:endParaRPr>
          </a:p>
          <a:p>
            <a:pPr algn="l">
              <a:buFont typeface="Arial" panose="020B0604020202020204" pitchFamily="34" charset="0"/>
              <a:buChar char="•"/>
            </a:pPr>
            <a:r>
              <a:rPr lang="en-GB" sz="3200" b="0" i="0" dirty="0">
                <a:solidFill>
                  <a:srgbClr val="374151"/>
                </a:solidFill>
                <a:effectLst/>
                <a:latin typeface="Söhne"/>
              </a:rPr>
              <a:t>Future CO2 emission values are predicted for specific years.</a:t>
            </a:r>
          </a:p>
          <a:p>
            <a:pPr algn="l">
              <a:buFont typeface="Arial" panose="020B0604020202020204" pitchFamily="34" charset="0"/>
              <a:buChar char="•"/>
            </a:pPr>
            <a:r>
              <a:rPr lang="en-GB" sz="3200" b="0" i="0" dirty="0">
                <a:solidFill>
                  <a:srgbClr val="374151"/>
                </a:solidFill>
                <a:effectLst/>
                <a:latin typeface="Söhne"/>
              </a:rPr>
              <a:t>Predictions are visualized for the entire dataset and individual countries.</a:t>
            </a:r>
          </a:p>
        </p:txBody>
      </p:sp>
      <p:sp>
        <p:nvSpPr>
          <p:cNvPr id="34" name="TextBox 33">
            <a:extLst>
              <a:ext uri="{FF2B5EF4-FFF2-40B4-BE49-F238E27FC236}">
                <a16:creationId xmlns:a16="http://schemas.microsoft.com/office/drawing/2014/main" id="{78A8B944-29AC-6B6C-408A-E651616367A8}"/>
              </a:ext>
            </a:extLst>
          </p:cNvPr>
          <p:cNvSpPr txBox="1"/>
          <p:nvPr/>
        </p:nvSpPr>
        <p:spPr>
          <a:xfrm>
            <a:off x="893135" y="17761614"/>
            <a:ext cx="13317723" cy="4770537"/>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GB" sz="3600" b="1" i="0" u="sng" dirty="0">
                <a:solidFill>
                  <a:schemeClr val="bg1"/>
                </a:solidFill>
                <a:effectLst/>
                <a:latin typeface="Verdana" panose="020B0604030504040204" pitchFamily="34" charset="0"/>
                <a:ea typeface="Verdana" panose="020B0604030504040204" pitchFamily="34" charset="0"/>
              </a:rPr>
              <a:t>Clustering of Countries Based on GDP and CO2 Emissions:</a:t>
            </a:r>
          </a:p>
          <a:p>
            <a:pPr algn="ctr"/>
            <a:endParaRPr lang="en-GB" sz="3600" b="1" i="0" u="sng" dirty="0">
              <a:solidFill>
                <a:schemeClr val="bg1"/>
              </a:solidFill>
              <a:effectLst/>
              <a:latin typeface="Verdana" panose="020B0604030504040204" pitchFamily="34" charset="0"/>
              <a:ea typeface="Verdana" panose="020B0604030504040204" pitchFamily="34" charset="0"/>
            </a:endParaRPr>
          </a:p>
          <a:p>
            <a:pPr algn="l"/>
            <a:r>
              <a:rPr lang="en-GB" sz="2800" b="0" i="0" dirty="0">
                <a:solidFill>
                  <a:srgbClr val="374151"/>
                </a:solidFill>
                <a:effectLst/>
                <a:latin typeface="Verdana" panose="020B0604030504040204" pitchFamily="34" charset="0"/>
                <a:ea typeface="Verdana" panose="020B0604030504040204" pitchFamily="34" charset="0"/>
              </a:rPr>
              <a:t>The initial scatter plot visually illustrates the clustering of countries based on two key factors: GDP per capita growth (annual %) and CO2 emissions (metric tons per capita). The use of </a:t>
            </a:r>
            <a:r>
              <a:rPr lang="en-GB" sz="2800" b="0" i="0" dirty="0" err="1">
                <a:solidFill>
                  <a:srgbClr val="374151"/>
                </a:solidFill>
                <a:effectLst/>
                <a:latin typeface="Verdana" panose="020B0604030504040204" pitchFamily="34" charset="0"/>
                <a:ea typeface="Verdana" panose="020B0604030504040204" pitchFamily="34" charset="0"/>
              </a:rPr>
              <a:t>KMeans</a:t>
            </a:r>
            <a:r>
              <a:rPr lang="en-GB" sz="2800" b="0" i="0" dirty="0">
                <a:solidFill>
                  <a:srgbClr val="374151"/>
                </a:solidFill>
                <a:effectLst/>
                <a:latin typeface="Verdana" panose="020B0604030504040204" pitchFamily="34" charset="0"/>
                <a:ea typeface="Verdana" panose="020B0604030504040204" pitchFamily="34" charset="0"/>
              </a:rPr>
              <a:t> clustering with three clusters provides a segmentation that reflects the underlying patterns in the dataset. Each data point represents a country, and the color-coded clusters highlight similarities in GDP and CO2 emission trends.</a:t>
            </a:r>
          </a:p>
        </p:txBody>
      </p:sp>
      <p:pic>
        <p:nvPicPr>
          <p:cNvPr id="47" name="Picture 46">
            <a:extLst>
              <a:ext uri="{FF2B5EF4-FFF2-40B4-BE49-F238E27FC236}">
                <a16:creationId xmlns:a16="http://schemas.microsoft.com/office/drawing/2014/main" id="{E4AA1ADB-D4AE-0192-9FB7-57177A710E15}"/>
              </a:ext>
            </a:extLst>
          </p:cNvPr>
          <p:cNvPicPr>
            <a:picLocks noChangeAspect="1"/>
          </p:cNvPicPr>
          <p:nvPr/>
        </p:nvPicPr>
        <p:blipFill>
          <a:blip r:embed="rId5"/>
          <a:stretch>
            <a:fillRect/>
          </a:stretch>
        </p:blipFill>
        <p:spPr>
          <a:xfrm>
            <a:off x="893135" y="23076065"/>
            <a:ext cx="8786050" cy="6080643"/>
          </a:xfrm>
          <a:prstGeom prst="rect">
            <a:avLst/>
          </a:prstGeom>
        </p:spPr>
      </p:pic>
      <p:pic>
        <p:nvPicPr>
          <p:cNvPr id="51" name="Picture 50">
            <a:extLst>
              <a:ext uri="{FF2B5EF4-FFF2-40B4-BE49-F238E27FC236}">
                <a16:creationId xmlns:a16="http://schemas.microsoft.com/office/drawing/2014/main" id="{51804749-50FD-A787-3EFD-3365ADEFD5A4}"/>
              </a:ext>
            </a:extLst>
          </p:cNvPr>
          <p:cNvPicPr>
            <a:picLocks noChangeAspect="1"/>
          </p:cNvPicPr>
          <p:nvPr/>
        </p:nvPicPr>
        <p:blipFill>
          <a:blip r:embed="rId6"/>
          <a:stretch>
            <a:fillRect/>
          </a:stretch>
        </p:blipFill>
        <p:spPr>
          <a:xfrm>
            <a:off x="20639799" y="31744652"/>
            <a:ext cx="8827477" cy="6188973"/>
          </a:xfrm>
          <a:prstGeom prst="rect">
            <a:avLst/>
          </a:prstGeom>
        </p:spPr>
      </p:pic>
      <p:pic>
        <p:nvPicPr>
          <p:cNvPr id="53" name="Picture 52">
            <a:extLst>
              <a:ext uri="{FF2B5EF4-FFF2-40B4-BE49-F238E27FC236}">
                <a16:creationId xmlns:a16="http://schemas.microsoft.com/office/drawing/2014/main" id="{1B39D6C2-B171-2D94-2E37-8BFB3E9C6C50}"/>
              </a:ext>
            </a:extLst>
          </p:cNvPr>
          <p:cNvPicPr>
            <a:picLocks noChangeAspect="1"/>
          </p:cNvPicPr>
          <p:nvPr/>
        </p:nvPicPr>
        <p:blipFill>
          <a:blip r:embed="rId7"/>
          <a:stretch>
            <a:fillRect/>
          </a:stretch>
        </p:blipFill>
        <p:spPr>
          <a:xfrm>
            <a:off x="898536" y="34426409"/>
            <a:ext cx="8329677" cy="5839964"/>
          </a:xfrm>
          <a:prstGeom prst="rect">
            <a:avLst/>
          </a:prstGeom>
        </p:spPr>
      </p:pic>
      <p:pic>
        <p:nvPicPr>
          <p:cNvPr id="55" name="Picture 54">
            <a:extLst>
              <a:ext uri="{FF2B5EF4-FFF2-40B4-BE49-F238E27FC236}">
                <a16:creationId xmlns:a16="http://schemas.microsoft.com/office/drawing/2014/main" id="{9D0BF09B-9646-5EE4-1075-D9D055F2BE36}"/>
              </a:ext>
            </a:extLst>
          </p:cNvPr>
          <p:cNvPicPr>
            <a:picLocks noChangeAspect="1"/>
          </p:cNvPicPr>
          <p:nvPr/>
        </p:nvPicPr>
        <p:blipFill>
          <a:blip r:embed="rId8"/>
          <a:stretch>
            <a:fillRect/>
          </a:stretch>
        </p:blipFill>
        <p:spPr>
          <a:xfrm>
            <a:off x="9679185" y="34889271"/>
            <a:ext cx="9240172" cy="5848528"/>
          </a:xfrm>
          <a:prstGeom prst="rect">
            <a:avLst/>
          </a:prstGeom>
        </p:spPr>
      </p:pic>
      <p:sp>
        <p:nvSpPr>
          <p:cNvPr id="56" name="TextBox 55">
            <a:extLst>
              <a:ext uri="{FF2B5EF4-FFF2-40B4-BE49-F238E27FC236}">
                <a16:creationId xmlns:a16="http://schemas.microsoft.com/office/drawing/2014/main" id="{7FC90240-478E-2A9A-D845-439385BA66A3}"/>
              </a:ext>
            </a:extLst>
          </p:cNvPr>
          <p:cNvSpPr txBox="1"/>
          <p:nvPr/>
        </p:nvSpPr>
        <p:spPr>
          <a:xfrm>
            <a:off x="18437104" y="23043825"/>
            <a:ext cx="11030173" cy="4955203"/>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GB" sz="3600" b="1" i="0" u="sng" dirty="0">
                <a:solidFill>
                  <a:schemeClr val="bg1"/>
                </a:solidFill>
                <a:effectLst/>
                <a:latin typeface="Verdana" panose="020B0604030504040204" pitchFamily="34" charset="0"/>
                <a:ea typeface="Verdana" panose="020B0604030504040204" pitchFamily="34" charset="0"/>
              </a:rPr>
              <a:t>Exponential Growth Fit and Predictions:</a:t>
            </a:r>
          </a:p>
          <a:p>
            <a:pPr algn="l"/>
            <a:r>
              <a:rPr lang="en-GB" sz="2800" b="0" i="0" dirty="0">
                <a:solidFill>
                  <a:srgbClr val="374151"/>
                </a:solidFill>
                <a:effectLst/>
                <a:latin typeface="Verdana" panose="020B0604030504040204" pitchFamily="34" charset="0"/>
                <a:ea typeface="Verdana" panose="020B0604030504040204" pitchFamily="34" charset="0"/>
              </a:rPr>
              <a:t>The subsequent scatter plots showcase the curve fitting process using an exponential growth model. The blue dots represent the actual CO2 emissions data, while the orange line represents the best-fit curve obtained from the model. The shaded region around the curve indicates the confidence interval, providing a measure of uncertainty. The model is then utilized to predict future values, shown as orange 'X' markers on the plot. These predictions offer insights into potential CO2 emission trends, enabling stakeholders to anticipate and plan for the future.</a:t>
            </a:r>
          </a:p>
        </p:txBody>
      </p:sp>
      <p:cxnSp>
        <p:nvCxnSpPr>
          <p:cNvPr id="60" name="Straight Arrow Connector 59">
            <a:extLst>
              <a:ext uri="{FF2B5EF4-FFF2-40B4-BE49-F238E27FC236}">
                <a16:creationId xmlns:a16="http://schemas.microsoft.com/office/drawing/2014/main" id="{E537CDA0-CFE0-B52F-FA95-DC784B295FC9}"/>
              </a:ext>
            </a:extLst>
          </p:cNvPr>
          <p:cNvCxnSpPr>
            <a:cxnSpLocks/>
          </p:cNvCxnSpPr>
          <p:nvPr/>
        </p:nvCxnSpPr>
        <p:spPr>
          <a:xfrm>
            <a:off x="4474139" y="22256768"/>
            <a:ext cx="0" cy="550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C0963A7-CAC1-E33B-A668-FEDA419A4B56}"/>
              </a:ext>
            </a:extLst>
          </p:cNvPr>
          <p:cNvCxnSpPr>
            <a:cxnSpLocks/>
          </p:cNvCxnSpPr>
          <p:nvPr/>
        </p:nvCxnSpPr>
        <p:spPr>
          <a:xfrm flipH="1">
            <a:off x="16860582" y="23244572"/>
            <a:ext cx="1469462" cy="274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4" name="TextBox 1023">
            <a:extLst>
              <a:ext uri="{FF2B5EF4-FFF2-40B4-BE49-F238E27FC236}">
                <a16:creationId xmlns:a16="http://schemas.microsoft.com/office/drawing/2014/main" id="{4F4E9777-703B-01CB-BB8D-F51774AB4EFA}"/>
              </a:ext>
            </a:extLst>
          </p:cNvPr>
          <p:cNvSpPr txBox="1"/>
          <p:nvPr/>
        </p:nvSpPr>
        <p:spPr>
          <a:xfrm>
            <a:off x="18437103" y="28423181"/>
            <a:ext cx="11030173" cy="3170099"/>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l"/>
            <a:r>
              <a:rPr lang="en-GB" sz="3200" b="1" i="0" u="sng" dirty="0">
                <a:solidFill>
                  <a:schemeClr val="bg1"/>
                </a:solidFill>
                <a:effectLst/>
                <a:latin typeface="Verdana" panose="020B0604030504040204" pitchFamily="34" charset="0"/>
                <a:ea typeface="Verdana" panose="020B0604030504040204" pitchFamily="34" charset="0"/>
              </a:rPr>
              <a:t>CO2 Emissions Over Time - Entire Dataset:</a:t>
            </a:r>
          </a:p>
          <a:p>
            <a:pPr algn="l"/>
            <a:r>
              <a:rPr lang="en-GB" sz="2800" b="0" i="0" dirty="0">
                <a:solidFill>
                  <a:srgbClr val="374151"/>
                </a:solidFill>
                <a:effectLst/>
                <a:latin typeface="Verdana" panose="020B0604030504040204" pitchFamily="34" charset="0"/>
                <a:ea typeface="Verdana" panose="020B0604030504040204" pitchFamily="34" charset="0"/>
              </a:rPr>
              <a:t>The line plot for CO2 emissions over time for the entire dataset combines actual historical data (blue line) with predicted values (orange dashed line) for selected future years (2024, 2027, 2030). This provides a comprehensive view of the model's effectiveness in capturing historical trends and forecasting potential trajectories.</a:t>
            </a:r>
          </a:p>
        </p:txBody>
      </p:sp>
      <p:sp>
        <p:nvSpPr>
          <p:cNvPr id="1025" name="TextBox 1024">
            <a:extLst>
              <a:ext uri="{FF2B5EF4-FFF2-40B4-BE49-F238E27FC236}">
                <a16:creationId xmlns:a16="http://schemas.microsoft.com/office/drawing/2014/main" id="{0466E585-0137-0BD5-79FD-F24B8FE22409}"/>
              </a:ext>
            </a:extLst>
          </p:cNvPr>
          <p:cNvSpPr txBox="1"/>
          <p:nvPr/>
        </p:nvSpPr>
        <p:spPr>
          <a:xfrm>
            <a:off x="893136" y="29977453"/>
            <a:ext cx="9000169" cy="4031873"/>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GB" sz="3200" b="1" i="0" u="sng" dirty="0">
                <a:solidFill>
                  <a:schemeClr val="bg1"/>
                </a:solidFill>
                <a:effectLst/>
                <a:latin typeface="Verdana" panose="020B0604030504040204" pitchFamily="34" charset="0"/>
                <a:ea typeface="Verdana" panose="020B0604030504040204" pitchFamily="34" charset="0"/>
              </a:rPr>
              <a:t>CO2 Emissions Over Time - China:</a:t>
            </a:r>
          </a:p>
          <a:p>
            <a:pPr algn="l"/>
            <a:r>
              <a:rPr lang="en-GB" sz="2800" b="0" i="0" dirty="0">
                <a:solidFill>
                  <a:srgbClr val="374151"/>
                </a:solidFill>
                <a:effectLst/>
                <a:latin typeface="Verdana" panose="020B0604030504040204" pitchFamily="34" charset="0"/>
                <a:ea typeface="Verdana" panose="020B0604030504040204" pitchFamily="34" charset="0"/>
              </a:rPr>
              <a:t>A similar analysis is performed specifically for China, emphasizing the historical CO2 emissions (green line) and predicted values (red dashed line) from 1990 to 2030. This focused perspective allows for a more detailed examination of one country's trajectory, aiding in the identification of unique patterns and potential deviations from global trends.</a:t>
            </a:r>
          </a:p>
        </p:txBody>
      </p:sp>
      <p:cxnSp>
        <p:nvCxnSpPr>
          <p:cNvPr id="1028" name="Straight Arrow Connector 1027">
            <a:extLst>
              <a:ext uri="{FF2B5EF4-FFF2-40B4-BE49-F238E27FC236}">
                <a16:creationId xmlns:a16="http://schemas.microsoft.com/office/drawing/2014/main" id="{2D204E07-7A50-24FE-0814-05153A7CEAD7}"/>
              </a:ext>
            </a:extLst>
          </p:cNvPr>
          <p:cNvCxnSpPr>
            <a:cxnSpLocks/>
          </p:cNvCxnSpPr>
          <p:nvPr/>
        </p:nvCxnSpPr>
        <p:spPr>
          <a:xfrm>
            <a:off x="28342323" y="31294436"/>
            <a:ext cx="0" cy="550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9" name="TextBox 1028">
            <a:extLst>
              <a:ext uri="{FF2B5EF4-FFF2-40B4-BE49-F238E27FC236}">
                <a16:creationId xmlns:a16="http://schemas.microsoft.com/office/drawing/2014/main" id="{584D0587-AA77-81B9-CC2C-DD82D5EA8D53}"/>
              </a:ext>
            </a:extLst>
          </p:cNvPr>
          <p:cNvSpPr txBox="1"/>
          <p:nvPr/>
        </p:nvSpPr>
        <p:spPr>
          <a:xfrm>
            <a:off x="10210672" y="29803027"/>
            <a:ext cx="7909063" cy="4647426"/>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GB" sz="3200" b="1" i="0" u="sng" dirty="0">
                <a:solidFill>
                  <a:schemeClr val="bg1"/>
                </a:solidFill>
                <a:effectLst/>
                <a:latin typeface="Verdana" panose="020B0604030504040204" pitchFamily="34" charset="0"/>
                <a:ea typeface="Verdana" panose="020B0604030504040204" pitchFamily="34" charset="0"/>
              </a:rPr>
              <a:t>CO2 Emissions Over Time - Canada:</a:t>
            </a:r>
          </a:p>
          <a:p>
            <a:pPr algn="l"/>
            <a:r>
              <a:rPr lang="en-GB" sz="2800" b="0" i="0" dirty="0">
                <a:solidFill>
                  <a:srgbClr val="374151"/>
                </a:solidFill>
                <a:effectLst/>
                <a:latin typeface="Verdana" panose="020B0604030504040204" pitchFamily="34" charset="0"/>
                <a:ea typeface="Verdana" panose="020B0604030504040204" pitchFamily="34" charset="0"/>
              </a:rPr>
              <a:t>The analysis extends to Canada, providing a comparison between actual historical CO2 emissions (purple line) and predicted values (orange dashed line) from 1990 to 2030. This comparison highlights how the model adapts to diverse country-specific trends, emphasizing its versatility in capturing varied emissions patterns</a:t>
            </a:r>
            <a:r>
              <a:rPr lang="en-GB" sz="3600" b="0" i="0" dirty="0">
                <a:solidFill>
                  <a:srgbClr val="374151"/>
                </a:solidFill>
                <a:effectLst/>
                <a:latin typeface="Söhne"/>
              </a:rPr>
              <a:t>.</a:t>
            </a:r>
          </a:p>
        </p:txBody>
      </p:sp>
      <p:sp>
        <p:nvSpPr>
          <p:cNvPr id="1030" name="TextBox 1029">
            <a:extLst>
              <a:ext uri="{FF2B5EF4-FFF2-40B4-BE49-F238E27FC236}">
                <a16:creationId xmlns:a16="http://schemas.microsoft.com/office/drawing/2014/main" id="{54AC8CA3-B6E5-C12E-5296-8DD31A128F47}"/>
              </a:ext>
            </a:extLst>
          </p:cNvPr>
          <p:cNvSpPr txBox="1"/>
          <p:nvPr/>
        </p:nvSpPr>
        <p:spPr>
          <a:xfrm>
            <a:off x="0" y="40513599"/>
            <a:ext cx="9228213" cy="954107"/>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GB" sz="2800" b="0" i="0" dirty="0">
                <a:solidFill>
                  <a:srgbClr val="374151"/>
                </a:solidFill>
                <a:effectLst/>
                <a:latin typeface="Verdana" panose="020B0604030504040204" pitchFamily="34" charset="0"/>
                <a:ea typeface="Verdana" panose="020B0604030504040204" pitchFamily="34" charset="0"/>
              </a:rPr>
              <a:t>The Silhouette Score is 0.5385 indicating strong</a:t>
            </a:r>
          </a:p>
          <a:p>
            <a:pPr algn="ctr"/>
            <a:r>
              <a:rPr lang="en-GB" sz="2800" b="0" i="0" dirty="0">
                <a:solidFill>
                  <a:srgbClr val="374151"/>
                </a:solidFill>
                <a:effectLst/>
                <a:latin typeface="Verdana" panose="020B0604030504040204" pitchFamily="34" charset="0"/>
                <a:ea typeface="Verdana" panose="020B0604030504040204" pitchFamily="34" charset="0"/>
              </a:rPr>
              <a:t> clustering.</a:t>
            </a:r>
          </a:p>
        </p:txBody>
      </p:sp>
      <p:cxnSp>
        <p:nvCxnSpPr>
          <p:cNvPr id="1031" name="Straight Arrow Connector 1030">
            <a:extLst>
              <a:ext uri="{FF2B5EF4-FFF2-40B4-BE49-F238E27FC236}">
                <a16:creationId xmlns:a16="http://schemas.microsoft.com/office/drawing/2014/main" id="{56C38415-DC9D-5677-A063-B3E1F118112A}"/>
              </a:ext>
            </a:extLst>
          </p:cNvPr>
          <p:cNvCxnSpPr>
            <a:cxnSpLocks/>
          </p:cNvCxnSpPr>
          <p:nvPr/>
        </p:nvCxnSpPr>
        <p:spPr>
          <a:xfrm>
            <a:off x="17556066" y="34230681"/>
            <a:ext cx="0" cy="550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2" name="Straight Arrow Connector 1031">
            <a:extLst>
              <a:ext uri="{FF2B5EF4-FFF2-40B4-BE49-F238E27FC236}">
                <a16:creationId xmlns:a16="http://schemas.microsoft.com/office/drawing/2014/main" id="{FD623515-814C-46B8-E61A-5F5A17A223D3}"/>
              </a:ext>
            </a:extLst>
          </p:cNvPr>
          <p:cNvCxnSpPr>
            <a:cxnSpLocks/>
          </p:cNvCxnSpPr>
          <p:nvPr/>
        </p:nvCxnSpPr>
        <p:spPr>
          <a:xfrm>
            <a:off x="8694445" y="33733943"/>
            <a:ext cx="0" cy="550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5" name="TextBox 1034">
            <a:extLst>
              <a:ext uri="{FF2B5EF4-FFF2-40B4-BE49-F238E27FC236}">
                <a16:creationId xmlns:a16="http://schemas.microsoft.com/office/drawing/2014/main" id="{B9C7A0E3-8EEF-F049-C41A-27154FFBC6D8}"/>
              </a:ext>
            </a:extLst>
          </p:cNvPr>
          <p:cNvSpPr txBox="1"/>
          <p:nvPr/>
        </p:nvSpPr>
        <p:spPr>
          <a:xfrm>
            <a:off x="19370329" y="38136413"/>
            <a:ext cx="10718971" cy="4462760"/>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l"/>
            <a:r>
              <a:rPr lang="en-GB" sz="3200" b="1" i="0" u="sng" dirty="0">
                <a:solidFill>
                  <a:schemeClr val="bg1"/>
                </a:solidFill>
                <a:effectLst/>
                <a:latin typeface="Verdana" panose="020B0604030504040204" pitchFamily="34" charset="0"/>
                <a:ea typeface="Verdana" panose="020B0604030504040204" pitchFamily="34" charset="0"/>
              </a:rPr>
              <a:t>Conclusion:</a:t>
            </a:r>
          </a:p>
          <a:p>
            <a:pPr algn="l"/>
            <a:r>
              <a:rPr lang="en-GB" sz="2800" b="0" i="0" dirty="0">
                <a:solidFill>
                  <a:srgbClr val="374151"/>
                </a:solidFill>
                <a:effectLst/>
                <a:latin typeface="Söhne"/>
              </a:rPr>
              <a:t>The scatter plots and associated analyses offer a comprehensive exploration of the complex relationship between GDP growth and CO2 emissions. By combining clustering techniques, curve fitting, and predictive </a:t>
            </a:r>
            <a:r>
              <a:rPr lang="en-GB" sz="2800" b="0" i="0" dirty="0" err="1">
                <a:solidFill>
                  <a:srgbClr val="374151"/>
                </a:solidFill>
                <a:effectLst/>
                <a:latin typeface="Söhne"/>
              </a:rPr>
              <a:t>modeling</a:t>
            </a:r>
            <a:r>
              <a:rPr lang="en-GB" sz="2800" b="0" i="0" dirty="0">
                <a:solidFill>
                  <a:srgbClr val="374151"/>
                </a:solidFill>
                <a:effectLst/>
                <a:latin typeface="Söhne"/>
              </a:rPr>
              <a:t>, this study provides a nuanced understanding of both global and individual country trends. The inclusion of the Silhouette Score adds an additional layer of evaluation, reinforcing the reliability and meaningfulness of the identified clusters. These insights contribute to a more informed approach to environmental policy-making and sustainable development strategies.</a:t>
            </a:r>
          </a:p>
        </p:txBody>
      </p:sp>
      <p:cxnSp>
        <p:nvCxnSpPr>
          <p:cNvPr id="1036" name="Straight Arrow Connector 1035">
            <a:extLst>
              <a:ext uri="{FF2B5EF4-FFF2-40B4-BE49-F238E27FC236}">
                <a16:creationId xmlns:a16="http://schemas.microsoft.com/office/drawing/2014/main" id="{59F17E56-5CE3-A300-C39C-11E510906CD6}"/>
              </a:ext>
            </a:extLst>
          </p:cNvPr>
          <p:cNvCxnSpPr>
            <a:cxnSpLocks/>
          </p:cNvCxnSpPr>
          <p:nvPr/>
        </p:nvCxnSpPr>
        <p:spPr>
          <a:xfrm>
            <a:off x="14005001" y="14578153"/>
            <a:ext cx="11326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069C2DB1-B490-6247-9F65-C52ACE98D4BC}"/>
              </a:ext>
            </a:extLst>
          </p:cNvPr>
          <p:cNvPicPr>
            <a:picLocks noChangeAspect="1"/>
          </p:cNvPicPr>
          <p:nvPr/>
        </p:nvPicPr>
        <p:blipFill>
          <a:blip r:embed="rId9"/>
          <a:stretch>
            <a:fillRect/>
          </a:stretch>
        </p:blipFill>
        <p:spPr>
          <a:xfrm>
            <a:off x="9901763" y="23626858"/>
            <a:ext cx="8206476" cy="5677004"/>
          </a:xfrm>
          <a:prstGeom prst="rect">
            <a:avLst/>
          </a:prstGeom>
        </p:spPr>
      </p:pic>
    </p:spTree>
    <p:extLst>
      <p:ext uri="{BB962C8B-B14F-4D97-AF65-F5344CB8AC3E}">
        <p14:creationId xmlns:p14="http://schemas.microsoft.com/office/powerpoint/2010/main" val="619946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3129</TotalTime>
  <Words>890</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Söhne</vt:lpstr>
      <vt:lpstr>Trebuchet MS</vt:lpstr>
      <vt:lpstr>Verdana</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Prabhat Gorrumuchu [Student-PECS]</dc:creator>
  <cp:lastModifiedBy>Rohith Kumar</cp:lastModifiedBy>
  <cp:revision>29</cp:revision>
  <dcterms:created xsi:type="dcterms:W3CDTF">2024-01-05T20:50:18Z</dcterms:created>
  <dcterms:modified xsi:type="dcterms:W3CDTF">2024-01-18T14:59:44Z</dcterms:modified>
</cp:coreProperties>
</file>