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Airbnb Data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End-to-End Data Science </a:t>
            </a:r>
            <a:r>
              <a:rPr sz="2000" dirty="0" smtClean="0"/>
              <a:t>Process</a:t>
            </a:r>
            <a:endParaRPr lang="en-US" sz="2000" dirty="0" smtClean="0"/>
          </a:p>
          <a:p>
            <a:pPr marL="114300" indent="0">
              <a:buNone/>
            </a:pPr>
            <a:endParaRPr sz="2000" dirty="0"/>
          </a:p>
          <a:p>
            <a:r>
              <a:rPr sz="2000" dirty="0"/>
              <a:t>Presented by: </a:t>
            </a:r>
            <a:r>
              <a:rPr lang="en-US" sz="2000" dirty="0"/>
              <a:t>Gayatri </a:t>
            </a:r>
            <a:r>
              <a:rPr lang="en-US" sz="2000" dirty="0" smtClean="0"/>
              <a:t>Talekar</a:t>
            </a:r>
            <a:endParaRPr lang="en-US" sz="2000" dirty="0"/>
          </a:p>
          <a:p>
            <a:pPr marL="114300" indent="0">
              <a:buNone/>
            </a:pPr>
            <a:endParaRPr sz="2000" dirty="0"/>
          </a:p>
          <a:p>
            <a:r>
              <a:rPr sz="2000" dirty="0"/>
              <a:t>Date: </a:t>
            </a:r>
            <a:r>
              <a:rPr lang="en-US" sz="2000" dirty="0" smtClean="0"/>
              <a:t>04/03/2025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smtClean="0"/>
              <a:t>Questions</a:t>
            </a:r>
            <a:r>
              <a:rPr sz="2000" dirty="0"/>
              <a:t>?</a:t>
            </a:r>
          </a:p>
          <a:p>
            <a:r>
              <a:rPr sz="2000" dirty="0" smtClean="0"/>
              <a:t>Contact</a:t>
            </a:r>
            <a:r>
              <a:rPr sz="2000" dirty="0"/>
              <a:t>: </a:t>
            </a:r>
            <a:r>
              <a:rPr lang="en-US" sz="2000" dirty="0" smtClean="0"/>
              <a:t>gd_talekar@yaoo.com</a:t>
            </a:r>
            <a:endParaRPr sz="2000" dirty="0"/>
          </a:p>
          <a:p>
            <a:r>
              <a:rPr sz="2000" dirty="0" smtClean="0"/>
              <a:t>LinkedIn</a:t>
            </a:r>
            <a:r>
              <a:rPr sz="2000" dirty="0"/>
              <a:t>: </a:t>
            </a:r>
            <a:r>
              <a:rPr lang="en-IN" sz="2000" dirty="0" smtClean="0"/>
              <a:t>https</a:t>
            </a:r>
            <a:r>
              <a:rPr lang="en-IN" sz="2000" dirty="0"/>
              <a:t>://www.linkedin.com/in/gayatri-talekar-59a97260</a:t>
            </a:r>
            <a:r>
              <a:rPr lang="en-IN" sz="2000" dirty="0" smtClean="0"/>
              <a:t>/</a:t>
            </a:r>
            <a:endParaRPr sz="2000" dirty="0"/>
          </a:p>
          <a:p>
            <a:r>
              <a:rPr sz="2000" dirty="0" err="1" smtClean="0"/>
              <a:t>GitHub</a:t>
            </a:r>
            <a:r>
              <a:rPr sz="2000" dirty="0"/>
              <a:t>: </a:t>
            </a:r>
            <a:r>
              <a:rPr lang="en-IN" sz="2000" dirty="0"/>
              <a:t>https://github.com/Gayatrii01/Data-Science-Projects.git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b="1" dirty="0"/>
              <a:t>About Airbnb</a:t>
            </a:r>
            <a:r>
              <a:rPr lang="en-IN" b="1" dirty="0" smtClean="0"/>
              <a:t>:</a:t>
            </a:r>
            <a:endParaRPr lang="en-US" dirty="0" smtClean="0"/>
          </a:p>
          <a:p>
            <a:r>
              <a:rPr dirty="0" smtClean="0"/>
              <a:t>American </a:t>
            </a:r>
            <a:r>
              <a:rPr dirty="0"/>
              <a:t>online marketplace for homestays and vacation rentals.</a:t>
            </a:r>
          </a:p>
          <a:p>
            <a:r>
              <a:rPr dirty="0" smtClean="0"/>
              <a:t>Founded </a:t>
            </a:r>
            <a:r>
              <a:rPr dirty="0"/>
              <a:t>in 2008, headquartered in San Francisco, CA.</a:t>
            </a:r>
          </a:p>
          <a:p>
            <a:r>
              <a:rPr dirty="0" smtClean="0"/>
              <a:t>Profits </a:t>
            </a:r>
            <a:r>
              <a:rPr dirty="0"/>
              <a:t>from commissions on bookings.</a:t>
            </a:r>
          </a:p>
          <a:p>
            <a:endParaRPr dirty="0"/>
          </a:p>
          <a:p>
            <a:pPr marL="114300" indent="0">
              <a:buNone/>
            </a:pPr>
            <a:r>
              <a:rPr b="1" dirty="0" smtClean="0"/>
              <a:t>Project </a:t>
            </a:r>
            <a:r>
              <a:rPr b="1" dirty="0"/>
              <a:t>Objective</a:t>
            </a:r>
            <a:r>
              <a:rPr b="1" dirty="0" smtClean="0"/>
              <a:t>:</a:t>
            </a:r>
            <a:endParaRPr b="1" dirty="0"/>
          </a:p>
          <a:p>
            <a:r>
              <a:rPr dirty="0" smtClean="0"/>
              <a:t>Analyze Airbnb </a:t>
            </a:r>
            <a:r>
              <a:rPr dirty="0"/>
              <a:t>listings in New York City.</a:t>
            </a:r>
          </a:p>
          <a:p>
            <a:r>
              <a:rPr dirty="0" smtClean="0"/>
              <a:t>Understand </a:t>
            </a:r>
            <a:r>
              <a:rPr dirty="0"/>
              <a:t>pricing trends, neighborhood distributions, and review patterns.</a:t>
            </a:r>
          </a:p>
          <a:p>
            <a:r>
              <a:rPr dirty="0" smtClean="0"/>
              <a:t>Provide </a:t>
            </a:r>
            <a:r>
              <a:rPr dirty="0"/>
              <a:t>actionable insights for hosts and travelers.</a:t>
            </a:r>
          </a:p>
          <a:p>
            <a:endParaRPr dirty="0"/>
          </a:p>
          <a:p>
            <a:pPr marL="114300" indent="0">
              <a:buNone/>
            </a:pPr>
            <a:r>
              <a:rPr b="1" dirty="0" smtClean="0"/>
              <a:t>Dataset </a:t>
            </a:r>
            <a:r>
              <a:rPr b="1" dirty="0"/>
              <a:t>Source</a:t>
            </a:r>
            <a:r>
              <a:rPr b="1" dirty="0" smtClean="0"/>
              <a:t>:</a:t>
            </a:r>
            <a:endParaRPr b="1" dirty="0"/>
          </a:p>
          <a:p>
            <a:r>
              <a:rPr dirty="0" err="1" smtClean="0"/>
              <a:t>Kaggle</a:t>
            </a:r>
            <a:r>
              <a:rPr lang="en-US" dirty="0" smtClean="0"/>
              <a:t> </a:t>
            </a:r>
            <a:r>
              <a:rPr dirty="0" smtClean="0"/>
              <a:t>: </a:t>
            </a:r>
            <a:r>
              <a:rPr dirty="0"/>
              <a:t>Airbnb NYC Open </a:t>
            </a:r>
            <a:r>
              <a:rPr dirty="0" smtClean="0"/>
              <a:t>Data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://www.kaggle.com/datasets/arianazmoudeh/airbnbopendata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Context</a:t>
            </a:r>
            <a:r>
              <a:rPr lang="en-IN" sz="2000" b="1" dirty="0" smtClean="0"/>
              <a:t>:</a:t>
            </a:r>
            <a:endParaRPr lang="en-US" sz="2000" dirty="0" smtClean="0"/>
          </a:p>
          <a:p>
            <a:r>
              <a:rPr sz="2000" dirty="0" smtClean="0"/>
              <a:t>Describes </a:t>
            </a:r>
            <a:r>
              <a:rPr sz="2000" dirty="0"/>
              <a:t>listing activity of homestays in NYC</a:t>
            </a:r>
            <a:r>
              <a:rPr sz="2000" dirty="0" smtClean="0"/>
              <a:t>.</a:t>
            </a:r>
            <a:endParaRPr lang="en-US" sz="2000" dirty="0" smtClean="0"/>
          </a:p>
          <a:p>
            <a:pPr marL="114300" indent="0">
              <a:buNone/>
            </a:pPr>
            <a:endParaRPr sz="2000" dirty="0"/>
          </a:p>
          <a:p>
            <a:endParaRPr sz="2000" dirty="0"/>
          </a:p>
          <a:p>
            <a:pPr marL="114300" indent="0">
              <a:buNone/>
            </a:pPr>
            <a:r>
              <a:rPr sz="2000" b="1" dirty="0" smtClean="0"/>
              <a:t>Content:</a:t>
            </a:r>
            <a:endParaRPr sz="2000" b="1" dirty="0"/>
          </a:p>
          <a:p>
            <a:r>
              <a:rPr sz="2000" dirty="0" smtClean="0"/>
              <a:t>Listings</a:t>
            </a:r>
            <a:r>
              <a:rPr sz="2000" dirty="0"/>
              <a:t>: Descriptions, review scores, and host details.</a:t>
            </a:r>
          </a:p>
          <a:p>
            <a:r>
              <a:rPr sz="2000" dirty="0" smtClean="0"/>
              <a:t>Reviews</a:t>
            </a:r>
            <a:r>
              <a:rPr sz="2000" dirty="0"/>
              <a:t>: Reviewer ID, comments, and timestamps.</a:t>
            </a:r>
          </a:p>
          <a:p>
            <a:r>
              <a:rPr sz="2000" dirty="0" smtClean="0"/>
              <a:t>Calendar</a:t>
            </a:r>
            <a:r>
              <a:rPr sz="2000" dirty="0"/>
              <a:t>: Pricing and availability for each listing</a:t>
            </a:r>
            <a:r>
              <a:rPr sz="2000" dirty="0" smtClean="0"/>
              <a:t>.</a:t>
            </a:r>
            <a:endParaRPr lang="en-US" sz="2000" dirty="0" smtClean="0"/>
          </a:p>
          <a:p>
            <a:pPr marL="114300" indent="0">
              <a:buNone/>
            </a:pPr>
            <a:endParaRPr sz="2000" dirty="0"/>
          </a:p>
          <a:p>
            <a:endParaRPr sz="2000" dirty="0"/>
          </a:p>
          <a:p>
            <a:pPr marL="114300" indent="0">
              <a:buNone/>
            </a:pPr>
            <a:r>
              <a:rPr sz="2000" b="1" dirty="0" smtClean="0"/>
              <a:t>Data </a:t>
            </a:r>
            <a:r>
              <a:rPr sz="2000" b="1" dirty="0"/>
              <a:t>Dictionary</a:t>
            </a:r>
            <a:r>
              <a:rPr sz="2000" b="1" dirty="0" smtClean="0"/>
              <a:t>:</a:t>
            </a:r>
            <a:endParaRPr sz="2000" b="1" dirty="0"/>
          </a:p>
          <a:p>
            <a:r>
              <a:rPr sz="2000" dirty="0" smtClean="0"/>
              <a:t>Detailed </a:t>
            </a:r>
            <a:r>
              <a:rPr sz="2000" dirty="0"/>
              <a:t>information on dataset variables and formats.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Data </a:t>
            </a:r>
            <a:r>
              <a:rPr sz="2000" b="1" dirty="0"/>
              <a:t>Collection</a:t>
            </a:r>
            <a:r>
              <a:rPr sz="2000" dirty="0"/>
              <a:t> – Obtain dataset from </a:t>
            </a:r>
            <a:r>
              <a:rPr sz="2000" dirty="0" err="1"/>
              <a:t>Kaggle</a:t>
            </a:r>
            <a:r>
              <a:rPr sz="2000" dirty="0" smtClean="0"/>
              <a:t>.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endParaRPr sz="2000" dirty="0"/>
          </a:p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Data </a:t>
            </a:r>
            <a:r>
              <a:rPr sz="2000" b="1" dirty="0"/>
              <a:t>Cleaning &amp; Preprocessing </a:t>
            </a:r>
            <a:r>
              <a:rPr sz="2000" dirty="0"/>
              <a:t>– Handle missing values, data inconsistencies, and outliers</a:t>
            </a:r>
            <a:r>
              <a:rPr sz="2000" dirty="0" smtClean="0"/>
              <a:t>.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endParaRPr sz="2000" dirty="0"/>
          </a:p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Exploratory </a:t>
            </a:r>
            <a:r>
              <a:rPr sz="2000" b="1" dirty="0"/>
              <a:t>Data Analysis (EDA) </a:t>
            </a:r>
            <a:r>
              <a:rPr sz="2000" dirty="0"/>
              <a:t>– Generate insights using descriptive statistics and visualizations</a:t>
            </a:r>
            <a:r>
              <a:rPr sz="2000" dirty="0" smtClean="0"/>
              <a:t>.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endParaRPr sz="2000" dirty="0"/>
          </a:p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Data </a:t>
            </a:r>
            <a:r>
              <a:rPr sz="2000" b="1" dirty="0"/>
              <a:t>Visualization &amp; Insights</a:t>
            </a:r>
            <a:r>
              <a:rPr sz="2000" dirty="0"/>
              <a:t> – Use plots to answer business questions</a:t>
            </a:r>
            <a:r>
              <a:rPr sz="2000" dirty="0" smtClean="0"/>
              <a:t>.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endParaRPr sz="2000" dirty="0"/>
          </a:p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Conclusions </a:t>
            </a:r>
            <a:r>
              <a:rPr sz="2000" b="1" dirty="0"/>
              <a:t>&amp; Recommendations</a:t>
            </a:r>
            <a:r>
              <a:rPr sz="2000" dirty="0"/>
              <a:t> – Summarize findings and propose next steps.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Steps to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b="1" dirty="0" smtClean="0"/>
              <a:t>Download </a:t>
            </a:r>
            <a:r>
              <a:rPr b="1" dirty="0"/>
              <a:t>dataset</a:t>
            </a:r>
            <a:r>
              <a:rPr dirty="0"/>
              <a:t> from </a:t>
            </a:r>
            <a:r>
              <a:rPr dirty="0" err="1" smtClean="0"/>
              <a:t>Kaggle</a:t>
            </a:r>
            <a:r>
              <a:rPr dirty="0" smtClean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b="1" dirty="0" smtClean="0"/>
              <a:t>Set up environment</a:t>
            </a:r>
            <a:r>
              <a:rPr dirty="0" smtClean="0"/>
              <a:t>: Anaconda Navigator -&gt; Virtual Environment -&gt; </a:t>
            </a:r>
            <a:r>
              <a:rPr dirty="0" err="1" smtClean="0"/>
              <a:t>Jupyter</a:t>
            </a:r>
            <a:r>
              <a:rPr dirty="0" smtClean="0"/>
              <a:t> Lab.</a:t>
            </a:r>
          </a:p>
          <a:p>
            <a:pPr marL="571500" indent="-457200">
              <a:buFont typeface="+mj-lt"/>
              <a:buAutoNum type="arabicPeriod"/>
            </a:pPr>
            <a:r>
              <a:rPr dirty="0" smtClean="0"/>
              <a:t> </a:t>
            </a:r>
            <a:r>
              <a:rPr b="1" dirty="0"/>
              <a:t>Import necessary libraries</a:t>
            </a:r>
            <a:r>
              <a:rPr dirty="0"/>
              <a:t>: </a:t>
            </a:r>
            <a:r>
              <a:rPr dirty="0" err="1"/>
              <a:t>numpy</a:t>
            </a:r>
            <a:r>
              <a:rPr dirty="0"/>
              <a:t>, pandas, </a:t>
            </a:r>
            <a:r>
              <a:rPr dirty="0" err="1"/>
              <a:t>matplotlib</a:t>
            </a:r>
            <a:r>
              <a:rPr dirty="0"/>
              <a:t>, </a:t>
            </a:r>
            <a:r>
              <a:rPr dirty="0" err="1"/>
              <a:t>seaborn</a:t>
            </a:r>
            <a:r>
              <a:rPr dirty="0"/>
              <a:t>, etc.</a:t>
            </a:r>
          </a:p>
          <a:p>
            <a:pPr marL="571500" indent="-457200">
              <a:buFont typeface="+mj-lt"/>
              <a:buAutoNum type="arabicPeriod"/>
            </a:pPr>
            <a:r>
              <a:rPr b="1" dirty="0" smtClean="0"/>
              <a:t>Load </a:t>
            </a:r>
            <a:r>
              <a:rPr b="1" dirty="0"/>
              <a:t>dataset</a:t>
            </a:r>
            <a:r>
              <a:rPr dirty="0"/>
              <a:t>: Upload CSV file into a Pandas </a:t>
            </a:r>
            <a:r>
              <a:rPr dirty="0" err="1"/>
              <a:t>DataFrame</a:t>
            </a:r>
            <a:r>
              <a:rPr dirty="0"/>
              <a:t> (`</a:t>
            </a:r>
            <a:r>
              <a:rPr dirty="0" err="1"/>
              <a:t>df</a:t>
            </a:r>
            <a:r>
              <a:rPr dirty="0"/>
              <a:t>`).</a:t>
            </a:r>
          </a:p>
          <a:p>
            <a:pPr marL="571500" indent="-457200">
              <a:buFont typeface="+mj-lt"/>
              <a:buAutoNum type="arabicPeriod"/>
            </a:pPr>
            <a:r>
              <a:rPr b="1" dirty="0" smtClean="0"/>
              <a:t>Initial </a:t>
            </a:r>
            <a:r>
              <a:rPr b="1" dirty="0"/>
              <a:t>Exploration</a:t>
            </a:r>
            <a:r>
              <a:rPr dirty="0"/>
              <a:t>:</a:t>
            </a:r>
          </a:p>
          <a:p>
            <a:r>
              <a:rPr dirty="0"/>
              <a:t>   </a:t>
            </a:r>
            <a:r>
              <a:rPr dirty="0" smtClean="0"/>
              <a:t>Check </a:t>
            </a:r>
            <a:r>
              <a:rPr dirty="0"/>
              <a:t>dataset structure: `</a:t>
            </a:r>
            <a:r>
              <a:rPr dirty="0" err="1"/>
              <a:t>df.head</a:t>
            </a:r>
            <a:r>
              <a:rPr dirty="0"/>
              <a:t>()`</a:t>
            </a:r>
          </a:p>
          <a:p>
            <a:r>
              <a:rPr dirty="0"/>
              <a:t>   </a:t>
            </a:r>
            <a:r>
              <a:rPr dirty="0" smtClean="0"/>
              <a:t>View </a:t>
            </a:r>
            <a:r>
              <a:rPr dirty="0"/>
              <a:t>column names: `</a:t>
            </a:r>
            <a:r>
              <a:rPr dirty="0" err="1"/>
              <a:t>df.columns</a:t>
            </a: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000" b="1" dirty="0" smtClean="0"/>
          </a:p>
          <a:p>
            <a:pPr marL="114300" indent="0">
              <a:buNone/>
            </a:pPr>
            <a:r>
              <a:rPr lang="en-IN" sz="2000" b="1" dirty="0" smtClean="0"/>
              <a:t>Identifying </a:t>
            </a:r>
            <a:r>
              <a:rPr lang="en-IN" sz="2000" b="1" dirty="0"/>
              <a:t>Issues</a:t>
            </a:r>
            <a:r>
              <a:rPr lang="en-IN" sz="2000" b="1" dirty="0" smtClean="0"/>
              <a:t>:</a:t>
            </a:r>
            <a:endParaRPr lang="en-US" sz="2000" dirty="0" smtClean="0"/>
          </a:p>
          <a:p>
            <a:r>
              <a:rPr sz="2000" dirty="0" smtClean="0"/>
              <a:t>Detect </a:t>
            </a:r>
            <a:r>
              <a:rPr sz="2000" dirty="0"/>
              <a:t>missing values: `</a:t>
            </a:r>
            <a:r>
              <a:rPr sz="2000" dirty="0" err="1"/>
              <a:t>df.isnull</a:t>
            </a:r>
            <a:r>
              <a:rPr sz="2000" dirty="0"/>
              <a:t>().sum()`</a:t>
            </a:r>
          </a:p>
          <a:p>
            <a:r>
              <a:rPr sz="2000" dirty="0" smtClean="0"/>
              <a:t>Drop </a:t>
            </a:r>
            <a:r>
              <a:rPr sz="2000" dirty="0"/>
              <a:t>irrelevant columns: '</a:t>
            </a:r>
            <a:r>
              <a:rPr sz="2000" dirty="0" err="1"/>
              <a:t>house_rules</a:t>
            </a:r>
            <a:r>
              <a:rPr sz="2000" dirty="0"/>
              <a:t>' &amp; 'license'</a:t>
            </a:r>
          </a:p>
          <a:p>
            <a:r>
              <a:rPr sz="2000" dirty="0" smtClean="0"/>
              <a:t>Check </a:t>
            </a:r>
            <a:r>
              <a:rPr sz="2000" dirty="0"/>
              <a:t>data types: `df.info()`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b="1" dirty="0" smtClean="0"/>
          </a:p>
          <a:p>
            <a:pPr marL="114300" indent="0">
              <a:buNone/>
            </a:pPr>
            <a:r>
              <a:rPr sz="2000" b="1" dirty="0" smtClean="0"/>
              <a:t>Handling </a:t>
            </a:r>
            <a:r>
              <a:rPr sz="2000" b="1" dirty="0"/>
              <a:t>Missing </a:t>
            </a:r>
            <a:r>
              <a:rPr sz="2000" b="1" dirty="0" smtClean="0"/>
              <a:t>Values: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sz="2000" dirty="0" smtClean="0"/>
              <a:t>Convert </a:t>
            </a:r>
            <a:r>
              <a:rPr sz="2000" dirty="0"/>
              <a:t>'</a:t>
            </a:r>
            <a:r>
              <a:rPr sz="2000" dirty="0" err="1"/>
              <a:t>last_review</a:t>
            </a:r>
            <a:r>
              <a:rPr sz="2000" dirty="0"/>
              <a:t>' to </a:t>
            </a:r>
            <a:r>
              <a:rPr sz="2000" dirty="0" err="1"/>
              <a:t>datetime</a:t>
            </a:r>
            <a:r>
              <a:rPr sz="2000" dirty="0"/>
              <a:t> format.</a:t>
            </a:r>
          </a:p>
          <a:p>
            <a:pPr marL="571500" indent="-457200">
              <a:buFont typeface="+mj-lt"/>
              <a:buAutoNum type="arabicPeriod"/>
            </a:pPr>
            <a:r>
              <a:rPr sz="2000" dirty="0" smtClean="0"/>
              <a:t>Replace </a:t>
            </a:r>
            <a:r>
              <a:rPr sz="2000" dirty="0" err="1"/>
              <a:t>NaN</a:t>
            </a:r>
            <a:r>
              <a:rPr sz="2000" dirty="0"/>
              <a:t> in '</a:t>
            </a:r>
            <a:r>
              <a:rPr sz="2000" dirty="0" err="1"/>
              <a:t>reviews_per_month</a:t>
            </a:r>
            <a:r>
              <a:rPr sz="2000" dirty="0"/>
              <a:t>' with 0.</a:t>
            </a:r>
          </a:p>
          <a:p>
            <a:pPr marL="571500" indent="-457200">
              <a:buFont typeface="+mj-lt"/>
              <a:buAutoNum type="arabicPeriod"/>
            </a:pPr>
            <a:r>
              <a:rPr sz="2000" dirty="0" smtClean="0"/>
              <a:t>Drop </a:t>
            </a:r>
            <a:r>
              <a:rPr sz="2000" dirty="0" err="1"/>
              <a:t>NaN</a:t>
            </a:r>
            <a:r>
              <a:rPr sz="2000" dirty="0"/>
              <a:t> values from critical columns ('name' &amp; '</a:t>
            </a:r>
            <a:r>
              <a:rPr sz="2000" dirty="0" err="1"/>
              <a:t>host_name</a:t>
            </a:r>
            <a:r>
              <a:rPr sz="2000" dirty="0"/>
              <a:t>').</a:t>
            </a:r>
          </a:p>
          <a:p>
            <a:pPr marL="571500" indent="-457200">
              <a:buFont typeface="+mj-lt"/>
              <a:buAutoNum type="arabicPeriod"/>
            </a:pPr>
            <a:r>
              <a:rPr sz="2000" dirty="0" smtClean="0"/>
              <a:t>Remove </a:t>
            </a:r>
            <a:r>
              <a:rPr sz="2000" dirty="0"/>
              <a:t>`$` sign from price &amp; service fee columns.</a:t>
            </a:r>
          </a:p>
          <a:p>
            <a:pPr marL="571500" indent="-457200">
              <a:buFont typeface="+mj-lt"/>
              <a:buAutoNum type="arabicPeriod"/>
            </a:pPr>
            <a:r>
              <a:rPr sz="2000" dirty="0" smtClean="0"/>
              <a:t>Eliminate </a:t>
            </a:r>
            <a:r>
              <a:rPr sz="2000" dirty="0"/>
              <a:t>duplicate entries to maintain data integrity.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sz="2000" b="1" dirty="0" smtClean="0"/>
              <a:t>Descriptive </a:t>
            </a:r>
            <a:r>
              <a:rPr sz="2000" b="1" dirty="0"/>
              <a:t>Statistics</a:t>
            </a:r>
            <a:r>
              <a:rPr sz="2000" b="1" dirty="0" smtClean="0"/>
              <a:t>:</a:t>
            </a:r>
            <a:r>
              <a:rPr sz="2000" dirty="0" smtClean="0"/>
              <a:t> </a:t>
            </a:r>
            <a:r>
              <a:rPr sz="2000" dirty="0"/>
              <a:t>`</a:t>
            </a:r>
            <a:r>
              <a:rPr sz="2000" dirty="0" err="1"/>
              <a:t>df.describe</a:t>
            </a:r>
            <a:r>
              <a:rPr sz="2000" dirty="0"/>
              <a:t>()`</a:t>
            </a:r>
          </a:p>
          <a:p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sz="2000" b="1" dirty="0" smtClean="0"/>
              <a:t>Visual Explorations:</a:t>
            </a:r>
            <a:endParaRPr lang="en-US" sz="2000" b="1" dirty="0"/>
          </a:p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Distribution </a:t>
            </a:r>
            <a:r>
              <a:rPr sz="2000" b="1" dirty="0"/>
              <a:t>of Listing Prices</a:t>
            </a:r>
            <a:r>
              <a:rPr sz="2000" dirty="0"/>
              <a:t> </a:t>
            </a:r>
            <a:r>
              <a:rPr lang="en-US" sz="2000" dirty="0" smtClean="0"/>
              <a:t> </a:t>
            </a:r>
            <a:r>
              <a:rPr sz="2000" dirty="0" smtClean="0"/>
              <a:t>→ </a:t>
            </a:r>
            <a:r>
              <a:rPr sz="2000" dirty="0"/>
              <a:t>Histogram to analyze price trends.</a:t>
            </a:r>
          </a:p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Room </a:t>
            </a:r>
            <a:r>
              <a:rPr sz="2000" b="1" dirty="0"/>
              <a:t>Type Distribution</a:t>
            </a:r>
            <a:r>
              <a:rPr sz="2000" dirty="0"/>
              <a:t> </a:t>
            </a:r>
            <a:r>
              <a:rPr lang="en-US" sz="2000" dirty="0" smtClean="0"/>
              <a:t> </a:t>
            </a:r>
            <a:r>
              <a:rPr sz="2000" dirty="0" smtClean="0"/>
              <a:t>→ </a:t>
            </a:r>
            <a:r>
              <a:rPr sz="2000" dirty="0" err="1"/>
              <a:t>Countplot</a:t>
            </a:r>
            <a:r>
              <a:rPr sz="2000" dirty="0"/>
              <a:t> to see most common accommodations.</a:t>
            </a:r>
          </a:p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Listings </a:t>
            </a:r>
            <a:r>
              <a:rPr sz="2000" b="1" dirty="0"/>
              <a:t>Across </a:t>
            </a:r>
            <a:r>
              <a:rPr sz="2000" b="1" dirty="0" smtClean="0"/>
              <a:t>Neighborhoods</a:t>
            </a:r>
            <a:r>
              <a:rPr lang="en-US" sz="2000" b="1" dirty="0" smtClean="0"/>
              <a:t> </a:t>
            </a:r>
            <a:r>
              <a:rPr sz="2000" dirty="0" smtClean="0"/>
              <a:t> </a:t>
            </a:r>
            <a:r>
              <a:rPr sz="2000" dirty="0"/>
              <a:t>→ </a:t>
            </a:r>
            <a:r>
              <a:rPr sz="2000" dirty="0" err="1"/>
              <a:t>Countplot</a:t>
            </a:r>
            <a:r>
              <a:rPr sz="2000" dirty="0"/>
              <a:t> to find popular areas.</a:t>
            </a:r>
          </a:p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Price </a:t>
            </a:r>
            <a:r>
              <a:rPr sz="2000" b="1" dirty="0"/>
              <a:t>vs. Room Type</a:t>
            </a:r>
            <a:r>
              <a:rPr sz="2000" dirty="0"/>
              <a:t> </a:t>
            </a:r>
            <a:r>
              <a:rPr lang="en-US" sz="2000" dirty="0" smtClean="0"/>
              <a:t> </a:t>
            </a:r>
            <a:r>
              <a:rPr sz="2000" dirty="0" smtClean="0"/>
              <a:t>→ </a:t>
            </a:r>
            <a:r>
              <a:rPr sz="2000" dirty="0"/>
              <a:t>Boxplot to compare costs.</a:t>
            </a:r>
          </a:p>
          <a:p>
            <a:pPr marL="571500" indent="-457200">
              <a:buFont typeface="+mj-lt"/>
              <a:buAutoNum type="arabicPeriod"/>
            </a:pPr>
            <a:r>
              <a:rPr sz="2000" b="1" dirty="0" smtClean="0"/>
              <a:t>Review </a:t>
            </a:r>
            <a:r>
              <a:rPr sz="2000" b="1" dirty="0"/>
              <a:t>Trends Over </a:t>
            </a:r>
            <a:r>
              <a:rPr sz="2000" b="1" dirty="0" smtClean="0"/>
              <a:t>Time</a:t>
            </a:r>
            <a:r>
              <a:rPr lang="en-US" sz="2000" b="1" dirty="0" smtClean="0"/>
              <a:t> </a:t>
            </a:r>
            <a:r>
              <a:rPr sz="2000" b="1" dirty="0" smtClean="0"/>
              <a:t> </a:t>
            </a:r>
            <a:r>
              <a:rPr sz="2000" dirty="0"/>
              <a:t>→ Line Graph to analyze user engagement.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Insights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sz="2000" b="1" dirty="0" smtClean="0"/>
              <a:t>Key </a:t>
            </a:r>
            <a:r>
              <a:rPr sz="2000" b="1" dirty="0"/>
              <a:t>Findings</a:t>
            </a:r>
            <a:r>
              <a:rPr sz="2000" b="1" dirty="0" smtClean="0"/>
              <a:t>:</a:t>
            </a:r>
            <a:endParaRPr sz="2000" dirty="0"/>
          </a:p>
          <a:p>
            <a:pPr marL="571500" indent="-457200">
              <a:buFont typeface="+mj-lt"/>
              <a:buAutoNum type="arabicPeriod"/>
            </a:pPr>
            <a:r>
              <a:rPr sz="1600" b="1" dirty="0" smtClean="0"/>
              <a:t>Price </a:t>
            </a:r>
            <a:r>
              <a:rPr sz="1600" b="1" dirty="0"/>
              <a:t>Distribution:</a:t>
            </a:r>
            <a:r>
              <a:rPr sz="1600" dirty="0"/>
              <a:t> Prices vary widely, with a high concentration of budget-friendly listings</a:t>
            </a:r>
            <a:r>
              <a:rPr sz="1600" dirty="0" smtClean="0"/>
              <a:t>.</a:t>
            </a:r>
            <a:endParaRPr sz="1600" dirty="0"/>
          </a:p>
          <a:p>
            <a:pPr marL="571500" indent="-457200">
              <a:buFont typeface="+mj-lt"/>
              <a:buAutoNum type="arabicPeriod"/>
            </a:pPr>
            <a:r>
              <a:rPr sz="1600" b="1" dirty="0" smtClean="0"/>
              <a:t>Room </a:t>
            </a:r>
            <a:r>
              <a:rPr sz="1600" b="1" dirty="0"/>
              <a:t>Type Popularity: </a:t>
            </a:r>
            <a:r>
              <a:rPr sz="1600" dirty="0"/>
              <a:t>Private rooms and entire homes are the most listed accommodations</a:t>
            </a:r>
            <a:r>
              <a:rPr sz="1600" dirty="0" smtClean="0"/>
              <a:t>.</a:t>
            </a:r>
            <a:endParaRPr sz="1600" dirty="0"/>
          </a:p>
          <a:p>
            <a:pPr marL="571500" indent="-457200">
              <a:buFont typeface="+mj-lt"/>
              <a:buAutoNum type="arabicPeriod"/>
            </a:pPr>
            <a:r>
              <a:rPr sz="1600" b="1" dirty="0" smtClean="0"/>
              <a:t>Neighborhood </a:t>
            </a:r>
            <a:r>
              <a:rPr sz="1600" b="1" dirty="0"/>
              <a:t>Analysis:</a:t>
            </a:r>
            <a:r>
              <a:rPr sz="1600" dirty="0"/>
              <a:t> Manhattan &amp; Brooklyn have the highest number of listings.</a:t>
            </a:r>
          </a:p>
          <a:p>
            <a:pPr marL="571500" indent="-457200">
              <a:buFont typeface="+mj-lt"/>
              <a:buAutoNum type="arabicPeriod"/>
            </a:pPr>
            <a:r>
              <a:rPr sz="1600" b="1" dirty="0" smtClean="0"/>
              <a:t>Pricing </a:t>
            </a:r>
            <a:r>
              <a:rPr sz="1600" b="1" dirty="0"/>
              <a:t>Trends:</a:t>
            </a:r>
            <a:r>
              <a:rPr sz="1600" dirty="0"/>
              <a:t> Entire homes have significantly higher prices than shared spaces.</a:t>
            </a:r>
          </a:p>
          <a:p>
            <a:pPr marL="571500" indent="-457200">
              <a:buFont typeface="+mj-lt"/>
              <a:buAutoNum type="arabicPeriod"/>
            </a:pPr>
            <a:r>
              <a:rPr sz="1600" b="1" dirty="0" smtClean="0"/>
              <a:t>Review </a:t>
            </a:r>
            <a:r>
              <a:rPr sz="1600" b="1" dirty="0"/>
              <a:t>Trends:</a:t>
            </a:r>
            <a:r>
              <a:rPr sz="1600" dirty="0"/>
              <a:t> Steady growth in user reviews between 2014-2019, with a surge from 2019 to 2024.</a:t>
            </a:r>
          </a:p>
          <a:p>
            <a:endParaRPr sz="1600" dirty="0"/>
          </a:p>
          <a:p>
            <a:pPr marL="114300" indent="0">
              <a:buNone/>
            </a:pPr>
            <a:r>
              <a:rPr sz="2000" b="1" dirty="0" smtClean="0"/>
              <a:t>Next </a:t>
            </a:r>
            <a:r>
              <a:rPr sz="2000" b="1" dirty="0"/>
              <a:t>Steps &amp; Recommendations</a:t>
            </a:r>
            <a:r>
              <a:rPr sz="2000" b="1" dirty="0" smtClean="0"/>
              <a:t>:</a:t>
            </a:r>
            <a:endParaRPr sz="2000" dirty="0"/>
          </a:p>
          <a:p>
            <a:pPr marL="571500" indent="-457200">
              <a:buFont typeface="+mj-lt"/>
              <a:buAutoNum type="arabicPeriod"/>
            </a:pPr>
            <a:r>
              <a:rPr sz="1600" dirty="0" smtClean="0"/>
              <a:t>Perform </a:t>
            </a:r>
            <a:r>
              <a:rPr sz="1600" dirty="0"/>
              <a:t>seasonal trend analysis on pricing and occupancy rates.</a:t>
            </a:r>
          </a:p>
          <a:p>
            <a:pPr marL="571500" indent="-457200">
              <a:buFont typeface="+mj-lt"/>
              <a:buAutoNum type="arabicPeriod"/>
            </a:pPr>
            <a:r>
              <a:rPr sz="1600" dirty="0" smtClean="0"/>
              <a:t>Build </a:t>
            </a:r>
            <a:r>
              <a:rPr sz="1600" dirty="0"/>
              <a:t>a predictive model to estimate listing prices based on features.</a:t>
            </a:r>
          </a:p>
          <a:p>
            <a:pPr marL="571500" indent="-457200">
              <a:buFont typeface="+mj-lt"/>
              <a:buAutoNum type="arabicPeriod"/>
            </a:pPr>
            <a:r>
              <a:rPr sz="1600" dirty="0" smtClean="0"/>
              <a:t>Conduct </a:t>
            </a:r>
            <a:r>
              <a:rPr sz="1600" dirty="0"/>
              <a:t>sentiment analysis on customer reviews to determine guest satisfaction.</a:t>
            </a:r>
          </a:p>
          <a:p>
            <a:pPr marL="571500" indent="-457200">
              <a:buFont typeface="+mj-lt"/>
              <a:buAutoNum type="arabicPeriod"/>
            </a:pPr>
            <a:r>
              <a:rPr sz="1600" dirty="0" smtClean="0"/>
              <a:t>Explore </a:t>
            </a:r>
            <a:r>
              <a:rPr sz="1600" dirty="0"/>
              <a:t>the impact of policy changes on </a:t>
            </a:r>
            <a:r>
              <a:rPr sz="1600" dirty="0" smtClean="0"/>
              <a:t>Air</a:t>
            </a:r>
            <a:r>
              <a:rPr lang="en-US" sz="1600" dirty="0" smtClean="0"/>
              <a:t> </a:t>
            </a:r>
            <a:r>
              <a:rPr sz="1600" dirty="0" err="1" smtClean="0"/>
              <a:t>bnb</a:t>
            </a:r>
            <a:r>
              <a:rPr sz="1600" dirty="0" smtClean="0"/>
              <a:t> </a:t>
            </a:r>
            <a:r>
              <a:rPr sz="1600" dirty="0"/>
              <a:t>bookings in NYC.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Deployment &amp;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err="1" smtClean="0"/>
              <a:t>GitHub</a:t>
            </a:r>
            <a:r>
              <a:rPr sz="2000" dirty="0" smtClean="0"/>
              <a:t> Repository:</a:t>
            </a:r>
            <a:r>
              <a:rPr lang="en-US" sz="2000" dirty="0" smtClean="0"/>
              <a:t> </a:t>
            </a:r>
            <a:r>
              <a:rPr sz="2000" dirty="0" smtClean="0"/>
              <a:t>Upload </a:t>
            </a:r>
            <a:r>
              <a:rPr sz="2000" dirty="0" err="1"/>
              <a:t>Jupyter</a:t>
            </a:r>
            <a:r>
              <a:rPr sz="2000" dirty="0"/>
              <a:t> Notebook and data analysis </a:t>
            </a:r>
            <a:r>
              <a:rPr lang="en-US" sz="2000" dirty="0" err="1" smtClean="0"/>
              <a:t>presentaion</a:t>
            </a:r>
            <a:r>
              <a:rPr sz="2000" dirty="0" smtClean="0"/>
              <a:t>.</a:t>
            </a:r>
            <a:endParaRPr lang="en-US" sz="2000" dirty="0" smtClean="0"/>
          </a:p>
          <a:p>
            <a:pPr marL="114300" indent="0">
              <a:buNone/>
            </a:pPr>
            <a:endParaRPr sz="2000" dirty="0"/>
          </a:p>
          <a:p>
            <a:r>
              <a:rPr sz="2000" dirty="0" smtClean="0"/>
              <a:t>LinkedIn </a:t>
            </a:r>
            <a:r>
              <a:rPr sz="2000" dirty="0"/>
              <a:t>Post</a:t>
            </a:r>
            <a:r>
              <a:rPr sz="2000" dirty="0" smtClean="0"/>
              <a:t>: </a:t>
            </a:r>
            <a:r>
              <a:rPr sz="2000" dirty="0"/>
              <a:t>Share key insights and visualizations</a:t>
            </a:r>
            <a:r>
              <a:rPr sz="2000" dirty="0" smtClean="0"/>
              <a:t>.</a:t>
            </a:r>
            <a:endParaRPr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597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Airbnb Data Analysis Project</vt:lpstr>
      <vt:lpstr>Introduction</vt:lpstr>
      <vt:lpstr>Dataset Overview</vt:lpstr>
      <vt:lpstr>Project Workflow</vt:lpstr>
      <vt:lpstr>Steps to Start</vt:lpstr>
      <vt:lpstr>Data Cleaning</vt:lpstr>
      <vt:lpstr>Exploratory Data Analysis (EDA)</vt:lpstr>
      <vt:lpstr>Insights &amp; Conclusions</vt:lpstr>
      <vt:lpstr>Deployment &amp; Sharing</vt:lpstr>
      <vt:lpstr>Thank You!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 Analysis Project</dc:title>
  <dc:creator>Lenovo</dc:creator>
  <dc:description>generated using python-pptx</dc:description>
  <cp:lastModifiedBy>Lenovo</cp:lastModifiedBy>
  <cp:revision>16</cp:revision>
  <dcterms:created xsi:type="dcterms:W3CDTF">2013-01-27T09:14:16Z</dcterms:created>
  <dcterms:modified xsi:type="dcterms:W3CDTF">2025-04-03T18:46:02Z</dcterms:modified>
</cp:coreProperties>
</file>