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1" r:id="rId15"/>
    <p:sldId id="2146847068" r:id="rId16"/>
    <p:sldId id="2146847062" r:id="rId17"/>
    <p:sldId id="2146847061" r:id="rId18"/>
    <p:sldId id="2146847055" r:id="rId19"/>
    <p:sldId id="2146847059" r:id="rId20"/>
    <p:sldId id="2146847072"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err="1"/>
              <a:t>LearnMate</a:t>
            </a:r>
            <a:r>
              <a:rPr lang="en-US" dirty="0"/>
              <a:t>: AI-Powered Personalized Learning Coach</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INTERNSHIP PROJECT</a:t>
            </a:r>
          </a:p>
        </p:txBody>
      </p:sp>
      <p:sp>
        <p:nvSpPr>
          <p:cNvPr id="4" name="TextBox 3"/>
          <p:cNvSpPr txBox="1"/>
          <p:nvPr/>
        </p:nvSpPr>
        <p:spPr>
          <a:xfrm>
            <a:off x="2861187" y="4463845"/>
            <a:ext cx="823652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GAYATRI SANJEEV MAHAJAN</a:t>
            </a:r>
          </a:p>
          <a:p>
            <a:r>
              <a:rPr lang="en-US" sz="2000" b="1" dirty="0">
                <a:solidFill>
                  <a:schemeClr val="accent1">
                    <a:lumMod val="75000"/>
                  </a:schemeClr>
                </a:solidFill>
                <a:latin typeface="Arial"/>
                <a:cs typeface="Arial"/>
              </a:rPr>
              <a:t>College Name : TERNA ENGINEERING COLLEGE</a:t>
            </a:r>
          </a:p>
          <a:p>
            <a:r>
              <a:rPr lang="en-US" sz="2000" b="1" dirty="0">
                <a:solidFill>
                  <a:schemeClr val="accent1">
                    <a:lumMod val="75000"/>
                  </a:schemeClr>
                </a:solidFill>
                <a:latin typeface="Arial"/>
                <a:cs typeface="Arial"/>
              </a:rPr>
              <a:t>Department :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3CA90621-5D5C-0005-955F-7BEFB4ECE34A}"/>
              </a:ext>
            </a:extLst>
          </p:cNvPr>
          <p:cNvPicPr>
            <a:picLocks noChangeAspect="1"/>
          </p:cNvPicPr>
          <p:nvPr/>
        </p:nvPicPr>
        <p:blipFill>
          <a:blip r:embed="rId2"/>
          <a:stretch>
            <a:fillRect/>
          </a:stretch>
        </p:blipFill>
        <p:spPr>
          <a:xfrm>
            <a:off x="5850194" y="567921"/>
            <a:ext cx="6135586" cy="579846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70551-232C-B46C-A75A-9CDE2F4CA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08C75-63CB-FE45-F20C-4ABF614A9A3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A2F8EE30-65C9-7AA1-C899-F9FA98589048}"/>
              </a:ext>
            </a:extLst>
          </p:cNvPr>
          <p:cNvPicPr>
            <a:picLocks noChangeAspect="1"/>
          </p:cNvPicPr>
          <p:nvPr/>
        </p:nvPicPr>
        <p:blipFill>
          <a:blip r:embed="rId2"/>
          <a:stretch>
            <a:fillRect/>
          </a:stretch>
        </p:blipFill>
        <p:spPr>
          <a:xfrm>
            <a:off x="1954053" y="1396181"/>
            <a:ext cx="10057614" cy="4886632"/>
          </a:xfrm>
          <a:prstGeom prst="rect">
            <a:avLst/>
          </a:prstGeom>
        </p:spPr>
      </p:pic>
    </p:spTree>
    <p:extLst>
      <p:ext uri="{BB962C8B-B14F-4D97-AF65-F5344CB8AC3E}">
        <p14:creationId xmlns:p14="http://schemas.microsoft.com/office/powerpoint/2010/main" val="163858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643450" y="109693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ED942CC6-C973-F3CA-8EFF-FC4611DAE913}"/>
              </a:ext>
            </a:extLst>
          </p:cNvPr>
          <p:cNvPicPr>
            <a:picLocks noChangeAspect="1"/>
          </p:cNvPicPr>
          <p:nvPr/>
        </p:nvPicPr>
        <p:blipFill>
          <a:blip r:embed="rId2"/>
          <a:stretch>
            <a:fillRect/>
          </a:stretch>
        </p:blipFill>
        <p:spPr>
          <a:xfrm>
            <a:off x="1650392" y="1762251"/>
            <a:ext cx="9548550" cy="460964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714981"/>
            <a:ext cx="11029615" cy="4673324"/>
          </a:xfrm>
        </p:spPr>
        <p:txBody>
          <a:bodyPr/>
          <a:lstStyle/>
          <a:p>
            <a:endParaRPr lang="en-IN" sz="2800" b="1" dirty="0">
              <a:latin typeface="Calibri" panose="020F0502020204030204" pitchFamily="34" charset="0"/>
              <a:ea typeface="Calibri" panose="020F0502020204030204" pitchFamily="34" charset="0"/>
              <a:cs typeface="Calibri" panose="020F0502020204030204" pitchFamily="34" charset="0"/>
            </a:endParaRPr>
          </a:p>
          <a:p>
            <a:r>
              <a:rPr lang="en-IN" sz="2800" b="1" dirty="0">
                <a:latin typeface="Calibri" panose="020F0502020204030204" pitchFamily="34" charset="0"/>
                <a:ea typeface="Calibri" panose="020F0502020204030204" pitchFamily="34" charset="0"/>
                <a:cs typeface="Calibri" panose="020F0502020204030204" pitchFamily="34" charset="0"/>
              </a:rPr>
              <a:t>Solves Choice Overload</a:t>
            </a:r>
            <a:r>
              <a:rPr lang="en-IN" sz="2800" dirty="0">
                <a:latin typeface="Calibri" panose="020F0502020204030204" pitchFamily="34" charset="0"/>
                <a:ea typeface="Calibri" panose="020F0502020204030204" pitchFamily="34" charset="0"/>
                <a:cs typeface="Calibri" panose="020F0502020204030204" pitchFamily="34" charset="0"/>
              </a:rPr>
              <a:t> - Transforms chaotic course </a:t>
            </a:r>
            <a:r>
              <a:rPr lang="en-IN" sz="2800" dirty="0" err="1">
                <a:latin typeface="Calibri" panose="020F0502020204030204" pitchFamily="34" charset="0"/>
                <a:ea typeface="Calibri" panose="020F0502020204030204" pitchFamily="34" charset="0"/>
                <a:cs typeface="Calibri" panose="020F0502020204030204" pitchFamily="34" charset="0"/>
              </a:rPr>
              <a:t>catalogs</a:t>
            </a:r>
            <a:r>
              <a:rPr lang="en-IN" sz="2800" dirty="0">
                <a:latin typeface="Calibri" panose="020F0502020204030204" pitchFamily="34" charset="0"/>
                <a:ea typeface="Calibri" panose="020F0502020204030204" pitchFamily="34" charset="0"/>
                <a:cs typeface="Calibri" panose="020F0502020204030204" pitchFamily="34" charset="0"/>
              </a:rPr>
              <a:t> into clear learning paths</a:t>
            </a:r>
          </a:p>
          <a:p>
            <a:r>
              <a:rPr lang="en-IN" sz="2800" b="1" dirty="0">
                <a:latin typeface="Calibri" panose="020F0502020204030204" pitchFamily="34" charset="0"/>
                <a:ea typeface="Calibri" panose="020F0502020204030204" pitchFamily="34" charset="0"/>
                <a:cs typeface="Calibri" panose="020F0502020204030204" pitchFamily="34" charset="0"/>
              </a:rPr>
              <a:t>AI-Powered Personalization</a:t>
            </a:r>
            <a:r>
              <a:rPr lang="en-IN" sz="2800" dirty="0">
                <a:latin typeface="Calibri" panose="020F0502020204030204" pitchFamily="34" charset="0"/>
                <a:ea typeface="Calibri" panose="020F0502020204030204" pitchFamily="34" charset="0"/>
                <a:cs typeface="Calibri" panose="020F0502020204030204" pitchFamily="34" charset="0"/>
              </a:rPr>
              <a:t> - Delivers human-like guidance at scale via IBM's Granite AI</a:t>
            </a:r>
          </a:p>
          <a:p>
            <a:r>
              <a:rPr lang="en-IN" sz="2800" b="1" dirty="0">
                <a:latin typeface="Calibri" panose="020F0502020204030204" pitchFamily="34" charset="0"/>
                <a:ea typeface="Calibri" panose="020F0502020204030204" pitchFamily="34" charset="0"/>
                <a:cs typeface="Calibri" panose="020F0502020204030204" pitchFamily="34" charset="0"/>
              </a:rPr>
              <a:t>Future-Ready</a:t>
            </a:r>
            <a:r>
              <a:rPr lang="en-IN" sz="2800" dirty="0">
                <a:latin typeface="Calibri" panose="020F0502020204030204" pitchFamily="34" charset="0"/>
                <a:ea typeface="Calibri" panose="020F0502020204030204" pitchFamily="34" charset="0"/>
                <a:cs typeface="Calibri" panose="020F0502020204030204" pitchFamily="34" charset="0"/>
              </a:rPr>
              <a:t> - Scalable foundation for lifelong learning adaptation</a:t>
            </a:r>
          </a:p>
          <a:p>
            <a:r>
              <a:rPr lang="en-US" sz="2800" b="1" dirty="0">
                <a:latin typeface="Calibri" panose="020F0502020204030204" pitchFamily="34" charset="0"/>
                <a:ea typeface="Calibri" panose="020F0502020204030204" pitchFamily="34" charset="0"/>
                <a:cs typeface="Calibri" panose="020F0502020204030204" pitchFamily="34" charset="0"/>
              </a:rPr>
              <a:t>Universal Access</a:t>
            </a:r>
            <a:r>
              <a:rPr lang="en-US" sz="2800" dirty="0">
                <a:latin typeface="Calibri" panose="020F0502020204030204" pitchFamily="34" charset="0"/>
                <a:ea typeface="Calibri" panose="020F0502020204030204" pitchFamily="34" charset="0"/>
                <a:cs typeface="Calibri" panose="020F0502020204030204" pitchFamily="34" charset="0"/>
              </a:rPr>
              <a:t> - Free-tier IBM Cloud Lite makes personalized education available to all</a:t>
            </a:r>
          </a:p>
          <a:p>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73626" y="1302026"/>
            <a:ext cx="10145802" cy="3741923"/>
          </a:xfrm>
        </p:spPr>
        <p:txBody>
          <a:bodyPr>
            <a:normAutofit/>
          </a:bodyPr>
          <a:lstStyle/>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Git hub link : https://github.com/Gayatrii0911/learnmate-ai</a:t>
            </a: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803471"/>
            <a:ext cx="11029615" cy="4673324"/>
          </a:xfrm>
        </p:spPr>
        <p:txBody>
          <a:bodyPr>
            <a:normAutofit fontScale="92500" lnSpcReduction="10000"/>
          </a:bodyPr>
          <a:lstStyle/>
          <a:p>
            <a:r>
              <a:rPr lang="en-IN" sz="2800" b="1" dirty="0">
                <a:latin typeface="Calibri" panose="020F0502020204030204" pitchFamily="34" charset="0"/>
                <a:ea typeface="Calibri" panose="020F0502020204030204" pitchFamily="34" charset="0"/>
                <a:cs typeface="Calibri" panose="020F0502020204030204" pitchFamily="34" charset="0"/>
              </a:rPr>
              <a:t>Multilingual Support</a:t>
            </a:r>
            <a:r>
              <a:rPr lang="en-IN" sz="2800" dirty="0">
                <a:latin typeface="Calibri" panose="020F0502020204030204" pitchFamily="34" charset="0"/>
                <a:ea typeface="Calibri" panose="020F0502020204030204" pitchFamily="34" charset="0"/>
                <a:cs typeface="Calibri" panose="020F0502020204030204" pitchFamily="34" charset="0"/>
              </a:rPr>
              <a:t> – Expand to non-English learners with IBM Watson Language Translator</a:t>
            </a:r>
          </a:p>
          <a:p>
            <a:r>
              <a:rPr lang="en-IN" sz="2800" b="1" dirty="0">
                <a:latin typeface="Calibri" panose="020F0502020204030204" pitchFamily="34" charset="0"/>
                <a:ea typeface="Calibri" panose="020F0502020204030204" pitchFamily="34" charset="0"/>
                <a:cs typeface="Calibri" panose="020F0502020204030204" pitchFamily="34" charset="0"/>
              </a:rPr>
              <a:t>VR Skill Labs</a:t>
            </a:r>
            <a:r>
              <a:rPr lang="en-IN" sz="2800" dirty="0">
                <a:latin typeface="Calibri" panose="020F0502020204030204" pitchFamily="34" charset="0"/>
                <a:ea typeface="Calibri" panose="020F0502020204030204" pitchFamily="34" charset="0"/>
                <a:cs typeface="Calibri" panose="020F0502020204030204" pitchFamily="34" charset="0"/>
              </a:rPr>
              <a:t> – Integrate immersive practice environments for hands-on fields</a:t>
            </a:r>
          </a:p>
          <a:p>
            <a:r>
              <a:rPr lang="en-IN" sz="2800" b="1" dirty="0">
                <a:latin typeface="Calibri" panose="020F0502020204030204" pitchFamily="34" charset="0"/>
                <a:ea typeface="Calibri" panose="020F0502020204030204" pitchFamily="34" charset="0"/>
                <a:cs typeface="Calibri" panose="020F0502020204030204" pitchFamily="34" charset="0"/>
              </a:rPr>
              <a:t>Corporate API Suite</a:t>
            </a:r>
            <a:r>
              <a:rPr lang="en-IN" sz="2800" dirty="0">
                <a:latin typeface="Calibri" panose="020F0502020204030204" pitchFamily="34" charset="0"/>
                <a:ea typeface="Calibri" panose="020F0502020204030204" pitchFamily="34" charset="0"/>
                <a:cs typeface="Calibri" panose="020F0502020204030204" pitchFamily="34" charset="0"/>
              </a:rPr>
              <a:t> – Plug-and-play upskilling modules for enterprise HR systems</a:t>
            </a:r>
          </a:p>
          <a:p>
            <a:r>
              <a:rPr lang="en-IN" sz="2800" b="1" dirty="0">
                <a:latin typeface="Calibri" panose="020F0502020204030204" pitchFamily="34" charset="0"/>
                <a:ea typeface="Calibri" panose="020F0502020204030204" pitchFamily="34" charset="0"/>
                <a:cs typeface="Calibri" panose="020F0502020204030204" pitchFamily="34" charset="0"/>
              </a:rPr>
              <a:t>AI Tutor Add-on</a:t>
            </a:r>
            <a:r>
              <a:rPr lang="en-IN" sz="2800" dirty="0">
                <a:latin typeface="Calibri" panose="020F0502020204030204" pitchFamily="34" charset="0"/>
                <a:ea typeface="Calibri" panose="020F0502020204030204" pitchFamily="34" charset="0"/>
                <a:cs typeface="Calibri" panose="020F0502020204030204" pitchFamily="34" charset="0"/>
              </a:rPr>
              <a:t> – Granite-powered Q&amp;A for course-specific doubts</a:t>
            </a:r>
          </a:p>
          <a:p>
            <a:r>
              <a:rPr lang="en-IN" sz="2800" b="1" dirty="0">
                <a:latin typeface="Calibri" panose="020F0502020204030204" pitchFamily="34" charset="0"/>
                <a:ea typeface="Calibri" panose="020F0502020204030204" pitchFamily="34" charset="0"/>
                <a:cs typeface="Calibri" panose="020F0502020204030204" pitchFamily="34" charset="0"/>
              </a:rPr>
              <a:t>Credential Wallet</a:t>
            </a:r>
            <a:r>
              <a:rPr lang="en-IN" sz="2800" dirty="0">
                <a:latin typeface="Calibri" panose="020F0502020204030204" pitchFamily="34" charset="0"/>
                <a:ea typeface="Calibri" panose="020F0502020204030204" pitchFamily="34" charset="0"/>
                <a:cs typeface="Calibri" panose="020F0502020204030204" pitchFamily="34" charset="0"/>
              </a:rPr>
              <a:t> – Blockchain-based skill certification tracking</a:t>
            </a:r>
          </a:p>
          <a:p>
            <a:r>
              <a:rPr lang="en-IN" sz="2800" b="1" dirty="0">
                <a:latin typeface="Calibri" panose="020F0502020204030204" pitchFamily="34" charset="0"/>
                <a:ea typeface="Calibri" panose="020F0502020204030204" pitchFamily="34" charset="0"/>
                <a:cs typeface="Calibri" panose="020F0502020204030204" pitchFamily="34" charset="0"/>
              </a:rPr>
              <a:t>Learning Community</a:t>
            </a:r>
            <a:r>
              <a:rPr lang="en-IN" sz="2800" dirty="0">
                <a:latin typeface="Calibri" panose="020F0502020204030204" pitchFamily="34" charset="0"/>
                <a:ea typeface="Calibri" panose="020F0502020204030204" pitchFamily="34" charset="0"/>
                <a:cs typeface="Calibri" panose="020F0502020204030204" pitchFamily="34" charset="0"/>
              </a:rPr>
              <a:t> – Peer matching for collaborative projects</a:t>
            </a:r>
          </a:p>
          <a:p>
            <a:r>
              <a:rPr lang="en-IN" sz="2800" b="1" dirty="0">
                <a:latin typeface="Calibri" panose="020F0502020204030204" pitchFamily="34" charset="0"/>
                <a:ea typeface="Calibri" panose="020F0502020204030204" pitchFamily="34" charset="0"/>
                <a:cs typeface="Calibri" panose="020F0502020204030204" pitchFamily="34" charset="0"/>
              </a:rPr>
              <a:t>Predictive Analytics</a:t>
            </a:r>
            <a:r>
              <a:rPr lang="en-IN" sz="2800" dirty="0">
                <a:latin typeface="Calibri" panose="020F0502020204030204" pitchFamily="34" charset="0"/>
                <a:ea typeface="Calibri" panose="020F0502020204030204" pitchFamily="34" charset="0"/>
                <a:cs typeface="Calibri" panose="020F0502020204030204" pitchFamily="34" charset="0"/>
              </a:rPr>
              <a:t> – Early dropout risk detection with IBM SPSS</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638F476-15FE-36A6-4B16-892682751230}"/>
              </a:ext>
            </a:extLst>
          </p:cNvPr>
          <p:cNvPicPr>
            <a:picLocks noGrp="1" noChangeAspect="1"/>
          </p:cNvPicPr>
          <p:nvPr>
            <p:ph idx="1"/>
          </p:nvPr>
        </p:nvPicPr>
        <p:blipFill>
          <a:blip r:embed="rId2"/>
          <a:stretch>
            <a:fillRect/>
          </a:stretch>
        </p:blipFill>
        <p:spPr>
          <a:xfrm>
            <a:off x="3076443" y="1301750"/>
            <a:ext cx="6804976" cy="526629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908C4-9899-172E-FB87-B56A1E6F7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5D1D8-13DA-6F25-D7CB-2EFDAB7100FA}"/>
              </a:ext>
            </a:extLst>
          </p:cNvPr>
          <p:cNvSpPr>
            <a:spLocks noGrp="1"/>
          </p:cNvSpPr>
          <p:nvPr>
            <p:ph type="title"/>
          </p:nvPr>
        </p:nvSpPr>
        <p:spPr/>
        <p:txBody>
          <a:bodyPr/>
          <a:lstStyle/>
          <a:p>
            <a:r>
              <a:rPr lang="en-IN" dirty="0">
                <a:solidFill>
                  <a:schemeClr val="accent1"/>
                </a:solidFill>
              </a:rPr>
              <a:t>IBM Certifications</a:t>
            </a:r>
          </a:p>
        </p:txBody>
      </p:sp>
      <p:sp>
        <p:nvSpPr>
          <p:cNvPr id="4" name="Content Placeholder 3">
            <a:extLst>
              <a:ext uri="{FF2B5EF4-FFF2-40B4-BE49-F238E27FC236}">
                <a16:creationId xmlns:a16="http://schemas.microsoft.com/office/drawing/2014/main" id="{583499CA-B59F-291E-DC16-84CDFC68BC6A}"/>
              </a:ext>
            </a:extLst>
          </p:cNvPr>
          <p:cNvSpPr>
            <a:spLocks noGrp="1"/>
          </p:cNvSpPr>
          <p:nvPr>
            <p:ph idx="1"/>
          </p:nvPr>
        </p:nvSpPr>
        <p:spPr>
          <a:xfrm>
            <a:off x="7197213" y="1302026"/>
            <a:ext cx="2418735" cy="460722"/>
          </a:xfrm>
        </p:spPr>
        <p:txBody>
          <a:bodyPr>
            <a:normAutofit/>
          </a:bodyPr>
          <a:lstStyle/>
          <a:p>
            <a:pPr marL="0" indent="0">
              <a:buNone/>
            </a:pPr>
            <a:endParaRPr lang="en-IN" dirty="0"/>
          </a:p>
        </p:txBody>
      </p:sp>
      <p:pic>
        <p:nvPicPr>
          <p:cNvPr id="7" name="Picture 6">
            <a:extLst>
              <a:ext uri="{FF2B5EF4-FFF2-40B4-BE49-F238E27FC236}">
                <a16:creationId xmlns:a16="http://schemas.microsoft.com/office/drawing/2014/main" id="{452F0B75-AD6F-9309-C44D-D3B2A9835CD5}"/>
              </a:ext>
            </a:extLst>
          </p:cNvPr>
          <p:cNvPicPr>
            <a:picLocks noChangeAspect="1"/>
          </p:cNvPicPr>
          <p:nvPr/>
        </p:nvPicPr>
        <p:blipFill>
          <a:blip r:embed="rId2"/>
          <a:stretch>
            <a:fillRect/>
          </a:stretch>
        </p:blipFill>
        <p:spPr>
          <a:xfrm>
            <a:off x="2698955" y="1302026"/>
            <a:ext cx="6794090" cy="5249979"/>
          </a:xfrm>
          <a:prstGeom prst="rect">
            <a:avLst/>
          </a:prstGeom>
        </p:spPr>
      </p:pic>
    </p:spTree>
    <p:extLst>
      <p:ext uri="{BB962C8B-B14F-4D97-AF65-F5344CB8AC3E}">
        <p14:creationId xmlns:p14="http://schemas.microsoft.com/office/powerpoint/2010/main" val="173878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7C463-6032-8173-8D29-4C3FC466CCDB}"/>
              </a:ext>
            </a:extLst>
          </p:cNvPr>
          <p:cNvPicPr>
            <a:picLocks noChangeAspect="1"/>
          </p:cNvPicPr>
          <p:nvPr/>
        </p:nvPicPr>
        <p:blipFill>
          <a:blip r:embed="rId2"/>
          <a:stretch>
            <a:fillRect/>
          </a:stretch>
        </p:blipFill>
        <p:spPr>
          <a:xfrm>
            <a:off x="1214954" y="610767"/>
            <a:ext cx="9426518" cy="580969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56564" y="2412257"/>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2068" y="1385116"/>
            <a:ext cx="11029615" cy="4673324"/>
          </a:xfrm>
        </p:spPr>
        <p:txBody>
          <a:bodyPr>
            <a:normAutofit fontScale="92500"/>
          </a:bodyPr>
          <a:lstStyle/>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Students struggle to find the right online courses because there are too many options and no personalized guidance. Without proper direction, they often choose mismatched content, waste time, and lose motivation. This leads to frustration and high dropout rates in online learning</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600" dirty="0" err="1">
                <a:latin typeface="Calibri" panose="020F0502020204030204" pitchFamily="34" charset="0"/>
                <a:ea typeface="Calibri" panose="020F0502020204030204" pitchFamily="34" charset="0"/>
                <a:cs typeface="Calibri" panose="020F0502020204030204" pitchFamily="34" charset="0"/>
              </a:rPr>
              <a:t>LearnMate</a:t>
            </a:r>
            <a:r>
              <a:rPr lang="en-US" sz="2600" dirty="0">
                <a:latin typeface="Calibri" panose="020F0502020204030204" pitchFamily="34" charset="0"/>
                <a:ea typeface="Calibri" panose="020F0502020204030204" pitchFamily="34" charset="0"/>
                <a:cs typeface="Calibri" panose="020F0502020204030204" pitchFamily="34" charset="0"/>
              </a:rPr>
              <a:t> is an AI coach that creates personalized learning paths by analyzing students' goals and skills. It recommends the best courses, tracks progress, and adjusts recommendations automatically. Powered by IBM's AI and cloud technology, it simplifies course selection while improving learning outcomes. The system cuts through information overload to deliver tailored education guidance at scale.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28167"/>
            <a:ext cx="11029615" cy="4673324"/>
          </a:xfrm>
        </p:spPr>
        <p:txBody>
          <a:bodyPr>
            <a:normAutofit fontScale="92500" lnSpcReduction="20000"/>
          </a:bodyPr>
          <a:lstStyle/>
          <a:p>
            <a:pPr marL="0" indent="0">
              <a:buNone/>
            </a:pPr>
            <a:r>
              <a:rPr lang="en-US" sz="2800" dirty="0" err="1">
                <a:latin typeface="Calibri" panose="020F0502020204030204" pitchFamily="34" charset="0"/>
                <a:ea typeface="Calibri" panose="020F0502020204030204" pitchFamily="34" charset="0"/>
                <a:cs typeface="Calibri" panose="020F0502020204030204" pitchFamily="34" charset="0"/>
              </a:rPr>
              <a:t>LearnMate</a:t>
            </a:r>
            <a:r>
              <a:rPr lang="en-US" sz="2800" dirty="0">
                <a:latin typeface="Calibri" panose="020F0502020204030204" pitchFamily="34" charset="0"/>
                <a:ea typeface="Calibri" panose="020F0502020204030204" pitchFamily="34" charset="0"/>
                <a:cs typeface="Calibri" panose="020F0502020204030204" pitchFamily="34" charset="0"/>
              </a:rPr>
              <a:t> doesn't just recommend courses—it evolves with you. Powered by IBM's cutting-edge AI, it acts like a personal tutor that remembers every lesson, adjusts to your pace, and anticipates your next skill gap. This isn't static guidance—it's education that grows as you do.</a:t>
            </a:r>
          </a:p>
          <a:p>
            <a:pPr marL="0" indent="0">
              <a:buNone/>
            </a:pPr>
            <a:r>
              <a:rPr lang="en-IN" sz="2800" dirty="0">
                <a:solidFill>
                  <a:srgbClr val="0F0F0F"/>
                </a:solidFill>
                <a:latin typeface="Calibri"/>
                <a:ea typeface="Calibri"/>
                <a:cs typeface="Calibri"/>
              </a:rPr>
              <a:t>Unique features: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Dynamic Adaptation</a:t>
            </a:r>
            <a:r>
              <a:rPr lang="en-US" sz="2400" dirty="0">
                <a:latin typeface="Calibri" panose="020F0502020204030204" pitchFamily="34" charset="0"/>
                <a:ea typeface="Calibri" panose="020F0502020204030204" pitchFamily="34" charset="0"/>
                <a:cs typeface="Calibri" panose="020F0502020204030204" pitchFamily="34" charset="0"/>
              </a:rPr>
              <a:t> - Roadmaps automatically reshape based on your progress and feedback</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Conversational Intelligence</a:t>
            </a:r>
            <a:r>
              <a:rPr lang="en-US" sz="2400" dirty="0">
                <a:latin typeface="Calibri" panose="020F0502020204030204" pitchFamily="34" charset="0"/>
                <a:ea typeface="Calibri" panose="020F0502020204030204" pitchFamily="34" charset="0"/>
                <a:cs typeface="Calibri" panose="020F0502020204030204" pitchFamily="34" charset="0"/>
              </a:rPr>
              <a:t> - Natural dialogue assessments (no tedious quizzes)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Cross-Platform Magic</a:t>
            </a:r>
            <a:r>
              <a:rPr lang="en-US" sz="2400" dirty="0">
                <a:latin typeface="Calibri" panose="020F0502020204030204" pitchFamily="34" charset="0"/>
                <a:ea typeface="Calibri" panose="020F0502020204030204" pitchFamily="34" charset="0"/>
                <a:cs typeface="Calibri" panose="020F0502020204030204" pitchFamily="34" charset="0"/>
              </a:rPr>
              <a:t> - Unifies courses from all major providers into one perfect path</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Progress GPS</a:t>
            </a:r>
            <a:r>
              <a:rPr lang="en-US" sz="2400" dirty="0">
                <a:latin typeface="Calibri" panose="020F0502020204030204" pitchFamily="34" charset="0"/>
                <a:ea typeface="Calibri" panose="020F0502020204030204" pitchFamily="34" charset="0"/>
                <a:cs typeface="Calibri" panose="020F0502020204030204" pitchFamily="34" charset="0"/>
              </a:rPr>
              <a:t> - Visualizes exactly how each course moves you toward goals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IBM-Powered Trust</a:t>
            </a:r>
            <a:r>
              <a:rPr lang="en-US" sz="2400" dirty="0">
                <a:latin typeface="Calibri" panose="020F0502020204030204" pitchFamily="34" charset="0"/>
                <a:ea typeface="Calibri" panose="020F0502020204030204" pitchFamily="34" charset="0"/>
                <a:cs typeface="Calibri" panose="020F0502020204030204" pitchFamily="34" charset="0"/>
              </a:rPr>
              <a:t> - Enterprise-grade AI with academic rigor (not just another chatbot)</a:t>
            </a:r>
          </a:p>
          <a:p>
            <a:pPr marL="0" indent="0">
              <a:buNone/>
            </a:pP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Students &amp; Lifelong Learners</a:t>
            </a:r>
          </a:p>
          <a:p>
            <a:r>
              <a:rPr lang="en-US" sz="2800" dirty="0">
                <a:latin typeface="Calibri" panose="020F0502020204030204" pitchFamily="34" charset="0"/>
                <a:ea typeface="Calibri" panose="020F0502020204030204" pitchFamily="34" charset="0"/>
                <a:cs typeface="Calibri" panose="020F0502020204030204" pitchFamily="34" charset="0"/>
              </a:rPr>
              <a:t>Career Switchers</a:t>
            </a:r>
          </a:p>
          <a:p>
            <a:r>
              <a:rPr lang="en-US" sz="2800" dirty="0">
                <a:latin typeface="Calibri" panose="020F0502020204030204" pitchFamily="34" charset="0"/>
                <a:ea typeface="Calibri" panose="020F0502020204030204" pitchFamily="34" charset="0"/>
                <a:cs typeface="Calibri" panose="020F0502020204030204" pitchFamily="34" charset="0"/>
              </a:rPr>
              <a:t>Educators &amp; Coaches</a:t>
            </a:r>
          </a:p>
          <a:p>
            <a:r>
              <a:rPr lang="en-US" sz="2800" dirty="0">
                <a:latin typeface="Calibri" panose="020F0502020204030204" pitchFamily="34" charset="0"/>
                <a:ea typeface="Calibri" panose="020F0502020204030204" pitchFamily="34" charset="0"/>
                <a:cs typeface="Calibri" panose="020F0502020204030204" pitchFamily="34" charset="0"/>
              </a:rPr>
              <a:t>Corporate L&amp;D Teams</a:t>
            </a:r>
          </a:p>
          <a:p>
            <a:r>
              <a:rPr lang="en-US" sz="2800" dirty="0">
                <a:latin typeface="Calibri" panose="020F0502020204030204" pitchFamily="34" charset="0"/>
                <a:ea typeface="Calibri" panose="020F0502020204030204" pitchFamily="34" charset="0"/>
                <a:cs typeface="Calibri" panose="020F0502020204030204" pitchFamily="34" charset="0"/>
              </a:rPr>
              <a:t>Online Course Providers</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947EDD7-5595-9E2A-458E-13CF0CE52C41}"/>
              </a:ext>
            </a:extLst>
          </p:cNvPr>
          <p:cNvPicPr>
            <a:picLocks noChangeAspect="1"/>
          </p:cNvPicPr>
          <p:nvPr/>
        </p:nvPicPr>
        <p:blipFill>
          <a:blip r:embed="rId2"/>
          <a:stretch>
            <a:fillRect/>
          </a:stretch>
        </p:blipFill>
        <p:spPr>
          <a:xfrm>
            <a:off x="2536060" y="1396827"/>
            <a:ext cx="9193824" cy="445732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0E450232-5E45-ACDD-92C1-77AEED69A49A}"/>
              </a:ext>
            </a:extLst>
          </p:cNvPr>
          <p:cNvPicPr>
            <a:picLocks noGrp="1" noChangeAspect="1"/>
          </p:cNvPicPr>
          <p:nvPr>
            <p:ph idx="1"/>
          </p:nvPr>
        </p:nvPicPr>
        <p:blipFill>
          <a:blip r:embed="rId2"/>
          <a:stretch>
            <a:fillRect/>
          </a:stretch>
        </p:blipFill>
        <p:spPr>
          <a:xfrm>
            <a:off x="5447160" y="507947"/>
            <a:ext cx="6310149" cy="5881434"/>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1317</TotalTime>
  <Words>492</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LearnMate: AI-Powered Personalized Learning Coach</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Gayatri Mahajan</cp:lastModifiedBy>
  <cp:revision>147</cp:revision>
  <dcterms:created xsi:type="dcterms:W3CDTF">2021-05-26T16:50:10Z</dcterms:created>
  <dcterms:modified xsi:type="dcterms:W3CDTF">2025-08-02T09:43:53Z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