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82023A32-64B6-40F6-B626-60B01343C0EA}" type="datetimeFigureOut">
              <a:rPr lang="en-US" smtClean="0"/>
              <a:t>5/11/2023</a:t>
            </a:fld>
            <a:endParaRPr lang="en-IN"/>
          </a:p>
        </p:txBody>
      </p:sp>
      <p:sp>
        <p:nvSpPr>
          <p:cNvPr id="5" name="Footer Placeholder 4"/>
          <p:cNvSpPr>
            <a:spLocks noGrp="1"/>
          </p:cNvSpPr>
          <p:nvPr>
            <p:ph type="ftr" sz="quarter" idx="11"/>
          </p:nvPr>
        </p:nvSpPr>
        <p:spPr>
          <a:xfrm>
            <a:off x="3623733" y="6117336"/>
            <a:ext cx="3609438" cy="365125"/>
          </a:xfrm>
        </p:spPr>
        <p:txBody>
          <a:bodyPr/>
          <a:lstStyle/>
          <a:p>
            <a:endParaRPr lang="en-IN"/>
          </a:p>
        </p:txBody>
      </p:sp>
      <p:sp>
        <p:nvSpPr>
          <p:cNvPr id="6" name="Slide Number Placeholder 5"/>
          <p:cNvSpPr>
            <a:spLocks noGrp="1"/>
          </p:cNvSpPr>
          <p:nvPr>
            <p:ph type="sldNum" sz="quarter" idx="12"/>
          </p:nvPr>
        </p:nvSpPr>
        <p:spPr>
          <a:xfrm>
            <a:off x="8275320" y="6117336"/>
            <a:ext cx="411480" cy="365125"/>
          </a:xfrm>
        </p:spPr>
        <p:txBody>
          <a:bodyPr/>
          <a:lstStyle/>
          <a:p>
            <a:fld id="{2232A86C-D233-4455-BE80-E08479B695C2}" type="slidenum">
              <a:rPr lang="en-IN" smtClean="0"/>
              <a:t>‹#›</a:t>
            </a:fld>
            <a:endParaRPr lang="en-IN"/>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917508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2023A32-64B6-40F6-B626-60B01343C0EA}" type="datetimeFigureOut">
              <a:rPr lang="en-US" smtClean="0"/>
              <a:t>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93440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023A32-64B6-40F6-B626-60B01343C0EA}" type="datetimeFigureOut">
              <a:rPr lang="en-US" smtClean="0"/>
              <a:t>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2897511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023A32-64B6-40F6-B626-60B01343C0EA}" type="datetimeFigureOut">
              <a:rPr lang="en-US" smtClean="0"/>
              <a:t>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23512487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023A32-64B6-40F6-B626-60B01343C0EA}" type="datetimeFigureOut">
              <a:rPr lang="en-US" smtClean="0"/>
              <a:t>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2772732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023A32-64B6-40F6-B626-60B01343C0EA}" type="datetimeFigureOut">
              <a:rPr lang="en-US" smtClean="0"/>
              <a:t>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1010014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023A32-64B6-40F6-B626-60B01343C0EA}" type="datetimeFigureOut">
              <a:rPr lang="en-US" smtClean="0"/>
              <a:t>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2915724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023A32-64B6-40F6-B626-60B01343C0EA}" type="datetimeFigureOut">
              <a:rPr lang="en-US" smtClean="0"/>
              <a:t>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1965331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023A32-64B6-40F6-B626-60B01343C0EA}" type="datetimeFigureOut">
              <a:rPr lang="en-US" smtClean="0"/>
              <a:t>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9681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82023A32-64B6-40F6-B626-60B01343C0EA}" type="datetimeFigureOut">
              <a:rPr lang="en-US" smtClean="0"/>
              <a:t>5/11/2023</a:t>
            </a:fld>
            <a:endParaRPr lang="en-IN"/>
          </a:p>
        </p:txBody>
      </p:sp>
      <p:sp>
        <p:nvSpPr>
          <p:cNvPr id="5" name="Footer Placeholder 4"/>
          <p:cNvSpPr>
            <a:spLocks noGrp="1"/>
          </p:cNvSpPr>
          <p:nvPr>
            <p:ph type="ftr" sz="quarter" idx="11"/>
          </p:nvPr>
        </p:nvSpPr>
        <p:spPr>
          <a:xfrm>
            <a:off x="1972647" y="6108173"/>
            <a:ext cx="5314517" cy="365125"/>
          </a:xfrm>
        </p:spPr>
        <p:txBody>
          <a:bodyPr/>
          <a:lstStyle/>
          <a:p>
            <a:endParaRPr lang="en-IN"/>
          </a:p>
        </p:txBody>
      </p:sp>
      <p:sp>
        <p:nvSpPr>
          <p:cNvPr id="6" name="Slide Number Placeholder 5"/>
          <p:cNvSpPr>
            <a:spLocks noGrp="1"/>
          </p:cNvSpPr>
          <p:nvPr>
            <p:ph type="sldNum" sz="quarter" idx="12"/>
          </p:nvPr>
        </p:nvSpPr>
        <p:spPr>
          <a:xfrm>
            <a:off x="8258967" y="6108173"/>
            <a:ext cx="427833" cy="365125"/>
          </a:xfrm>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2029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023A32-64B6-40F6-B626-60B01343C0EA}" type="datetimeFigureOut">
              <a:rPr lang="en-US" smtClean="0"/>
              <a:t>5/11/2023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273317" y="6116070"/>
            <a:ext cx="413483" cy="365125"/>
          </a:xfrm>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76291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023A32-64B6-40F6-B626-60B01343C0EA}" type="datetimeFigureOut">
              <a:rPr lang="en-US" smtClean="0"/>
              <a:t>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208835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023A32-64B6-40F6-B626-60B01343C0EA}" type="datetimeFigureOut">
              <a:rPr lang="en-US" smtClean="0"/>
              <a:t>5/11/2023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1517739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2023A32-64B6-40F6-B626-60B01343C0EA}" type="datetimeFigureOut">
              <a:rPr lang="en-US" smtClean="0"/>
              <a:t>5/11/2023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215100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23A32-64B6-40F6-B626-60B01343C0EA}" type="datetimeFigureOut">
              <a:rPr lang="en-US" smtClean="0"/>
              <a:t>5/11/2023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134420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2023A32-64B6-40F6-B626-60B01343C0EA}" type="datetimeFigureOut">
              <a:rPr lang="en-US" smtClean="0"/>
              <a:t>5/11/2023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222962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2023A32-64B6-40F6-B626-60B01343C0EA}" type="datetimeFigureOut">
              <a:rPr lang="en-US" smtClean="0"/>
              <a:t>5/11/2023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232A86C-D233-4455-BE80-E08479B695C2}" type="slidenum">
              <a:rPr lang="en-IN" smtClean="0"/>
              <a:t>‹#›</a:t>
            </a:fld>
            <a:endParaRPr lang="en-IN"/>
          </a:p>
        </p:txBody>
      </p:sp>
    </p:spTree>
    <p:extLst>
      <p:ext uri="{BB962C8B-B14F-4D97-AF65-F5344CB8AC3E}">
        <p14:creationId xmlns:p14="http://schemas.microsoft.com/office/powerpoint/2010/main" val="421668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023A32-64B6-40F6-B626-60B01343C0EA}" type="datetimeFigureOut">
              <a:rPr lang="en-US" smtClean="0"/>
              <a:t>5/11/2023</a:t>
            </a:fld>
            <a:endParaRPr lang="en-IN"/>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232A86C-D233-4455-BE80-E08479B695C2}" type="slidenum">
              <a:rPr lang="en-IN" smtClean="0"/>
              <a:t>‹#›</a:t>
            </a:fld>
            <a:endParaRPr lang="en-IN"/>
          </a:p>
        </p:txBody>
      </p:sp>
    </p:spTree>
    <p:extLst>
      <p:ext uri="{BB962C8B-B14F-4D97-AF65-F5344CB8AC3E}">
        <p14:creationId xmlns:p14="http://schemas.microsoft.com/office/powerpoint/2010/main" val="452269071"/>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100" y="785794"/>
            <a:ext cx="7358114" cy="6278642"/>
          </a:xfrm>
          <a:prstGeom prst="rect">
            <a:avLst/>
          </a:prstGeom>
        </p:spPr>
        <p:txBody>
          <a:bodyPr wrap="square">
            <a:spAutoFit/>
          </a:bodyPr>
          <a:lstStyle/>
          <a:p>
            <a:pPr marL="342900" lvl="0" indent="-342900" algn="ctr" latinLnBrk="1"/>
            <a:r>
              <a:rPr lang="en-US" altLang="en-US" sz="3600" b="1" dirty="0" smtClean="0">
                <a:solidFill>
                  <a:srgbClr val="FF0000"/>
                </a:solidFill>
                <a:latin typeface="Times New Roman" pitchFamily="18" charset="0"/>
                <a:ea typeface="Arial" pitchFamily="34" charset="0"/>
              </a:rPr>
              <a:t>PROJECT PRESENTATION</a:t>
            </a:r>
          </a:p>
          <a:p>
            <a:pPr marL="342900" lvl="0" indent="-342900" algn="ctr" latinLnBrk="1"/>
            <a:r>
              <a:rPr lang="en-US" altLang="en-US" sz="3200" b="1" dirty="0" smtClean="0">
                <a:solidFill>
                  <a:srgbClr val="0070C0"/>
                </a:solidFill>
                <a:latin typeface="Times New Roman" pitchFamily="18" charset="0"/>
                <a:ea typeface="Arial" pitchFamily="34" charset="0"/>
              </a:rPr>
              <a:t>ON</a:t>
            </a:r>
          </a:p>
          <a:p>
            <a:pPr marL="342900" lvl="0" indent="-342900" algn="ctr" latinLnBrk="1"/>
            <a:r>
              <a:rPr lang="en-US" altLang="en-US" sz="3200" b="1" dirty="0" smtClean="0">
                <a:latin typeface="Bell MT" pitchFamily="18" charset="0"/>
                <a:ea typeface="Arial" pitchFamily="34" charset="0"/>
              </a:rPr>
              <a:t>“EMA (Emotional and Mental Analyst)</a:t>
            </a:r>
          </a:p>
          <a:p>
            <a:pPr marL="342900" lvl="0" indent="-342900" algn="ctr" latinLnBrk="1"/>
            <a:endParaRPr lang="en-US" altLang="en-US" sz="6600" b="1" dirty="0" smtClean="0">
              <a:latin typeface="Bell MT" pitchFamily="18" charset="0"/>
              <a:ea typeface="Arial" pitchFamily="34" charset="0"/>
            </a:endParaRPr>
          </a:p>
          <a:p>
            <a:pPr marL="342900" lvl="0" indent="-342900" algn="ctr" latinLnBrk="1"/>
            <a:r>
              <a:rPr lang="en-US" altLang="en-US" sz="3200" dirty="0" smtClean="0">
                <a:solidFill>
                  <a:srgbClr val="00B050"/>
                </a:solidFill>
                <a:latin typeface="Times New Roman" pitchFamily="18" charset="0"/>
                <a:ea typeface="Arial" pitchFamily="34" charset="0"/>
              </a:rPr>
              <a:t>Presented By</a:t>
            </a:r>
          </a:p>
          <a:p>
            <a:pPr marL="342900" lvl="0" indent="-342900" algn="ctr" latinLnBrk="1"/>
            <a:r>
              <a:rPr lang="en-US" altLang="en-US" sz="2000" dirty="0" smtClean="0">
                <a:latin typeface="Times New Roman" panose="02020603050405020304" pitchFamily="18" charset="0"/>
                <a:ea typeface="Arial" pitchFamily="34" charset="0"/>
                <a:cs typeface="Times New Roman" panose="02020603050405020304" pitchFamily="18" charset="0"/>
              </a:rPr>
              <a:t> </a:t>
            </a:r>
            <a:r>
              <a:rPr lang="en-US" altLang="en-US" sz="2000" dirty="0" err="1" smtClean="0">
                <a:latin typeface="Times New Roman" panose="02020603050405020304" pitchFamily="18" charset="0"/>
                <a:ea typeface="Arial" pitchFamily="34" charset="0"/>
                <a:cs typeface="Times New Roman" panose="02020603050405020304" pitchFamily="18" charset="0"/>
              </a:rPr>
              <a:t>Gayatri</a:t>
            </a:r>
            <a:r>
              <a:rPr lang="en-US" altLang="en-US" sz="2000" dirty="0" smtClean="0">
                <a:latin typeface="Times New Roman" panose="02020603050405020304" pitchFamily="18" charset="0"/>
                <a:ea typeface="Arial" pitchFamily="34" charset="0"/>
                <a:cs typeface="Times New Roman" panose="02020603050405020304" pitchFamily="18" charset="0"/>
              </a:rPr>
              <a:t> </a:t>
            </a:r>
            <a:r>
              <a:rPr lang="en-US" altLang="en-US" sz="2000" dirty="0" err="1" smtClean="0">
                <a:latin typeface="Times New Roman" panose="02020603050405020304" pitchFamily="18" charset="0"/>
                <a:ea typeface="Arial" pitchFamily="34" charset="0"/>
                <a:cs typeface="Times New Roman" panose="02020603050405020304" pitchFamily="18" charset="0"/>
              </a:rPr>
              <a:t>Patil</a:t>
            </a:r>
            <a:r>
              <a:rPr lang="en-US" altLang="en-US" sz="2000" dirty="0" smtClean="0">
                <a:latin typeface="Times New Roman" panose="02020603050405020304" pitchFamily="18" charset="0"/>
                <a:ea typeface="Arial" pitchFamily="34" charset="0"/>
                <a:cs typeface="Times New Roman" panose="02020603050405020304" pitchFamily="18" charset="0"/>
              </a:rPr>
              <a:t>   	[226206]</a:t>
            </a:r>
          </a:p>
          <a:p>
            <a:pPr marL="342900" lvl="0" indent="-342900" algn="ctr" latinLnBrk="1"/>
            <a:r>
              <a:rPr lang="en-US" altLang="en-US" sz="2000" dirty="0" smtClean="0">
                <a:latin typeface="Times New Roman" panose="02020603050405020304" pitchFamily="18" charset="0"/>
                <a:ea typeface="Arial" pitchFamily="34" charset="0"/>
                <a:cs typeface="Times New Roman" panose="02020603050405020304" pitchFamily="18" charset="0"/>
              </a:rPr>
              <a:t> </a:t>
            </a:r>
            <a:r>
              <a:rPr lang="en-US" altLang="en-US" sz="2000" dirty="0" err="1" smtClean="0">
                <a:latin typeface="Times New Roman" panose="02020603050405020304" pitchFamily="18" charset="0"/>
                <a:ea typeface="Arial" pitchFamily="34" charset="0"/>
                <a:cs typeface="Times New Roman" panose="02020603050405020304" pitchFamily="18" charset="0"/>
              </a:rPr>
              <a:t>Purva</a:t>
            </a:r>
            <a:r>
              <a:rPr lang="en-US" altLang="en-US" sz="2000" dirty="0" smtClean="0">
                <a:latin typeface="Times New Roman" panose="02020603050405020304" pitchFamily="18" charset="0"/>
                <a:ea typeface="Arial" pitchFamily="34" charset="0"/>
                <a:cs typeface="Times New Roman" panose="02020603050405020304" pitchFamily="18" charset="0"/>
              </a:rPr>
              <a:t> Kale      	[226217]</a:t>
            </a:r>
          </a:p>
          <a:p>
            <a:pPr marL="342900" lvl="0" indent="-342900" algn="ctr" latinLnBrk="1"/>
            <a:r>
              <a:rPr lang="en-US" altLang="en-US" sz="2000" dirty="0" smtClean="0">
                <a:latin typeface="Times New Roman" panose="02020603050405020304" pitchFamily="18" charset="0"/>
                <a:ea typeface="Arial" pitchFamily="34" charset="0"/>
                <a:cs typeface="Times New Roman" panose="02020603050405020304" pitchFamily="18" charset="0"/>
              </a:rPr>
              <a:t> </a:t>
            </a:r>
            <a:r>
              <a:rPr lang="en-US" altLang="en-US" sz="2000" dirty="0" err="1" smtClean="0">
                <a:latin typeface="Times New Roman" panose="02020603050405020304" pitchFamily="18" charset="0"/>
                <a:ea typeface="Arial" pitchFamily="34" charset="0"/>
                <a:cs typeface="Times New Roman" panose="02020603050405020304" pitchFamily="18" charset="0"/>
              </a:rPr>
              <a:t>Revati</a:t>
            </a:r>
            <a:r>
              <a:rPr lang="en-US" altLang="en-US" sz="2000" dirty="0" smtClean="0">
                <a:latin typeface="Times New Roman" panose="02020603050405020304" pitchFamily="18" charset="0"/>
                <a:ea typeface="Arial" pitchFamily="34" charset="0"/>
                <a:cs typeface="Times New Roman" panose="02020603050405020304" pitchFamily="18" charset="0"/>
              </a:rPr>
              <a:t> </a:t>
            </a:r>
            <a:r>
              <a:rPr lang="en-US" altLang="en-US" sz="2000" dirty="0" err="1" smtClean="0">
                <a:latin typeface="Times New Roman" panose="02020603050405020304" pitchFamily="18" charset="0"/>
                <a:ea typeface="Arial" pitchFamily="34" charset="0"/>
                <a:cs typeface="Times New Roman" panose="02020603050405020304" pitchFamily="18" charset="0"/>
              </a:rPr>
              <a:t>Jadhav</a:t>
            </a:r>
            <a:r>
              <a:rPr lang="en-US" altLang="en-US" sz="2000" dirty="0" smtClean="0">
                <a:latin typeface="Times New Roman" panose="02020603050405020304" pitchFamily="18" charset="0"/>
                <a:ea typeface="Arial" pitchFamily="34" charset="0"/>
                <a:cs typeface="Times New Roman" panose="02020603050405020304" pitchFamily="18" charset="0"/>
              </a:rPr>
              <a:t> 	[226218]</a:t>
            </a:r>
          </a:p>
          <a:p>
            <a:pPr marL="342900" lvl="0" indent="-342900" algn="ctr" latinLnBrk="1">
              <a:spcBef>
                <a:spcPct val="0"/>
              </a:spcBef>
            </a:pPr>
            <a:endParaRPr lang="en-US" altLang="en-US" sz="2800" dirty="0" smtClean="0">
              <a:latin typeface="Times New Roman" panose="02020603050405020304" pitchFamily="18" charset="0"/>
              <a:ea typeface="Arial" pitchFamily="34" charset="0"/>
              <a:cs typeface="Times New Roman" panose="02020603050405020304" pitchFamily="18" charset="0"/>
            </a:endParaRPr>
          </a:p>
          <a:p>
            <a:pPr marL="342900" lvl="0" indent="-342900" algn="ctr" latinLnBrk="1"/>
            <a:r>
              <a:rPr lang="en-US" altLang="en-US" sz="2800" dirty="0" smtClean="0">
                <a:solidFill>
                  <a:srgbClr val="00B050"/>
                </a:solidFill>
                <a:latin typeface="Times New Roman" pitchFamily="18" charset="0"/>
                <a:ea typeface="Arial" pitchFamily="34" charset="0"/>
              </a:rPr>
              <a:t>Under </a:t>
            </a:r>
            <a:r>
              <a:rPr lang="en-US" altLang="en-US" sz="2800" dirty="0" smtClean="0">
                <a:solidFill>
                  <a:srgbClr val="00B050"/>
                </a:solidFill>
                <a:latin typeface="Times New Roman" pitchFamily="18" charset="0"/>
                <a:ea typeface="Arial" pitchFamily="34" charset="0"/>
              </a:rPr>
              <a:t>the guidance of </a:t>
            </a:r>
          </a:p>
          <a:p>
            <a:pPr marL="342900" lvl="0" indent="-342900" algn="ctr" latinLnBrk="1"/>
            <a:r>
              <a:rPr lang="en-US" altLang="en-US" sz="2800" b="1" dirty="0" smtClean="0">
                <a:latin typeface="Times New Roman" pitchFamily="18" charset="0"/>
                <a:ea typeface="Arial" pitchFamily="34" charset="0"/>
              </a:rPr>
              <a:t> </a:t>
            </a:r>
            <a:r>
              <a:rPr lang="en-US" altLang="en-US" sz="2800" b="1" dirty="0" smtClean="0">
                <a:solidFill>
                  <a:srgbClr val="00B0F0"/>
                </a:solidFill>
                <a:latin typeface="Times New Roman" pitchFamily="18" charset="0"/>
                <a:ea typeface="Arial" pitchFamily="34" charset="0"/>
              </a:rPr>
              <a:t>Prof. “</a:t>
            </a:r>
            <a:r>
              <a:rPr lang="en-US" altLang="en-US" sz="2800" b="1" dirty="0" smtClean="0">
                <a:solidFill>
                  <a:srgbClr val="00B0F0"/>
                </a:solidFill>
                <a:latin typeface="Bell MT" pitchFamily="18" charset="0"/>
                <a:ea typeface="Arial" pitchFamily="34" charset="0"/>
              </a:rPr>
              <a:t>Aparna </a:t>
            </a:r>
            <a:r>
              <a:rPr lang="en-US" altLang="en-US" sz="2800" b="1" dirty="0" err="1">
                <a:solidFill>
                  <a:srgbClr val="00B0F0"/>
                </a:solidFill>
                <a:latin typeface="Bell MT" pitchFamily="18" charset="0"/>
                <a:ea typeface="Arial" pitchFamily="34" charset="0"/>
              </a:rPr>
              <a:t>V</a:t>
            </a:r>
            <a:r>
              <a:rPr lang="en-US" altLang="en-US" sz="2800" b="1" dirty="0" err="1" smtClean="0">
                <a:solidFill>
                  <a:srgbClr val="00B0F0"/>
                </a:solidFill>
                <a:latin typeface="Bell MT" pitchFamily="18" charset="0"/>
                <a:ea typeface="Arial" pitchFamily="34" charset="0"/>
              </a:rPr>
              <a:t>aidyanathan</a:t>
            </a:r>
            <a:r>
              <a:rPr lang="en-US" altLang="en-US" sz="2800" b="1" dirty="0" smtClean="0">
                <a:solidFill>
                  <a:srgbClr val="00B0F0"/>
                </a:solidFill>
                <a:latin typeface="Times New Roman" pitchFamily="18" charset="0"/>
                <a:ea typeface="Arial" pitchFamily="34" charset="0"/>
              </a:rPr>
              <a:t>”</a:t>
            </a:r>
          </a:p>
          <a:p>
            <a:pPr marL="342900" lvl="0" indent="-342900" latinLnBrk="1">
              <a:spcBef>
                <a:spcPct val="0"/>
              </a:spcBef>
            </a:pPr>
            <a:endParaRPr lang="zh-CN" altLang="en-US" sz="2800" dirty="0" smtClean="0">
              <a:latin typeface="Arial" pitchFamily="34" charset="0"/>
              <a:ea typeface="Arial" pitchFamily="34" charset="0"/>
              <a:cs typeface="Arial" pitchFamily="34" charset="0"/>
            </a:endParaRPr>
          </a:p>
          <a:p>
            <a:pPr marL="342900" lvl="0" indent="-342900" algn="ctr" latinLnBrk="1"/>
            <a:endParaRPr lang="en-US" altLang="en-US" sz="3200" dirty="0">
              <a:solidFill>
                <a:srgbClr val="00B050"/>
              </a:solidFill>
              <a:latin typeface="Times New Roman" pitchFamily="18" charset="0"/>
              <a:ea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1800" y="548680"/>
            <a:ext cx="3706399"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Libraries and Features</a:t>
            </a:r>
            <a:endParaRPr lang="en-IN"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115616" y="1916832"/>
            <a:ext cx="5886400" cy="2585323"/>
          </a:xfrm>
          <a:prstGeom prst="rect">
            <a:avLst/>
          </a:prstGeom>
        </p:spPr>
        <p:txBody>
          <a:bodyPr wrap="square">
            <a:spAutoFit/>
          </a:bodyPr>
          <a:lstStyle/>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Tensor flow</a:t>
            </a: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err="1" smtClean="0">
                <a:latin typeface="Times New Roman" panose="02020603050405020304" pitchFamily="18" charset="0"/>
                <a:cs typeface="Times New Roman" panose="02020603050405020304" pitchFamily="18" charset="0"/>
              </a:rPr>
              <a:t>Numpy</a:t>
            </a: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err="1" smtClean="0">
                <a:latin typeface="Times New Roman" panose="02020603050405020304" pitchFamily="18" charset="0"/>
                <a:cs typeface="Times New Roman" panose="02020603050405020304" pitchFamily="18" charset="0"/>
              </a:rPr>
              <a:t>OpenCV</a:t>
            </a: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err="1" smtClean="0">
                <a:latin typeface="Times New Roman" panose="02020603050405020304" pitchFamily="18" charset="0"/>
                <a:cs typeface="Times New Roman" panose="02020603050405020304" pitchFamily="18" charset="0"/>
              </a:rPr>
              <a:t>gTTS</a:t>
            </a: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err="1" smtClean="0">
                <a:latin typeface="Times New Roman" panose="02020603050405020304" pitchFamily="18" charset="0"/>
                <a:cs typeface="Times New Roman" panose="02020603050405020304" pitchFamily="18" charset="0"/>
              </a:rPr>
              <a:t>Matplotlib</a:t>
            </a:r>
            <a:endParaRPr lang="en-US"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1428736"/>
            <a:ext cx="7286676" cy="5016758"/>
          </a:xfrm>
          <a:prstGeom prst="rect">
            <a:avLst/>
          </a:prstGeom>
        </p:spPr>
        <p:txBody>
          <a:bodyPr wrap="square">
            <a:spAutoFit/>
          </a:bodyPr>
          <a:lstStyle/>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First, the </a:t>
            </a:r>
            <a:r>
              <a:rPr lang="en-US" sz="2000" dirty="0" err="1">
                <a:latin typeface="Times New Roman" panose="02020603050405020304" pitchFamily="18" charset="0"/>
                <a:cs typeface="Times New Roman" panose="02020603050405020304" pitchFamily="18" charset="0"/>
              </a:rPr>
              <a:t>haar</a:t>
            </a:r>
            <a:r>
              <a:rPr lang="en-US" sz="2000" dirty="0">
                <a:latin typeface="Times New Roman" panose="02020603050405020304" pitchFamily="18" charset="0"/>
                <a:cs typeface="Times New Roman" panose="02020603050405020304" pitchFamily="18" charset="0"/>
              </a:rPr>
              <a:t> cascade method is used to detect faces in each frame of the webcam feed.</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 The region of image containing the face is resized to 48x48 and is passed as input to the CNN.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 The network outputs a list of </a:t>
            </a:r>
            <a:r>
              <a:rPr lang="en-US" sz="2000"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 scores for the seven classes of emotions.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The emotion with maximum score is displayed on the screen.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According the emotion detected, the question will be asked by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After taking a user’s response in the audio format, it will be converted into text using  </a:t>
            </a:r>
            <a:r>
              <a:rPr lang="en-US" sz="2000" dirty="0" err="1">
                <a:latin typeface="Times New Roman" panose="02020603050405020304" pitchFamily="18" charset="0"/>
                <a:cs typeface="Times New Roman" panose="02020603050405020304" pitchFamily="18" charset="0"/>
              </a:rPr>
              <a:t>gTTS</a:t>
            </a:r>
            <a:r>
              <a:rPr lang="en-US" sz="2000" dirty="0">
                <a:latin typeface="Times New Roman" panose="02020603050405020304" pitchFamily="18" charset="0"/>
                <a:cs typeface="Times New Roman" panose="02020603050405020304" pitchFamily="18" charset="0"/>
              </a:rPr>
              <a:t> API</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 Split Sentences into words.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Search for a word in a database and give appropriate response into audio </a:t>
            </a:r>
            <a:endParaRPr lang="en-IN"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500298" y="571480"/>
            <a:ext cx="3357586" cy="584775"/>
          </a:xfrm>
          <a:prstGeom prst="rect">
            <a:avLst/>
          </a:prstGeom>
          <a:noFill/>
        </p:spPr>
        <p:txBody>
          <a:bodyPr wrap="square" rtlCol="0">
            <a:spAutoFit/>
          </a:bodyPr>
          <a:lstStyle/>
          <a:p>
            <a:r>
              <a:rPr lang="en-US" sz="3200" dirty="0" smtClean="0"/>
              <a:t>         </a:t>
            </a:r>
            <a:r>
              <a:rPr lang="en-US" sz="2800" b="1" dirty="0" smtClean="0">
                <a:latin typeface="Times New Roman" panose="02020603050405020304" pitchFamily="18" charset="0"/>
                <a:cs typeface="Times New Roman" panose="02020603050405020304" pitchFamily="18" charset="0"/>
              </a:rPr>
              <a:t>Algorithm</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2">
            <a:extLst>
              <a:ext uri="{FF2B5EF4-FFF2-40B4-BE49-F238E27FC236}">
                <a16:creationId xmlns="" xmlns:a16="http://schemas.microsoft.com/office/drawing/2014/main" id="{5ED921C0-1A06-45AD-921B-282A326C12ED}"/>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24744"/>
            <a:ext cx="7488831" cy="5472608"/>
          </a:xfrm>
          <a:prstGeom prst="rect">
            <a:avLst/>
          </a:prstGeom>
          <a:noFill/>
          <a:ln>
            <a:noFill/>
          </a:ln>
        </p:spPr>
      </p:pic>
      <p:sp>
        <p:nvSpPr>
          <p:cNvPr id="3" name="Title 2"/>
          <p:cNvSpPr>
            <a:spLocks noGrp="1"/>
          </p:cNvSpPr>
          <p:nvPr>
            <p:ph type="title"/>
          </p:nvPr>
        </p:nvSpPr>
        <p:spPr/>
        <p:txBody>
          <a:bodyPr>
            <a:normAutofit/>
          </a:bodyPr>
          <a:lstStyle/>
          <a:p>
            <a:pPr algn="l"/>
            <a:r>
              <a:rPr lang="en-US" sz="2800" b="1" dirty="0" smtClean="0">
                <a:latin typeface="Times New Roman" panose="02020603050405020304" pitchFamily="18" charset="0"/>
                <a:cs typeface="Times New Roman" panose="02020603050405020304" pitchFamily="18" charset="0"/>
              </a:rPr>
              <a:t>Diagram</a:t>
            </a:r>
            <a:r>
              <a:rPr lang="en-US" sz="2800" dirty="0" smtClean="0">
                <a:latin typeface="Times New Roman" panose="02020603050405020304" pitchFamily="18" charset="0"/>
                <a:cs typeface="Times New Roman" panose="02020603050405020304" pitchFamily="18" charset="0"/>
              </a:rPr>
              <a:t>:</a:t>
            </a:r>
            <a:br>
              <a:rPr lang="en-US" sz="28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Flowchart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742E0DD2-3D11-4E8F-8DAA-732C09833CE2}"/>
              </a:ext>
            </a:extLst>
          </p:cNvPr>
          <p:cNvSpPr txBox="1">
            <a:spLocks/>
          </p:cNvSpPr>
          <p:nvPr/>
        </p:nvSpPr>
        <p:spPr>
          <a:xfrm>
            <a:off x="457200" y="1600200"/>
            <a:ext cx="8229600" cy="4525962"/>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Start</a:t>
            </a:r>
            <a:endParaRPr kumimoji="0" lang="it-IT" sz="32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it-IT"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Oval 3">
            <a:extLst>
              <a:ext uri="{FF2B5EF4-FFF2-40B4-BE49-F238E27FC236}">
                <a16:creationId xmlns="" xmlns:a16="http://schemas.microsoft.com/office/drawing/2014/main" id="{22E8F2FA-EBA1-4B81-8B2E-B4356E94E781}"/>
              </a:ext>
            </a:extLst>
          </p:cNvPr>
          <p:cNvSpPr/>
          <p:nvPr/>
        </p:nvSpPr>
        <p:spPr>
          <a:xfrm>
            <a:off x="428596" y="1571612"/>
            <a:ext cx="1097324" cy="6946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Arrow: Right 4">
            <a:extLst>
              <a:ext uri="{FF2B5EF4-FFF2-40B4-BE49-F238E27FC236}">
                <a16:creationId xmlns="" xmlns:a16="http://schemas.microsoft.com/office/drawing/2014/main" id="{617F820F-F1ED-49E3-9B01-588D26510490}"/>
              </a:ext>
            </a:extLst>
          </p:cNvPr>
          <p:cNvSpPr/>
          <p:nvPr/>
        </p:nvSpPr>
        <p:spPr>
          <a:xfrm>
            <a:off x="1554203" y="1688512"/>
            <a:ext cx="576064" cy="4042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6" name="Rectangle 5">
            <a:extLst>
              <a:ext uri="{FF2B5EF4-FFF2-40B4-BE49-F238E27FC236}">
                <a16:creationId xmlns="" xmlns:a16="http://schemas.microsoft.com/office/drawing/2014/main" id="{B859647F-A90D-4B26-A223-EBC308E7F156}"/>
              </a:ext>
            </a:extLst>
          </p:cNvPr>
          <p:cNvSpPr/>
          <p:nvPr/>
        </p:nvSpPr>
        <p:spPr>
          <a:xfrm>
            <a:off x="2145327" y="1551137"/>
            <a:ext cx="1027115" cy="606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 name="Arrow: Right 7">
            <a:extLst>
              <a:ext uri="{FF2B5EF4-FFF2-40B4-BE49-F238E27FC236}">
                <a16:creationId xmlns="" xmlns:a16="http://schemas.microsoft.com/office/drawing/2014/main" id="{912C32A0-5468-456C-A691-0AA8C5015E80}"/>
              </a:ext>
            </a:extLst>
          </p:cNvPr>
          <p:cNvSpPr/>
          <p:nvPr/>
        </p:nvSpPr>
        <p:spPr>
          <a:xfrm>
            <a:off x="3172442" y="1688511"/>
            <a:ext cx="576064" cy="4042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8" name="Diamond 7">
            <a:extLst>
              <a:ext uri="{FF2B5EF4-FFF2-40B4-BE49-F238E27FC236}">
                <a16:creationId xmlns="" xmlns:a16="http://schemas.microsoft.com/office/drawing/2014/main" id="{5DB79AF9-7635-4AAA-95C3-E1ECC9B99532}"/>
              </a:ext>
            </a:extLst>
          </p:cNvPr>
          <p:cNvSpPr/>
          <p:nvPr/>
        </p:nvSpPr>
        <p:spPr>
          <a:xfrm>
            <a:off x="3791623" y="1364319"/>
            <a:ext cx="1800200" cy="102767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Arrow: Right 10">
            <a:extLst>
              <a:ext uri="{FF2B5EF4-FFF2-40B4-BE49-F238E27FC236}">
                <a16:creationId xmlns="" xmlns:a16="http://schemas.microsoft.com/office/drawing/2014/main" id="{B4958A26-0ED7-4B67-A15B-1C4841A4D3A9}"/>
              </a:ext>
            </a:extLst>
          </p:cNvPr>
          <p:cNvSpPr/>
          <p:nvPr/>
        </p:nvSpPr>
        <p:spPr>
          <a:xfrm>
            <a:off x="5582354" y="1652196"/>
            <a:ext cx="576064" cy="4042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10" name="Rectangle 9">
            <a:extLst>
              <a:ext uri="{FF2B5EF4-FFF2-40B4-BE49-F238E27FC236}">
                <a16:creationId xmlns="" xmlns:a16="http://schemas.microsoft.com/office/drawing/2014/main" id="{9F2767A8-7C20-4BD9-A704-FAF9C3E5B32F}"/>
              </a:ext>
            </a:extLst>
          </p:cNvPr>
          <p:cNvSpPr/>
          <p:nvPr/>
        </p:nvSpPr>
        <p:spPr>
          <a:xfrm>
            <a:off x="6148949" y="1611981"/>
            <a:ext cx="979278" cy="557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Arrow: Right 12">
            <a:extLst>
              <a:ext uri="{FF2B5EF4-FFF2-40B4-BE49-F238E27FC236}">
                <a16:creationId xmlns="" xmlns:a16="http://schemas.microsoft.com/office/drawing/2014/main" id="{C9ED7938-4D6C-4EC3-AE07-3770AC6738DD}"/>
              </a:ext>
            </a:extLst>
          </p:cNvPr>
          <p:cNvSpPr/>
          <p:nvPr/>
        </p:nvSpPr>
        <p:spPr>
          <a:xfrm>
            <a:off x="7128227" y="1676728"/>
            <a:ext cx="612125" cy="4042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12" name="Rectangle 11">
            <a:extLst>
              <a:ext uri="{FF2B5EF4-FFF2-40B4-BE49-F238E27FC236}">
                <a16:creationId xmlns="" xmlns:a16="http://schemas.microsoft.com/office/drawing/2014/main" id="{316A12C3-5F56-4C0E-8411-B4017A12F4CD}"/>
              </a:ext>
            </a:extLst>
          </p:cNvPr>
          <p:cNvSpPr/>
          <p:nvPr/>
        </p:nvSpPr>
        <p:spPr>
          <a:xfrm>
            <a:off x="7740352" y="1573295"/>
            <a:ext cx="1185894" cy="557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Arrow: Right 14">
            <a:extLst>
              <a:ext uri="{FF2B5EF4-FFF2-40B4-BE49-F238E27FC236}">
                <a16:creationId xmlns="" xmlns:a16="http://schemas.microsoft.com/office/drawing/2014/main" id="{92D74119-D840-481C-9C91-A3781231CD48}"/>
              </a:ext>
            </a:extLst>
          </p:cNvPr>
          <p:cNvSpPr/>
          <p:nvPr/>
        </p:nvSpPr>
        <p:spPr>
          <a:xfrm rot="5400000">
            <a:off x="7941958" y="2216505"/>
            <a:ext cx="576064" cy="4042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14" name="Rectangle 13">
            <a:extLst>
              <a:ext uri="{FF2B5EF4-FFF2-40B4-BE49-F238E27FC236}">
                <a16:creationId xmlns="" xmlns:a16="http://schemas.microsoft.com/office/drawing/2014/main" id="{EF15C955-78D7-436D-8472-736775C6C19B}"/>
              </a:ext>
            </a:extLst>
          </p:cNvPr>
          <p:cNvSpPr/>
          <p:nvPr/>
        </p:nvSpPr>
        <p:spPr>
          <a:xfrm>
            <a:off x="7740352" y="2718365"/>
            <a:ext cx="979278" cy="5572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Arrow: Left 16">
            <a:extLst>
              <a:ext uri="{FF2B5EF4-FFF2-40B4-BE49-F238E27FC236}">
                <a16:creationId xmlns="" xmlns:a16="http://schemas.microsoft.com/office/drawing/2014/main" id="{0ECD2C84-5DA7-4CFD-BC84-6EA9EC1CD80A}"/>
              </a:ext>
            </a:extLst>
          </p:cNvPr>
          <p:cNvSpPr/>
          <p:nvPr/>
        </p:nvSpPr>
        <p:spPr>
          <a:xfrm>
            <a:off x="7128226" y="2794893"/>
            <a:ext cx="612125" cy="404241"/>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16" name="Rectangle 15">
            <a:extLst>
              <a:ext uri="{FF2B5EF4-FFF2-40B4-BE49-F238E27FC236}">
                <a16:creationId xmlns="" xmlns:a16="http://schemas.microsoft.com/office/drawing/2014/main" id="{649D32CB-8BB6-4B5F-9278-E3773751C64A}"/>
              </a:ext>
            </a:extLst>
          </p:cNvPr>
          <p:cNvSpPr/>
          <p:nvPr/>
        </p:nvSpPr>
        <p:spPr>
          <a:xfrm>
            <a:off x="6012160" y="2700605"/>
            <a:ext cx="1116065" cy="576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Arrow: Left 18">
            <a:extLst>
              <a:ext uri="{FF2B5EF4-FFF2-40B4-BE49-F238E27FC236}">
                <a16:creationId xmlns="" xmlns:a16="http://schemas.microsoft.com/office/drawing/2014/main" id="{817A397E-9C5A-4091-8A45-837E132B6092}"/>
              </a:ext>
            </a:extLst>
          </p:cNvPr>
          <p:cNvSpPr/>
          <p:nvPr/>
        </p:nvSpPr>
        <p:spPr>
          <a:xfrm>
            <a:off x="5364088" y="2794893"/>
            <a:ext cx="648071" cy="404241"/>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18" name="Rectangle 17">
            <a:extLst>
              <a:ext uri="{FF2B5EF4-FFF2-40B4-BE49-F238E27FC236}">
                <a16:creationId xmlns="" xmlns:a16="http://schemas.microsoft.com/office/drawing/2014/main" id="{7652535C-5559-4EC3-9406-2CCEB0059FA6}"/>
              </a:ext>
            </a:extLst>
          </p:cNvPr>
          <p:cNvSpPr/>
          <p:nvPr/>
        </p:nvSpPr>
        <p:spPr>
          <a:xfrm>
            <a:off x="3419872" y="2770586"/>
            <a:ext cx="1944215" cy="452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Arrow: Down 22">
            <a:extLst>
              <a:ext uri="{FF2B5EF4-FFF2-40B4-BE49-F238E27FC236}">
                <a16:creationId xmlns="" xmlns:a16="http://schemas.microsoft.com/office/drawing/2014/main" id="{2AEB5F56-C06B-4ABD-BA52-9D0A72373AE8}"/>
              </a:ext>
            </a:extLst>
          </p:cNvPr>
          <p:cNvSpPr/>
          <p:nvPr/>
        </p:nvSpPr>
        <p:spPr>
          <a:xfrm>
            <a:off x="3563888" y="3223440"/>
            <a:ext cx="184618" cy="2365800"/>
          </a:xfrm>
          <a:prstGeom prst="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20" name="Arrow: Right 23">
            <a:extLst>
              <a:ext uri="{FF2B5EF4-FFF2-40B4-BE49-F238E27FC236}">
                <a16:creationId xmlns="" xmlns:a16="http://schemas.microsoft.com/office/drawing/2014/main" id="{9F2CD714-2AC1-4A29-A607-CB4DA62235A7}"/>
              </a:ext>
            </a:extLst>
          </p:cNvPr>
          <p:cNvSpPr/>
          <p:nvPr/>
        </p:nvSpPr>
        <p:spPr>
          <a:xfrm>
            <a:off x="3687358" y="3782552"/>
            <a:ext cx="649358" cy="17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Arrow: Right 24">
            <a:extLst>
              <a:ext uri="{FF2B5EF4-FFF2-40B4-BE49-F238E27FC236}">
                <a16:creationId xmlns="" xmlns:a16="http://schemas.microsoft.com/office/drawing/2014/main" id="{F4D4B23D-801B-499B-8CED-D50314A1F925}"/>
              </a:ext>
            </a:extLst>
          </p:cNvPr>
          <p:cNvSpPr/>
          <p:nvPr/>
        </p:nvSpPr>
        <p:spPr>
          <a:xfrm>
            <a:off x="3687358" y="4117172"/>
            <a:ext cx="649358" cy="17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Arrow: Right 25">
            <a:extLst>
              <a:ext uri="{FF2B5EF4-FFF2-40B4-BE49-F238E27FC236}">
                <a16:creationId xmlns="" xmlns:a16="http://schemas.microsoft.com/office/drawing/2014/main" id="{81A8016C-CF72-4A7B-B6B7-D283B15A8E1D}"/>
              </a:ext>
            </a:extLst>
          </p:cNvPr>
          <p:cNvSpPr/>
          <p:nvPr/>
        </p:nvSpPr>
        <p:spPr>
          <a:xfrm>
            <a:off x="3701050" y="4432769"/>
            <a:ext cx="649358" cy="17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Arrow: Right 26">
            <a:extLst>
              <a:ext uri="{FF2B5EF4-FFF2-40B4-BE49-F238E27FC236}">
                <a16:creationId xmlns="" xmlns:a16="http://schemas.microsoft.com/office/drawing/2014/main" id="{CD1BC4EF-6113-4473-BF1A-3F09829A1EE5}"/>
              </a:ext>
            </a:extLst>
          </p:cNvPr>
          <p:cNvSpPr/>
          <p:nvPr/>
        </p:nvSpPr>
        <p:spPr>
          <a:xfrm>
            <a:off x="3693472" y="4746858"/>
            <a:ext cx="649358" cy="17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Arrow: Right 27">
            <a:extLst>
              <a:ext uri="{FF2B5EF4-FFF2-40B4-BE49-F238E27FC236}">
                <a16:creationId xmlns="" xmlns:a16="http://schemas.microsoft.com/office/drawing/2014/main" id="{6B100830-5484-476C-B9B1-601AB8228AD6}"/>
              </a:ext>
            </a:extLst>
          </p:cNvPr>
          <p:cNvSpPr/>
          <p:nvPr/>
        </p:nvSpPr>
        <p:spPr>
          <a:xfrm>
            <a:off x="3701050" y="5059448"/>
            <a:ext cx="649358" cy="1727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Arrow: Right 28">
            <a:extLst>
              <a:ext uri="{FF2B5EF4-FFF2-40B4-BE49-F238E27FC236}">
                <a16:creationId xmlns="" xmlns:a16="http://schemas.microsoft.com/office/drawing/2014/main" id="{7041C6CA-5B7F-40EA-A802-5AE4FD2504E3}"/>
              </a:ext>
            </a:extLst>
          </p:cNvPr>
          <p:cNvSpPr/>
          <p:nvPr/>
        </p:nvSpPr>
        <p:spPr>
          <a:xfrm>
            <a:off x="3687358" y="5419955"/>
            <a:ext cx="649358" cy="161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ctangle 25">
            <a:extLst>
              <a:ext uri="{FF2B5EF4-FFF2-40B4-BE49-F238E27FC236}">
                <a16:creationId xmlns="" xmlns:a16="http://schemas.microsoft.com/office/drawing/2014/main" id="{1C72C725-1A26-43FF-AD86-70B021E95F14}"/>
              </a:ext>
            </a:extLst>
          </p:cNvPr>
          <p:cNvSpPr/>
          <p:nvPr/>
        </p:nvSpPr>
        <p:spPr>
          <a:xfrm>
            <a:off x="4336716" y="3719199"/>
            <a:ext cx="1044115" cy="31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Rectangle 26">
            <a:extLst>
              <a:ext uri="{FF2B5EF4-FFF2-40B4-BE49-F238E27FC236}">
                <a16:creationId xmlns="" xmlns:a16="http://schemas.microsoft.com/office/drawing/2014/main" id="{51938B28-8234-4F76-8866-92D2D87010B9}"/>
              </a:ext>
            </a:extLst>
          </p:cNvPr>
          <p:cNvSpPr/>
          <p:nvPr/>
        </p:nvSpPr>
        <p:spPr>
          <a:xfrm>
            <a:off x="4336715" y="4065407"/>
            <a:ext cx="1044115" cy="31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ctangle 27">
            <a:extLst>
              <a:ext uri="{FF2B5EF4-FFF2-40B4-BE49-F238E27FC236}">
                <a16:creationId xmlns="" xmlns:a16="http://schemas.microsoft.com/office/drawing/2014/main" id="{51F3C989-EB60-4605-8E21-68AC9266D1F6}"/>
              </a:ext>
            </a:extLst>
          </p:cNvPr>
          <p:cNvSpPr/>
          <p:nvPr/>
        </p:nvSpPr>
        <p:spPr>
          <a:xfrm>
            <a:off x="4350408" y="4435355"/>
            <a:ext cx="1044115" cy="31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Rectangle 28">
            <a:extLst>
              <a:ext uri="{FF2B5EF4-FFF2-40B4-BE49-F238E27FC236}">
                <a16:creationId xmlns="" xmlns:a16="http://schemas.microsoft.com/office/drawing/2014/main" id="{07A5E3F0-386A-43CC-A2AB-A987D84BF843}"/>
              </a:ext>
            </a:extLst>
          </p:cNvPr>
          <p:cNvSpPr/>
          <p:nvPr/>
        </p:nvSpPr>
        <p:spPr>
          <a:xfrm>
            <a:off x="4350407" y="4783419"/>
            <a:ext cx="1044115" cy="31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Rectangle 29">
            <a:extLst>
              <a:ext uri="{FF2B5EF4-FFF2-40B4-BE49-F238E27FC236}">
                <a16:creationId xmlns="" xmlns:a16="http://schemas.microsoft.com/office/drawing/2014/main" id="{E2CCA8EF-57F6-4DEA-B9FD-1589842F2032}"/>
              </a:ext>
            </a:extLst>
          </p:cNvPr>
          <p:cNvSpPr/>
          <p:nvPr/>
        </p:nvSpPr>
        <p:spPr>
          <a:xfrm>
            <a:off x="4348383" y="5129321"/>
            <a:ext cx="1044115" cy="31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ctangle 30">
            <a:extLst>
              <a:ext uri="{FF2B5EF4-FFF2-40B4-BE49-F238E27FC236}">
                <a16:creationId xmlns="" xmlns:a16="http://schemas.microsoft.com/office/drawing/2014/main" id="{2926C05E-A191-4475-9387-1C076674942F}"/>
              </a:ext>
            </a:extLst>
          </p:cNvPr>
          <p:cNvSpPr/>
          <p:nvPr/>
        </p:nvSpPr>
        <p:spPr>
          <a:xfrm>
            <a:off x="4348382" y="5529082"/>
            <a:ext cx="1044115" cy="314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TextBox 31">
            <a:extLst>
              <a:ext uri="{FF2B5EF4-FFF2-40B4-BE49-F238E27FC236}">
                <a16:creationId xmlns="" xmlns:a16="http://schemas.microsoft.com/office/drawing/2014/main" id="{DFBB2AFF-E633-4181-BD03-4F22D91BF333}"/>
              </a:ext>
            </a:extLst>
          </p:cNvPr>
          <p:cNvSpPr txBox="1"/>
          <p:nvPr/>
        </p:nvSpPr>
        <p:spPr>
          <a:xfrm flipH="1">
            <a:off x="690122" y="1723420"/>
            <a:ext cx="884776" cy="369332"/>
          </a:xfrm>
          <a:prstGeom prst="rect">
            <a:avLst/>
          </a:prstGeom>
          <a:noFill/>
        </p:spPr>
        <p:txBody>
          <a:bodyPr wrap="square" rtlCol="0">
            <a:spAutoFit/>
          </a:bodyPr>
          <a:lstStyle/>
          <a:p>
            <a:r>
              <a:rPr lang="en-US" dirty="0"/>
              <a:t>Start</a:t>
            </a:r>
            <a:endParaRPr lang="it-IT" dirty="0"/>
          </a:p>
        </p:txBody>
      </p:sp>
      <p:sp>
        <p:nvSpPr>
          <p:cNvPr id="33" name="TextBox 32">
            <a:extLst>
              <a:ext uri="{FF2B5EF4-FFF2-40B4-BE49-F238E27FC236}">
                <a16:creationId xmlns="" xmlns:a16="http://schemas.microsoft.com/office/drawing/2014/main" id="{A2394E85-67DD-4F56-AE60-DFB1CB6B947D}"/>
              </a:ext>
            </a:extLst>
          </p:cNvPr>
          <p:cNvSpPr txBox="1"/>
          <p:nvPr/>
        </p:nvSpPr>
        <p:spPr>
          <a:xfrm>
            <a:off x="2208667" y="1584367"/>
            <a:ext cx="1610654" cy="523220"/>
          </a:xfrm>
          <a:prstGeom prst="rect">
            <a:avLst/>
          </a:prstGeom>
          <a:noFill/>
        </p:spPr>
        <p:txBody>
          <a:bodyPr wrap="square" rtlCol="0">
            <a:spAutoFit/>
          </a:bodyPr>
          <a:lstStyle/>
          <a:p>
            <a:r>
              <a:rPr lang="en-US" sz="1400" dirty="0"/>
              <a:t>Initialize</a:t>
            </a:r>
          </a:p>
          <a:p>
            <a:r>
              <a:rPr lang="en-US" sz="1400" dirty="0"/>
              <a:t>Webcam</a:t>
            </a:r>
            <a:endParaRPr lang="it-IT" sz="1400" dirty="0"/>
          </a:p>
        </p:txBody>
      </p:sp>
      <p:sp>
        <p:nvSpPr>
          <p:cNvPr id="34" name="TextBox 33">
            <a:extLst>
              <a:ext uri="{FF2B5EF4-FFF2-40B4-BE49-F238E27FC236}">
                <a16:creationId xmlns="" xmlns:a16="http://schemas.microsoft.com/office/drawing/2014/main" id="{4CA8CE51-B46E-48B6-A679-259798393CC8}"/>
              </a:ext>
            </a:extLst>
          </p:cNvPr>
          <p:cNvSpPr txBox="1"/>
          <p:nvPr/>
        </p:nvSpPr>
        <p:spPr>
          <a:xfrm>
            <a:off x="4141283" y="1565143"/>
            <a:ext cx="1222804" cy="646331"/>
          </a:xfrm>
          <a:prstGeom prst="rect">
            <a:avLst/>
          </a:prstGeom>
          <a:noFill/>
        </p:spPr>
        <p:txBody>
          <a:bodyPr wrap="square" rtlCol="0">
            <a:spAutoFit/>
          </a:bodyPr>
          <a:lstStyle/>
          <a:p>
            <a:r>
              <a:rPr lang="en-US" sz="1200" dirty="0"/>
              <a:t>Face Detection</a:t>
            </a:r>
          </a:p>
          <a:p>
            <a:r>
              <a:rPr lang="en-US" sz="1200" dirty="0"/>
              <a:t>Using </a:t>
            </a:r>
            <a:r>
              <a:rPr lang="en-US" sz="1200" dirty="0" err="1"/>
              <a:t>haar</a:t>
            </a:r>
            <a:r>
              <a:rPr lang="en-US" sz="1200" dirty="0"/>
              <a:t> cascade features</a:t>
            </a:r>
            <a:endParaRPr lang="it-IT" sz="1200" dirty="0"/>
          </a:p>
        </p:txBody>
      </p:sp>
      <p:sp>
        <p:nvSpPr>
          <p:cNvPr id="35" name="TextBox 34">
            <a:extLst>
              <a:ext uri="{FF2B5EF4-FFF2-40B4-BE49-F238E27FC236}">
                <a16:creationId xmlns="" xmlns:a16="http://schemas.microsoft.com/office/drawing/2014/main" id="{17621982-7709-402E-8B6D-50ADBB519C47}"/>
              </a:ext>
            </a:extLst>
          </p:cNvPr>
          <p:cNvSpPr txBox="1"/>
          <p:nvPr/>
        </p:nvSpPr>
        <p:spPr>
          <a:xfrm>
            <a:off x="6095441" y="1591741"/>
            <a:ext cx="1431932" cy="646229"/>
          </a:xfrm>
          <a:prstGeom prst="rect">
            <a:avLst/>
          </a:prstGeom>
          <a:noFill/>
        </p:spPr>
        <p:txBody>
          <a:bodyPr wrap="square" rtlCol="0">
            <a:spAutoFit/>
          </a:bodyPr>
          <a:lstStyle/>
          <a:p>
            <a:r>
              <a:rPr lang="en-US" sz="1200" dirty="0"/>
              <a:t>Automated</a:t>
            </a:r>
          </a:p>
          <a:p>
            <a:r>
              <a:rPr lang="en-US" sz="1200" dirty="0"/>
              <a:t> marker</a:t>
            </a:r>
          </a:p>
          <a:p>
            <a:r>
              <a:rPr lang="en-US" sz="1200" dirty="0"/>
              <a:t> feature</a:t>
            </a:r>
            <a:endParaRPr lang="it-IT" sz="1200" dirty="0"/>
          </a:p>
        </p:txBody>
      </p:sp>
      <p:sp>
        <p:nvSpPr>
          <p:cNvPr id="36" name="TextBox 35">
            <a:extLst>
              <a:ext uri="{FF2B5EF4-FFF2-40B4-BE49-F238E27FC236}">
                <a16:creationId xmlns="" xmlns:a16="http://schemas.microsoft.com/office/drawing/2014/main" id="{BA43A410-7B2E-4647-8256-94D96DB831D9}"/>
              </a:ext>
            </a:extLst>
          </p:cNvPr>
          <p:cNvSpPr txBox="1"/>
          <p:nvPr/>
        </p:nvSpPr>
        <p:spPr>
          <a:xfrm>
            <a:off x="7701452" y="1470662"/>
            <a:ext cx="1488966" cy="738664"/>
          </a:xfrm>
          <a:prstGeom prst="rect">
            <a:avLst/>
          </a:prstGeom>
          <a:noFill/>
        </p:spPr>
        <p:txBody>
          <a:bodyPr wrap="square" rtlCol="0">
            <a:spAutoFit/>
          </a:bodyPr>
          <a:lstStyle/>
          <a:p>
            <a:r>
              <a:rPr lang="en-US" sz="1050" dirty="0"/>
              <a:t>Save the </a:t>
            </a:r>
          </a:p>
          <a:p>
            <a:r>
              <a:rPr lang="en-US" sz="1050" dirty="0"/>
              <a:t>initial coordinates</a:t>
            </a:r>
          </a:p>
          <a:p>
            <a:r>
              <a:rPr lang="en-US" sz="1050" dirty="0"/>
              <a:t> and marker </a:t>
            </a:r>
          </a:p>
          <a:p>
            <a:r>
              <a:rPr lang="en-US" sz="1050" dirty="0"/>
              <a:t>features</a:t>
            </a:r>
            <a:endParaRPr lang="it-IT" sz="1050" dirty="0"/>
          </a:p>
        </p:txBody>
      </p:sp>
      <p:sp>
        <p:nvSpPr>
          <p:cNvPr id="37" name="TextBox 36">
            <a:extLst>
              <a:ext uri="{FF2B5EF4-FFF2-40B4-BE49-F238E27FC236}">
                <a16:creationId xmlns="" xmlns:a16="http://schemas.microsoft.com/office/drawing/2014/main" id="{B2C396B8-6C37-40D7-9340-A2E32274DAFC}"/>
              </a:ext>
            </a:extLst>
          </p:cNvPr>
          <p:cNvSpPr txBox="1"/>
          <p:nvPr/>
        </p:nvSpPr>
        <p:spPr>
          <a:xfrm>
            <a:off x="7847132" y="2775015"/>
            <a:ext cx="1231274" cy="430887"/>
          </a:xfrm>
          <a:prstGeom prst="rect">
            <a:avLst/>
          </a:prstGeom>
          <a:noFill/>
        </p:spPr>
        <p:txBody>
          <a:bodyPr wrap="square" rtlCol="0">
            <a:spAutoFit/>
          </a:bodyPr>
          <a:lstStyle/>
          <a:p>
            <a:r>
              <a:rPr lang="en-US" sz="1100" dirty="0"/>
              <a:t>Feature </a:t>
            </a:r>
          </a:p>
          <a:p>
            <a:r>
              <a:rPr lang="en-US" sz="1100" dirty="0"/>
              <a:t>Extraction</a:t>
            </a:r>
            <a:endParaRPr lang="it-IT" sz="1100" dirty="0"/>
          </a:p>
        </p:txBody>
      </p:sp>
      <p:sp>
        <p:nvSpPr>
          <p:cNvPr id="38" name="TextBox 37">
            <a:extLst>
              <a:ext uri="{FF2B5EF4-FFF2-40B4-BE49-F238E27FC236}">
                <a16:creationId xmlns="" xmlns:a16="http://schemas.microsoft.com/office/drawing/2014/main" id="{CB8118AF-31CC-45DD-B4A8-88A1A656A642}"/>
              </a:ext>
            </a:extLst>
          </p:cNvPr>
          <p:cNvSpPr txBox="1"/>
          <p:nvPr/>
        </p:nvSpPr>
        <p:spPr>
          <a:xfrm>
            <a:off x="6106899" y="2761775"/>
            <a:ext cx="1200714" cy="461665"/>
          </a:xfrm>
          <a:prstGeom prst="rect">
            <a:avLst/>
          </a:prstGeom>
          <a:noFill/>
        </p:spPr>
        <p:txBody>
          <a:bodyPr wrap="square" rtlCol="0">
            <a:spAutoFit/>
          </a:bodyPr>
          <a:lstStyle/>
          <a:p>
            <a:r>
              <a:rPr lang="en-US" sz="1200" dirty="0"/>
              <a:t>Classification</a:t>
            </a:r>
          </a:p>
          <a:p>
            <a:r>
              <a:rPr lang="en-US" sz="1200" dirty="0"/>
              <a:t>(CNN)</a:t>
            </a:r>
            <a:endParaRPr lang="it-IT" sz="1200" dirty="0"/>
          </a:p>
        </p:txBody>
      </p:sp>
      <p:sp>
        <p:nvSpPr>
          <p:cNvPr id="39" name="TextBox 38">
            <a:extLst>
              <a:ext uri="{FF2B5EF4-FFF2-40B4-BE49-F238E27FC236}">
                <a16:creationId xmlns="" xmlns:a16="http://schemas.microsoft.com/office/drawing/2014/main" id="{44373AAC-3762-4005-902B-9A9D69330692}"/>
              </a:ext>
            </a:extLst>
          </p:cNvPr>
          <p:cNvSpPr txBox="1"/>
          <p:nvPr/>
        </p:nvSpPr>
        <p:spPr>
          <a:xfrm>
            <a:off x="3506185" y="2837665"/>
            <a:ext cx="2292305" cy="307777"/>
          </a:xfrm>
          <a:prstGeom prst="rect">
            <a:avLst/>
          </a:prstGeom>
          <a:noFill/>
        </p:spPr>
        <p:txBody>
          <a:bodyPr wrap="square" rtlCol="0">
            <a:spAutoFit/>
          </a:bodyPr>
          <a:lstStyle/>
          <a:p>
            <a:r>
              <a:rPr lang="en-US" sz="1400" dirty="0"/>
              <a:t>Emotion Detection</a:t>
            </a:r>
            <a:endParaRPr lang="it-IT" sz="1400" dirty="0"/>
          </a:p>
        </p:txBody>
      </p:sp>
      <p:sp>
        <p:nvSpPr>
          <p:cNvPr id="40" name="TextBox 39">
            <a:extLst>
              <a:ext uri="{FF2B5EF4-FFF2-40B4-BE49-F238E27FC236}">
                <a16:creationId xmlns="" xmlns:a16="http://schemas.microsoft.com/office/drawing/2014/main" id="{EFD629CA-997B-46F9-920F-F963F4ACB6F7}"/>
              </a:ext>
            </a:extLst>
          </p:cNvPr>
          <p:cNvSpPr txBox="1"/>
          <p:nvPr/>
        </p:nvSpPr>
        <p:spPr>
          <a:xfrm>
            <a:off x="4330312" y="3747190"/>
            <a:ext cx="1663691" cy="307777"/>
          </a:xfrm>
          <a:prstGeom prst="rect">
            <a:avLst/>
          </a:prstGeom>
          <a:noFill/>
        </p:spPr>
        <p:txBody>
          <a:bodyPr wrap="square" rtlCol="0">
            <a:spAutoFit/>
          </a:bodyPr>
          <a:lstStyle/>
          <a:p>
            <a:r>
              <a:rPr lang="en-US" sz="1400" dirty="0"/>
              <a:t>Happiness</a:t>
            </a:r>
            <a:endParaRPr lang="it-IT" sz="1400" dirty="0"/>
          </a:p>
        </p:txBody>
      </p:sp>
      <p:sp>
        <p:nvSpPr>
          <p:cNvPr id="41" name="TextBox 40">
            <a:extLst>
              <a:ext uri="{FF2B5EF4-FFF2-40B4-BE49-F238E27FC236}">
                <a16:creationId xmlns="" xmlns:a16="http://schemas.microsoft.com/office/drawing/2014/main" id="{6BA7ADB7-88EF-427C-A479-FD249C7833E3}"/>
              </a:ext>
            </a:extLst>
          </p:cNvPr>
          <p:cNvSpPr txBox="1"/>
          <p:nvPr/>
        </p:nvSpPr>
        <p:spPr>
          <a:xfrm>
            <a:off x="4507042" y="4049543"/>
            <a:ext cx="1341041" cy="307777"/>
          </a:xfrm>
          <a:prstGeom prst="rect">
            <a:avLst/>
          </a:prstGeom>
          <a:noFill/>
        </p:spPr>
        <p:txBody>
          <a:bodyPr wrap="square" rtlCol="0">
            <a:spAutoFit/>
          </a:bodyPr>
          <a:lstStyle/>
          <a:p>
            <a:r>
              <a:rPr lang="en-US" sz="1400" dirty="0"/>
              <a:t>Sad </a:t>
            </a:r>
            <a:endParaRPr lang="it-IT" sz="1400" dirty="0"/>
          </a:p>
        </p:txBody>
      </p:sp>
      <p:sp>
        <p:nvSpPr>
          <p:cNvPr id="42" name="TextBox 41">
            <a:extLst>
              <a:ext uri="{FF2B5EF4-FFF2-40B4-BE49-F238E27FC236}">
                <a16:creationId xmlns="" xmlns:a16="http://schemas.microsoft.com/office/drawing/2014/main" id="{E0046547-6DB6-4818-9376-BDA3EDFDE69C}"/>
              </a:ext>
            </a:extLst>
          </p:cNvPr>
          <p:cNvSpPr txBox="1"/>
          <p:nvPr/>
        </p:nvSpPr>
        <p:spPr>
          <a:xfrm>
            <a:off x="4482592" y="4411309"/>
            <a:ext cx="795481" cy="307777"/>
          </a:xfrm>
          <a:prstGeom prst="rect">
            <a:avLst/>
          </a:prstGeom>
          <a:noFill/>
        </p:spPr>
        <p:txBody>
          <a:bodyPr wrap="square" rtlCol="0">
            <a:spAutoFit/>
          </a:bodyPr>
          <a:lstStyle/>
          <a:p>
            <a:r>
              <a:rPr lang="en-US" sz="1400" dirty="0"/>
              <a:t>Anger</a:t>
            </a:r>
            <a:endParaRPr lang="it-IT" sz="1400" dirty="0"/>
          </a:p>
        </p:txBody>
      </p:sp>
      <p:sp>
        <p:nvSpPr>
          <p:cNvPr id="43" name="TextBox 42">
            <a:extLst>
              <a:ext uri="{FF2B5EF4-FFF2-40B4-BE49-F238E27FC236}">
                <a16:creationId xmlns="" xmlns:a16="http://schemas.microsoft.com/office/drawing/2014/main" id="{C48755D4-954C-4974-9FB9-62A923E57BE8}"/>
              </a:ext>
            </a:extLst>
          </p:cNvPr>
          <p:cNvSpPr txBox="1"/>
          <p:nvPr/>
        </p:nvSpPr>
        <p:spPr>
          <a:xfrm>
            <a:off x="4381492" y="4786792"/>
            <a:ext cx="1156360" cy="307777"/>
          </a:xfrm>
          <a:prstGeom prst="rect">
            <a:avLst/>
          </a:prstGeom>
          <a:noFill/>
        </p:spPr>
        <p:txBody>
          <a:bodyPr wrap="square" rtlCol="0">
            <a:spAutoFit/>
          </a:bodyPr>
          <a:lstStyle/>
          <a:p>
            <a:r>
              <a:rPr lang="en-US" sz="1400" dirty="0"/>
              <a:t>Disgust</a:t>
            </a:r>
            <a:endParaRPr lang="it-IT" sz="1400" dirty="0"/>
          </a:p>
        </p:txBody>
      </p:sp>
      <p:sp>
        <p:nvSpPr>
          <p:cNvPr id="44" name="TextBox 43">
            <a:extLst>
              <a:ext uri="{FF2B5EF4-FFF2-40B4-BE49-F238E27FC236}">
                <a16:creationId xmlns="" xmlns:a16="http://schemas.microsoft.com/office/drawing/2014/main" id="{D2EF4180-90A8-4600-9A58-F4CC5DC95EB1}"/>
              </a:ext>
            </a:extLst>
          </p:cNvPr>
          <p:cNvSpPr txBox="1"/>
          <p:nvPr/>
        </p:nvSpPr>
        <p:spPr>
          <a:xfrm flipH="1">
            <a:off x="4336715" y="5087852"/>
            <a:ext cx="1295322" cy="307777"/>
          </a:xfrm>
          <a:prstGeom prst="rect">
            <a:avLst/>
          </a:prstGeom>
          <a:noFill/>
        </p:spPr>
        <p:txBody>
          <a:bodyPr wrap="square" rtlCol="0">
            <a:spAutoFit/>
          </a:bodyPr>
          <a:lstStyle/>
          <a:p>
            <a:r>
              <a:rPr lang="en-US" sz="1400" dirty="0"/>
              <a:t>Surprised</a:t>
            </a:r>
            <a:endParaRPr lang="it-IT" sz="1400" dirty="0"/>
          </a:p>
        </p:txBody>
      </p:sp>
      <p:sp>
        <p:nvSpPr>
          <p:cNvPr id="45" name="TextBox 44">
            <a:extLst>
              <a:ext uri="{FF2B5EF4-FFF2-40B4-BE49-F238E27FC236}">
                <a16:creationId xmlns="" xmlns:a16="http://schemas.microsoft.com/office/drawing/2014/main" id="{0FD0F1B6-26BA-415D-9B67-6C3C22C81B3A}"/>
              </a:ext>
            </a:extLst>
          </p:cNvPr>
          <p:cNvSpPr txBox="1"/>
          <p:nvPr/>
        </p:nvSpPr>
        <p:spPr>
          <a:xfrm>
            <a:off x="4538550" y="5508380"/>
            <a:ext cx="1105756" cy="307777"/>
          </a:xfrm>
          <a:prstGeom prst="rect">
            <a:avLst/>
          </a:prstGeom>
          <a:noFill/>
        </p:spPr>
        <p:txBody>
          <a:bodyPr wrap="square" rtlCol="0">
            <a:spAutoFit/>
          </a:bodyPr>
          <a:lstStyle/>
          <a:p>
            <a:r>
              <a:rPr lang="en-US" sz="1400" dirty="0"/>
              <a:t>Fear</a:t>
            </a:r>
            <a:endParaRPr lang="it-IT" sz="1400" dirty="0"/>
          </a:p>
        </p:txBody>
      </p:sp>
      <p:cxnSp>
        <p:nvCxnSpPr>
          <p:cNvPr id="46" name="Straight Connector 45">
            <a:extLst>
              <a:ext uri="{FF2B5EF4-FFF2-40B4-BE49-F238E27FC236}">
                <a16:creationId xmlns="" xmlns:a16="http://schemas.microsoft.com/office/drawing/2014/main" id="{0903CF3F-02A3-436E-BCC6-A9A86940EDA8}"/>
              </a:ext>
            </a:extLst>
          </p:cNvPr>
          <p:cNvCxnSpPr/>
          <p:nvPr/>
        </p:nvCxnSpPr>
        <p:spPr>
          <a:xfrm>
            <a:off x="5364087" y="3955290"/>
            <a:ext cx="1080121" cy="424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 xmlns:a16="http://schemas.microsoft.com/office/drawing/2014/main" id="{A7563146-4141-46DD-8022-A4090EC85E03}"/>
              </a:ext>
            </a:extLst>
          </p:cNvPr>
          <p:cNvCxnSpPr>
            <a:cxnSpLocks/>
          </p:cNvCxnSpPr>
          <p:nvPr/>
        </p:nvCxnSpPr>
        <p:spPr>
          <a:xfrm>
            <a:off x="5380830" y="4289910"/>
            <a:ext cx="1063378" cy="200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 xmlns:a16="http://schemas.microsoft.com/office/drawing/2014/main" id="{4F1B1721-5874-4D98-BAC7-FFD732198883}"/>
              </a:ext>
            </a:extLst>
          </p:cNvPr>
          <p:cNvCxnSpPr>
            <a:cxnSpLocks/>
            <a:stCxn id="28" idx="3"/>
          </p:cNvCxnSpPr>
          <p:nvPr/>
        </p:nvCxnSpPr>
        <p:spPr>
          <a:xfrm>
            <a:off x="5394523" y="4592400"/>
            <a:ext cx="1126901" cy="9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 xmlns:a16="http://schemas.microsoft.com/office/drawing/2014/main" id="{360B4C82-F435-4C80-A14C-FB1931E5736B}"/>
              </a:ext>
            </a:extLst>
          </p:cNvPr>
          <p:cNvCxnSpPr>
            <a:cxnSpLocks/>
            <a:endCxn id="52" idx="1"/>
          </p:cNvCxnSpPr>
          <p:nvPr/>
        </p:nvCxnSpPr>
        <p:spPr>
          <a:xfrm flipV="1">
            <a:off x="5294816" y="4728767"/>
            <a:ext cx="1172541" cy="241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 xmlns:a16="http://schemas.microsoft.com/office/drawing/2014/main" id="{9590333D-475C-4938-A654-76E32B40EFA3}"/>
              </a:ext>
            </a:extLst>
          </p:cNvPr>
          <p:cNvCxnSpPr>
            <a:cxnSpLocks/>
          </p:cNvCxnSpPr>
          <p:nvPr/>
        </p:nvCxnSpPr>
        <p:spPr>
          <a:xfrm flipV="1">
            <a:off x="5410257" y="4940463"/>
            <a:ext cx="1040919" cy="354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 xmlns:a16="http://schemas.microsoft.com/office/drawing/2014/main" id="{C4F6CB34-2BB2-4E30-839B-C1778B20A200}"/>
              </a:ext>
            </a:extLst>
          </p:cNvPr>
          <p:cNvCxnSpPr>
            <a:cxnSpLocks/>
          </p:cNvCxnSpPr>
          <p:nvPr/>
        </p:nvCxnSpPr>
        <p:spPr>
          <a:xfrm flipV="1">
            <a:off x="5302897" y="5124413"/>
            <a:ext cx="1218527" cy="537855"/>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 xmlns:a16="http://schemas.microsoft.com/office/drawing/2014/main" id="{F6C26353-07ED-4327-99A2-157B91B034E9}"/>
              </a:ext>
            </a:extLst>
          </p:cNvPr>
          <p:cNvSpPr/>
          <p:nvPr/>
        </p:nvSpPr>
        <p:spPr>
          <a:xfrm>
            <a:off x="6467357" y="4249356"/>
            <a:ext cx="989601" cy="958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Arrow: Right 76">
            <a:extLst>
              <a:ext uri="{FF2B5EF4-FFF2-40B4-BE49-F238E27FC236}">
                <a16:creationId xmlns="" xmlns:a16="http://schemas.microsoft.com/office/drawing/2014/main" id="{3CE97228-C023-4D6B-88B5-0675C55AC03C}"/>
              </a:ext>
            </a:extLst>
          </p:cNvPr>
          <p:cNvSpPr/>
          <p:nvPr/>
        </p:nvSpPr>
        <p:spPr>
          <a:xfrm>
            <a:off x="7459192" y="4507755"/>
            <a:ext cx="576064" cy="404241"/>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p:sp>
        <p:nvSpPr>
          <p:cNvPr id="54" name="Oval 53">
            <a:extLst>
              <a:ext uri="{FF2B5EF4-FFF2-40B4-BE49-F238E27FC236}">
                <a16:creationId xmlns="" xmlns:a16="http://schemas.microsoft.com/office/drawing/2014/main" id="{0232997D-A27C-498A-934E-542C13799809}"/>
              </a:ext>
            </a:extLst>
          </p:cNvPr>
          <p:cNvSpPr/>
          <p:nvPr/>
        </p:nvSpPr>
        <p:spPr>
          <a:xfrm>
            <a:off x="8042006" y="4340567"/>
            <a:ext cx="841526" cy="644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TextBox 54">
            <a:extLst>
              <a:ext uri="{FF2B5EF4-FFF2-40B4-BE49-F238E27FC236}">
                <a16:creationId xmlns="" xmlns:a16="http://schemas.microsoft.com/office/drawing/2014/main" id="{7E3FD6D9-D1B6-4075-9E36-1CF64D9E8204}"/>
              </a:ext>
            </a:extLst>
          </p:cNvPr>
          <p:cNvSpPr txBox="1"/>
          <p:nvPr/>
        </p:nvSpPr>
        <p:spPr>
          <a:xfrm>
            <a:off x="6463736" y="4249908"/>
            <a:ext cx="1990911" cy="1015663"/>
          </a:xfrm>
          <a:prstGeom prst="rect">
            <a:avLst/>
          </a:prstGeom>
          <a:noFill/>
        </p:spPr>
        <p:txBody>
          <a:bodyPr wrap="square" rtlCol="0">
            <a:spAutoFit/>
          </a:bodyPr>
          <a:lstStyle/>
          <a:p>
            <a:r>
              <a:rPr lang="en-US" sz="1200" dirty="0"/>
              <a:t>Take the </a:t>
            </a:r>
          </a:p>
          <a:p>
            <a:r>
              <a:rPr lang="en-US" sz="1200" dirty="0"/>
              <a:t>Average</a:t>
            </a:r>
          </a:p>
          <a:p>
            <a:r>
              <a:rPr lang="en-US" sz="1200" dirty="0"/>
              <a:t>emotion and</a:t>
            </a:r>
          </a:p>
          <a:p>
            <a:r>
              <a:rPr lang="en-US" sz="1200" dirty="0"/>
              <a:t> show the </a:t>
            </a:r>
          </a:p>
          <a:p>
            <a:r>
              <a:rPr lang="en-US" sz="1200" dirty="0"/>
              <a:t>result</a:t>
            </a:r>
            <a:endParaRPr lang="it-IT" sz="1200" dirty="0"/>
          </a:p>
        </p:txBody>
      </p:sp>
      <p:sp>
        <p:nvSpPr>
          <p:cNvPr id="56" name="TextBox 55">
            <a:extLst>
              <a:ext uri="{FF2B5EF4-FFF2-40B4-BE49-F238E27FC236}">
                <a16:creationId xmlns="" xmlns:a16="http://schemas.microsoft.com/office/drawing/2014/main" id="{F45F40FA-F42D-4588-BDFC-252D77B9CE77}"/>
              </a:ext>
            </a:extLst>
          </p:cNvPr>
          <p:cNvSpPr txBox="1"/>
          <p:nvPr/>
        </p:nvSpPr>
        <p:spPr>
          <a:xfrm flipH="1">
            <a:off x="8183034" y="4519138"/>
            <a:ext cx="960428" cy="369332"/>
          </a:xfrm>
          <a:prstGeom prst="rect">
            <a:avLst/>
          </a:prstGeom>
          <a:noFill/>
        </p:spPr>
        <p:txBody>
          <a:bodyPr wrap="square" rtlCol="0">
            <a:spAutoFit/>
          </a:bodyPr>
          <a:lstStyle/>
          <a:p>
            <a:r>
              <a:rPr lang="en-US" dirty="0"/>
              <a:t>End</a:t>
            </a:r>
            <a:endParaRPr lang="it-IT" dirty="0"/>
          </a:p>
        </p:txBody>
      </p:sp>
      <p:sp>
        <p:nvSpPr>
          <p:cNvPr id="57" name="Arrow: Left 80">
            <a:extLst>
              <a:ext uri="{FF2B5EF4-FFF2-40B4-BE49-F238E27FC236}">
                <a16:creationId xmlns="" xmlns:a16="http://schemas.microsoft.com/office/drawing/2014/main" id="{1335EDDA-EFF3-416A-877F-67466A93FD0C}"/>
              </a:ext>
            </a:extLst>
          </p:cNvPr>
          <p:cNvSpPr/>
          <p:nvPr/>
        </p:nvSpPr>
        <p:spPr>
          <a:xfrm>
            <a:off x="2658884" y="2770586"/>
            <a:ext cx="760987" cy="374856"/>
          </a:xfrm>
          <a:prstGeom prst="lef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58" name="Rectangle 57">
            <a:extLst>
              <a:ext uri="{FF2B5EF4-FFF2-40B4-BE49-F238E27FC236}">
                <a16:creationId xmlns="" xmlns:a16="http://schemas.microsoft.com/office/drawing/2014/main" id="{2CD4EFAA-F36A-464F-9DF3-05A8541085E6}"/>
              </a:ext>
            </a:extLst>
          </p:cNvPr>
          <p:cNvSpPr/>
          <p:nvPr/>
        </p:nvSpPr>
        <p:spPr>
          <a:xfrm>
            <a:off x="971600" y="2700605"/>
            <a:ext cx="1687283" cy="4985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TextBox 58">
            <a:extLst>
              <a:ext uri="{FF2B5EF4-FFF2-40B4-BE49-F238E27FC236}">
                <a16:creationId xmlns="" xmlns:a16="http://schemas.microsoft.com/office/drawing/2014/main" id="{89735ACE-A80C-45B2-8A24-106CD20BB187}"/>
              </a:ext>
            </a:extLst>
          </p:cNvPr>
          <p:cNvSpPr txBox="1"/>
          <p:nvPr/>
        </p:nvSpPr>
        <p:spPr>
          <a:xfrm>
            <a:off x="1047263" y="2715439"/>
            <a:ext cx="2044359" cy="461665"/>
          </a:xfrm>
          <a:prstGeom prst="rect">
            <a:avLst/>
          </a:prstGeom>
          <a:noFill/>
        </p:spPr>
        <p:txBody>
          <a:bodyPr wrap="square" rtlCol="0">
            <a:spAutoFit/>
          </a:bodyPr>
          <a:lstStyle/>
          <a:p>
            <a:r>
              <a:rPr lang="en-US" sz="1200" dirty="0"/>
              <a:t>Ask Question </a:t>
            </a:r>
          </a:p>
          <a:p>
            <a:r>
              <a:rPr lang="en-US" sz="1200" dirty="0"/>
              <a:t>using keyword search</a:t>
            </a:r>
            <a:endParaRPr lang="it-IT" sz="1200" dirty="0"/>
          </a:p>
        </p:txBody>
      </p:sp>
      <p:sp>
        <p:nvSpPr>
          <p:cNvPr id="60" name="Arrow: Down 84">
            <a:extLst>
              <a:ext uri="{FF2B5EF4-FFF2-40B4-BE49-F238E27FC236}">
                <a16:creationId xmlns="" xmlns:a16="http://schemas.microsoft.com/office/drawing/2014/main" id="{2BF563E5-FCD6-4BA7-A7EF-054744A60F62}"/>
              </a:ext>
            </a:extLst>
          </p:cNvPr>
          <p:cNvSpPr/>
          <p:nvPr/>
        </p:nvSpPr>
        <p:spPr>
          <a:xfrm>
            <a:off x="1586194" y="3213968"/>
            <a:ext cx="373409" cy="48471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61" name="Rectangle 60">
            <a:extLst>
              <a:ext uri="{FF2B5EF4-FFF2-40B4-BE49-F238E27FC236}">
                <a16:creationId xmlns="" xmlns:a16="http://schemas.microsoft.com/office/drawing/2014/main" id="{7206DCC3-43AD-4FA6-9559-2B7B62F34597}"/>
              </a:ext>
            </a:extLst>
          </p:cNvPr>
          <p:cNvSpPr/>
          <p:nvPr/>
        </p:nvSpPr>
        <p:spPr>
          <a:xfrm>
            <a:off x="988868" y="3721928"/>
            <a:ext cx="1499702" cy="440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TextBox 61">
            <a:extLst>
              <a:ext uri="{FF2B5EF4-FFF2-40B4-BE49-F238E27FC236}">
                <a16:creationId xmlns="" xmlns:a16="http://schemas.microsoft.com/office/drawing/2014/main" id="{BB38B174-FF5D-408C-8473-901A0C57A98B}"/>
              </a:ext>
            </a:extLst>
          </p:cNvPr>
          <p:cNvSpPr txBox="1"/>
          <p:nvPr/>
        </p:nvSpPr>
        <p:spPr>
          <a:xfrm flipH="1">
            <a:off x="1116910" y="3791167"/>
            <a:ext cx="1352514" cy="276999"/>
          </a:xfrm>
          <a:prstGeom prst="rect">
            <a:avLst/>
          </a:prstGeom>
          <a:noFill/>
        </p:spPr>
        <p:txBody>
          <a:bodyPr wrap="square" rtlCol="0">
            <a:spAutoFit/>
          </a:bodyPr>
          <a:lstStyle/>
          <a:p>
            <a:r>
              <a:rPr lang="en-US" sz="1200" dirty="0"/>
              <a:t>Save Response</a:t>
            </a:r>
            <a:endParaRPr lang="it-IT" sz="1200" dirty="0"/>
          </a:p>
        </p:txBody>
      </p:sp>
      <p:sp>
        <p:nvSpPr>
          <p:cNvPr id="63" name="Arrow: Down 87">
            <a:extLst>
              <a:ext uri="{FF2B5EF4-FFF2-40B4-BE49-F238E27FC236}">
                <a16:creationId xmlns="" xmlns:a16="http://schemas.microsoft.com/office/drawing/2014/main" id="{B43A8465-15D5-49C6-85C8-FFEFDEEFC8E4}"/>
              </a:ext>
            </a:extLst>
          </p:cNvPr>
          <p:cNvSpPr/>
          <p:nvPr/>
        </p:nvSpPr>
        <p:spPr>
          <a:xfrm rot="16200000">
            <a:off x="2878344" y="3299679"/>
            <a:ext cx="373409" cy="1181300"/>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64" name="Rectangle 63">
            <a:extLst>
              <a:ext uri="{FF2B5EF4-FFF2-40B4-BE49-F238E27FC236}">
                <a16:creationId xmlns="" xmlns:a16="http://schemas.microsoft.com/office/drawing/2014/main" id="{8E528E32-0BB9-4DE7-B7F7-8F467028BFF7}"/>
              </a:ext>
            </a:extLst>
          </p:cNvPr>
          <p:cNvSpPr/>
          <p:nvPr/>
        </p:nvSpPr>
        <p:spPr>
          <a:xfrm>
            <a:off x="4348382" y="5895330"/>
            <a:ext cx="1106672" cy="272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TextBox 64">
            <a:extLst>
              <a:ext uri="{FF2B5EF4-FFF2-40B4-BE49-F238E27FC236}">
                <a16:creationId xmlns="" xmlns:a16="http://schemas.microsoft.com/office/drawing/2014/main" id="{BC582F34-0D2D-4D5D-B079-834DA539E59D}"/>
              </a:ext>
            </a:extLst>
          </p:cNvPr>
          <p:cNvSpPr txBox="1"/>
          <p:nvPr/>
        </p:nvSpPr>
        <p:spPr>
          <a:xfrm>
            <a:off x="4405226" y="5825102"/>
            <a:ext cx="2556226" cy="338554"/>
          </a:xfrm>
          <a:prstGeom prst="rect">
            <a:avLst/>
          </a:prstGeom>
          <a:noFill/>
        </p:spPr>
        <p:txBody>
          <a:bodyPr wrap="square" rtlCol="0">
            <a:spAutoFit/>
          </a:bodyPr>
          <a:lstStyle/>
          <a:p>
            <a:r>
              <a:rPr lang="en-US" sz="1600" dirty="0"/>
              <a:t>Neutral</a:t>
            </a:r>
            <a:endParaRPr lang="it-IT" sz="1600" dirty="0"/>
          </a:p>
        </p:txBody>
      </p:sp>
      <p:cxnSp>
        <p:nvCxnSpPr>
          <p:cNvPr id="66" name="Straight Connector 65">
            <a:extLst>
              <a:ext uri="{FF2B5EF4-FFF2-40B4-BE49-F238E27FC236}">
                <a16:creationId xmlns="" xmlns:a16="http://schemas.microsoft.com/office/drawing/2014/main" id="{B2C19235-237D-4C07-A5D0-5F4B4CA5F0C0}"/>
              </a:ext>
            </a:extLst>
          </p:cNvPr>
          <p:cNvCxnSpPr>
            <a:cxnSpLocks/>
          </p:cNvCxnSpPr>
          <p:nvPr/>
        </p:nvCxnSpPr>
        <p:spPr>
          <a:xfrm flipV="1">
            <a:off x="5394522" y="5145817"/>
            <a:ext cx="1126902" cy="932564"/>
          </a:xfrm>
          <a:prstGeom prst="line">
            <a:avLst/>
          </a:prstGeom>
        </p:spPr>
        <p:style>
          <a:lnRef idx="1">
            <a:schemeClr val="accent1"/>
          </a:lnRef>
          <a:fillRef idx="0">
            <a:schemeClr val="accent1"/>
          </a:fillRef>
          <a:effectRef idx="0">
            <a:schemeClr val="accent1"/>
          </a:effectRef>
          <a:fontRef idx="minor">
            <a:schemeClr val="tx1"/>
          </a:fontRef>
        </p:style>
      </p:cxnSp>
      <p:sp>
        <p:nvSpPr>
          <p:cNvPr id="67" name="Arrow: Right 37">
            <a:extLst>
              <a:ext uri="{FF2B5EF4-FFF2-40B4-BE49-F238E27FC236}">
                <a16:creationId xmlns="" xmlns:a16="http://schemas.microsoft.com/office/drawing/2014/main" id="{12A16D77-929C-4403-B488-4ED5EEC92070}"/>
              </a:ext>
            </a:extLst>
          </p:cNvPr>
          <p:cNvSpPr/>
          <p:nvPr/>
        </p:nvSpPr>
        <p:spPr>
          <a:xfrm rot="1498817">
            <a:off x="3581623" y="5681155"/>
            <a:ext cx="826157" cy="1941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0232" y="357166"/>
            <a:ext cx="4572000" cy="954107"/>
          </a:xfrm>
          <a:prstGeom prst="rect">
            <a:avLst/>
          </a:prstGeom>
        </p:spPr>
        <p:txBody>
          <a:bodyPr>
            <a:spAutoFit/>
          </a:bodyPr>
          <a:lstStyle/>
          <a:p>
            <a:pPr algn="ctr"/>
            <a:r>
              <a:rPr lang="en-US" sz="2800" b="1" dirty="0" smtClean="0"/>
              <a:t>Emotion Detection using </a:t>
            </a:r>
            <a:br>
              <a:rPr lang="en-US" sz="2800" b="1" dirty="0" smtClean="0"/>
            </a:br>
            <a:r>
              <a:rPr lang="en-US" sz="2800" b="1" u="sng" dirty="0" err="1" smtClean="0"/>
              <a:t>Haar</a:t>
            </a:r>
            <a:r>
              <a:rPr lang="en-US" sz="2800" b="1" u="sng" dirty="0" smtClean="0"/>
              <a:t>-Cascade and CNN</a:t>
            </a:r>
            <a:endParaRPr lang="en-IN" sz="2800" b="1" u="sng" dirty="0"/>
          </a:p>
        </p:txBody>
      </p:sp>
      <p:sp>
        <p:nvSpPr>
          <p:cNvPr id="3" name="Title 1">
            <a:extLst>
              <a:ext uri="{FF2B5EF4-FFF2-40B4-BE49-F238E27FC236}">
                <a16:creationId xmlns="" xmlns:a16="http://schemas.microsoft.com/office/drawing/2014/main" id="{A55329CD-41BC-45F9-91A8-42AADCFF77B9}"/>
              </a:ext>
            </a:extLst>
          </p:cNvPr>
          <p:cNvSpPr txBox="1">
            <a:spLocks/>
          </p:cNvSpPr>
          <p:nvPr/>
        </p:nvSpPr>
        <p:spPr>
          <a:xfrm>
            <a:off x="1547664" y="1340768"/>
            <a:ext cx="6552728" cy="855784"/>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it-IT" sz="3600" b="1" i="0" u="none" strike="noStrike" kern="1200" cap="none" spc="0" normalizeH="0" baseline="0" noProof="0" dirty="0">
              <a:ln>
                <a:noFill/>
              </a:ln>
              <a:solidFill>
                <a:schemeClr val="tx1"/>
              </a:solidFill>
              <a:effectLst/>
              <a:uLnTx/>
              <a:uFillTx/>
              <a:latin typeface="+mj-lt"/>
              <a:ea typeface="+mj-ea"/>
              <a:cs typeface="+mj-cs"/>
            </a:endParaRPr>
          </a:p>
        </p:txBody>
      </p:sp>
      <p:sp>
        <p:nvSpPr>
          <p:cNvPr id="4" name="Rectangle 3">
            <a:extLst>
              <a:ext uri="{FF2B5EF4-FFF2-40B4-BE49-F238E27FC236}">
                <a16:creationId xmlns="" xmlns:a16="http://schemas.microsoft.com/office/drawing/2014/main" id="{91CA5168-206C-40F2-8823-E5E6A347B10B}"/>
              </a:ext>
            </a:extLst>
          </p:cNvPr>
          <p:cNvSpPr/>
          <p:nvPr/>
        </p:nvSpPr>
        <p:spPr>
          <a:xfrm>
            <a:off x="1691680" y="2498464"/>
            <a:ext cx="1440160"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Haar</a:t>
            </a:r>
            <a:r>
              <a:rPr lang="en-US" dirty="0"/>
              <a:t> Cascade</a:t>
            </a:r>
            <a:endParaRPr lang="it-IT" dirty="0"/>
          </a:p>
        </p:txBody>
      </p:sp>
      <p:sp>
        <p:nvSpPr>
          <p:cNvPr id="5" name="Arrow: Right 4">
            <a:extLst>
              <a:ext uri="{FF2B5EF4-FFF2-40B4-BE49-F238E27FC236}">
                <a16:creationId xmlns="" xmlns:a16="http://schemas.microsoft.com/office/drawing/2014/main" id="{30096848-F73E-4215-A290-05A5A1DF9837}"/>
              </a:ext>
            </a:extLst>
          </p:cNvPr>
          <p:cNvSpPr/>
          <p:nvPr/>
        </p:nvSpPr>
        <p:spPr>
          <a:xfrm>
            <a:off x="3131840" y="2606476"/>
            <a:ext cx="792088" cy="39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ctangle 5">
            <a:extLst>
              <a:ext uri="{FF2B5EF4-FFF2-40B4-BE49-F238E27FC236}">
                <a16:creationId xmlns="" xmlns:a16="http://schemas.microsoft.com/office/drawing/2014/main" id="{157A3E73-DC82-4474-8917-F8C37734F2EC}"/>
              </a:ext>
            </a:extLst>
          </p:cNvPr>
          <p:cNvSpPr/>
          <p:nvPr/>
        </p:nvSpPr>
        <p:spPr>
          <a:xfrm>
            <a:off x="3941692" y="2498464"/>
            <a:ext cx="1296146"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Detect Face</a:t>
            </a:r>
            <a:endParaRPr lang="it-IT" dirty="0"/>
          </a:p>
        </p:txBody>
      </p:sp>
      <p:sp>
        <p:nvSpPr>
          <p:cNvPr id="7" name="Arrow: Right 6">
            <a:extLst>
              <a:ext uri="{FF2B5EF4-FFF2-40B4-BE49-F238E27FC236}">
                <a16:creationId xmlns="" xmlns:a16="http://schemas.microsoft.com/office/drawing/2014/main" id="{772BB5D2-F029-40F6-87BD-0D5672013680}"/>
              </a:ext>
            </a:extLst>
          </p:cNvPr>
          <p:cNvSpPr/>
          <p:nvPr/>
        </p:nvSpPr>
        <p:spPr>
          <a:xfrm>
            <a:off x="5255602" y="2606476"/>
            <a:ext cx="792088" cy="39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ctangle 7">
            <a:extLst>
              <a:ext uri="{FF2B5EF4-FFF2-40B4-BE49-F238E27FC236}">
                <a16:creationId xmlns="" xmlns:a16="http://schemas.microsoft.com/office/drawing/2014/main" id="{69174B9F-D74A-4CAA-8ABB-574DD2CB9977}"/>
              </a:ext>
            </a:extLst>
          </p:cNvPr>
          <p:cNvSpPr/>
          <p:nvPr/>
        </p:nvSpPr>
        <p:spPr>
          <a:xfrm>
            <a:off x="6071099" y="2498464"/>
            <a:ext cx="1296146"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Crop and convert into 48*48 size </a:t>
            </a:r>
            <a:endParaRPr lang="it-IT" sz="1400" dirty="0"/>
          </a:p>
        </p:txBody>
      </p:sp>
      <p:sp>
        <p:nvSpPr>
          <p:cNvPr id="9" name="Arrow: Down 8">
            <a:extLst>
              <a:ext uri="{FF2B5EF4-FFF2-40B4-BE49-F238E27FC236}">
                <a16:creationId xmlns="" xmlns:a16="http://schemas.microsoft.com/office/drawing/2014/main" id="{23EF3190-8AA2-4504-BE85-A4EB174FAA05}"/>
              </a:ext>
            </a:extLst>
          </p:cNvPr>
          <p:cNvSpPr/>
          <p:nvPr/>
        </p:nvSpPr>
        <p:spPr>
          <a:xfrm>
            <a:off x="6532618" y="3090930"/>
            <a:ext cx="373108" cy="4820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ctangle 9">
            <a:extLst>
              <a:ext uri="{FF2B5EF4-FFF2-40B4-BE49-F238E27FC236}">
                <a16:creationId xmlns="" xmlns:a16="http://schemas.microsoft.com/office/drawing/2014/main" id="{D7C58AD1-C8F9-4DD9-8FB1-D2C6D33F6596}"/>
              </a:ext>
            </a:extLst>
          </p:cNvPr>
          <p:cNvSpPr/>
          <p:nvPr/>
        </p:nvSpPr>
        <p:spPr>
          <a:xfrm>
            <a:off x="6149641" y="3604380"/>
            <a:ext cx="1204196"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CNN</a:t>
            </a:r>
          </a:p>
          <a:p>
            <a:pPr algn="ctr"/>
            <a:r>
              <a:rPr lang="en-US" sz="1600" dirty="0"/>
              <a:t>Convolution</a:t>
            </a:r>
          </a:p>
        </p:txBody>
      </p:sp>
      <p:sp>
        <p:nvSpPr>
          <p:cNvPr id="11" name="Arrow: Left 10">
            <a:extLst>
              <a:ext uri="{FF2B5EF4-FFF2-40B4-BE49-F238E27FC236}">
                <a16:creationId xmlns="" xmlns:a16="http://schemas.microsoft.com/office/drawing/2014/main" id="{6CF88982-7F6C-4ABA-8306-DA0EC76E198A}"/>
              </a:ext>
            </a:extLst>
          </p:cNvPr>
          <p:cNvSpPr/>
          <p:nvPr/>
        </p:nvSpPr>
        <p:spPr>
          <a:xfrm>
            <a:off x="5357553" y="3723882"/>
            <a:ext cx="792088" cy="4297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12">
            <a:extLst>
              <a:ext uri="{FF2B5EF4-FFF2-40B4-BE49-F238E27FC236}">
                <a16:creationId xmlns="" xmlns:a16="http://schemas.microsoft.com/office/drawing/2014/main" id="{8A16CA85-B443-4EF8-BCA8-7695256F15FF}"/>
              </a:ext>
            </a:extLst>
          </p:cNvPr>
          <p:cNvSpPr/>
          <p:nvPr/>
        </p:nvSpPr>
        <p:spPr>
          <a:xfrm>
            <a:off x="3917393" y="3604380"/>
            <a:ext cx="1440160"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Pooling</a:t>
            </a:r>
            <a:endParaRPr lang="it-IT" dirty="0"/>
          </a:p>
        </p:txBody>
      </p:sp>
      <p:sp>
        <p:nvSpPr>
          <p:cNvPr id="14" name="Arrow: Left 16">
            <a:extLst>
              <a:ext uri="{FF2B5EF4-FFF2-40B4-BE49-F238E27FC236}">
                <a16:creationId xmlns="" xmlns:a16="http://schemas.microsoft.com/office/drawing/2014/main" id="{401A5AE5-77CC-42D4-B023-7F0C7C30DA98}"/>
              </a:ext>
            </a:extLst>
          </p:cNvPr>
          <p:cNvSpPr/>
          <p:nvPr/>
        </p:nvSpPr>
        <p:spPr>
          <a:xfrm>
            <a:off x="3125305" y="3723882"/>
            <a:ext cx="792088" cy="4297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ctangle 14">
            <a:extLst>
              <a:ext uri="{FF2B5EF4-FFF2-40B4-BE49-F238E27FC236}">
                <a16:creationId xmlns="" xmlns:a16="http://schemas.microsoft.com/office/drawing/2014/main" id="{47C0EA99-3FC7-4423-82B4-BB2AC18E2130}"/>
              </a:ext>
            </a:extLst>
          </p:cNvPr>
          <p:cNvSpPr/>
          <p:nvPr/>
        </p:nvSpPr>
        <p:spPr>
          <a:xfrm>
            <a:off x="1403648" y="3615592"/>
            <a:ext cx="1721657"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Fully connected </a:t>
            </a:r>
            <a:endParaRPr lang="it-IT" dirty="0"/>
          </a:p>
        </p:txBody>
      </p:sp>
      <p:sp>
        <p:nvSpPr>
          <p:cNvPr id="16" name="Arrow: Left 18">
            <a:extLst>
              <a:ext uri="{FF2B5EF4-FFF2-40B4-BE49-F238E27FC236}">
                <a16:creationId xmlns="" xmlns:a16="http://schemas.microsoft.com/office/drawing/2014/main" id="{BDFFF11A-6F53-4C4F-823B-D2D97C51E397}"/>
              </a:ext>
            </a:extLst>
          </p:cNvPr>
          <p:cNvSpPr/>
          <p:nvPr/>
        </p:nvSpPr>
        <p:spPr>
          <a:xfrm rot="16200000">
            <a:off x="2009181" y="4400307"/>
            <a:ext cx="792088" cy="4297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ctangle 16">
            <a:extLst>
              <a:ext uri="{FF2B5EF4-FFF2-40B4-BE49-F238E27FC236}">
                <a16:creationId xmlns="" xmlns:a16="http://schemas.microsoft.com/office/drawing/2014/main" id="{5471BBF9-CEAC-4948-823F-476B31497773}"/>
              </a:ext>
            </a:extLst>
          </p:cNvPr>
          <p:cNvSpPr/>
          <p:nvPr/>
        </p:nvSpPr>
        <p:spPr>
          <a:xfrm>
            <a:off x="1575010" y="4996127"/>
            <a:ext cx="1644707" cy="592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SoftMax Score</a:t>
            </a:r>
            <a:endParaRPr lang="it-IT" dirty="0"/>
          </a:p>
        </p:txBody>
      </p:sp>
      <p:sp>
        <p:nvSpPr>
          <p:cNvPr id="18" name="Frame 17">
            <a:extLst>
              <a:ext uri="{FF2B5EF4-FFF2-40B4-BE49-F238E27FC236}">
                <a16:creationId xmlns="" xmlns:a16="http://schemas.microsoft.com/office/drawing/2014/main" id="{D4F3FCA7-0FA9-439F-A387-7AE46E340973}"/>
              </a:ext>
            </a:extLst>
          </p:cNvPr>
          <p:cNvSpPr/>
          <p:nvPr/>
        </p:nvSpPr>
        <p:spPr>
          <a:xfrm>
            <a:off x="3815443" y="4545125"/>
            <a:ext cx="1475690" cy="136815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9" name="Arrow: Right 22">
            <a:extLst>
              <a:ext uri="{FF2B5EF4-FFF2-40B4-BE49-F238E27FC236}">
                <a16:creationId xmlns="" xmlns:a16="http://schemas.microsoft.com/office/drawing/2014/main" id="{78C48FDD-5343-4DB4-9945-764B96CE636B}"/>
              </a:ext>
            </a:extLst>
          </p:cNvPr>
          <p:cNvSpPr/>
          <p:nvPr/>
        </p:nvSpPr>
        <p:spPr>
          <a:xfrm>
            <a:off x="3219717" y="5031712"/>
            <a:ext cx="595726" cy="394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TextBox 19">
            <a:extLst>
              <a:ext uri="{FF2B5EF4-FFF2-40B4-BE49-F238E27FC236}">
                <a16:creationId xmlns="" xmlns:a16="http://schemas.microsoft.com/office/drawing/2014/main" id="{918596B1-B194-411A-B2D6-CA6332C77E76}"/>
              </a:ext>
            </a:extLst>
          </p:cNvPr>
          <p:cNvSpPr txBox="1"/>
          <p:nvPr/>
        </p:nvSpPr>
        <p:spPr>
          <a:xfrm>
            <a:off x="4020272" y="4870901"/>
            <a:ext cx="1245995" cy="646331"/>
          </a:xfrm>
          <a:prstGeom prst="rect">
            <a:avLst/>
          </a:prstGeom>
          <a:noFill/>
        </p:spPr>
        <p:txBody>
          <a:bodyPr wrap="square" rtlCol="0">
            <a:spAutoFit/>
          </a:bodyPr>
          <a:lstStyle/>
          <a:p>
            <a:r>
              <a:rPr lang="en-US" dirty="0"/>
              <a:t>Emotion Detection</a:t>
            </a:r>
            <a:endParaRPr lang="it-IT"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4678" y="285728"/>
            <a:ext cx="1901483"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500034" y="1000107"/>
            <a:ext cx="7858180" cy="4708981"/>
          </a:xfrm>
          <a:prstGeom prst="rect">
            <a:avLst/>
          </a:prstGeom>
        </p:spPr>
        <p:txBody>
          <a:bodyPr wrap="square">
            <a:spAutoFit/>
          </a:bodyPr>
          <a:lstStyle/>
          <a:p>
            <a:pPr marL="342900" indent="-342900" algn="just">
              <a:buFont typeface="Arial" panose="020B0604020202020204" pitchFamily="34" charset="0"/>
              <a:buChar char="•"/>
              <a:tabLst>
                <a:tab pos="182880" algn="l"/>
                <a:tab pos="449580" algn="l"/>
              </a:tabLst>
            </a:pPr>
            <a:r>
              <a:rPr lang="en-US" sz="2000" dirty="0" smtClean="0">
                <a:latin typeface="Bell MT" panose="02020503060305020303" pitchFamily="18" charset="0"/>
              </a:rPr>
              <a:t> An image processing and classification method has been implemented in which face images are used to train a dual classifier predictor that predicts the seven basic human emotions given a test image. the predictor is relatively successful at predicting test data from the same dataset used to train the classifiers. we presented our work on text-based emotion classifications using different methods. the advantage of our system is that it is not only based on the single word in the sentence, but it also takes in to the surrounding words and then depicts the result. </a:t>
            </a:r>
          </a:p>
          <a:p>
            <a:pPr marL="342900" indent="-342900" algn="just">
              <a:buFont typeface="Arial" panose="020B0604020202020204" pitchFamily="34" charset="0"/>
              <a:buChar char="•"/>
              <a:tabLst>
                <a:tab pos="182880" algn="l"/>
                <a:tab pos="449580" algn="l"/>
              </a:tabLst>
            </a:pPr>
            <a:r>
              <a:rPr lang="en-US" sz="2000" dirty="0">
                <a:latin typeface="Bell MT" panose="02020503060305020303" pitchFamily="18" charset="0"/>
              </a:rPr>
              <a:t> </a:t>
            </a:r>
            <a:r>
              <a:rPr lang="en-US" sz="2000" dirty="0" smtClean="0">
                <a:latin typeface="Bell MT" panose="02020503060305020303" pitchFamily="18" charset="0"/>
              </a:rPr>
              <a:t>   moreover it considers users’ experiences thanks to the historical data component. future will consist in comforting the efficiency of the proposed textual emotion deduction modality to existing system. and also to add more emotions other than those features we have used in this paper. the best feature extraction techniques may improve the classification performance. </a:t>
            </a:r>
            <a:endParaRPr lang="it-IT" sz="2000" dirty="0">
              <a:latin typeface="Bell MT" panose="02020503060305020303"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8377" y="332656"/>
            <a:ext cx="1850123" cy="523220"/>
          </a:xfrm>
          <a:prstGeom prst="rect">
            <a:avLst/>
          </a:prstGeom>
        </p:spPr>
        <p:txBody>
          <a:bodyPr wrap="none">
            <a:spAutoFit/>
          </a:bodyPr>
          <a:lstStyle/>
          <a:p>
            <a:pPr algn="ctr"/>
            <a:r>
              <a:rPr lang="en-US" sz="2800" b="1" dirty="0" smtClean="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857224" y="1357298"/>
            <a:ext cx="7572428" cy="5324535"/>
          </a:xfrm>
          <a:prstGeom prst="rect">
            <a:avLst/>
          </a:prstGeom>
        </p:spPr>
        <p:txBody>
          <a:bodyPr wrap="square">
            <a:spAutoFit/>
          </a:bodyPr>
          <a:lstStyle/>
          <a:p>
            <a:pPr marL="342900" marR="0" lvl="0" indent="-342900" algn="just">
              <a:spcBef>
                <a:spcPts val="0"/>
              </a:spcBef>
              <a:spcAft>
                <a:spcPts val="0"/>
              </a:spcAft>
              <a:buFont typeface="+mj-lt"/>
              <a:buAutoNum type="arabicPeriod"/>
              <a:tabLst>
                <a:tab pos="274320" algn="l"/>
              </a:tabLst>
            </a:pPr>
            <a:r>
              <a:rPr lang="en-AU" sz="2000" dirty="0" err="1">
                <a:latin typeface="Times New Roman" panose="02020603050405020304" pitchFamily="18" charset="0"/>
                <a:ea typeface="SimSun" panose="02010600030101010101" pitchFamily="2" charset="-122"/>
                <a:cs typeface="Times New Roman" panose="02020603050405020304" pitchFamily="18" charset="0"/>
              </a:rPr>
              <a:t>Priya</a:t>
            </a:r>
            <a:r>
              <a:rPr lang="en-AU" sz="2000" dirty="0">
                <a:latin typeface="Times New Roman" panose="02020603050405020304" pitchFamily="18" charset="0"/>
                <a:ea typeface="SimSun" panose="02010600030101010101" pitchFamily="2" charset="-122"/>
                <a:cs typeface="Times New Roman" panose="02020603050405020304" pitchFamily="18" charset="0"/>
              </a:rPr>
              <a:t> </a:t>
            </a:r>
            <a:r>
              <a:rPr lang="en-AU" sz="2000" dirty="0" err="1">
                <a:latin typeface="Times New Roman" panose="02020603050405020304" pitchFamily="18" charset="0"/>
                <a:ea typeface="SimSun" panose="02010600030101010101" pitchFamily="2" charset="-122"/>
                <a:cs typeface="Times New Roman" panose="02020603050405020304" pitchFamily="18" charset="0"/>
              </a:rPr>
              <a:t>Dwivedi</a:t>
            </a:r>
            <a:r>
              <a:rPr lang="en-AU" sz="2000" dirty="0">
                <a:latin typeface="Times New Roman" panose="02020603050405020304" pitchFamily="18" charset="0"/>
                <a:ea typeface="SimSun" panose="02010600030101010101" pitchFamily="2" charset="-122"/>
                <a:cs typeface="Times New Roman" panose="02020603050405020304" pitchFamily="18" charset="0"/>
              </a:rPr>
              <a:t> , </a:t>
            </a:r>
            <a:r>
              <a:rPr lang="en-AU" sz="2000" i="1" dirty="0">
                <a:latin typeface="Times New Roman" panose="02020603050405020304" pitchFamily="18" charset="0"/>
                <a:ea typeface="SimSun" panose="02010600030101010101" pitchFamily="2" charset="-122"/>
                <a:cs typeface="Times New Roman" panose="02020603050405020304" pitchFamily="18" charset="0"/>
              </a:rPr>
              <a:t>Face Detection, Recognition and Emotion Detection in 8 lines of code!</a:t>
            </a:r>
            <a:r>
              <a:rPr lang="en-AU" sz="2000" dirty="0">
                <a:latin typeface="Times New Roman" panose="02020603050405020304" pitchFamily="18" charset="0"/>
                <a:ea typeface="SimSun" panose="02010600030101010101" pitchFamily="2" charset="-122"/>
                <a:cs typeface="Times New Roman" panose="02020603050405020304" pitchFamily="18" charset="0"/>
              </a:rPr>
              <a:t>, </a:t>
            </a:r>
            <a:r>
              <a:rPr lang="en-AU" sz="2000" dirty="0" err="1">
                <a:latin typeface="Times New Roman" panose="02020603050405020304" pitchFamily="18" charset="0"/>
                <a:ea typeface="SimSun" panose="02010600030101010101" pitchFamily="2" charset="-122"/>
                <a:cs typeface="Times New Roman" panose="02020603050405020304" pitchFamily="18" charset="0"/>
              </a:rPr>
              <a:t>towardsdatascience.com</a:t>
            </a:r>
            <a:r>
              <a:rPr lang="en-AU" sz="2000" dirty="0">
                <a:latin typeface="Times New Roman" panose="02020603050405020304" pitchFamily="18" charset="0"/>
                <a:ea typeface="SimSun" panose="02010600030101010101" pitchFamily="2" charset="-122"/>
                <a:cs typeface="Times New Roman" panose="02020603050405020304" pitchFamily="18" charset="0"/>
              </a:rPr>
              <a:t>, April 3, 2019</a:t>
            </a:r>
            <a:endParaRPr lang="it-IT" sz="2000" dirty="0">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a:tabLst>
                <a:tab pos="274320" algn="l"/>
              </a:tabLst>
            </a:pPr>
            <a:r>
              <a:rPr lang="en-US" sz="2000" dirty="0">
                <a:latin typeface="Times New Roman" panose="02020603050405020304" pitchFamily="18" charset="0"/>
                <a:ea typeface="SimSun" panose="02010600030101010101" pitchFamily="2" charset="-122"/>
                <a:cs typeface="Times New Roman" panose="02020603050405020304" pitchFamily="18" charset="0"/>
              </a:rPr>
              <a:t>Facial emotion recognition using </a:t>
            </a:r>
            <a:r>
              <a:rPr lang="en-US" sz="2000" dirty="0" err="1">
                <a:latin typeface="Times New Roman" panose="02020603050405020304" pitchFamily="18" charset="0"/>
                <a:ea typeface="SimSun" panose="02010600030101010101" pitchFamily="2" charset="-122"/>
                <a:cs typeface="Times New Roman" panose="02020603050405020304" pitchFamily="18" charset="0"/>
              </a:rPr>
              <a:t>convolutional</a:t>
            </a:r>
            <a:r>
              <a:rPr lang="en-US" sz="2000" dirty="0">
                <a:latin typeface="Times New Roman" panose="02020603050405020304" pitchFamily="18" charset="0"/>
                <a:ea typeface="SimSun" panose="02010600030101010101" pitchFamily="2" charset="-122"/>
                <a:cs typeface="Times New Roman" panose="02020603050405020304" pitchFamily="18" charset="0"/>
              </a:rPr>
              <a:t> neural networks (FERC) </a:t>
            </a:r>
            <a:r>
              <a:rPr lang="en-US" sz="2000" dirty="0" err="1">
                <a:latin typeface="Times New Roman" panose="02020603050405020304" pitchFamily="18" charset="0"/>
                <a:ea typeface="SimSun" panose="02010600030101010101" pitchFamily="2" charset="-122"/>
                <a:cs typeface="Times New Roman" panose="02020603050405020304" pitchFamily="18" charset="0"/>
              </a:rPr>
              <a:t>Ninad</a:t>
            </a:r>
            <a:r>
              <a:rPr lang="en-US" sz="2000" dirty="0">
                <a:latin typeface="Times New Roman" panose="02020603050405020304" pitchFamily="18" charset="0"/>
                <a:ea typeface="SimSun" panose="02010600030101010101" pitchFamily="2" charset="-122"/>
                <a:cs typeface="Times New Roman" panose="02020603050405020304" pitchFamily="18" charset="0"/>
              </a:rPr>
              <a:t> </a:t>
            </a:r>
            <a:r>
              <a:rPr lang="en-US" sz="2000" dirty="0" err="1">
                <a:latin typeface="Times New Roman" panose="02020603050405020304" pitchFamily="18" charset="0"/>
                <a:ea typeface="SimSun" panose="02010600030101010101" pitchFamily="2" charset="-122"/>
                <a:cs typeface="Times New Roman" panose="02020603050405020304" pitchFamily="18" charset="0"/>
              </a:rPr>
              <a:t>Mehendale</a:t>
            </a:r>
            <a:r>
              <a:rPr lang="en-US" sz="2000" dirty="0">
                <a:latin typeface="Times New Roman" panose="02020603050405020304" pitchFamily="18" charset="0"/>
                <a:ea typeface="SimSun" panose="02010600030101010101" pitchFamily="2" charset="-122"/>
                <a:cs typeface="Times New Roman" panose="02020603050405020304" pitchFamily="18" charset="0"/>
              </a:rPr>
              <a:t> February 2020</a:t>
            </a:r>
          </a:p>
          <a:p>
            <a:pPr marL="342900" marR="0" lvl="0" indent="-342900" algn="just">
              <a:spcBef>
                <a:spcPts val="0"/>
              </a:spcBef>
              <a:spcAft>
                <a:spcPts val="0"/>
              </a:spcAft>
              <a:buFont typeface="+mj-lt"/>
              <a:buAutoNum type="arabicPeriod"/>
              <a:tabLst>
                <a:tab pos="274320" algn="l"/>
              </a:tabLst>
            </a:pPr>
            <a:r>
              <a:rPr lang="en-AU" sz="2000" dirty="0">
                <a:latin typeface="Times New Roman" panose="02020603050405020304" pitchFamily="18" charset="0"/>
                <a:ea typeface="SimSun" panose="02010600030101010101" pitchFamily="2" charset="-122"/>
                <a:cs typeface="Times New Roman" panose="02020603050405020304" pitchFamily="18" charset="0"/>
              </a:rPr>
              <a:t>Matsumoto, D. &amp; </a:t>
            </a:r>
            <a:r>
              <a:rPr lang="en-AU" sz="2000" dirty="0" err="1">
                <a:latin typeface="Times New Roman" panose="02020603050405020304" pitchFamily="18" charset="0"/>
                <a:ea typeface="SimSun" panose="02010600030101010101" pitchFamily="2" charset="-122"/>
                <a:cs typeface="Times New Roman" panose="02020603050405020304" pitchFamily="18" charset="0"/>
              </a:rPr>
              <a:t>Kupperbusch</a:t>
            </a:r>
            <a:r>
              <a:rPr lang="en-AU" sz="2000" dirty="0">
                <a:latin typeface="Times New Roman" panose="02020603050405020304" pitchFamily="18" charset="0"/>
                <a:ea typeface="SimSun" panose="02010600030101010101" pitchFamily="2" charset="-122"/>
                <a:cs typeface="Times New Roman" panose="02020603050405020304" pitchFamily="18" charset="0"/>
              </a:rPr>
              <a:t>, C. </a:t>
            </a:r>
            <a:r>
              <a:rPr lang="en-AU" sz="2000" dirty="0" err="1">
                <a:latin typeface="Times New Roman" panose="02020603050405020304" pitchFamily="18" charset="0"/>
                <a:ea typeface="SimSun" panose="02010600030101010101" pitchFamily="2" charset="-122"/>
                <a:cs typeface="Times New Roman" panose="02020603050405020304" pitchFamily="18" charset="0"/>
              </a:rPr>
              <a:t>Idiocentric</a:t>
            </a:r>
            <a:r>
              <a:rPr lang="en-AU" sz="2000" dirty="0">
                <a:latin typeface="Times New Roman" panose="02020603050405020304" pitchFamily="18" charset="0"/>
                <a:ea typeface="SimSun" panose="02010600030101010101" pitchFamily="2" charset="-122"/>
                <a:cs typeface="Times New Roman" panose="02020603050405020304" pitchFamily="18" charset="0"/>
              </a:rPr>
              <a:t> and </a:t>
            </a:r>
            <a:r>
              <a:rPr lang="en-AU" sz="2000" dirty="0" err="1">
                <a:latin typeface="Times New Roman" panose="02020603050405020304" pitchFamily="18" charset="0"/>
                <a:ea typeface="SimSun" panose="02010600030101010101" pitchFamily="2" charset="-122"/>
                <a:cs typeface="Times New Roman" panose="02020603050405020304" pitchFamily="18" charset="0"/>
              </a:rPr>
              <a:t>allocentric</a:t>
            </a:r>
            <a:r>
              <a:rPr lang="en-AU" sz="2000" dirty="0">
                <a:latin typeface="Times New Roman" panose="02020603050405020304" pitchFamily="18" charset="0"/>
                <a:ea typeface="SimSun" panose="02010600030101010101" pitchFamily="2" charset="-122"/>
                <a:cs typeface="Times New Roman" panose="02020603050405020304" pitchFamily="18" charset="0"/>
              </a:rPr>
              <a:t> differences in emotional expression, experience, and the coherence between expression and experience. Asian Journal of Social Psychology (4), pp. 113-131 (2001).I.S. Jacobs and C.P. Bean, “Fine particles, thin films and exchange anisotropy,” in Magnetism, vol. III, G.T. </a:t>
            </a:r>
            <a:r>
              <a:rPr lang="en-AU" sz="2000" dirty="0" err="1">
                <a:latin typeface="Times New Roman" panose="02020603050405020304" pitchFamily="18" charset="0"/>
                <a:ea typeface="SimSun" panose="02010600030101010101" pitchFamily="2" charset="-122"/>
                <a:cs typeface="Times New Roman" panose="02020603050405020304" pitchFamily="18" charset="0"/>
              </a:rPr>
              <a:t>Rado</a:t>
            </a:r>
            <a:r>
              <a:rPr lang="en-AU" sz="2000" dirty="0">
                <a:latin typeface="Times New Roman" panose="02020603050405020304" pitchFamily="18" charset="0"/>
                <a:ea typeface="SimSun" panose="02010600030101010101" pitchFamily="2" charset="-122"/>
                <a:cs typeface="Times New Roman" panose="02020603050405020304" pitchFamily="18" charset="0"/>
              </a:rPr>
              <a:t> and H. </a:t>
            </a:r>
            <a:r>
              <a:rPr lang="en-AU" sz="2000" dirty="0" err="1">
                <a:latin typeface="Times New Roman" panose="02020603050405020304" pitchFamily="18" charset="0"/>
                <a:ea typeface="SimSun" panose="02010600030101010101" pitchFamily="2" charset="-122"/>
                <a:cs typeface="Times New Roman" panose="02020603050405020304" pitchFamily="18" charset="0"/>
              </a:rPr>
              <a:t>Suhl</a:t>
            </a:r>
            <a:r>
              <a:rPr lang="en-AU" sz="2000" dirty="0">
                <a:latin typeface="Times New Roman" panose="02020603050405020304" pitchFamily="18" charset="0"/>
                <a:ea typeface="SimSun" panose="02010600030101010101" pitchFamily="2" charset="-122"/>
                <a:cs typeface="Times New Roman" panose="02020603050405020304" pitchFamily="18" charset="0"/>
              </a:rPr>
              <a:t>, Eds. New York: Academic, 1963, pp. 271-350.</a:t>
            </a:r>
            <a:endParaRPr lang="it-IT" sz="2000" dirty="0">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a:tabLst>
                <a:tab pos="274320" algn="l"/>
              </a:tabLst>
            </a:pPr>
            <a:r>
              <a:rPr lang="en-US" sz="2000" dirty="0" err="1">
                <a:latin typeface="Times New Roman" panose="02020603050405020304" pitchFamily="18" charset="0"/>
                <a:ea typeface="SimSun" panose="02010600030101010101" pitchFamily="2" charset="-122"/>
                <a:cs typeface="Times New Roman" panose="02020603050405020304" pitchFamily="18" charset="0"/>
              </a:rPr>
              <a:t>YasminaDouiji</a:t>
            </a:r>
            <a:r>
              <a:rPr lang="en-US" sz="2000" dirty="0">
                <a:latin typeface="Times New Roman" panose="02020603050405020304" pitchFamily="18" charset="0"/>
                <a:ea typeface="SimSun" panose="02010600030101010101" pitchFamily="2" charset="-122"/>
                <a:cs typeface="Times New Roman" panose="02020603050405020304" pitchFamily="18" charset="0"/>
              </a:rPr>
              <a:t> and </a:t>
            </a:r>
            <a:r>
              <a:rPr lang="en-US" sz="2000" dirty="0" err="1">
                <a:latin typeface="Times New Roman" panose="02020603050405020304" pitchFamily="18" charset="0"/>
                <a:ea typeface="SimSun" panose="02010600030101010101" pitchFamily="2" charset="-122"/>
                <a:cs typeface="Times New Roman" panose="02020603050405020304" pitchFamily="18" charset="0"/>
              </a:rPr>
              <a:t>HazarMousanifI</a:t>
            </a:r>
            <a:r>
              <a:rPr lang="en-US" sz="2000" dirty="0">
                <a:latin typeface="Times New Roman" panose="02020603050405020304" pitchFamily="18" charset="0"/>
                <a:ea typeface="SimSun" panose="02010600030101010101" pitchFamily="2" charset="-122"/>
                <a:cs typeface="Times New Roman" panose="02020603050405020304" pitchFamily="18" charset="0"/>
              </a:rPr>
              <a:t>-CARE - Intelligent Context Aware system for Recognizing Emotions from text</a:t>
            </a:r>
            <a:endParaRPr lang="it-IT" sz="2000" dirty="0">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gn="just">
              <a:spcBef>
                <a:spcPts val="0"/>
              </a:spcBef>
              <a:spcAft>
                <a:spcPts val="0"/>
              </a:spcAft>
              <a:buFont typeface="+mj-lt"/>
              <a:buAutoNum type="arabicPeriod"/>
              <a:tabLst>
                <a:tab pos="274320" algn="l"/>
              </a:tabLst>
            </a:pPr>
            <a:r>
              <a:rPr lang="it-IT" sz="2000" dirty="0">
                <a:latin typeface="Times New Roman" panose="02020603050405020304" pitchFamily="18" charset="0"/>
                <a:cs typeface="Times New Roman" panose="02020603050405020304" pitchFamily="18" charset="0"/>
              </a:rPr>
              <a:t>An Emotion Recognition Model Based on Facial Recognition in Virtual Learning Environment D. Yanga , Abeer Alsadoona , P.W.C. Prasad*a , A. K. Singhb , A. Elchouemic </a:t>
            </a:r>
            <a:r>
              <a:rPr lang="en-AU" sz="2000" dirty="0">
                <a:latin typeface="Times New Roman" panose="02020603050405020304" pitchFamily="18" charset="0"/>
                <a:ea typeface="SimSun" panose="02010600030101010101" pitchFamily="2" charset="-122"/>
                <a:cs typeface="Times New Roman" panose="02020603050405020304" pitchFamily="18" charset="0"/>
              </a:rPr>
              <a:t> </a:t>
            </a:r>
          </a:p>
          <a:p>
            <a:pPr marL="342900" marR="0" lvl="0" indent="-342900" algn="just">
              <a:spcBef>
                <a:spcPts val="0"/>
              </a:spcBef>
              <a:spcAft>
                <a:spcPts val="0"/>
              </a:spcAft>
              <a:buFont typeface="+mj-lt"/>
              <a:buAutoNum type="arabicPeriod"/>
              <a:tabLst>
                <a:tab pos="274320" algn="l"/>
              </a:tabLst>
            </a:pPr>
            <a:endParaRPr lang="it-IT" sz="200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7864" y="260648"/>
            <a:ext cx="1563248" cy="523220"/>
          </a:xfrm>
          <a:prstGeom prst="rect">
            <a:avLst/>
          </a:prstGeom>
        </p:spPr>
        <p:txBody>
          <a:bodyPr wrap="none">
            <a:spAutoFit/>
          </a:bodyPr>
          <a:lstStyle/>
          <a:p>
            <a:pPr lvl="0" latinLnBrk="1">
              <a:spcBef>
                <a:spcPct val="0"/>
              </a:spcBef>
            </a:pPr>
            <a:r>
              <a:rPr lang="en-US" altLang="en-US" sz="2800" b="1" dirty="0" smtClean="0">
                <a:latin typeface="Times New Roman" panose="02020603050405020304" pitchFamily="18" charset="0"/>
                <a:ea typeface="Arial" pitchFamily="34" charset="0"/>
                <a:cs typeface="Times New Roman" panose="02020603050405020304" pitchFamily="18" charset="0"/>
              </a:rPr>
              <a:t>Contents</a:t>
            </a:r>
          </a:p>
        </p:txBody>
      </p:sp>
      <p:sp>
        <p:nvSpPr>
          <p:cNvPr id="3" name="Rectangle 2"/>
          <p:cNvSpPr/>
          <p:nvPr/>
        </p:nvSpPr>
        <p:spPr>
          <a:xfrm>
            <a:off x="785786" y="1643050"/>
            <a:ext cx="6215090" cy="3785652"/>
          </a:xfrm>
          <a:prstGeom prst="rect">
            <a:avLst/>
          </a:prstGeom>
        </p:spPr>
        <p:txBody>
          <a:bodyPr wrap="square">
            <a:spAutoFit/>
          </a:bodyPr>
          <a:lstStyle/>
          <a:p>
            <a:pPr marL="342900" lvl="0" indent="-342900" latinLnBrk="1">
              <a:spcBef>
                <a:spcPct val="0"/>
              </a:spcBef>
              <a:buFont typeface="Arial" panose="020B0604020202020204" pitchFamily="34" charset="0"/>
              <a:buChar char="•"/>
            </a:pPr>
            <a:r>
              <a:rPr lang="en-IN" altLang="en-US" sz="2000" dirty="0">
                <a:latin typeface="Times New Roman" panose="02020603050405020304" pitchFamily="18" charset="0"/>
                <a:ea typeface="Arial" pitchFamily="34" charset="0"/>
                <a:cs typeface="Times New Roman" panose="02020603050405020304" pitchFamily="18" charset="0"/>
              </a:rPr>
              <a:t>Introduction</a:t>
            </a:r>
          </a:p>
          <a:p>
            <a:pPr marL="342900" lvl="0" indent="-342900" latinLnBrk="1">
              <a:spcBef>
                <a:spcPct val="0"/>
              </a:spcBef>
              <a:buFont typeface="Arial" panose="020B0604020202020204" pitchFamily="34" charset="0"/>
              <a:buChar char="•"/>
            </a:pPr>
            <a:r>
              <a:rPr lang="en-IN" altLang="en-US" sz="2000" dirty="0">
                <a:latin typeface="Times New Roman" panose="02020603050405020304" pitchFamily="18" charset="0"/>
                <a:ea typeface="Arial" pitchFamily="34" charset="0"/>
                <a:cs typeface="Times New Roman" panose="02020603050405020304" pitchFamily="18" charset="0"/>
              </a:rPr>
              <a:t>Motivation</a:t>
            </a:r>
            <a:r>
              <a:rPr lang="en-US" altLang="en-US" sz="2000" dirty="0">
                <a:latin typeface="Times New Roman" panose="02020603050405020304" pitchFamily="18" charset="0"/>
                <a:ea typeface="Arial" pitchFamily="34" charset="0"/>
                <a:cs typeface="Times New Roman" panose="02020603050405020304" pitchFamily="18" charset="0"/>
              </a:rPr>
              <a:t> &amp; Objective</a:t>
            </a:r>
          </a:p>
          <a:p>
            <a:pPr marL="342900" lvl="0" indent="-342900" latinLnBrk="1">
              <a:spcBef>
                <a:spcPct val="0"/>
              </a:spcBef>
              <a:buFont typeface="Arial" panose="020B0604020202020204" pitchFamily="34" charset="0"/>
              <a:buChar char="•"/>
            </a:pPr>
            <a:r>
              <a:rPr lang="en-IN" altLang="en-US" sz="2000" dirty="0">
                <a:latin typeface="Times New Roman" panose="02020603050405020304" pitchFamily="18" charset="0"/>
                <a:ea typeface="Arial" pitchFamily="34" charset="0"/>
                <a:cs typeface="Times New Roman" panose="02020603050405020304" pitchFamily="18" charset="0"/>
              </a:rPr>
              <a:t>Problem statement</a:t>
            </a:r>
          </a:p>
          <a:p>
            <a:pPr marL="342900" lvl="0" indent="-342900" latinLnBrk="1">
              <a:spcBef>
                <a:spcPct val="0"/>
              </a:spcBef>
              <a:buFont typeface="Arial" panose="020B0604020202020204" pitchFamily="34" charset="0"/>
              <a:buChar char="•"/>
            </a:pPr>
            <a:r>
              <a:rPr lang="en-IN" altLang="en-US" sz="2000" dirty="0">
                <a:latin typeface="Times New Roman" panose="02020603050405020304" pitchFamily="18" charset="0"/>
                <a:ea typeface="Arial" pitchFamily="34" charset="0"/>
                <a:cs typeface="Times New Roman" panose="02020603050405020304" pitchFamily="18" charset="0"/>
              </a:rPr>
              <a:t>Existing system</a:t>
            </a:r>
          </a:p>
          <a:p>
            <a:pPr marL="342900" lvl="0" indent="-342900" latinLnBrk="1">
              <a:spcBef>
                <a:spcPct val="0"/>
              </a:spcBef>
              <a:buFont typeface="Arial" panose="020B0604020202020204" pitchFamily="34" charset="0"/>
              <a:buChar char="•"/>
            </a:pPr>
            <a:r>
              <a:rPr lang="en-US" altLang="en-US" sz="2000" dirty="0">
                <a:latin typeface="Times New Roman" panose="02020603050405020304" pitchFamily="18" charset="0"/>
                <a:ea typeface="Arial" pitchFamily="34" charset="0"/>
                <a:cs typeface="Times New Roman" panose="02020603050405020304" pitchFamily="18" charset="0"/>
              </a:rPr>
              <a:t>Literature Survey</a:t>
            </a:r>
          </a:p>
          <a:p>
            <a:pPr marL="342900" lvl="0" indent="-342900" latinLnBrk="1">
              <a:spcBef>
                <a:spcPct val="0"/>
              </a:spcBef>
              <a:buFont typeface="Arial" panose="020B0604020202020204" pitchFamily="34" charset="0"/>
              <a:buChar char="•"/>
            </a:pPr>
            <a:r>
              <a:rPr lang="en-IN" altLang="en-US" sz="2000" dirty="0">
                <a:latin typeface="Times New Roman" panose="02020603050405020304" pitchFamily="18" charset="0"/>
                <a:ea typeface="Arial" pitchFamily="34" charset="0"/>
                <a:cs typeface="Times New Roman" panose="02020603050405020304" pitchFamily="18" charset="0"/>
              </a:rPr>
              <a:t>Proposed system</a:t>
            </a:r>
          </a:p>
          <a:p>
            <a:pPr marL="342900" lvl="0" indent="-342900" latinLnBrk="1">
              <a:spcBef>
                <a:spcPct val="0"/>
              </a:spcBef>
              <a:buFont typeface="Arial" panose="020B0604020202020204" pitchFamily="34" charset="0"/>
              <a:buChar char="•"/>
            </a:pPr>
            <a:r>
              <a:rPr lang="en-IN" altLang="en-US" sz="2000" dirty="0">
                <a:latin typeface="Times New Roman" panose="02020603050405020304" pitchFamily="18" charset="0"/>
                <a:ea typeface="Arial" pitchFamily="34" charset="0"/>
                <a:cs typeface="Times New Roman" panose="02020603050405020304" pitchFamily="18" charset="0"/>
              </a:rPr>
              <a:t>System overview/Architecture</a:t>
            </a:r>
          </a:p>
          <a:p>
            <a:pPr marL="342900" lvl="0" indent="-342900" latinLnBrk="1">
              <a:spcBef>
                <a:spcPct val="0"/>
              </a:spcBef>
              <a:buFont typeface="Arial" panose="020B0604020202020204" pitchFamily="34" charset="0"/>
              <a:buChar char="•"/>
            </a:pPr>
            <a:r>
              <a:rPr lang="en-US" altLang="en-US" sz="2000" dirty="0">
                <a:latin typeface="Times New Roman" panose="02020603050405020304" pitchFamily="18" charset="0"/>
                <a:ea typeface="Arial" pitchFamily="34" charset="0"/>
                <a:cs typeface="Times New Roman" panose="02020603050405020304" pitchFamily="18" charset="0"/>
              </a:rPr>
              <a:t>Implementation</a:t>
            </a:r>
          </a:p>
          <a:p>
            <a:pPr marL="342900" lvl="0" indent="-342900" latinLnBrk="1">
              <a:spcBef>
                <a:spcPct val="0"/>
              </a:spcBef>
              <a:buFont typeface="Arial" panose="020B0604020202020204" pitchFamily="34" charset="0"/>
              <a:buChar char="•"/>
            </a:pPr>
            <a:r>
              <a:rPr lang="en-IN" altLang="en-US" sz="2000" dirty="0">
                <a:latin typeface="Times New Roman" panose="02020603050405020304" pitchFamily="18" charset="0"/>
                <a:ea typeface="Arial" pitchFamily="34" charset="0"/>
                <a:cs typeface="Times New Roman" panose="02020603050405020304" pitchFamily="18" charset="0"/>
              </a:rPr>
              <a:t>Algorithm &amp; Mathematical model</a:t>
            </a:r>
          </a:p>
          <a:p>
            <a:pPr marL="342900" lvl="0" indent="-342900" latinLnBrk="1">
              <a:spcBef>
                <a:spcPct val="0"/>
              </a:spcBef>
              <a:buFont typeface="Arial" panose="020B0604020202020204" pitchFamily="34" charset="0"/>
              <a:buChar char="•"/>
            </a:pPr>
            <a:r>
              <a:rPr lang="en-IN" altLang="en-US" sz="2000" dirty="0">
                <a:latin typeface="Times New Roman" panose="02020603050405020304" pitchFamily="18" charset="0"/>
                <a:ea typeface="Arial" pitchFamily="34" charset="0"/>
                <a:cs typeface="Times New Roman" panose="02020603050405020304" pitchFamily="18" charset="0"/>
              </a:rPr>
              <a:t>System Specification</a:t>
            </a:r>
          </a:p>
          <a:p>
            <a:pPr marL="342900" lvl="0" indent="-342900" latinLnBrk="1">
              <a:spcBef>
                <a:spcPct val="0"/>
              </a:spcBef>
              <a:buFont typeface="Arial" panose="020B0604020202020204" pitchFamily="34" charset="0"/>
              <a:buChar char="•"/>
            </a:pPr>
            <a:r>
              <a:rPr lang="en-US" altLang="en-US" sz="2000" dirty="0">
                <a:latin typeface="Times New Roman" panose="02020603050405020304" pitchFamily="18" charset="0"/>
                <a:ea typeface="Arial" pitchFamily="34" charset="0"/>
                <a:cs typeface="Times New Roman" panose="02020603050405020304" pitchFamily="18" charset="0"/>
              </a:rPr>
              <a:t>Conclusions</a:t>
            </a:r>
          </a:p>
          <a:p>
            <a:pPr marL="342900" lvl="0" indent="-342900" latinLnBrk="1">
              <a:spcBef>
                <a:spcPct val="0"/>
              </a:spcBef>
              <a:buFont typeface="Arial" panose="020B0604020202020204" pitchFamily="34" charset="0"/>
              <a:buChar char="•"/>
            </a:pPr>
            <a:r>
              <a:rPr lang="en-US" altLang="en-US" sz="2000" dirty="0">
                <a:latin typeface="Times New Roman" panose="02020603050405020304" pitchFamily="18" charset="0"/>
                <a:ea typeface="Arial" pitchFamily="34"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916832"/>
            <a:ext cx="8858280" cy="2246769"/>
          </a:xfrm>
          <a:prstGeom prst="rect">
            <a:avLst/>
          </a:prstGeom>
        </p:spPr>
        <p:txBody>
          <a:bodyPr wrap="square">
            <a:spAutoFit/>
          </a:bodyPr>
          <a:lstStyle/>
          <a:p>
            <a:r>
              <a:rPr lang="en-US" altLang="en-US" sz="2000" dirty="0" smtClean="0">
                <a:latin typeface="Times New Roman" panose="02020603050405020304" pitchFamily="18" charset="0"/>
                <a:ea typeface="Adobe Kaiti Std R"/>
                <a:cs typeface="Times New Roman" panose="02020603050405020304" pitchFamily="18" charset="0"/>
              </a:rPr>
              <a:t>We are introducing a human like A.I. </a:t>
            </a:r>
            <a:r>
              <a:rPr lang="en-US" altLang="en-US" sz="2000" dirty="0" err="1" smtClean="0">
                <a:latin typeface="Times New Roman" panose="02020603050405020304" pitchFamily="18" charset="0"/>
                <a:ea typeface="Adobe Kaiti Std R"/>
                <a:cs typeface="Times New Roman" panose="02020603050405020304" pitchFamily="18" charset="0"/>
              </a:rPr>
              <a:t>chatbot</a:t>
            </a:r>
            <a:r>
              <a:rPr lang="en-US" altLang="en-US" sz="2000" dirty="0" smtClean="0">
                <a:latin typeface="Times New Roman" panose="02020603050405020304" pitchFamily="18" charset="0"/>
                <a:ea typeface="Adobe Kaiti Std R"/>
                <a:cs typeface="Times New Roman" panose="02020603050405020304" pitchFamily="18" charset="0"/>
              </a:rPr>
              <a:t> which recognizes the emotions of the user by interacting with simple conversation and analyze what abrupt thoughts might lay in the user's mind. The user may name the </a:t>
            </a:r>
            <a:r>
              <a:rPr lang="en-US" altLang="en-US" sz="2000" dirty="0" err="1" smtClean="0">
                <a:latin typeface="Times New Roman" panose="02020603050405020304" pitchFamily="18" charset="0"/>
                <a:ea typeface="Adobe Kaiti Std R"/>
                <a:cs typeface="Times New Roman" panose="02020603050405020304" pitchFamily="18" charset="0"/>
              </a:rPr>
              <a:t>bot</a:t>
            </a:r>
            <a:r>
              <a:rPr lang="en-US" altLang="en-US" sz="2000" dirty="0" smtClean="0">
                <a:latin typeface="Times New Roman" panose="02020603050405020304" pitchFamily="18" charset="0"/>
                <a:ea typeface="Adobe Kaiti Std R"/>
                <a:cs typeface="Times New Roman" panose="02020603050405020304" pitchFamily="18" charset="0"/>
              </a:rPr>
              <a:t> anything he likes and shares his emotions, his thoughts, his psychological dilemmas with it and seek for solution. The </a:t>
            </a:r>
            <a:r>
              <a:rPr lang="en-US" altLang="en-US" sz="2000" dirty="0" err="1" smtClean="0">
                <a:latin typeface="Times New Roman" panose="02020603050405020304" pitchFamily="18" charset="0"/>
                <a:ea typeface="Adobe Kaiti Std R"/>
                <a:cs typeface="Times New Roman" panose="02020603050405020304" pitchFamily="18" charset="0"/>
              </a:rPr>
              <a:t>bot</a:t>
            </a:r>
            <a:r>
              <a:rPr lang="en-US" altLang="en-US" sz="2000" dirty="0" smtClean="0">
                <a:latin typeface="Times New Roman" panose="02020603050405020304" pitchFamily="18" charset="0"/>
                <a:ea typeface="Adobe Kaiti Std R"/>
                <a:cs typeface="Times New Roman" panose="02020603050405020304" pitchFamily="18" charset="0"/>
              </a:rPr>
              <a:t> will analyze what the user is dealing with and provide the user with comforting words, fun games, jokes, daily mood tracker and much more stuff that will ease the user's nerves</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1643042" y="214290"/>
            <a:ext cx="4214842" cy="707886"/>
          </a:xfrm>
          <a:prstGeom prst="rect">
            <a:avLst/>
          </a:prstGeom>
        </p:spPr>
        <p:txBody>
          <a:bodyPr wrap="square">
            <a:spAutoFit/>
          </a:bodyPr>
          <a:lstStyle/>
          <a:p>
            <a:pPr algn="ctr"/>
            <a:r>
              <a:rPr lang="en-US" altLang="en-US" sz="4000" b="1" dirty="0" smtClean="0">
                <a:latin typeface="Bell MT" pitchFamily="18" charset="0"/>
                <a:ea typeface="Arial" pitchFamily="34" charset="0"/>
              </a:rPr>
              <a:t>     </a:t>
            </a:r>
            <a:r>
              <a:rPr lang="en-US" altLang="en-US" sz="2800" b="1" dirty="0" smtClean="0">
                <a:latin typeface="Times New Roman" panose="02020603050405020304" pitchFamily="18" charset="0"/>
                <a:ea typeface="Arial" pitchFamily="34"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84" y="285728"/>
            <a:ext cx="4028090" cy="523220"/>
          </a:xfrm>
          <a:prstGeom prst="rect">
            <a:avLst/>
          </a:prstGeom>
        </p:spPr>
        <p:txBody>
          <a:bodyPr wrap="none">
            <a:spAutoFit/>
          </a:bodyPr>
          <a:lstStyle/>
          <a:p>
            <a:pPr lvl="0" latinLnBrk="1">
              <a:spcBef>
                <a:spcPct val="0"/>
              </a:spcBef>
            </a:pPr>
            <a:r>
              <a:rPr lang="en-US" altLang="en-US" sz="2800" b="1" dirty="0" smtClean="0">
                <a:latin typeface="Times New Roman" panose="02020603050405020304" pitchFamily="18" charset="0"/>
                <a:ea typeface="Arial" pitchFamily="34" charset="0"/>
                <a:cs typeface="Times New Roman" panose="02020603050405020304" pitchFamily="18" charset="0"/>
              </a:rPr>
              <a:t>Motivation &amp; Objectives</a:t>
            </a:r>
            <a:endParaRPr lang="en-US" altLang="en-US" sz="2800" b="1" dirty="0">
              <a:latin typeface="Times New Roman" panose="02020603050405020304" pitchFamily="18" charset="0"/>
              <a:ea typeface="Arial" pitchFamily="34" charset="0"/>
              <a:cs typeface="Times New Roman" panose="02020603050405020304" pitchFamily="18" charset="0"/>
            </a:endParaRPr>
          </a:p>
        </p:txBody>
      </p:sp>
      <p:sp>
        <p:nvSpPr>
          <p:cNvPr id="3" name="Rectangle 2"/>
          <p:cNvSpPr/>
          <p:nvPr/>
        </p:nvSpPr>
        <p:spPr>
          <a:xfrm>
            <a:off x="500034" y="1286106"/>
            <a:ext cx="7786742" cy="3349635"/>
          </a:xfrm>
          <a:prstGeom prst="rect">
            <a:avLst/>
          </a:prstGeom>
        </p:spPr>
        <p:txBody>
          <a:bodyPr wrap="square">
            <a:spAutoFit/>
          </a:bodyPr>
          <a:lstStyle/>
          <a:p>
            <a:pPr marL="342900" indent="-342900" latinLnBrk="1">
              <a:lnSpc>
                <a:spcPct val="150000"/>
              </a:lnSpc>
              <a:spcBef>
                <a:spcPts val="75"/>
              </a:spcBef>
              <a:buFont typeface="Wingdings 3" pitchFamily="18" charset="2"/>
              <a:buChar char=""/>
              <a:tabLst>
                <a:tab pos="457200" algn="l"/>
              </a:tabLst>
            </a:pPr>
            <a:r>
              <a:rPr lang="en-US" altLang="en-US" sz="2000" dirty="0" smtClean="0">
                <a:latin typeface="Times New Roman" panose="02020603050405020304" pitchFamily="18" charset="0"/>
                <a:ea typeface="Times New Roman" pitchFamily="18" charset="0"/>
                <a:cs typeface="Times New Roman" panose="02020603050405020304" pitchFamily="18" charset="0"/>
              </a:rPr>
              <a:t>To understand the </a:t>
            </a:r>
            <a:r>
              <a:rPr lang="en-US" altLang="en-US" sz="2000" dirty="0">
                <a:latin typeface="Times New Roman" panose="02020603050405020304" pitchFamily="18" charset="0"/>
                <a:ea typeface="Times New Roman" pitchFamily="18" charset="0"/>
                <a:cs typeface="Times New Roman" panose="02020603050405020304" pitchFamily="18" charset="0"/>
              </a:rPr>
              <a:t>user and </a:t>
            </a:r>
            <a:r>
              <a:rPr lang="en-US" altLang="en-US" sz="2000" dirty="0" smtClean="0">
                <a:latin typeface="Times New Roman" panose="02020603050405020304" pitchFamily="18" charset="0"/>
                <a:ea typeface="Times New Roman" pitchFamily="18" charset="0"/>
                <a:cs typeface="Times New Roman" panose="02020603050405020304" pitchFamily="18" charset="0"/>
              </a:rPr>
              <a:t>conflicting </a:t>
            </a:r>
            <a:r>
              <a:rPr lang="en-US" altLang="en-US" sz="2000" dirty="0">
                <a:latin typeface="Times New Roman" panose="02020603050405020304" pitchFamily="18" charset="0"/>
                <a:ea typeface="Times New Roman" pitchFamily="18" charset="0"/>
                <a:cs typeface="Times New Roman" panose="02020603050405020304" pitchFamily="18" charset="0"/>
              </a:rPr>
              <a:t>thoughts</a:t>
            </a:r>
            <a:r>
              <a:rPr lang="en-US" altLang="en-US" sz="2000" dirty="0" smtClean="0">
                <a:latin typeface="Times New Roman" panose="02020603050405020304" pitchFamily="18" charset="0"/>
                <a:ea typeface="Times New Roman" pitchFamily="18" charset="0"/>
                <a:cs typeface="Times New Roman" panose="02020603050405020304" pitchFamily="18" charset="0"/>
              </a:rPr>
              <a:t>.</a:t>
            </a:r>
          </a:p>
          <a:p>
            <a:pPr marL="342900" lvl="0" indent="-342900" latinLnBrk="1">
              <a:lnSpc>
                <a:spcPct val="150000"/>
              </a:lnSpc>
              <a:spcBef>
                <a:spcPts val="75"/>
              </a:spcBef>
              <a:buFont typeface="Wingdings 3" pitchFamily="18" charset="2"/>
              <a:buChar char=""/>
              <a:tabLst>
                <a:tab pos="457200" algn="l"/>
              </a:tabLst>
            </a:pPr>
            <a:r>
              <a:rPr lang="en-US" altLang="en-US" sz="2000" dirty="0" smtClean="0">
                <a:latin typeface="Times New Roman" panose="02020603050405020304" pitchFamily="18" charset="0"/>
                <a:ea typeface="Times New Roman" pitchFamily="18" charset="0"/>
                <a:cs typeface="Times New Roman" panose="02020603050405020304" pitchFamily="18" charset="0"/>
              </a:rPr>
              <a:t>To analyze the user state of mind.</a:t>
            </a:r>
          </a:p>
          <a:p>
            <a:pPr marL="342900" lvl="0" indent="-342900" latinLnBrk="1">
              <a:lnSpc>
                <a:spcPct val="150000"/>
              </a:lnSpc>
              <a:spcBef>
                <a:spcPts val="75"/>
              </a:spcBef>
              <a:buFont typeface="Wingdings 3" pitchFamily="18" charset="2"/>
              <a:buChar char=""/>
              <a:tabLst>
                <a:tab pos="457200" algn="l"/>
              </a:tabLst>
            </a:pPr>
            <a:r>
              <a:rPr lang="en-US" altLang="en-US" sz="2000" dirty="0" smtClean="0">
                <a:latin typeface="Times New Roman" panose="02020603050405020304" pitchFamily="18" charset="0"/>
                <a:ea typeface="Times New Roman" pitchFamily="18" charset="0"/>
                <a:cs typeface="Times New Roman" panose="02020603050405020304" pitchFamily="18" charset="0"/>
              </a:rPr>
              <a:t>To provide a confidential trustworthy medium for the users to organize their thoughts with life-like interaction.</a:t>
            </a:r>
          </a:p>
          <a:p>
            <a:pPr marL="342900" lvl="0" indent="-342900" latinLnBrk="1">
              <a:lnSpc>
                <a:spcPct val="150000"/>
              </a:lnSpc>
              <a:spcBef>
                <a:spcPts val="75"/>
              </a:spcBef>
              <a:buFont typeface="Wingdings 3" pitchFamily="18" charset="2"/>
              <a:buChar char=""/>
              <a:tabLst>
                <a:tab pos="457200" algn="l"/>
              </a:tabLst>
            </a:pPr>
            <a:r>
              <a:rPr lang="en-US" altLang="en-US" sz="2000" dirty="0" smtClean="0">
                <a:latin typeface="Times New Roman" panose="02020603050405020304" pitchFamily="18" charset="0"/>
                <a:ea typeface="Times New Roman" pitchFamily="18" charset="0"/>
                <a:cs typeface="Times New Roman" panose="02020603050405020304" pitchFamily="18" charset="0"/>
              </a:rPr>
              <a:t>To provide remedial exercises and routines to eliminate disputing thoughts form users mind and avoiding any self-harm causing intentions of the user</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5776" y="332656"/>
            <a:ext cx="3508087" cy="523220"/>
          </a:xfrm>
          <a:prstGeom prst="rect">
            <a:avLst/>
          </a:prstGeom>
        </p:spPr>
        <p:txBody>
          <a:bodyPr wrap="square">
            <a:spAutoFit/>
          </a:bodyPr>
          <a:lstStyle/>
          <a:p>
            <a:pPr algn="ctr"/>
            <a:r>
              <a:rPr lang="en-US" altLang="en-US" sz="2800" b="1" dirty="0" smtClean="0">
                <a:latin typeface="Times New Roman" panose="02020603050405020304" pitchFamily="18" charset="0"/>
                <a:ea typeface="Arial" pitchFamily="34" charset="0"/>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380728" y="2420888"/>
            <a:ext cx="8151711" cy="1323439"/>
          </a:xfrm>
          <a:prstGeom prst="rect">
            <a:avLst/>
          </a:prstGeom>
        </p:spPr>
        <p:txBody>
          <a:bodyPr wrap="square">
            <a:spAutoFit/>
          </a:bodyPr>
          <a:lstStyle/>
          <a:p>
            <a:pPr algn="just"/>
            <a:r>
              <a:rPr lang="en-US" altLang="en-US" sz="2000" dirty="0" smtClean="0">
                <a:latin typeface="Times New Roman" panose="02020603050405020304" pitchFamily="18" charset="0"/>
                <a:ea typeface="Times New Roman" pitchFamily="18" charset="0"/>
                <a:cs typeface="Times New Roman" panose="02020603050405020304" pitchFamily="18" charset="0"/>
              </a:rPr>
              <a:t>To develop a programmed </a:t>
            </a:r>
            <a:r>
              <a:rPr lang="en-US" altLang="en-US" sz="2000" dirty="0" err="1" smtClean="0">
                <a:latin typeface="Times New Roman" panose="02020603050405020304" pitchFamily="18" charset="0"/>
                <a:ea typeface="Times New Roman" pitchFamily="18" charset="0"/>
                <a:cs typeface="Times New Roman" panose="02020603050405020304" pitchFamily="18" charset="0"/>
              </a:rPr>
              <a:t>chatbot</a:t>
            </a:r>
            <a:r>
              <a:rPr lang="en-US" altLang="en-US" sz="2000" dirty="0" smtClean="0">
                <a:latin typeface="Times New Roman" panose="02020603050405020304" pitchFamily="18" charset="0"/>
                <a:ea typeface="Times New Roman" pitchFamily="18" charset="0"/>
                <a:cs typeface="Times New Roman" panose="02020603050405020304" pitchFamily="18" charset="0"/>
              </a:rPr>
              <a:t> which will form a conversational interaction with the user and analyze the current emotional crises the user is dealing with hence providing solutions or mental exercises for eliminating adverse and repugnant thoughts form the user's mind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9792" y="548680"/>
            <a:ext cx="2648386" cy="523220"/>
          </a:xfrm>
          <a:prstGeom prst="rect">
            <a:avLst/>
          </a:prstGeom>
        </p:spPr>
        <p:txBody>
          <a:bodyPr wrap="square">
            <a:spAutoFit/>
          </a:bodyPr>
          <a:lstStyle/>
          <a:p>
            <a:pPr lvl="0" latinLnBrk="1">
              <a:spcBef>
                <a:spcPct val="0"/>
              </a:spcBef>
            </a:pPr>
            <a:r>
              <a:rPr lang="en-US" altLang="en-US" sz="2800" b="1" dirty="0" smtClean="0">
                <a:latin typeface="Times New Roman" panose="02020603050405020304" pitchFamily="18" charset="0"/>
                <a:ea typeface="Arial" pitchFamily="34" charset="0"/>
                <a:cs typeface="Times New Roman" panose="02020603050405020304" pitchFamily="18" charset="0"/>
              </a:rPr>
              <a:t>Existing system </a:t>
            </a:r>
            <a:endParaRPr lang="en-US" altLang="en-US" sz="2800" b="1" dirty="0">
              <a:latin typeface="Times New Roman" panose="02020603050405020304" pitchFamily="18" charset="0"/>
              <a:ea typeface="Arial" pitchFamily="34" charset="0"/>
              <a:cs typeface="Times New Roman" panose="02020603050405020304" pitchFamily="18" charset="0"/>
            </a:endParaRPr>
          </a:p>
        </p:txBody>
      </p:sp>
      <p:sp>
        <p:nvSpPr>
          <p:cNvPr id="3" name="Rectangle 2"/>
          <p:cNvSpPr/>
          <p:nvPr/>
        </p:nvSpPr>
        <p:spPr>
          <a:xfrm>
            <a:off x="827584" y="1772816"/>
            <a:ext cx="7704856" cy="2246769"/>
          </a:xfrm>
          <a:prstGeom prst="rect">
            <a:avLst/>
          </a:prstGeom>
        </p:spPr>
        <p:txBody>
          <a:bodyPr wrap="square">
            <a:spAutoFit/>
          </a:bodyPr>
          <a:lstStyle/>
          <a:p>
            <a:pPr marL="342900" lvl="0" indent="-342900" algn="just" latinLnBrk="1">
              <a:buFont typeface="Arial" panose="020B0604020202020204" pitchFamily="34" charset="0"/>
              <a:buChar char="•"/>
            </a:pPr>
            <a:r>
              <a:rPr lang="en-US" altLang="en-US" sz="2000" dirty="0" err="1">
                <a:latin typeface="Times New Roman" panose="02020603050405020304" pitchFamily="18" charset="0"/>
                <a:ea typeface="Mangal"/>
                <a:cs typeface="Times New Roman" panose="02020603050405020304" pitchFamily="18" charset="0"/>
              </a:rPr>
              <a:t>Chatbot</a:t>
            </a:r>
            <a:r>
              <a:rPr lang="en-US" altLang="en-US" sz="2000" dirty="0">
                <a:latin typeface="Times New Roman" panose="02020603050405020304" pitchFamily="18" charset="0"/>
                <a:ea typeface="Mangal"/>
                <a:cs typeface="Times New Roman" panose="02020603050405020304" pitchFamily="18" charset="0"/>
              </a:rPr>
              <a:t> which just chat to user with a flow.</a:t>
            </a:r>
            <a:endParaRPr lang="mr-IN" altLang="en-US" sz="2000" dirty="0">
              <a:latin typeface="Times New Roman" panose="02020603050405020304" pitchFamily="18" charset="0"/>
              <a:ea typeface="Mangal"/>
            </a:endParaRPr>
          </a:p>
          <a:p>
            <a:pPr marL="342900" lvl="0" indent="-342900" algn="just" latinLnBrk="1">
              <a:buFont typeface="Arial" panose="020B0604020202020204" pitchFamily="34" charset="0"/>
              <a:buChar char="•"/>
            </a:pPr>
            <a:r>
              <a:rPr lang="en-US" altLang="en-US" sz="2000" dirty="0">
                <a:latin typeface="Times New Roman" panose="02020603050405020304" pitchFamily="18" charset="0"/>
                <a:ea typeface="Mangal"/>
                <a:cs typeface="Times New Roman" panose="02020603050405020304" pitchFamily="18" charset="0"/>
              </a:rPr>
              <a:t>According to more chatting experience system can analyze person.</a:t>
            </a:r>
            <a:endParaRPr lang="mr-IN" altLang="en-US" sz="2000" dirty="0">
              <a:latin typeface="Times New Roman" panose="02020603050405020304" pitchFamily="18" charset="0"/>
              <a:ea typeface="Mangal"/>
            </a:endParaRPr>
          </a:p>
          <a:p>
            <a:pPr marL="342900" lvl="0" indent="-342900" algn="just" latinLnBrk="1">
              <a:buFont typeface="Arial" panose="020B0604020202020204" pitchFamily="34" charset="0"/>
              <a:buChar char="•"/>
            </a:pPr>
            <a:r>
              <a:rPr lang="en-US" altLang="en-US" sz="2000" dirty="0">
                <a:latin typeface="Times New Roman" panose="02020603050405020304" pitchFamily="18" charset="0"/>
                <a:ea typeface="Mangal"/>
                <a:cs typeface="Times New Roman" panose="02020603050405020304" pitchFamily="18" charset="0"/>
              </a:rPr>
              <a:t>User can communicate via text mostly.</a:t>
            </a:r>
          </a:p>
          <a:p>
            <a:pPr marL="342900" lvl="0" indent="-342900" algn="just" latinLnBrk="1">
              <a:buFont typeface="Arial" panose="020B0604020202020204" pitchFamily="34" charset="0"/>
              <a:buChar char="•"/>
            </a:pPr>
            <a:r>
              <a:rPr lang="en-US" altLang="en-US" sz="2000" dirty="0" err="1">
                <a:latin typeface="Times New Roman" panose="02020603050405020304" pitchFamily="18" charset="0"/>
                <a:ea typeface="Mangal"/>
                <a:cs typeface="Times New Roman" panose="02020603050405020304" pitchFamily="18" charset="0"/>
              </a:rPr>
              <a:t>Chatbot</a:t>
            </a:r>
            <a:r>
              <a:rPr lang="en-US" altLang="en-US" sz="2000" dirty="0">
                <a:latin typeface="Times New Roman" panose="02020603050405020304" pitchFamily="18" charset="0"/>
                <a:ea typeface="Mangal"/>
                <a:cs typeface="Times New Roman" panose="02020603050405020304" pitchFamily="18" charset="0"/>
              </a:rPr>
              <a:t> cannot give accurate mood as it is only text </a:t>
            </a:r>
            <a:r>
              <a:rPr lang="en-US" altLang="en-US" sz="2000" dirty="0" smtClean="0">
                <a:latin typeface="Times New Roman" panose="02020603050405020304" pitchFamily="18" charset="0"/>
                <a:ea typeface="Mangal"/>
                <a:cs typeface="Times New Roman" panose="02020603050405020304" pitchFamily="18" charset="0"/>
              </a:rPr>
              <a:t>sometimes</a:t>
            </a:r>
          </a:p>
          <a:p>
            <a:pPr algn="just" latinLnBrk="1"/>
            <a:r>
              <a:rPr lang="en-US" altLang="en-US" sz="2000" dirty="0" smtClean="0">
                <a:latin typeface="Times New Roman" panose="02020603050405020304" pitchFamily="18" charset="0"/>
                <a:ea typeface="Mangal"/>
                <a:cs typeface="Times New Roman" panose="02020603050405020304" pitchFamily="18" charset="0"/>
              </a:rPr>
              <a:t>       based(sometimes audio also </a:t>
            </a:r>
            <a:r>
              <a:rPr lang="en-US" altLang="en-US" sz="2000" dirty="0">
                <a:latin typeface="Times New Roman" panose="02020603050405020304" pitchFamily="18" charset="0"/>
                <a:ea typeface="Mangal"/>
                <a:cs typeface="Times New Roman" panose="02020603050405020304" pitchFamily="18" charset="0"/>
              </a:rPr>
              <a:t>used but rate is negligible).</a:t>
            </a:r>
          </a:p>
          <a:p>
            <a:pPr marL="342900" lvl="0" indent="-342900" algn="just" latinLnBrk="1">
              <a:buFont typeface="Arial" panose="020B0604020202020204" pitchFamily="34" charset="0"/>
              <a:buChar char="•"/>
            </a:pPr>
            <a:r>
              <a:rPr lang="en-US" altLang="en-US" sz="2000" dirty="0" smtClean="0">
                <a:latin typeface="Times New Roman" panose="02020603050405020304" pitchFamily="18" charset="0"/>
                <a:ea typeface="Mangal"/>
                <a:cs typeface="Times New Roman" panose="02020603050405020304" pitchFamily="18" charset="0"/>
              </a:rPr>
              <a:t>User </a:t>
            </a:r>
            <a:r>
              <a:rPr lang="en-US" altLang="en-US" sz="2000" dirty="0">
                <a:latin typeface="Times New Roman" panose="02020603050405020304" pitchFamily="18" charset="0"/>
                <a:ea typeface="Mangal"/>
                <a:cs typeface="Times New Roman" panose="02020603050405020304" pitchFamily="18" charset="0"/>
              </a:rPr>
              <a:t>need to provide personal information like mobile number, </a:t>
            </a:r>
            <a:endParaRPr lang="en-US" altLang="en-US" sz="2000" dirty="0" smtClean="0">
              <a:latin typeface="Times New Roman" panose="02020603050405020304" pitchFamily="18" charset="0"/>
              <a:ea typeface="Mangal"/>
              <a:cs typeface="Times New Roman" panose="02020603050405020304" pitchFamily="18" charset="0"/>
            </a:endParaRPr>
          </a:p>
          <a:p>
            <a:pPr lvl="0" algn="just" latinLnBrk="1"/>
            <a:r>
              <a:rPr lang="en-US" altLang="en-US" sz="2000" dirty="0" smtClean="0">
                <a:latin typeface="Times New Roman" panose="02020603050405020304" pitchFamily="18" charset="0"/>
                <a:ea typeface="Mangal"/>
                <a:cs typeface="Times New Roman" panose="02020603050405020304" pitchFamily="18" charset="0"/>
              </a:rPr>
              <a:t>     Email </a:t>
            </a:r>
            <a:r>
              <a:rPr lang="en-US" altLang="en-US" sz="2000" dirty="0">
                <a:latin typeface="Times New Roman" panose="02020603050405020304" pitchFamily="18" charset="0"/>
                <a:ea typeface="Mangal"/>
                <a:cs typeface="Times New Roman" panose="02020603050405020304" pitchFamily="18" charset="0"/>
              </a:rPr>
              <a:t>ID etc.</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a:srcRect/>
          <a:stretch>
            <a:fillRect/>
          </a:stretch>
        </p:blipFill>
        <p:spPr>
          <a:xfrm>
            <a:off x="1907704" y="2276872"/>
            <a:ext cx="5473700" cy="9509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p:cNvGraphicFramePr>
          <p:nvPr>
            <p:extLst>
              <p:ext uri="{D42A27DB-BD31-4B8C-83A1-F6EECF244321}">
                <p14:modId xmlns:p14="http://schemas.microsoft.com/office/powerpoint/2010/main" val="2659882310"/>
              </p:ext>
            </p:extLst>
          </p:nvPr>
        </p:nvGraphicFramePr>
        <p:xfrm>
          <a:off x="107504" y="228601"/>
          <a:ext cx="8807894" cy="6343672"/>
        </p:xfrm>
        <a:graphic>
          <a:graphicData uri="http://schemas.openxmlformats.org/drawingml/2006/table">
            <a:tbl>
              <a:tblPr/>
              <a:tblGrid>
                <a:gridCol w="534397">
                  <a:extLst>
                    <a:ext uri="{9D8B030D-6E8A-4147-A177-3AD203B41FA5}">
                      <a16:colId xmlns="" xmlns:a16="http://schemas.microsoft.com/office/drawing/2014/main" val="20000"/>
                    </a:ext>
                  </a:extLst>
                </a:gridCol>
                <a:gridCol w="2068374">
                  <a:extLst>
                    <a:ext uri="{9D8B030D-6E8A-4147-A177-3AD203B41FA5}">
                      <a16:colId xmlns="" xmlns:a16="http://schemas.microsoft.com/office/drawing/2014/main" val="20001"/>
                    </a:ext>
                  </a:extLst>
                </a:gridCol>
                <a:gridCol w="1342432">
                  <a:extLst>
                    <a:ext uri="{9D8B030D-6E8A-4147-A177-3AD203B41FA5}">
                      <a16:colId xmlns="" xmlns:a16="http://schemas.microsoft.com/office/drawing/2014/main" val="20002"/>
                    </a:ext>
                  </a:extLst>
                </a:gridCol>
                <a:gridCol w="1579046">
                  <a:extLst>
                    <a:ext uri="{9D8B030D-6E8A-4147-A177-3AD203B41FA5}">
                      <a16:colId xmlns="" xmlns:a16="http://schemas.microsoft.com/office/drawing/2014/main" val="20003"/>
                    </a:ext>
                  </a:extLst>
                </a:gridCol>
                <a:gridCol w="1657919">
                  <a:extLst>
                    <a:ext uri="{9D8B030D-6E8A-4147-A177-3AD203B41FA5}">
                      <a16:colId xmlns="" xmlns:a16="http://schemas.microsoft.com/office/drawing/2014/main" val="20004"/>
                    </a:ext>
                  </a:extLst>
                </a:gridCol>
                <a:gridCol w="1625726">
                  <a:extLst>
                    <a:ext uri="{9D8B030D-6E8A-4147-A177-3AD203B41FA5}">
                      <a16:colId xmlns="" xmlns:a16="http://schemas.microsoft.com/office/drawing/2014/main" val="20005"/>
                    </a:ext>
                  </a:extLst>
                </a:gridCol>
              </a:tblGrid>
              <a:tr h="898024">
                <a:tc>
                  <a:txBody>
                    <a:bodyPr/>
                    <a:lstStyle/>
                    <a:p>
                      <a:pPr lvl="0" algn="ctr" eaLnBrk="1" latinLnBrk="1" hangingPunct="1">
                        <a:lnSpc>
                          <a:spcPct val="200000"/>
                        </a:lnSpc>
                      </a:pPr>
                      <a:r>
                        <a:rPr lang="en-US" altLang="en-US" sz="1400" b="1" dirty="0">
                          <a:solidFill>
                            <a:srgbClr val="000000"/>
                          </a:solidFill>
                          <a:latin typeface="Calibri" pitchFamily="34" charset="0"/>
                        </a:rPr>
                        <a:t>SR.NO</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200000"/>
                        </a:lnSpc>
                      </a:pPr>
                      <a:r>
                        <a:rPr lang="en-US" altLang="en-US" sz="1400" b="1">
                          <a:solidFill>
                            <a:srgbClr val="000000"/>
                          </a:solidFill>
                          <a:latin typeface="Calibri" pitchFamily="34" charset="0"/>
                        </a:rPr>
                        <a:t>TITLE</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200000"/>
                        </a:lnSpc>
                      </a:pPr>
                      <a:r>
                        <a:rPr lang="en-US" altLang="en-US" sz="1400" b="1">
                          <a:solidFill>
                            <a:srgbClr val="000000"/>
                          </a:solidFill>
                          <a:latin typeface="Calibri" pitchFamily="34" charset="0"/>
                        </a:rPr>
                        <a:t>PUBLICATION YEAR</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200000"/>
                        </a:lnSpc>
                      </a:pPr>
                      <a:r>
                        <a:rPr lang="en-US" altLang="en-US" sz="1400" b="1">
                          <a:solidFill>
                            <a:srgbClr val="000000"/>
                          </a:solidFill>
                          <a:latin typeface="Calibri" pitchFamily="34" charset="0"/>
                        </a:rPr>
                        <a:t>AUTHOR</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200000"/>
                        </a:lnSpc>
                      </a:pPr>
                      <a:r>
                        <a:rPr lang="en-US" altLang="en-US" sz="1400" b="1">
                          <a:solidFill>
                            <a:srgbClr val="000000"/>
                          </a:solidFill>
                          <a:latin typeface="Calibri" pitchFamily="34" charset="0"/>
                        </a:rPr>
                        <a:t>ALGORITHM</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200000"/>
                        </a:lnSpc>
                      </a:pPr>
                      <a:r>
                        <a:rPr lang="en-US" altLang="en-US" sz="1400" b="1">
                          <a:solidFill>
                            <a:srgbClr val="000000"/>
                          </a:solidFill>
                          <a:latin typeface="Calibri" pitchFamily="34" charset="0"/>
                        </a:rPr>
                        <a:t>KEYWORDS</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extLst>
                  <a:ext uri="{0D108BD9-81ED-4DB2-BD59-A6C34878D82A}">
                    <a16:rowId xmlns="" xmlns:a16="http://schemas.microsoft.com/office/drawing/2014/main" val="10000"/>
                  </a:ext>
                </a:extLst>
              </a:tr>
              <a:tr h="1990086">
                <a:tc>
                  <a:txBody>
                    <a:bodyPr/>
                    <a:lstStyle/>
                    <a:p>
                      <a:pPr lvl="0" algn="l" eaLnBrk="1" latinLnBrk="1" hangingPunct="1">
                        <a:lnSpc>
                          <a:spcPct val="115000"/>
                        </a:lnSpc>
                      </a:pPr>
                      <a:r>
                        <a:rPr lang="en-US" altLang="en-US" sz="1400" b="1">
                          <a:solidFill>
                            <a:srgbClr val="000000"/>
                          </a:solidFill>
                          <a:latin typeface="Calibri" pitchFamily="34" charset="0"/>
                        </a:rPr>
                        <a:t>1.</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r>
                        <a:rPr lang="en-US" altLang="en-US" sz="1800" b="0" dirty="0">
                          <a:solidFill>
                            <a:srgbClr val="000000"/>
                          </a:solidFill>
                          <a:latin typeface="Bell MT" pitchFamily="18" charset="0"/>
                        </a:rPr>
                        <a:t>Combating Depression in Students using an Intelligent </a:t>
                      </a:r>
                      <a:r>
                        <a:rPr lang="en-US" altLang="en-US" sz="1800" b="0" dirty="0" err="1">
                          <a:solidFill>
                            <a:srgbClr val="000000"/>
                          </a:solidFill>
                          <a:latin typeface="Bell MT" pitchFamily="18" charset="0"/>
                        </a:rPr>
                        <a:t>ChatBot</a:t>
                      </a:r>
                      <a:r>
                        <a:rPr lang="en-US" altLang="en-US" sz="1800" b="0" dirty="0">
                          <a:solidFill>
                            <a:srgbClr val="000000"/>
                          </a:solidFill>
                          <a:latin typeface="Bell MT" pitchFamily="18" charset="0"/>
                        </a:rPr>
                        <a:t>:</a:t>
                      </a:r>
                    </a:p>
                    <a:p>
                      <a:pPr lvl="0" algn="l" eaLnBrk="1" latinLnBrk="1" hangingPunct="1"/>
                      <a:r>
                        <a:rPr lang="en-US" altLang="en-US" sz="1800" b="0" dirty="0">
                          <a:solidFill>
                            <a:srgbClr val="000000"/>
                          </a:solidFill>
                          <a:latin typeface="Bell MT" pitchFamily="18" charset="0"/>
                        </a:rPr>
                        <a:t> A Cognitive Behavioral Therapy</a:t>
                      </a:r>
                    </a:p>
                    <a:p>
                      <a:pPr lvl="0" algn="l"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115000"/>
                        </a:lnSpc>
                      </a:pPr>
                      <a:r>
                        <a:rPr lang="en-IN" altLang="en-US" sz="1400" b="0" dirty="0">
                          <a:solidFill>
                            <a:srgbClr val="000000"/>
                          </a:solidFill>
                          <a:latin typeface="Bell MT" pitchFamily="18" charset="0"/>
                        </a:rPr>
                        <a:t>©2019 IEEE</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altLang="en-US" sz="1400" b="0" dirty="0" err="1">
                          <a:solidFill>
                            <a:srgbClr val="000000"/>
                          </a:solidFill>
                          <a:latin typeface="Bell MT" pitchFamily="18" charset="0"/>
                        </a:rPr>
                        <a:t>Falguni</a:t>
                      </a:r>
                      <a:r>
                        <a:rPr lang="en-US" altLang="en-US" sz="1400" b="0" dirty="0">
                          <a:solidFill>
                            <a:srgbClr val="000000"/>
                          </a:solidFill>
                          <a:latin typeface="Bell MT" pitchFamily="18" charset="0"/>
                        </a:rPr>
                        <a:t> Patel,</a:t>
                      </a:r>
                      <a:r>
                        <a:rPr lang="en-US" altLang="en-US" sz="1400" b="1" dirty="0">
                          <a:solidFill>
                            <a:srgbClr val="000000"/>
                          </a:solidFill>
                          <a:latin typeface="Bell MT" pitchFamily="18" charset="0"/>
                        </a:rPr>
                        <a:t> </a:t>
                      </a:r>
                      <a:r>
                        <a:rPr lang="en-US" altLang="en-US" sz="1400" b="0" dirty="0" err="1">
                          <a:solidFill>
                            <a:srgbClr val="000000"/>
                          </a:solidFill>
                          <a:latin typeface="Bell MT" pitchFamily="18" charset="0"/>
                        </a:rPr>
                        <a:t>Riya</a:t>
                      </a:r>
                      <a:r>
                        <a:rPr lang="en-US" altLang="en-US" sz="1400" b="1" dirty="0">
                          <a:solidFill>
                            <a:srgbClr val="000000"/>
                          </a:solidFill>
                          <a:latin typeface="Bell MT" pitchFamily="18" charset="0"/>
                        </a:rPr>
                        <a:t> </a:t>
                      </a:r>
                      <a:r>
                        <a:rPr lang="en-US" altLang="en-US" sz="1400" b="0" dirty="0" err="1">
                          <a:solidFill>
                            <a:srgbClr val="000000"/>
                          </a:solidFill>
                          <a:latin typeface="Bell MT" pitchFamily="18" charset="0"/>
                        </a:rPr>
                        <a:t>Thakore</a:t>
                      </a:r>
                      <a:r>
                        <a:rPr lang="en-US" altLang="en-US" sz="1400" b="0" dirty="0">
                          <a:solidFill>
                            <a:srgbClr val="000000"/>
                          </a:solidFill>
                          <a:latin typeface="Bell MT" pitchFamily="18" charset="0"/>
                        </a:rPr>
                        <a:t>,</a:t>
                      </a:r>
                      <a:r>
                        <a:rPr lang="en-US" altLang="en-US" sz="1400" b="1" dirty="0">
                          <a:solidFill>
                            <a:srgbClr val="000000"/>
                          </a:solidFill>
                          <a:latin typeface="Bell MT" pitchFamily="18" charset="0"/>
                        </a:rPr>
                        <a:t> </a:t>
                      </a:r>
                      <a:r>
                        <a:rPr lang="en-US" altLang="en-US" sz="1400" b="0" dirty="0" err="1">
                          <a:solidFill>
                            <a:srgbClr val="000000"/>
                          </a:solidFill>
                          <a:latin typeface="Bell MT" pitchFamily="18" charset="0"/>
                        </a:rPr>
                        <a:t>Ishita</a:t>
                      </a:r>
                      <a:r>
                        <a:rPr lang="en-US" altLang="en-US" sz="1400" b="1" dirty="0">
                          <a:solidFill>
                            <a:srgbClr val="000000"/>
                          </a:solidFill>
                          <a:latin typeface="Bell MT" pitchFamily="18" charset="0"/>
                        </a:rPr>
                        <a:t> </a:t>
                      </a:r>
                      <a:r>
                        <a:rPr lang="en-US" altLang="en-US" sz="1400" b="0" dirty="0" err="1">
                          <a:solidFill>
                            <a:srgbClr val="000000"/>
                          </a:solidFill>
                          <a:latin typeface="Bell MT" pitchFamily="18" charset="0"/>
                        </a:rPr>
                        <a:t>Nandwani</a:t>
                      </a:r>
                      <a:r>
                        <a:rPr lang="en-US" altLang="en-US" sz="1400" b="0" dirty="0">
                          <a:solidFill>
                            <a:srgbClr val="000000"/>
                          </a:solidFill>
                          <a:latin typeface="Bell MT" pitchFamily="18" charset="0"/>
                        </a:rPr>
                        <a:t>, </a:t>
                      </a:r>
                      <a:r>
                        <a:rPr lang="en-US" altLang="en-US" sz="1400" b="0" dirty="0" err="1">
                          <a:solidFill>
                            <a:srgbClr val="000000"/>
                          </a:solidFill>
                          <a:latin typeface="Bell MT" pitchFamily="18" charset="0"/>
                        </a:rPr>
                        <a:t>Santosh</a:t>
                      </a:r>
                      <a:r>
                        <a:rPr lang="en-US" altLang="en-US" sz="1400" b="1" dirty="0">
                          <a:solidFill>
                            <a:srgbClr val="000000"/>
                          </a:solidFill>
                          <a:latin typeface="Bell MT" pitchFamily="18" charset="0"/>
                        </a:rPr>
                        <a:t> </a:t>
                      </a:r>
                      <a:r>
                        <a:rPr lang="en-US" altLang="en-US" sz="1400" b="0" dirty="0">
                          <a:solidFill>
                            <a:srgbClr val="000000"/>
                          </a:solidFill>
                          <a:latin typeface="Bell MT" pitchFamily="18" charset="0"/>
                        </a:rPr>
                        <a:t>Kumar</a:t>
                      </a:r>
                      <a:r>
                        <a:rPr lang="en-US" altLang="en-US" sz="1400" b="1" dirty="0">
                          <a:solidFill>
                            <a:srgbClr val="000000"/>
                          </a:solidFill>
                          <a:latin typeface="Bell MT" pitchFamily="18" charset="0"/>
                        </a:rPr>
                        <a:t> </a:t>
                      </a:r>
                      <a:r>
                        <a:rPr lang="en-US" altLang="en-US" sz="1400" b="0" dirty="0" err="1">
                          <a:solidFill>
                            <a:srgbClr val="000000"/>
                          </a:solidFill>
                          <a:latin typeface="Bell MT" pitchFamily="18" charset="0"/>
                        </a:rPr>
                        <a:t>Bharti</a:t>
                      </a:r>
                      <a:endParaRPr lang="en-US" altLang="en-US" sz="1400" b="0" dirty="0">
                        <a:solidFill>
                          <a:srgbClr val="000000"/>
                        </a:solidFill>
                        <a:latin typeface="Bell MT" pitchFamily="18" charset="0"/>
                      </a:endParaRPr>
                    </a:p>
                    <a:p>
                      <a:pPr lvl="0" algn="l"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IN" altLang="en-US" sz="1400" b="0">
                          <a:solidFill>
                            <a:srgbClr val="000000"/>
                          </a:solidFill>
                          <a:latin typeface="Bell MT" pitchFamily="18" charset="0"/>
                        </a:rPr>
                        <a:t>Convolutional Neural Network (CNN) , Recurrent Neural Network (CNN) , and Hierarchical Attention Network (HAN)</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IN" altLang="en-US" sz="1400" b="0">
                          <a:solidFill>
                            <a:srgbClr val="000000"/>
                          </a:solidFill>
                          <a:latin typeface="Bell MT" pitchFamily="18" charset="0"/>
                        </a:rPr>
                        <a:t>Artificial Intelligence, Depression,</a:t>
                      </a:r>
                    </a:p>
                    <a:p>
                      <a:pPr lvl="0" algn="l" eaLnBrk="1" latinLnBrk="1" hangingPunct="1">
                        <a:lnSpc>
                          <a:spcPct val="115000"/>
                        </a:lnSpc>
                      </a:pPr>
                      <a:r>
                        <a:rPr lang="en-IN" altLang="en-US" sz="1400" b="0">
                          <a:solidFill>
                            <a:srgbClr val="000000"/>
                          </a:solidFill>
                          <a:latin typeface="Bell MT" pitchFamily="18" charset="0"/>
                        </a:rPr>
                        <a:t> Natural Language Processing, Students, Therapeutic Chatbot. </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extLst>
                  <a:ext uri="{0D108BD9-81ED-4DB2-BD59-A6C34878D82A}">
                    <a16:rowId xmlns="" xmlns:a16="http://schemas.microsoft.com/office/drawing/2014/main" val="10001"/>
                  </a:ext>
                </a:extLst>
              </a:tr>
              <a:tr h="1254027">
                <a:tc>
                  <a:txBody>
                    <a:bodyPr/>
                    <a:lstStyle/>
                    <a:p>
                      <a:pPr lvl="0" algn="l" eaLnBrk="1" latinLnBrk="1" hangingPunct="1">
                        <a:lnSpc>
                          <a:spcPct val="115000"/>
                        </a:lnSpc>
                      </a:pPr>
                      <a:r>
                        <a:rPr lang="en-US" altLang="en-US" sz="1400" b="1">
                          <a:solidFill>
                            <a:srgbClr val="000000"/>
                          </a:solidFill>
                          <a:latin typeface="Calibri" pitchFamily="34" charset="0"/>
                        </a:rPr>
                        <a:t>2.</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altLang="en-US" sz="1800" b="0" dirty="0">
                          <a:solidFill>
                            <a:srgbClr val="000000"/>
                          </a:solidFill>
                          <a:latin typeface="Bell MT" pitchFamily="18" charset="0"/>
                        </a:rPr>
                        <a:t>Model of Multi-turn Dialogue in Emotional Chatbot</a:t>
                      </a:r>
                    </a:p>
                    <a:p>
                      <a:pPr lvl="0" algn="l"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115000"/>
                        </a:lnSpc>
                      </a:pPr>
                      <a:r>
                        <a:rPr lang="en-IN" altLang="en-US" sz="1400" b="0" dirty="0">
                          <a:solidFill>
                            <a:srgbClr val="000000"/>
                          </a:solidFill>
                          <a:latin typeface="Bell MT" pitchFamily="18" charset="0"/>
                        </a:rPr>
                        <a:t>©2019 IEEE</a:t>
                      </a:r>
                    </a:p>
                    <a:p>
                      <a:pPr lvl="0" algn="ctr"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altLang="en-US" sz="1400" b="0">
                          <a:solidFill>
                            <a:srgbClr val="000000"/>
                          </a:solidFill>
                          <a:latin typeface="Bell MT" pitchFamily="18" charset="0"/>
                        </a:rPr>
                        <a:t>Chien-Hao Kao, Chih-Chieh Chen, Yu-Tza Tsai</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IN" altLang="en-US" sz="1400" b="0">
                          <a:solidFill>
                            <a:srgbClr val="000000"/>
                          </a:solidFill>
                          <a:latin typeface="Bell MT" pitchFamily="18" charset="0"/>
                        </a:rPr>
                        <a:t>CNN, RNN and</a:t>
                      </a:r>
                    </a:p>
                    <a:p>
                      <a:pPr lvl="0" algn="l" eaLnBrk="1" latinLnBrk="1" hangingPunct="1">
                        <a:lnSpc>
                          <a:spcPct val="115000"/>
                        </a:lnSpc>
                      </a:pPr>
                      <a:r>
                        <a:rPr lang="en-IN" altLang="en-US" sz="1400" b="0">
                          <a:solidFill>
                            <a:srgbClr val="000000"/>
                          </a:solidFill>
                          <a:latin typeface="Bell MT" pitchFamily="18" charset="0"/>
                        </a:rPr>
                        <a:t> HAN </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altLang="en-US" sz="1400" b="0">
                          <a:solidFill>
                            <a:srgbClr val="000000"/>
                          </a:solidFill>
                          <a:latin typeface="Bell MT" pitchFamily="18" charset="0"/>
                        </a:rPr>
                        <a:t>Multi-turn; Emotional category;</a:t>
                      </a:r>
                    </a:p>
                    <a:p>
                      <a:pPr lvl="0" algn="l" eaLnBrk="1" latinLnBrk="1" hangingPunct="1">
                        <a:lnSpc>
                          <a:spcPct val="115000"/>
                        </a:lnSpc>
                      </a:pPr>
                      <a:r>
                        <a:rPr lang="en-US" altLang="en-US" sz="1400" b="0">
                          <a:solidFill>
                            <a:srgbClr val="000000"/>
                          </a:solidFill>
                          <a:latin typeface="Bell MT" pitchFamily="18" charset="0"/>
                        </a:rPr>
                        <a:t> Seq2Seq;.</a:t>
                      </a:r>
                    </a:p>
                    <a:p>
                      <a:pPr lvl="0" algn="l" eaLnBrk="1" latinLnBrk="1" hangingPunct="1">
                        <a:lnSpc>
                          <a:spcPct val="115000"/>
                        </a:lnSpc>
                      </a:pPr>
                      <a:r>
                        <a:rPr lang="en-US" altLang="en-US" sz="1400" b="0">
                          <a:solidFill>
                            <a:srgbClr val="000000"/>
                          </a:solidFill>
                          <a:latin typeface="Bell MT" pitchFamily="18" charset="0"/>
                        </a:rPr>
                        <a:t> SeqGAN</a:t>
                      </a:r>
                      <a:r>
                        <a:rPr lang="en-US" altLang="en-US" sz="1400" b="0">
                          <a:solidFill>
                            <a:srgbClr val="000000"/>
                          </a:solidFill>
                          <a:latin typeface="Calibri" pitchFamily="34" charset="0"/>
                        </a:rPr>
                        <a:t>; </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extLst>
                  <a:ext uri="{0D108BD9-81ED-4DB2-BD59-A6C34878D82A}">
                    <a16:rowId xmlns="" xmlns:a16="http://schemas.microsoft.com/office/drawing/2014/main" val="10002"/>
                  </a:ext>
                </a:extLst>
              </a:tr>
              <a:tr h="1327793">
                <a:tc>
                  <a:txBody>
                    <a:bodyPr/>
                    <a:lstStyle/>
                    <a:p>
                      <a:pPr lvl="0" algn="l" eaLnBrk="1" latinLnBrk="1" hangingPunct="1">
                        <a:lnSpc>
                          <a:spcPct val="115000"/>
                        </a:lnSpc>
                      </a:pPr>
                      <a:r>
                        <a:rPr lang="en-US" altLang="en-US" sz="1400" b="1">
                          <a:solidFill>
                            <a:srgbClr val="000000"/>
                          </a:solidFill>
                          <a:latin typeface="Calibri" pitchFamily="34" charset="0"/>
                        </a:rPr>
                        <a:t>3.</a:t>
                      </a: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sz="1800" dirty="0">
                          <a:latin typeface="Bell MT" panose="02020503060305020303" pitchFamily="18" charset="0"/>
                        </a:rPr>
                        <a:t>Deep learning based Text Emotion Recognition for Chatbot applications </a:t>
                      </a:r>
                      <a:endParaRPr lang="en-US" altLang="en-US" sz="1800" b="1" dirty="0">
                        <a:solidFill>
                          <a:srgbClr val="000000"/>
                        </a:solidFill>
                        <a:latin typeface="Bell MT" panose="02020503060305020303" pitchFamily="18"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marL="0" marR="0" lvl="0" indent="0" algn="ctr" defTabSz="914400" rtl="0" eaLnBrk="1" fontAlgn="auto" latinLnBrk="1" hangingPunct="1">
                        <a:lnSpc>
                          <a:spcPct val="115000"/>
                        </a:lnSpc>
                        <a:spcBef>
                          <a:spcPts val="0"/>
                        </a:spcBef>
                        <a:spcAft>
                          <a:spcPts val="0"/>
                        </a:spcAft>
                        <a:buClrTx/>
                        <a:buSzTx/>
                        <a:buFontTx/>
                        <a:buNone/>
                        <a:tabLst/>
                        <a:defRPr/>
                      </a:pPr>
                      <a:r>
                        <a:rPr lang="en-IN" altLang="en-US" sz="1400" b="0" dirty="0">
                          <a:solidFill>
                            <a:srgbClr val="000000"/>
                          </a:solidFill>
                          <a:latin typeface="Bell MT" pitchFamily="18" charset="0"/>
                        </a:rPr>
                        <a:t>©2020IEEE</a:t>
                      </a:r>
                    </a:p>
                    <a:p>
                      <a:pPr lvl="0" algn="ctr"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IN" sz="1400" dirty="0">
                          <a:latin typeface="Bell MT" panose="02020503060305020303" pitchFamily="18" charset="0"/>
                        </a:rPr>
                        <a:t>Mounika Karnaa , Sujitha Juliet </a:t>
                      </a:r>
                      <a:r>
                        <a:rPr lang="en-IN" sz="1400" dirty="0" err="1">
                          <a:latin typeface="Bell MT" panose="02020503060305020303" pitchFamily="18" charset="0"/>
                        </a:rPr>
                        <a:t>D.b</a:t>
                      </a:r>
                      <a:r>
                        <a:rPr lang="en-IN" sz="1400" dirty="0">
                          <a:latin typeface="Bell MT" panose="02020503060305020303" pitchFamily="18" charset="0"/>
                        </a:rPr>
                        <a:t> , </a:t>
                      </a:r>
                      <a:r>
                        <a:rPr lang="en-IN" sz="1400" dirty="0" err="1">
                          <a:latin typeface="Bell MT" panose="02020503060305020303" pitchFamily="18" charset="0"/>
                        </a:rPr>
                        <a:t>R.Catherine</a:t>
                      </a:r>
                      <a:r>
                        <a:rPr lang="en-IN" sz="1400" dirty="0">
                          <a:latin typeface="Bell MT" panose="02020503060305020303" pitchFamily="18" charset="0"/>
                        </a:rPr>
                        <a:t> </a:t>
                      </a:r>
                      <a:r>
                        <a:rPr lang="en-IN" sz="1400" dirty="0" err="1">
                          <a:latin typeface="Bell MT" panose="02020503060305020303" pitchFamily="18" charset="0"/>
                        </a:rPr>
                        <a:t>Joyc</a:t>
                      </a:r>
                      <a:endParaRPr lang="en-US" altLang="en-US" sz="1400" b="1" dirty="0">
                        <a:solidFill>
                          <a:srgbClr val="000000"/>
                        </a:solidFill>
                        <a:latin typeface="Bell MT" panose="02020503060305020303" pitchFamily="18"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altLang="en-US" sz="1400" b="0" dirty="0">
                          <a:solidFill>
                            <a:srgbClr val="000000"/>
                          </a:solidFill>
                          <a:latin typeface="Bell MT" panose="02020503060305020303" pitchFamily="18" charset="0"/>
                          <a:ea typeface="Calibri" pitchFamily="34" charset="0"/>
                        </a:rPr>
                        <a:t>LSTM</a:t>
                      </a:r>
                    </a:p>
                    <a:p>
                      <a:pPr lvl="0" algn="l" eaLnBrk="1" latinLnBrk="1" hangingPunct="1">
                        <a:lnSpc>
                          <a:spcPct val="115000"/>
                        </a:lnSpc>
                      </a:pPr>
                      <a:r>
                        <a:rPr lang="en-US" altLang="en-US" sz="1400" b="0" dirty="0">
                          <a:solidFill>
                            <a:srgbClr val="000000"/>
                          </a:solidFill>
                          <a:latin typeface="Bell MT" panose="02020503060305020303" pitchFamily="18" charset="0"/>
                          <a:ea typeface="Calibri" pitchFamily="34" charset="0"/>
                        </a:rPr>
                        <a:t>Long</a:t>
                      </a:r>
                      <a:r>
                        <a:rPr lang="en-US" altLang="en-US" sz="1400" b="0" baseline="0" dirty="0">
                          <a:solidFill>
                            <a:srgbClr val="000000"/>
                          </a:solidFill>
                          <a:latin typeface="Bell MT" panose="02020503060305020303" pitchFamily="18" charset="0"/>
                          <a:ea typeface="Calibri" pitchFamily="34" charset="0"/>
                        </a:rPr>
                        <a:t>-Short Term</a:t>
                      </a:r>
                    </a:p>
                    <a:p>
                      <a:pPr lvl="0" algn="l" eaLnBrk="1" latinLnBrk="1" hangingPunct="1">
                        <a:lnSpc>
                          <a:spcPct val="115000"/>
                        </a:lnSpc>
                      </a:pPr>
                      <a:r>
                        <a:rPr lang="en-US" altLang="en-US" sz="1400" b="0" baseline="0" dirty="0">
                          <a:solidFill>
                            <a:srgbClr val="000000"/>
                          </a:solidFill>
                          <a:latin typeface="Bell MT" panose="02020503060305020303" pitchFamily="18" charset="0"/>
                          <a:ea typeface="Calibri" pitchFamily="34" charset="0"/>
                        </a:rPr>
                        <a:t> Memory</a:t>
                      </a:r>
                      <a:endParaRPr lang="en-US" altLang="en-US" sz="1400" b="0" dirty="0">
                        <a:solidFill>
                          <a:srgbClr val="000000"/>
                        </a:solidFill>
                        <a:latin typeface="Bell MT" panose="02020503060305020303" pitchFamily="18"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r>
                        <a:rPr lang="en-US" sz="1400" dirty="0">
                          <a:latin typeface="Bell MT" panose="02020503060305020303" pitchFamily="18" charset="0"/>
                        </a:rPr>
                        <a:t>Emotion recognition, Text based analysis, Online </a:t>
                      </a:r>
                      <a:r>
                        <a:rPr lang="en-US" sz="1400" dirty="0" err="1">
                          <a:latin typeface="Bell MT" panose="02020503060305020303" pitchFamily="18" charset="0"/>
                        </a:rPr>
                        <a:t>Chatbot</a:t>
                      </a:r>
                      <a:r>
                        <a:rPr lang="en-US" sz="1400" dirty="0">
                          <a:latin typeface="Bell MT" panose="02020503060305020303" pitchFamily="18" charset="0"/>
                        </a:rPr>
                        <a:t>, text mining, LSTM, deep learning </a:t>
                      </a:r>
                      <a:endParaRPr lang="en-US" altLang="en-US" sz="1400" b="1" dirty="0">
                        <a:solidFill>
                          <a:srgbClr val="000000"/>
                        </a:solidFill>
                        <a:latin typeface="Bell MT" panose="02020503060305020303" pitchFamily="18"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extLst>
                  <a:ext uri="{0D108BD9-81ED-4DB2-BD59-A6C34878D82A}">
                    <a16:rowId xmlns="" xmlns:a16="http://schemas.microsoft.com/office/drawing/2014/main" val="10003"/>
                  </a:ext>
                </a:extLst>
              </a:tr>
              <a:tr h="873742">
                <a:tc>
                  <a:txBody>
                    <a:bodyPr/>
                    <a:lstStyle/>
                    <a:p>
                      <a:pPr lvl="0" algn="l" eaLnBrk="1" latinLnBrk="1" hangingPunct="1">
                        <a:lnSpc>
                          <a:spcPct val="115000"/>
                        </a:lnSpc>
                      </a:pPr>
                      <a:endParaRPr lang="en-US" altLang="en-US" sz="1400" b="1" dirty="0">
                        <a:solidFill>
                          <a:srgbClr val="000000"/>
                        </a:solidFill>
                        <a:latin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ctr"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endParaRPr lang="en-US" altLang="en-US" sz="1400" b="1">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tc>
                  <a:txBody>
                    <a:bodyPr/>
                    <a:lstStyle/>
                    <a:p>
                      <a:pPr lvl="0" algn="l" eaLnBrk="1" latinLnBrk="1" hangingPunct="1">
                        <a:lnSpc>
                          <a:spcPct val="115000"/>
                        </a:lnSpc>
                      </a:pPr>
                      <a:endParaRPr lang="en-US" altLang="en-US" sz="1400" b="1" dirty="0">
                        <a:solidFill>
                          <a:srgbClr val="000000"/>
                        </a:solidFill>
                        <a:latin typeface="Calibri" pitchFamily="34" charset="0"/>
                        <a:ea typeface="Calibri" pitchFamily="34" charset="0"/>
                      </a:endParaRPr>
                    </a:p>
                  </a:txBody>
                  <a:tcPr marL="50561" marR="50561" marT="0" marB="0">
                    <a:lnL w="12700" cap="flat" cmpd="sng">
                      <a:solidFill>
                        <a:schemeClr val="lt1">
                          <a:alpha val="100000"/>
                        </a:schemeClr>
                      </a:solidFill>
                      <a:prstDash val="solid"/>
                      <a:round/>
                    </a:lnL>
                    <a:lnR w="12700" cap="flat" cmpd="sng">
                      <a:solidFill>
                        <a:schemeClr val="lt1">
                          <a:alpha val="100000"/>
                        </a:schemeClr>
                      </a:solidFill>
                      <a:prstDash val="solid"/>
                      <a:round/>
                    </a:lnR>
                    <a:lnT w="12700" cap="flat" cmpd="sng">
                      <a:solidFill>
                        <a:schemeClr val="lt1">
                          <a:alpha val="100000"/>
                        </a:schemeClr>
                      </a:solidFill>
                      <a:prstDash val="solid"/>
                      <a:round/>
                    </a:lnT>
                    <a:lnB w="12700" cap="flat" cmpd="sng">
                      <a:solidFill>
                        <a:schemeClr val="lt1">
                          <a:alpha val="100000"/>
                        </a:schemeClr>
                      </a:solidFill>
                      <a:prstDash val="solid"/>
                      <a:round/>
                    </a:lnB>
                    <a:solidFill>
                      <a:srgbClr val="E9F1F5"/>
                    </a:solidFill>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28926" y="357166"/>
            <a:ext cx="2835584" cy="523220"/>
          </a:xfrm>
          <a:prstGeom prst="rect">
            <a:avLst/>
          </a:prstGeom>
        </p:spPr>
        <p:txBody>
          <a:bodyPr wrap="none">
            <a:spAutoFit/>
          </a:bodyPr>
          <a:lstStyle/>
          <a:p>
            <a:pPr lvl="0" latinLnBrk="1">
              <a:spcBef>
                <a:spcPct val="0"/>
              </a:spcBef>
            </a:pPr>
            <a:r>
              <a:rPr lang="en-US" altLang="en-US" sz="2800" b="1" dirty="0" smtClean="0">
                <a:latin typeface="Times New Roman" panose="02020603050405020304" pitchFamily="18" charset="0"/>
                <a:ea typeface="Arial" pitchFamily="34" charset="0"/>
                <a:cs typeface="Times New Roman" panose="02020603050405020304" pitchFamily="18" charset="0"/>
              </a:rPr>
              <a:t>Proposed system</a:t>
            </a:r>
            <a:endParaRPr lang="en-US" altLang="en-US" sz="2800" b="1" dirty="0">
              <a:latin typeface="Times New Roman" panose="02020603050405020304" pitchFamily="18" charset="0"/>
              <a:ea typeface="Arial" pitchFamily="34" charset="0"/>
              <a:cs typeface="Times New Roman" panose="02020603050405020304" pitchFamily="18" charset="0"/>
            </a:endParaRPr>
          </a:p>
        </p:txBody>
      </p:sp>
      <p:sp>
        <p:nvSpPr>
          <p:cNvPr id="3" name="Rectangle 2"/>
          <p:cNvSpPr/>
          <p:nvPr/>
        </p:nvSpPr>
        <p:spPr>
          <a:xfrm>
            <a:off x="714348" y="1859340"/>
            <a:ext cx="7858180" cy="2308324"/>
          </a:xfrm>
          <a:prstGeom prst="rect">
            <a:avLst/>
          </a:prstGeom>
        </p:spPr>
        <p:txBody>
          <a:bodyPr wrap="square">
            <a:spAutoFit/>
          </a:bodyPr>
          <a:lstStyle/>
          <a:p>
            <a:pPr marL="457200" indent="-457200">
              <a:buFont typeface="Arial"/>
              <a:buChar char="•"/>
            </a:pPr>
            <a:r>
              <a:rPr lang="en-US" sz="2000" dirty="0" smtClean="0">
                <a:solidFill>
                  <a:srgbClr val="000000"/>
                </a:solidFill>
                <a:latin typeface="Times New Roman" panose="02020603050405020304" pitchFamily="18" charset="0"/>
                <a:cs typeface="Times New Roman" panose="02020603050405020304" pitchFamily="18" charset="0"/>
              </a:rPr>
              <a:t>System can talk to user according to recognized mood of mood and mental state.</a:t>
            </a:r>
            <a:endParaRPr lang="en-GB" sz="2000" dirty="0" smtClean="0">
              <a:solidFill>
                <a:srgbClr val="000000"/>
              </a:solidFill>
              <a:latin typeface="Times New Roman" panose="02020603050405020304" pitchFamily="18" charset="0"/>
              <a:cs typeface="Times New Roman" panose="02020603050405020304" pitchFamily="18" charset="0"/>
            </a:endParaRPr>
          </a:p>
          <a:p>
            <a:pPr marL="457200" indent="-457200">
              <a:buFont typeface="Arial"/>
              <a:buChar char="•"/>
            </a:pPr>
            <a:r>
              <a:rPr lang="en-US" sz="2000" dirty="0" smtClean="0">
                <a:solidFill>
                  <a:srgbClr val="000000"/>
                </a:solidFill>
                <a:latin typeface="Times New Roman" panose="02020603050405020304" pitchFamily="18" charset="0"/>
                <a:cs typeface="Times New Roman" panose="02020603050405020304" pitchFamily="18" charset="0"/>
              </a:rPr>
              <a:t>Communication via audio and face is new mode of communication for </a:t>
            </a:r>
            <a:r>
              <a:rPr lang="en-US" sz="2000" dirty="0" err="1" smtClean="0">
                <a:solidFill>
                  <a:srgbClr val="000000"/>
                </a:solidFill>
                <a:latin typeface="Times New Roman" panose="02020603050405020304" pitchFamily="18" charset="0"/>
                <a:cs typeface="Times New Roman" panose="02020603050405020304" pitchFamily="18" charset="0"/>
              </a:rPr>
              <a:t>chatbots</a:t>
            </a:r>
            <a:r>
              <a:rPr lang="en-US" sz="2000" dirty="0" smtClean="0">
                <a:solidFill>
                  <a:srgbClr val="000000"/>
                </a:solidFill>
                <a:latin typeface="Times New Roman" panose="02020603050405020304" pitchFamily="18" charset="0"/>
                <a:cs typeface="Times New Roman" panose="02020603050405020304" pitchFamily="18" charset="0"/>
              </a:rPr>
              <a:t>.</a:t>
            </a:r>
            <a:endParaRPr lang="en-GB" sz="2000" dirty="0" smtClean="0">
              <a:solidFill>
                <a:srgbClr val="000000"/>
              </a:solidFill>
              <a:latin typeface="Times New Roman" panose="02020603050405020304" pitchFamily="18" charset="0"/>
              <a:cs typeface="Times New Roman" panose="02020603050405020304" pitchFamily="18" charset="0"/>
            </a:endParaRPr>
          </a:p>
          <a:p>
            <a:pPr marL="457200" indent="-457200">
              <a:buFont typeface="Arial"/>
              <a:buChar char="•"/>
            </a:pPr>
            <a:r>
              <a:rPr lang="en-US" sz="2000" dirty="0" smtClean="0">
                <a:solidFill>
                  <a:srgbClr val="000000"/>
                </a:solidFill>
                <a:latin typeface="Times New Roman" panose="02020603050405020304" pitchFamily="18" charset="0"/>
                <a:cs typeface="Times New Roman" panose="02020603050405020304" pitchFamily="18" charset="0"/>
              </a:rPr>
              <a:t>System will suggest  some tips to make user happy .</a:t>
            </a:r>
          </a:p>
          <a:p>
            <a:pPr marL="457200" indent="-457200">
              <a:buFont typeface="Arial"/>
              <a:buChar char="•"/>
            </a:pPr>
            <a:r>
              <a:rPr lang="en-US" sz="2000" dirty="0" smtClean="0">
                <a:solidFill>
                  <a:srgbClr val="000000"/>
                </a:solidFill>
                <a:latin typeface="Times New Roman" panose="02020603050405020304" pitchFamily="18" charset="0"/>
                <a:cs typeface="Times New Roman" panose="02020603050405020304" pitchFamily="18" charset="0"/>
              </a:rPr>
              <a:t>System will calculate current mood according to facial expression and communication </a:t>
            </a:r>
            <a:r>
              <a:rPr lang="en-US" sz="2400" b="1" dirty="0" smtClean="0">
                <a:solidFill>
                  <a:srgbClr val="000000"/>
                </a:solidFill>
                <a:latin typeface="Bell MT" panose="02020503060305020303" pitchFamily="18" charset="0"/>
              </a:rPr>
              <a:t>.</a:t>
            </a:r>
            <a:endParaRPr lang="en-US" sz="2400" b="1" dirty="0">
              <a:solidFill>
                <a:srgbClr val="000000"/>
              </a:solidFill>
              <a:latin typeface="Bell MT" panose="02020503060305020303"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64</TotalTime>
  <Words>1049</Words>
  <Application>Microsoft Office PowerPoint</Application>
  <PresentationFormat>On-screen Show (4:3)</PresentationFormat>
  <Paragraphs>152</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SimSun</vt:lpstr>
      <vt:lpstr>Adobe Kaiti Std R</vt:lpstr>
      <vt:lpstr>Arial</vt:lpstr>
      <vt:lpstr>Bell MT</vt:lpstr>
      <vt:lpstr>Calibri</vt:lpstr>
      <vt:lpstr>Corbel</vt:lpstr>
      <vt:lpstr>Mangal</vt:lpstr>
      <vt:lpstr>Times New Roman</vt:lpstr>
      <vt:lpstr>Wingdings 3</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Diagram: Flowchart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13</cp:revision>
  <dcterms:created xsi:type="dcterms:W3CDTF">2023-05-08T21:13:05Z</dcterms:created>
  <dcterms:modified xsi:type="dcterms:W3CDTF">2023-05-10T19:34:59Z</dcterms:modified>
</cp:coreProperties>
</file>