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36"/>
  </p:notesMasterIdLst>
  <p:sldIdLst>
    <p:sldId id="293" r:id="rId2"/>
    <p:sldId id="294" r:id="rId3"/>
    <p:sldId id="257" r:id="rId4"/>
    <p:sldId id="263" r:id="rId5"/>
    <p:sldId id="262" r:id="rId6"/>
    <p:sldId id="264" r:id="rId7"/>
    <p:sldId id="266" r:id="rId8"/>
    <p:sldId id="267" r:id="rId9"/>
    <p:sldId id="304" r:id="rId10"/>
    <p:sldId id="268" r:id="rId11"/>
    <p:sldId id="295" r:id="rId12"/>
    <p:sldId id="271" r:id="rId13"/>
    <p:sldId id="297" r:id="rId14"/>
    <p:sldId id="298" r:id="rId15"/>
    <p:sldId id="299" r:id="rId16"/>
    <p:sldId id="303" r:id="rId17"/>
    <p:sldId id="273" r:id="rId18"/>
    <p:sldId id="274" r:id="rId19"/>
    <p:sldId id="275" r:id="rId20"/>
    <p:sldId id="276" r:id="rId21"/>
    <p:sldId id="277" r:id="rId22"/>
    <p:sldId id="278" r:id="rId23"/>
    <p:sldId id="281" r:id="rId24"/>
    <p:sldId id="284" r:id="rId25"/>
    <p:sldId id="279" r:id="rId26"/>
    <p:sldId id="286" r:id="rId27"/>
    <p:sldId id="285" r:id="rId28"/>
    <p:sldId id="288" r:id="rId29"/>
    <p:sldId id="300" r:id="rId30"/>
    <p:sldId id="301" r:id="rId31"/>
    <p:sldId id="290" r:id="rId32"/>
    <p:sldId id="291" r:id="rId33"/>
    <p:sldId id="292"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E3722"/>
    <a:srgbClr val="FFFFFF"/>
    <a:srgbClr val="344529"/>
    <a:srgbClr val="2B3922"/>
    <a:srgbClr val="FCF7F1"/>
    <a:srgbClr val="B8D233"/>
    <a:srgbClr val="5CC6D6"/>
    <a:srgbClr val="F8D22F"/>
    <a:srgbClr val="F03F2B"/>
    <a:srgbClr val="3488A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26" autoAdjust="0"/>
    <p:restoredTop sz="94660"/>
  </p:normalViewPr>
  <p:slideViewPr>
    <p:cSldViewPr snapToGrid="0">
      <p:cViewPr>
        <p:scale>
          <a:sx n="75" d="100"/>
          <a:sy n="75" d="100"/>
        </p:scale>
        <p:origin x="-540"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C7872-D545-4633-8CA3-2D2353FFAC67}" type="datetimeFigureOut">
              <a:rPr lang="en-US" smtClean="0"/>
              <a:pPr/>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233BD-F141-42D7-BCDA-C2E08346769E}" type="slidenum">
              <a:rPr lang="en-US" smtClean="0"/>
              <a:pPr/>
              <a:t>‹#›</a:t>
            </a:fld>
            <a:endParaRPr lang="en-US"/>
          </a:p>
        </p:txBody>
      </p:sp>
    </p:spTree>
    <p:extLst>
      <p:ext uri="{BB962C8B-B14F-4D97-AF65-F5344CB8AC3E}">
        <p14:creationId xmlns="" xmlns:p14="http://schemas.microsoft.com/office/powerpoint/2010/main" val="292212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1/8/2023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1/8/2023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1/8/2023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a:p>
        </p:txBody>
      </p:sp>
    </p:spTree>
    <p:extLst>
      <p:ext uri="{BB962C8B-B14F-4D97-AF65-F5344CB8AC3E}">
        <p14:creationId xmlns=""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pPr/>
              <a:t>1/8/2023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a:p>
        </p:txBody>
      </p:sp>
    </p:spTree>
    <p:extLst>
      <p:ext uri="{BB962C8B-B14F-4D97-AF65-F5344CB8AC3E}">
        <p14:creationId xmlns=""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www.apache.org/" TargetMode="External"/><Relationship Id="rId3" Type="http://schemas.openxmlformats.org/officeDocument/2006/relationships/hyperlink" Target="http://www.developer.com/" TargetMode="External"/><Relationship Id="rId7" Type="http://schemas.openxmlformats.org/officeDocument/2006/relationships/hyperlink" Target="http://cssed.sourceforge.net/" TargetMode="External"/><Relationship Id="rId2" Type="http://schemas.openxmlformats.org/officeDocument/2006/relationships/hyperlink" Target="http://www.php.net/" TargetMode="External"/><Relationship Id="rId1" Type="http://schemas.openxmlformats.org/officeDocument/2006/relationships/slideLayout" Target="../slideLayouts/slideLayout2.xml"/><Relationship Id="rId6" Type="http://schemas.openxmlformats.org/officeDocument/2006/relationships/hyperlink" Target="http://www.mysql.com/" TargetMode="External"/><Relationship Id="rId5" Type="http://schemas.openxmlformats.org/officeDocument/2006/relationships/hyperlink" Target="http://www.projecttunnel.com/" TargetMode="External"/><Relationship Id="rId4" Type="http://schemas.openxmlformats.org/officeDocument/2006/relationships/hyperlink" Target="http://www.15seconds.co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www.w3schools.com/default.asp" TargetMode="External"/><Relationship Id="rId2" Type="http://schemas.openxmlformats.org/officeDocument/2006/relationships/hyperlink" Target="http://www.eclipse.org/pdt/" TargetMode="External"/><Relationship Id="rId1" Type="http://schemas.openxmlformats.org/officeDocument/2006/relationships/slideLayout" Target="../slideLayouts/slideLayout7.xml"/><Relationship Id="rId4" Type="http://schemas.openxmlformats.org/officeDocument/2006/relationships/hyperlink" Target="http://en.wikipedia.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38BE8E77-C112-F343-093E-DAD64C6DF98B}"/>
              </a:ext>
            </a:extLst>
          </p:cNvPr>
          <p:cNvSpPr txBox="1"/>
          <p:nvPr/>
        </p:nvSpPr>
        <p:spPr>
          <a:xfrm>
            <a:off x="1580444" y="1500881"/>
            <a:ext cx="8274755" cy="4926798"/>
          </a:xfrm>
          <a:prstGeom prst="rect">
            <a:avLst/>
          </a:prstGeom>
          <a:noFill/>
        </p:spPr>
        <p:txBody>
          <a:bodyPr wrap="square">
            <a:spAutoFit/>
          </a:bodyPr>
          <a:lstStyle/>
          <a:p>
            <a:pPr algn="ctr">
              <a:lnSpc>
                <a:spcPct val="107000"/>
              </a:lnSpc>
              <a:spcAft>
                <a:spcPts val="800"/>
              </a:spcAft>
            </a:pPr>
            <a:r>
              <a:rPr lang="en-US" sz="1400" b="1" dirty="0" smtClean="0"/>
              <a:t>Deccan Education Society’s</a:t>
            </a:r>
            <a:endParaRPr lang="en-IN" sz="1400" b="1" dirty="0" smtClean="0"/>
          </a:p>
          <a:p>
            <a:r>
              <a:rPr lang="en-US" sz="1400" dirty="0" smtClean="0"/>
              <a:t>                                          FERGUSSON COLLEGE (AUTONOMOUS),PUNE-4</a:t>
            </a:r>
            <a:endParaRPr lang="en-IN" sz="1400" dirty="0" smtClean="0"/>
          </a:p>
          <a:p>
            <a:pPr marR="60325" indent="457200">
              <a:lnSpc>
                <a:spcPct val="107000"/>
              </a:lnSpc>
              <a:spcAft>
                <a:spcPts val="800"/>
              </a:spcAft>
              <a:tabLst>
                <a:tab pos="3063875" algn="ctr"/>
                <a:tab pos="4876800" algn="l"/>
              </a:tabLs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 Project Report On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b="1" u="sng"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“ONLINE OPTICIAN SHOP"</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M.SC </a:t>
            </a:r>
            <a:r>
              <a:rPr lang="en-IN" sz="1800" dirty="0">
                <a:effectLst/>
                <a:latin typeface="Calibri" panose="020F0502020204030204" pitchFamily="34" charset="0"/>
                <a:ea typeface="Calibri" panose="020F0502020204030204" pitchFamily="34" charset="0"/>
                <a:cs typeface="Times New Roman" panose="02020603050405020304" pitchFamily="18" charset="0"/>
              </a:rPr>
              <a:t>(Computer Science)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2022-2023)</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Developed </a:t>
            </a: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By</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marR="60325" indent="457200" algn="ctr">
              <a:lnSpc>
                <a:spcPct val="107000"/>
              </a:lnSpc>
              <a:spcAft>
                <a:spcPts val="800"/>
              </a:spcAft>
            </a:pPr>
            <a:r>
              <a:rPr lang="en-IN" dirty="0" err="1" smtClean="0">
                <a:latin typeface="Calibri" panose="020F0502020204030204" pitchFamily="34" charset="0"/>
                <a:ea typeface="Calibri" panose="020F0502020204030204" pitchFamily="34" charset="0"/>
                <a:cs typeface="Times New Roman" panose="02020603050405020304" pitchFamily="18" charset="0"/>
              </a:rPr>
              <a:t>Gayatri</a:t>
            </a:r>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IN" dirty="0" err="1" smtClean="0">
                <a:latin typeface="Calibri" panose="020F0502020204030204" pitchFamily="34" charset="0"/>
                <a:ea typeface="Calibri" panose="020F0502020204030204" pitchFamily="34" charset="0"/>
                <a:cs typeface="Times New Roman" panose="02020603050405020304" pitchFamily="18" charset="0"/>
              </a:rPr>
              <a:t>Patil</a:t>
            </a:r>
            <a:endParaRPr lang="en-IN" sz="2000" dirty="0" smtClean="0">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Purva</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Kale</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dirty="0" err="1" smtClean="0">
                <a:effectLst/>
                <a:latin typeface="Calibri" panose="020F0502020204030204" pitchFamily="34" charset="0"/>
                <a:ea typeface="Calibri" panose="020F0502020204030204" pitchFamily="34" charset="0"/>
                <a:cs typeface="Times New Roman" panose="02020603050405020304" pitchFamily="18" charset="0"/>
              </a:rPr>
              <a:t>Revati</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smtClean="0">
                <a:effectLst/>
                <a:latin typeface="Calibri" panose="020F0502020204030204" pitchFamily="34" charset="0"/>
                <a:ea typeface="Calibri" panose="020F0502020204030204" pitchFamily="34" charset="0"/>
                <a:cs typeface="Times New Roman" panose="02020603050405020304" pitchFamily="18" charset="0"/>
              </a:rPr>
              <a:t>Jadhav</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Under the guidance of</a:t>
            </a: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dirty="0" smtClean="0">
                <a:effectLst/>
                <a:latin typeface="Bodoni MT" panose="02070603080606020203" pitchFamily="18" charset="0"/>
                <a:ea typeface="Calibri" panose="020F0502020204030204" pitchFamily="34" charset="0"/>
                <a:cs typeface="Times New Roman" panose="02020603050405020304" pitchFamily="18" charset="0"/>
              </a:rPr>
              <a:t>Prof.</a:t>
            </a:r>
            <a:r>
              <a:rPr lang="en-US" b="1" dirty="0" smtClean="0"/>
              <a:t> Mr. </a:t>
            </a:r>
            <a:r>
              <a:rPr lang="en-US" b="1" dirty="0" err="1" smtClean="0"/>
              <a:t>Irfan</a:t>
            </a:r>
            <a:r>
              <a:rPr lang="en-US" b="1" dirty="0" smtClean="0"/>
              <a:t> </a:t>
            </a:r>
            <a:r>
              <a:rPr lang="en-US" b="1" dirty="0" err="1" smtClean="0"/>
              <a:t>Khatik</a:t>
            </a:r>
            <a:endParaRPr lang="en-IN" dirty="0" smtClean="0"/>
          </a:p>
          <a:p>
            <a:pPr marR="60325" indent="457200" algn="ctr">
              <a:lnSpc>
                <a:spcPct val="107000"/>
              </a:lnSpc>
              <a:spcAft>
                <a:spcPts val="800"/>
              </a:spcAft>
            </a:pPr>
            <a:endParaRPr lang="en-IN" dirty="0">
              <a:latin typeface="Bodoni MT" panose="02070603080606020203" pitchFamily="18"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dirty="0" smtClean="0">
                <a:effectLst/>
                <a:latin typeface="Bodoni MT" panose="02070603080606020203" pitchFamily="18" charset="0"/>
                <a:ea typeface="Calibri" panose="020F0502020204030204" pitchFamily="34" charset="0"/>
                <a:cs typeface="Times New Roman" panose="02020603050405020304" pitchFamily="18" charset="0"/>
              </a:rPr>
              <a:t>(Department </a:t>
            </a:r>
            <a:r>
              <a:rPr lang="en-IN" sz="1800" dirty="0">
                <a:effectLst/>
                <a:latin typeface="Bodoni MT" panose="02070603080606020203" pitchFamily="18" charset="0"/>
                <a:ea typeface="Calibri" panose="020F0502020204030204" pitchFamily="34" charset="0"/>
                <a:cs typeface="Times New Roman" panose="02020603050405020304" pitchFamily="18" charset="0"/>
              </a:rPr>
              <a:t>of Computer Science)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1.jpeg"/>
          <p:cNvPicPr/>
          <p:nvPr/>
        </p:nvPicPr>
        <p:blipFill>
          <a:blip r:embed="rId2" cstate="print"/>
          <a:stretch>
            <a:fillRect/>
          </a:stretch>
        </p:blipFill>
        <p:spPr>
          <a:xfrm>
            <a:off x="5305926" y="457199"/>
            <a:ext cx="1419727" cy="1010653"/>
          </a:xfrm>
          <a:prstGeom prst="rect">
            <a:avLst/>
          </a:prstGeom>
        </p:spPr>
      </p:pic>
    </p:spTree>
    <p:extLst>
      <p:ext uri="{BB962C8B-B14F-4D97-AF65-F5344CB8AC3E}">
        <p14:creationId xmlns="" xmlns:p14="http://schemas.microsoft.com/office/powerpoint/2010/main" val="2808372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4539" y="429184"/>
            <a:ext cx="3715289" cy="635408"/>
          </a:xfrm>
        </p:spPr>
        <p:txBody>
          <a:bodyPr>
            <a:normAutofit fontScale="90000"/>
          </a:bodyPr>
          <a:lstStyle/>
          <a:p>
            <a:r>
              <a:rPr lang="en-US" sz="2400" b="1" u="sng" dirty="0" smtClean="0"/>
              <a:t>Use case diagram</a:t>
            </a:r>
            <a:r>
              <a:rPr lang="en-US" sz="1800" b="1" dirty="0" smtClean="0"/>
              <a:t>:- </a:t>
            </a:r>
            <a:r>
              <a:rPr lang="en-US" sz="1800" b="1" dirty="0" smtClean="0">
                <a:solidFill>
                  <a:srgbClr val="FF0000"/>
                </a:solidFill>
              </a:rPr>
              <a:t>Admin</a:t>
            </a:r>
            <a:endParaRPr lang="en-US" sz="1800" b="1" dirty="0">
              <a:solidFill>
                <a:srgbClr val="FF0000"/>
              </a:solidFill>
            </a:endParaRPr>
          </a:p>
        </p:txBody>
      </p:sp>
      <p:sp>
        <p:nvSpPr>
          <p:cNvPr id="5" name="Text Placeholder 4">
            <a:extLst>
              <a:ext uri="{FF2B5EF4-FFF2-40B4-BE49-F238E27FC236}">
                <a16:creationId xmlns="" xmlns:a16="http://schemas.microsoft.com/office/drawing/2014/main" id="{487F8036-8F0D-49A5-BEF3-D578A11FC7A7}"/>
              </a:ext>
            </a:extLst>
          </p:cNvPr>
          <p:cNvSpPr>
            <a:spLocks noGrp="1"/>
          </p:cNvSpPr>
          <p:nvPr>
            <p:ph type="body" sz="half" idx="4294967295"/>
          </p:nvPr>
        </p:nvSpPr>
        <p:spPr>
          <a:xfrm>
            <a:off x="8195750" y="474425"/>
            <a:ext cx="3609975" cy="5865812"/>
          </a:xfrm>
        </p:spPr>
        <p:txBody>
          <a:bodyPr>
            <a:normAutofit/>
          </a:bodyPr>
          <a:lstStyle/>
          <a:p>
            <a:r>
              <a:rPr lang="en-IN" b="1" u="sng" dirty="0"/>
              <a:t>Use case diagram :</a:t>
            </a:r>
          </a:p>
          <a:p>
            <a:pPr marL="285750" indent="-285750">
              <a:buFont typeface="Arial" panose="020B0604020202020204" pitchFamily="34" charset="0"/>
              <a:buChar char="•"/>
            </a:pPr>
            <a:r>
              <a:rPr lang="en-US" b="0" i="0" dirty="0">
                <a:solidFill>
                  <a:srgbClr val="333333"/>
                </a:solidFill>
                <a:effectLst/>
                <a:latin typeface="inter-regular"/>
              </a:rPr>
              <a:t>A use case diagram is used to represent the dynamic behavior of a system. </a:t>
            </a:r>
          </a:p>
          <a:p>
            <a:pPr marL="285750" indent="-285750">
              <a:buFont typeface="Arial" panose="020B0604020202020204" pitchFamily="34" charset="0"/>
              <a:buChar char="•"/>
            </a:pPr>
            <a:r>
              <a:rPr lang="en-US" b="0" i="0" dirty="0">
                <a:solidFill>
                  <a:srgbClr val="333333"/>
                </a:solidFill>
                <a:effectLst/>
                <a:latin typeface="inter-regular"/>
              </a:rPr>
              <a:t>It encapsulates the system's functionality by  use cases, actors, and their relationships.</a:t>
            </a:r>
          </a:p>
          <a:p>
            <a:pPr algn="just"/>
            <a:r>
              <a:rPr lang="en-US" b="0" i="0" dirty="0">
                <a:solidFill>
                  <a:srgbClr val="333333"/>
                </a:solidFill>
                <a:effectLst/>
                <a:latin typeface="inter-regular"/>
              </a:rPr>
              <a:t>Following are the purposes of a use case diagram given below:</a:t>
            </a:r>
          </a:p>
          <a:p>
            <a:pPr algn="just">
              <a:buFont typeface="+mj-lt"/>
              <a:buAutoNum type="arabicPeriod"/>
            </a:pPr>
            <a:r>
              <a:rPr lang="en-US" b="0" i="0" dirty="0">
                <a:solidFill>
                  <a:srgbClr val="000000"/>
                </a:solidFill>
                <a:effectLst/>
                <a:latin typeface="inter-regular"/>
              </a:rPr>
              <a:t>It gathers the system's needs.</a:t>
            </a:r>
          </a:p>
          <a:p>
            <a:pPr algn="just">
              <a:buFont typeface="+mj-lt"/>
              <a:buAutoNum type="arabicPeriod"/>
            </a:pPr>
            <a:r>
              <a:rPr lang="en-US" b="0" i="0" dirty="0">
                <a:solidFill>
                  <a:srgbClr val="000000"/>
                </a:solidFill>
                <a:effectLst/>
                <a:latin typeface="inter-regular"/>
              </a:rPr>
              <a:t>It is process of  external view of the system.</a:t>
            </a:r>
          </a:p>
          <a:p>
            <a:pPr algn="just">
              <a:buFont typeface="+mj-lt"/>
              <a:buAutoNum type="arabicPeriod"/>
            </a:pPr>
            <a:r>
              <a:rPr lang="en-US" b="0" i="0" dirty="0">
                <a:solidFill>
                  <a:srgbClr val="000000"/>
                </a:solidFill>
                <a:effectLst/>
                <a:latin typeface="inter-regular"/>
              </a:rPr>
              <a:t>It recognizes the internal as well as external factors that influence the system.</a:t>
            </a:r>
          </a:p>
          <a:p>
            <a:pPr algn="just">
              <a:buFont typeface="+mj-lt"/>
              <a:buAutoNum type="arabicPeriod"/>
            </a:pPr>
            <a:r>
              <a:rPr lang="en-US" b="0" i="0" dirty="0">
                <a:solidFill>
                  <a:srgbClr val="000000"/>
                </a:solidFill>
                <a:effectLst/>
                <a:latin typeface="inter-regular"/>
              </a:rPr>
              <a:t>It represents the interaction between the actors.</a:t>
            </a:r>
          </a:p>
          <a:p>
            <a:endParaRPr lang="en-IN" dirty="0"/>
          </a:p>
        </p:txBody>
      </p:sp>
      <p:grpSp>
        <p:nvGrpSpPr>
          <p:cNvPr id="6" name="Group 5"/>
          <p:cNvGrpSpPr/>
          <p:nvPr/>
        </p:nvGrpSpPr>
        <p:grpSpPr>
          <a:xfrm>
            <a:off x="334433" y="1253066"/>
            <a:ext cx="7434695" cy="5087171"/>
            <a:chOff x="0" y="0"/>
            <a:chExt cx="5486096" cy="2934654"/>
          </a:xfrm>
        </p:grpSpPr>
        <p:sp>
          <p:nvSpPr>
            <p:cNvPr id="7" name="Rectangle 6"/>
            <p:cNvSpPr/>
            <p:nvPr/>
          </p:nvSpPr>
          <p:spPr>
            <a:xfrm>
              <a:off x="1039952" y="528855"/>
              <a:ext cx="1317948" cy="1502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 name="Rectangle 7"/>
            <p:cNvSpPr/>
            <p:nvPr/>
          </p:nvSpPr>
          <p:spPr>
            <a:xfrm>
              <a:off x="2033981" y="528855"/>
              <a:ext cx="37125" cy="1502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 name="Rectangle 8"/>
            <p:cNvSpPr/>
            <p:nvPr/>
          </p:nvSpPr>
          <p:spPr>
            <a:xfrm>
              <a:off x="3896817" y="1825708"/>
              <a:ext cx="70861" cy="140657"/>
            </a:xfrm>
            <a:prstGeom prst="rect">
              <a:avLst/>
            </a:prstGeom>
            <a:ln>
              <a:noFill/>
            </a:ln>
          </p:spPr>
          <p:txBody>
            <a:bodyPr vert="horz" lIns="0" tIns="0" rIns="0" bIns="0" rtlCol="0">
              <a:noAutofit/>
            </a:body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1" name="Rectangle 10"/>
            <p:cNvSpPr/>
            <p:nvPr/>
          </p:nvSpPr>
          <p:spPr>
            <a:xfrm>
              <a:off x="4345254" y="1799970"/>
              <a:ext cx="47365" cy="1819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1122248" y="2217800"/>
              <a:ext cx="47365" cy="1819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1122248" y="2632329"/>
              <a:ext cx="47365" cy="1819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0" y="1516506"/>
              <a:ext cx="285869" cy="1819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216738" y="1517396"/>
              <a:ext cx="560735"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ADMIN</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637362" y="1516506"/>
              <a:ext cx="47365" cy="1819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4674438" y="1517396"/>
              <a:ext cx="207921"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4829886" y="1517396"/>
              <a:ext cx="620408"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SYSTEM</a:t>
              </a:r>
              <a:endParaRPr lang="en-US"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5296485" y="1516506"/>
              <a:ext cx="47365" cy="1819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Shape 14275"/>
            <p:cNvSpPr/>
            <p:nvPr/>
          </p:nvSpPr>
          <p:spPr>
            <a:xfrm>
              <a:off x="1714195" y="0"/>
              <a:ext cx="2057400" cy="2171700"/>
            </a:xfrm>
            <a:custGeom>
              <a:avLst/>
              <a:gdLst/>
              <a:ahLst/>
              <a:cxnLst/>
              <a:rect l="0" t="0" r="0" b="0"/>
              <a:pathLst>
                <a:path w="2057400" h="2171700">
                  <a:moveTo>
                    <a:pt x="0" y="0"/>
                  </a:moveTo>
                  <a:lnTo>
                    <a:pt x="2057400" y="0"/>
                  </a:lnTo>
                  <a:lnTo>
                    <a:pt x="2057400" y="2171700"/>
                  </a:lnTo>
                  <a:lnTo>
                    <a:pt x="0" y="2171700"/>
                  </a:lnTo>
                  <a:lnTo>
                    <a:pt x="0" y="0"/>
                  </a:lnTo>
                </a:path>
              </a:pathLst>
            </a:custGeom>
            <a:ln w="0" cap="flat">
              <a:miter lim="127000"/>
            </a:ln>
          </p:spPr>
          <p:style>
            <a:lnRef idx="0">
              <a:srgbClr val="000000">
                <a:alpha val="0"/>
              </a:srgbClr>
            </a:lnRef>
            <a:fillRef idx="1">
              <a:srgbClr val="99CCFF"/>
            </a:fillRef>
            <a:effectRef idx="0">
              <a:scrgbClr r="0" g="0" b="0"/>
            </a:effectRef>
            <a:fontRef idx="none"/>
          </p:style>
          <p:txBody>
            <a:bodyPr/>
            <a:lstStyle/>
            <a:p>
              <a:endParaRPr lang="en-US"/>
            </a:p>
          </p:txBody>
        </p:sp>
        <p:sp>
          <p:nvSpPr>
            <p:cNvPr id="21" name="Shape 832"/>
            <p:cNvSpPr/>
            <p:nvPr/>
          </p:nvSpPr>
          <p:spPr>
            <a:xfrm>
              <a:off x="1714195" y="0"/>
              <a:ext cx="2057400" cy="2171700"/>
            </a:xfrm>
            <a:custGeom>
              <a:avLst/>
              <a:gdLst/>
              <a:ahLst/>
              <a:cxnLst/>
              <a:rect l="0" t="0" r="0" b="0"/>
              <a:pathLst>
                <a:path w="2057400" h="2171700">
                  <a:moveTo>
                    <a:pt x="0" y="2171700"/>
                  </a:moveTo>
                  <a:lnTo>
                    <a:pt x="2057400" y="2171700"/>
                  </a:lnTo>
                  <a:lnTo>
                    <a:pt x="2057400" y="0"/>
                  </a:lnTo>
                  <a:lnTo>
                    <a:pt x="0" y="0"/>
                  </a:lnTo>
                  <a:close/>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833"/>
            <p:cNvSpPr/>
            <p:nvPr/>
          </p:nvSpPr>
          <p:spPr>
            <a:xfrm>
              <a:off x="2057095" y="104775"/>
              <a:ext cx="1371600" cy="457200"/>
            </a:xfrm>
            <a:custGeom>
              <a:avLst/>
              <a:gdLst/>
              <a:ahLst/>
              <a:cxnLst/>
              <a:rect l="0" t="0" r="0" b="0"/>
              <a:pathLst>
                <a:path w="1371600" h="457200">
                  <a:moveTo>
                    <a:pt x="685800" y="0"/>
                  </a:moveTo>
                  <a:cubicBezTo>
                    <a:pt x="1064514" y="0"/>
                    <a:pt x="1371600" y="102362"/>
                    <a:pt x="1371600" y="228600"/>
                  </a:cubicBezTo>
                  <a:cubicBezTo>
                    <a:pt x="1371600" y="354838"/>
                    <a:pt x="1064514" y="457200"/>
                    <a:pt x="685800" y="457200"/>
                  </a:cubicBezTo>
                  <a:cubicBezTo>
                    <a:pt x="307086" y="457200"/>
                    <a:pt x="0" y="354838"/>
                    <a:pt x="0" y="228600"/>
                  </a:cubicBezTo>
                  <a:cubicBezTo>
                    <a:pt x="0" y="102362"/>
                    <a:pt x="307086" y="0"/>
                    <a:pt x="685800" y="0"/>
                  </a:cubicBezTo>
                  <a:close/>
                </a:path>
              </a:pathLst>
            </a:custGeom>
            <a:ln w="0" cap="flat">
              <a:miter lim="127000"/>
            </a:ln>
          </p:spPr>
          <p:style>
            <a:lnRef idx="0">
              <a:srgbClr val="000000">
                <a:alpha val="0"/>
              </a:srgbClr>
            </a:lnRef>
            <a:fillRef idx="1">
              <a:srgbClr val="99CCFF"/>
            </a:fillRef>
            <a:effectRef idx="0">
              <a:scrgbClr r="0" g="0" b="0"/>
            </a:effectRef>
            <a:fontRef idx="none"/>
          </p:style>
          <p:txBody>
            <a:bodyPr/>
            <a:lstStyle/>
            <a:p>
              <a:endParaRPr lang="en-US"/>
            </a:p>
          </p:txBody>
        </p:sp>
        <p:sp>
          <p:nvSpPr>
            <p:cNvPr id="23" name="Shape 834"/>
            <p:cNvSpPr/>
            <p:nvPr/>
          </p:nvSpPr>
          <p:spPr>
            <a:xfrm>
              <a:off x="2057095" y="104775"/>
              <a:ext cx="1371600" cy="457200"/>
            </a:xfrm>
            <a:custGeom>
              <a:avLst/>
              <a:gdLst/>
              <a:ahLst/>
              <a:cxnLst/>
              <a:rect l="0" t="0" r="0" b="0"/>
              <a:pathLst>
                <a:path w="1371600" h="457200">
                  <a:moveTo>
                    <a:pt x="0" y="228600"/>
                  </a:moveTo>
                  <a:cubicBezTo>
                    <a:pt x="0" y="102362"/>
                    <a:pt x="307086" y="0"/>
                    <a:pt x="685800" y="0"/>
                  </a:cubicBezTo>
                  <a:cubicBezTo>
                    <a:pt x="1064514" y="0"/>
                    <a:pt x="1371600" y="102362"/>
                    <a:pt x="1371600" y="228600"/>
                  </a:cubicBezTo>
                  <a:cubicBezTo>
                    <a:pt x="1371600" y="354838"/>
                    <a:pt x="1064514" y="457200"/>
                    <a:pt x="685800" y="457200"/>
                  </a:cubicBezTo>
                  <a:cubicBezTo>
                    <a:pt x="307086" y="457200"/>
                    <a:pt x="0" y="354838"/>
                    <a:pt x="0" y="22860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Rectangle 23"/>
            <p:cNvSpPr/>
            <p:nvPr/>
          </p:nvSpPr>
          <p:spPr>
            <a:xfrm>
              <a:off x="2424125" y="249174"/>
              <a:ext cx="845518"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Add Glasses</a:t>
              </a:r>
              <a:endParaRPr lang="en-US"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3058363" y="249174"/>
              <a:ext cx="38479"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6" name="Shape 837"/>
            <p:cNvSpPr/>
            <p:nvPr/>
          </p:nvSpPr>
          <p:spPr>
            <a:xfrm>
              <a:off x="342595" y="114300"/>
              <a:ext cx="457200" cy="342900"/>
            </a:xfrm>
            <a:custGeom>
              <a:avLst/>
              <a:gdLst/>
              <a:ahLst/>
              <a:cxnLst/>
              <a:rect l="0" t="0" r="0" b="0"/>
              <a:pathLst>
                <a:path w="457200" h="342900">
                  <a:moveTo>
                    <a:pt x="228600" y="0"/>
                  </a:moveTo>
                  <a:cubicBezTo>
                    <a:pt x="354838" y="0"/>
                    <a:pt x="457200" y="76835"/>
                    <a:pt x="457200" y="171450"/>
                  </a:cubicBezTo>
                  <a:cubicBezTo>
                    <a:pt x="457200" y="266192"/>
                    <a:pt x="354838" y="342900"/>
                    <a:pt x="228600" y="342900"/>
                  </a:cubicBezTo>
                  <a:cubicBezTo>
                    <a:pt x="102362" y="342900"/>
                    <a:pt x="0" y="266192"/>
                    <a:pt x="0" y="171450"/>
                  </a:cubicBezTo>
                  <a:cubicBezTo>
                    <a:pt x="0" y="76835"/>
                    <a:pt x="102362" y="0"/>
                    <a:pt x="22860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27" name="Shape 838"/>
            <p:cNvSpPr/>
            <p:nvPr/>
          </p:nvSpPr>
          <p:spPr>
            <a:xfrm>
              <a:off x="342595" y="114300"/>
              <a:ext cx="457200" cy="342900"/>
            </a:xfrm>
            <a:custGeom>
              <a:avLst/>
              <a:gdLst/>
              <a:ahLst/>
              <a:cxnLst/>
              <a:rect l="0" t="0" r="0" b="0"/>
              <a:pathLst>
                <a:path w="457200" h="342900">
                  <a:moveTo>
                    <a:pt x="0" y="171450"/>
                  </a:moveTo>
                  <a:cubicBezTo>
                    <a:pt x="0" y="76835"/>
                    <a:pt x="102362" y="0"/>
                    <a:pt x="228600" y="0"/>
                  </a:cubicBezTo>
                  <a:cubicBezTo>
                    <a:pt x="354838" y="0"/>
                    <a:pt x="457200" y="76835"/>
                    <a:pt x="457200" y="171450"/>
                  </a:cubicBezTo>
                  <a:cubicBezTo>
                    <a:pt x="457200" y="266192"/>
                    <a:pt x="354838" y="342900"/>
                    <a:pt x="228600" y="342900"/>
                  </a:cubicBezTo>
                  <a:cubicBezTo>
                    <a:pt x="102362" y="342900"/>
                    <a:pt x="0" y="266192"/>
                    <a:pt x="0" y="17145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Shape 839"/>
            <p:cNvSpPr/>
            <p:nvPr/>
          </p:nvSpPr>
          <p:spPr>
            <a:xfrm>
              <a:off x="571195" y="457200"/>
              <a:ext cx="0" cy="685800"/>
            </a:xfrm>
            <a:custGeom>
              <a:avLst/>
              <a:gdLst/>
              <a:ahLst/>
              <a:cxnLst/>
              <a:rect l="0" t="0" r="0" b="0"/>
              <a:pathLst>
                <a:path h="685800">
                  <a:moveTo>
                    <a:pt x="0" y="0"/>
                  </a:moveTo>
                  <a:lnTo>
                    <a:pt x="0" y="6858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9" name="Shape 840"/>
            <p:cNvSpPr/>
            <p:nvPr/>
          </p:nvSpPr>
          <p:spPr>
            <a:xfrm>
              <a:off x="228295" y="5715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Shape 841"/>
            <p:cNvSpPr/>
            <p:nvPr/>
          </p:nvSpPr>
          <p:spPr>
            <a:xfrm>
              <a:off x="571195" y="5715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1" name="Shape 842"/>
            <p:cNvSpPr/>
            <p:nvPr/>
          </p:nvSpPr>
          <p:spPr>
            <a:xfrm>
              <a:off x="228295" y="11430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2" name="Shape 843"/>
            <p:cNvSpPr/>
            <p:nvPr/>
          </p:nvSpPr>
          <p:spPr>
            <a:xfrm>
              <a:off x="571195" y="11430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3" name="Shape 844"/>
            <p:cNvSpPr/>
            <p:nvPr/>
          </p:nvSpPr>
          <p:spPr>
            <a:xfrm>
              <a:off x="4914596" y="0"/>
              <a:ext cx="457200" cy="342900"/>
            </a:xfrm>
            <a:custGeom>
              <a:avLst/>
              <a:gdLst/>
              <a:ahLst/>
              <a:cxnLst/>
              <a:rect l="0" t="0" r="0" b="0"/>
              <a:pathLst>
                <a:path w="457200" h="342900">
                  <a:moveTo>
                    <a:pt x="228600" y="0"/>
                  </a:moveTo>
                  <a:cubicBezTo>
                    <a:pt x="354838" y="0"/>
                    <a:pt x="457200" y="76835"/>
                    <a:pt x="457200" y="171450"/>
                  </a:cubicBezTo>
                  <a:cubicBezTo>
                    <a:pt x="457200" y="266192"/>
                    <a:pt x="354838" y="342900"/>
                    <a:pt x="228600" y="342900"/>
                  </a:cubicBezTo>
                  <a:cubicBezTo>
                    <a:pt x="102362" y="342900"/>
                    <a:pt x="0" y="266192"/>
                    <a:pt x="0" y="171450"/>
                  </a:cubicBezTo>
                  <a:cubicBezTo>
                    <a:pt x="0" y="76835"/>
                    <a:pt x="102362" y="0"/>
                    <a:pt x="22860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34" name="Shape 845"/>
            <p:cNvSpPr/>
            <p:nvPr/>
          </p:nvSpPr>
          <p:spPr>
            <a:xfrm>
              <a:off x="4914596" y="0"/>
              <a:ext cx="457200" cy="342900"/>
            </a:xfrm>
            <a:custGeom>
              <a:avLst/>
              <a:gdLst/>
              <a:ahLst/>
              <a:cxnLst/>
              <a:rect l="0" t="0" r="0" b="0"/>
              <a:pathLst>
                <a:path w="457200" h="342900">
                  <a:moveTo>
                    <a:pt x="0" y="171450"/>
                  </a:moveTo>
                  <a:cubicBezTo>
                    <a:pt x="0" y="76835"/>
                    <a:pt x="102362" y="0"/>
                    <a:pt x="228600" y="0"/>
                  </a:cubicBezTo>
                  <a:cubicBezTo>
                    <a:pt x="354838" y="0"/>
                    <a:pt x="457200" y="76835"/>
                    <a:pt x="457200" y="171450"/>
                  </a:cubicBezTo>
                  <a:cubicBezTo>
                    <a:pt x="457200" y="266192"/>
                    <a:pt x="354838" y="342900"/>
                    <a:pt x="228600" y="342900"/>
                  </a:cubicBezTo>
                  <a:cubicBezTo>
                    <a:pt x="102362" y="342900"/>
                    <a:pt x="0" y="266192"/>
                    <a:pt x="0" y="17145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5" name="Shape 846"/>
            <p:cNvSpPr/>
            <p:nvPr/>
          </p:nvSpPr>
          <p:spPr>
            <a:xfrm>
              <a:off x="5143196" y="342900"/>
              <a:ext cx="0" cy="685800"/>
            </a:xfrm>
            <a:custGeom>
              <a:avLst/>
              <a:gdLst/>
              <a:ahLst/>
              <a:cxnLst/>
              <a:rect l="0" t="0" r="0" b="0"/>
              <a:pathLst>
                <a:path h="685800">
                  <a:moveTo>
                    <a:pt x="0" y="0"/>
                  </a:moveTo>
                  <a:lnTo>
                    <a:pt x="0" y="6858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6" name="Shape 847"/>
            <p:cNvSpPr/>
            <p:nvPr/>
          </p:nvSpPr>
          <p:spPr>
            <a:xfrm>
              <a:off x="5143196" y="4572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Shape 848"/>
            <p:cNvSpPr/>
            <p:nvPr/>
          </p:nvSpPr>
          <p:spPr>
            <a:xfrm>
              <a:off x="4800296" y="4572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8" name="Shape 849"/>
            <p:cNvSpPr/>
            <p:nvPr/>
          </p:nvSpPr>
          <p:spPr>
            <a:xfrm>
              <a:off x="4800296" y="10287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9" name="Shape 850"/>
            <p:cNvSpPr/>
            <p:nvPr/>
          </p:nvSpPr>
          <p:spPr>
            <a:xfrm>
              <a:off x="5143196" y="10287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0" name="Shape 851"/>
            <p:cNvSpPr/>
            <p:nvPr/>
          </p:nvSpPr>
          <p:spPr>
            <a:xfrm>
              <a:off x="1968133" y="608918"/>
              <a:ext cx="1257300" cy="509905"/>
            </a:xfrm>
            <a:custGeom>
              <a:avLst/>
              <a:gdLst/>
              <a:ahLst/>
              <a:cxnLst/>
              <a:rect l="0" t="0" r="0" b="0"/>
              <a:pathLst>
                <a:path w="1257300" h="509905">
                  <a:moveTo>
                    <a:pt x="628650" y="0"/>
                  </a:moveTo>
                  <a:cubicBezTo>
                    <a:pt x="975868" y="0"/>
                    <a:pt x="1257300" y="114173"/>
                    <a:pt x="1257300" y="255016"/>
                  </a:cubicBezTo>
                  <a:cubicBezTo>
                    <a:pt x="1257300" y="395732"/>
                    <a:pt x="975868" y="509905"/>
                    <a:pt x="628650" y="509905"/>
                  </a:cubicBezTo>
                  <a:cubicBezTo>
                    <a:pt x="281432" y="509905"/>
                    <a:pt x="0" y="395732"/>
                    <a:pt x="0" y="255016"/>
                  </a:cubicBezTo>
                  <a:cubicBezTo>
                    <a:pt x="0" y="114173"/>
                    <a:pt x="281432" y="0"/>
                    <a:pt x="62865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41" name="Shape 852"/>
            <p:cNvSpPr/>
            <p:nvPr/>
          </p:nvSpPr>
          <p:spPr>
            <a:xfrm>
              <a:off x="2080590" y="623570"/>
              <a:ext cx="1257300" cy="509905"/>
            </a:xfrm>
            <a:custGeom>
              <a:avLst/>
              <a:gdLst/>
              <a:ahLst/>
              <a:cxnLst/>
              <a:rect l="0" t="0" r="0" b="0"/>
              <a:pathLst>
                <a:path w="1257300" h="509905">
                  <a:moveTo>
                    <a:pt x="0" y="255016"/>
                  </a:moveTo>
                  <a:cubicBezTo>
                    <a:pt x="0" y="114173"/>
                    <a:pt x="281432" y="0"/>
                    <a:pt x="628650" y="0"/>
                  </a:cubicBezTo>
                  <a:cubicBezTo>
                    <a:pt x="975868" y="0"/>
                    <a:pt x="1257300" y="114173"/>
                    <a:pt x="1257300" y="255016"/>
                  </a:cubicBezTo>
                  <a:cubicBezTo>
                    <a:pt x="1257300" y="395732"/>
                    <a:pt x="975868" y="509905"/>
                    <a:pt x="628650" y="509905"/>
                  </a:cubicBezTo>
                  <a:cubicBezTo>
                    <a:pt x="281432" y="509905"/>
                    <a:pt x="0" y="395732"/>
                    <a:pt x="0" y="255016"/>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2" name="Rectangle 41"/>
            <p:cNvSpPr/>
            <p:nvPr/>
          </p:nvSpPr>
          <p:spPr>
            <a:xfrm>
              <a:off x="2366213" y="776478"/>
              <a:ext cx="958231"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dirty="0" smtClean="0">
                  <a:solidFill>
                    <a:srgbClr val="000000"/>
                  </a:solidFill>
                  <a:latin typeface="Calibri" panose="020F0502020204030204" pitchFamily="34" charset="0"/>
                  <a:ea typeface="Calibri" panose="020F0502020204030204" pitchFamily="34" charset="0"/>
                </a:rPr>
                <a:t>ADD FRAME</a:t>
              </a:r>
              <a:r>
                <a:rPr lang="en-US" sz="1000" b="1" dirty="0" smtClean="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2537155" y="944372"/>
              <a:ext cx="468899" cy="173420"/>
            </a:xfrm>
            <a:prstGeom prst="rect">
              <a:avLst/>
            </a:prstGeom>
            <a:ln>
              <a:noFill/>
            </a:ln>
          </p:spPr>
          <p:txBody>
            <a:bodyPr vert="horz" lIns="0" tIns="0" rIns="0" bIns="0" rtlCol="0">
              <a:noAutofit/>
            </a:body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2887675" y="944372"/>
              <a:ext cx="38479"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5" name="Shape 856"/>
            <p:cNvSpPr/>
            <p:nvPr/>
          </p:nvSpPr>
          <p:spPr>
            <a:xfrm>
              <a:off x="2057095" y="1194435"/>
              <a:ext cx="1257300" cy="464185"/>
            </a:xfrm>
            <a:custGeom>
              <a:avLst/>
              <a:gdLst/>
              <a:ahLst/>
              <a:cxnLst/>
              <a:rect l="0" t="0" r="0" b="0"/>
              <a:pathLst>
                <a:path w="1257300" h="464185">
                  <a:moveTo>
                    <a:pt x="628650" y="0"/>
                  </a:moveTo>
                  <a:cubicBezTo>
                    <a:pt x="975868" y="0"/>
                    <a:pt x="1257300" y="104013"/>
                    <a:pt x="1257300" y="232156"/>
                  </a:cubicBezTo>
                  <a:cubicBezTo>
                    <a:pt x="1257300" y="360299"/>
                    <a:pt x="975868" y="464185"/>
                    <a:pt x="628650" y="464185"/>
                  </a:cubicBezTo>
                  <a:cubicBezTo>
                    <a:pt x="281432" y="464185"/>
                    <a:pt x="0" y="360299"/>
                    <a:pt x="0" y="232156"/>
                  </a:cubicBezTo>
                  <a:cubicBezTo>
                    <a:pt x="0" y="104013"/>
                    <a:pt x="281432" y="0"/>
                    <a:pt x="62865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46" name="Shape 857"/>
            <p:cNvSpPr/>
            <p:nvPr/>
          </p:nvSpPr>
          <p:spPr>
            <a:xfrm>
              <a:off x="2057095" y="1194435"/>
              <a:ext cx="1257300" cy="464185"/>
            </a:xfrm>
            <a:custGeom>
              <a:avLst/>
              <a:gdLst/>
              <a:ahLst/>
              <a:cxnLst/>
              <a:rect l="0" t="0" r="0" b="0"/>
              <a:pathLst>
                <a:path w="1257300" h="464185">
                  <a:moveTo>
                    <a:pt x="0" y="232156"/>
                  </a:moveTo>
                  <a:cubicBezTo>
                    <a:pt x="0" y="104013"/>
                    <a:pt x="281432" y="0"/>
                    <a:pt x="628650" y="0"/>
                  </a:cubicBezTo>
                  <a:cubicBezTo>
                    <a:pt x="975868" y="0"/>
                    <a:pt x="1257300" y="104013"/>
                    <a:pt x="1257300" y="232156"/>
                  </a:cubicBezTo>
                  <a:cubicBezTo>
                    <a:pt x="1257300" y="360299"/>
                    <a:pt x="975868" y="464185"/>
                    <a:pt x="628650" y="464185"/>
                  </a:cubicBezTo>
                  <a:cubicBezTo>
                    <a:pt x="281432" y="464185"/>
                    <a:pt x="0" y="360299"/>
                    <a:pt x="0" y="232156"/>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7" name="Rectangle 46"/>
            <p:cNvSpPr/>
            <p:nvPr/>
          </p:nvSpPr>
          <p:spPr>
            <a:xfrm>
              <a:off x="2567635" y="1337564"/>
              <a:ext cx="317489" cy="15690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b="1">
                  <a:solidFill>
                    <a:srgbClr val="000000"/>
                  </a:solidFill>
                  <a:effectLst/>
                  <a:latin typeface="Calibri" panose="020F0502020204030204" pitchFamily="34" charset="0"/>
                  <a:ea typeface="Calibri" panose="020F0502020204030204" pitchFamily="34" charset="0"/>
                </a:rPr>
                <a:t>View</a:t>
              </a:r>
              <a:endParaRPr lang="en-US"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2805379" y="1337564"/>
              <a:ext cx="34814" cy="15690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9" name="Shape 860"/>
            <p:cNvSpPr/>
            <p:nvPr/>
          </p:nvSpPr>
          <p:spPr>
            <a:xfrm>
              <a:off x="1027760" y="328676"/>
              <a:ext cx="915035" cy="147447"/>
            </a:xfrm>
            <a:custGeom>
              <a:avLst/>
              <a:gdLst/>
              <a:ahLst/>
              <a:cxnLst/>
              <a:rect l="0" t="0" r="0" b="0"/>
              <a:pathLst>
                <a:path w="915035" h="147447">
                  <a:moveTo>
                    <a:pt x="1270" y="0"/>
                  </a:moveTo>
                  <a:lnTo>
                    <a:pt x="840005" y="104842"/>
                  </a:lnTo>
                  <a:lnTo>
                    <a:pt x="844169" y="71755"/>
                  </a:lnTo>
                  <a:lnTo>
                    <a:pt x="915035" y="118999"/>
                  </a:lnTo>
                  <a:lnTo>
                    <a:pt x="834644" y="147447"/>
                  </a:lnTo>
                  <a:lnTo>
                    <a:pt x="838806" y="114376"/>
                  </a:lnTo>
                  <a:lnTo>
                    <a:pt x="0" y="9525"/>
                  </a:lnTo>
                  <a:lnTo>
                    <a:pt x="127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0" name="Shape 861"/>
            <p:cNvSpPr/>
            <p:nvPr/>
          </p:nvSpPr>
          <p:spPr>
            <a:xfrm>
              <a:off x="3448635" y="197612"/>
              <a:ext cx="1123061" cy="264287"/>
            </a:xfrm>
            <a:custGeom>
              <a:avLst/>
              <a:gdLst/>
              <a:ahLst/>
              <a:cxnLst/>
              <a:rect l="0" t="0" r="0" b="0"/>
              <a:pathLst>
                <a:path w="1123061" h="264287">
                  <a:moveTo>
                    <a:pt x="1040638" y="0"/>
                  </a:moveTo>
                  <a:lnTo>
                    <a:pt x="1123061" y="21463"/>
                  </a:lnTo>
                  <a:lnTo>
                    <a:pt x="1056386" y="74549"/>
                  </a:lnTo>
                  <a:lnTo>
                    <a:pt x="1049513" y="42014"/>
                  </a:lnTo>
                  <a:lnTo>
                    <a:pt x="2032" y="264287"/>
                  </a:lnTo>
                  <a:lnTo>
                    <a:pt x="0" y="255016"/>
                  </a:lnTo>
                  <a:lnTo>
                    <a:pt x="1047526" y="32608"/>
                  </a:lnTo>
                  <a:lnTo>
                    <a:pt x="104063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1" name="Shape 862"/>
            <p:cNvSpPr/>
            <p:nvPr/>
          </p:nvSpPr>
          <p:spPr>
            <a:xfrm>
              <a:off x="3312490" y="1187196"/>
              <a:ext cx="1359535" cy="588137"/>
            </a:xfrm>
            <a:custGeom>
              <a:avLst/>
              <a:gdLst/>
              <a:ahLst/>
              <a:cxnLst/>
              <a:rect l="0" t="0" r="0" b="0"/>
              <a:pathLst>
                <a:path w="1359535" h="588137">
                  <a:moveTo>
                    <a:pt x="1274445" y="0"/>
                  </a:moveTo>
                  <a:lnTo>
                    <a:pt x="1359535" y="5207"/>
                  </a:lnTo>
                  <a:lnTo>
                    <a:pt x="1304417" y="70104"/>
                  </a:lnTo>
                  <a:lnTo>
                    <a:pt x="1291341" y="39520"/>
                  </a:lnTo>
                  <a:lnTo>
                    <a:pt x="3810" y="588137"/>
                  </a:lnTo>
                  <a:lnTo>
                    <a:pt x="0" y="579374"/>
                  </a:lnTo>
                  <a:lnTo>
                    <a:pt x="1287585" y="30735"/>
                  </a:lnTo>
                  <a:lnTo>
                    <a:pt x="1274445"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2" name="Shape 863"/>
            <p:cNvSpPr/>
            <p:nvPr/>
          </p:nvSpPr>
          <p:spPr>
            <a:xfrm>
              <a:off x="3448253" y="557403"/>
              <a:ext cx="1123442" cy="361569"/>
            </a:xfrm>
            <a:custGeom>
              <a:avLst/>
              <a:gdLst/>
              <a:ahLst/>
              <a:cxnLst/>
              <a:rect l="0" t="0" r="0" b="0"/>
              <a:pathLst>
                <a:path w="1123442" h="361569">
                  <a:moveTo>
                    <a:pt x="1039368" y="0"/>
                  </a:moveTo>
                  <a:lnTo>
                    <a:pt x="1123442" y="14097"/>
                  </a:lnTo>
                  <a:lnTo>
                    <a:pt x="1061720" y="72771"/>
                  </a:lnTo>
                  <a:lnTo>
                    <a:pt x="1051942" y="40937"/>
                  </a:lnTo>
                  <a:lnTo>
                    <a:pt x="2794" y="361569"/>
                  </a:lnTo>
                  <a:lnTo>
                    <a:pt x="0" y="352425"/>
                  </a:lnTo>
                  <a:lnTo>
                    <a:pt x="1049135" y="31797"/>
                  </a:lnTo>
                  <a:lnTo>
                    <a:pt x="103936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3" name="Shape 864"/>
            <p:cNvSpPr/>
            <p:nvPr/>
          </p:nvSpPr>
          <p:spPr>
            <a:xfrm>
              <a:off x="1027760" y="785876"/>
              <a:ext cx="915035" cy="156083"/>
            </a:xfrm>
            <a:custGeom>
              <a:avLst/>
              <a:gdLst/>
              <a:ahLst/>
              <a:cxnLst/>
              <a:rect l="0" t="0" r="0" b="0"/>
              <a:pathLst>
                <a:path w="915035" h="156083">
                  <a:moveTo>
                    <a:pt x="1270" y="0"/>
                  </a:moveTo>
                  <a:lnTo>
                    <a:pt x="840173" y="113605"/>
                  </a:lnTo>
                  <a:lnTo>
                    <a:pt x="844677" y="80518"/>
                  </a:lnTo>
                  <a:lnTo>
                    <a:pt x="915035" y="128524"/>
                  </a:lnTo>
                  <a:lnTo>
                    <a:pt x="834390" y="156083"/>
                  </a:lnTo>
                  <a:lnTo>
                    <a:pt x="838891" y="123018"/>
                  </a:lnTo>
                  <a:lnTo>
                    <a:pt x="0" y="9398"/>
                  </a:lnTo>
                  <a:lnTo>
                    <a:pt x="127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4" name="Shape 865"/>
            <p:cNvSpPr/>
            <p:nvPr/>
          </p:nvSpPr>
          <p:spPr>
            <a:xfrm>
              <a:off x="1050874" y="1509776"/>
              <a:ext cx="1029716" cy="254000"/>
            </a:xfrm>
            <a:custGeom>
              <a:avLst/>
              <a:gdLst/>
              <a:ahLst/>
              <a:cxnLst/>
              <a:rect l="0" t="0" r="0" b="0"/>
              <a:pathLst>
                <a:path w="1029716" h="254000">
                  <a:moveTo>
                    <a:pt x="2032" y="0"/>
                  </a:moveTo>
                  <a:lnTo>
                    <a:pt x="956329" y="212122"/>
                  </a:lnTo>
                  <a:lnTo>
                    <a:pt x="963549" y="179578"/>
                  </a:lnTo>
                  <a:lnTo>
                    <a:pt x="1029716" y="233299"/>
                  </a:lnTo>
                  <a:lnTo>
                    <a:pt x="947039" y="254000"/>
                  </a:lnTo>
                  <a:lnTo>
                    <a:pt x="954273" y="221389"/>
                  </a:lnTo>
                  <a:lnTo>
                    <a:pt x="0" y="9398"/>
                  </a:lnTo>
                  <a:lnTo>
                    <a:pt x="203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5" name="Shape 866"/>
            <p:cNvSpPr/>
            <p:nvPr/>
          </p:nvSpPr>
          <p:spPr>
            <a:xfrm>
              <a:off x="2080590" y="2446528"/>
              <a:ext cx="1257300" cy="464820"/>
            </a:xfrm>
            <a:custGeom>
              <a:avLst/>
              <a:gdLst/>
              <a:ahLst/>
              <a:cxnLst/>
              <a:rect l="0" t="0" r="0" b="0"/>
              <a:pathLst>
                <a:path w="1257300" h="464820">
                  <a:moveTo>
                    <a:pt x="628650" y="0"/>
                  </a:moveTo>
                  <a:cubicBezTo>
                    <a:pt x="975868" y="0"/>
                    <a:pt x="1257300" y="104013"/>
                    <a:pt x="1257300" y="232410"/>
                  </a:cubicBezTo>
                  <a:cubicBezTo>
                    <a:pt x="1257300" y="360807"/>
                    <a:pt x="975868" y="464820"/>
                    <a:pt x="628650" y="464820"/>
                  </a:cubicBezTo>
                  <a:cubicBezTo>
                    <a:pt x="281432" y="464820"/>
                    <a:pt x="0" y="360807"/>
                    <a:pt x="0" y="232410"/>
                  </a:cubicBezTo>
                  <a:cubicBezTo>
                    <a:pt x="0" y="104013"/>
                    <a:pt x="281432" y="0"/>
                    <a:pt x="62865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56" name="Shape 867"/>
            <p:cNvSpPr/>
            <p:nvPr/>
          </p:nvSpPr>
          <p:spPr>
            <a:xfrm>
              <a:off x="2080590" y="2446528"/>
              <a:ext cx="1257300" cy="464820"/>
            </a:xfrm>
            <a:custGeom>
              <a:avLst/>
              <a:gdLst/>
              <a:ahLst/>
              <a:cxnLst/>
              <a:rect l="0" t="0" r="0" b="0"/>
              <a:pathLst>
                <a:path w="1257300" h="464820">
                  <a:moveTo>
                    <a:pt x="0" y="232410"/>
                  </a:moveTo>
                  <a:cubicBezTo>
                    <a:pt x="0" y="104013"/>
                    <a:pt x="281432" y="0"/>
                    <a:pt x="628650" y="0"/>
                  </a:cubicBezTo>
                  <a:cubicBezTo>
                    <a:pt x="975868" y="0"/>
                    <a:pt x="1257300" y="104013"/>
                    <a:pt x="1257300" y="232410"/>
                  </a:cubicBezTo>
                  <a:cubicBezTo>
                    <a:pt x="1257300" y="360807"/>
                    <a:pt x="975868" y="464820"/>
                    <a:pt x="628650" y="464820"/>
                  </a:cubicBezTo>
                  <a:cubicBezTo>
                    <a:pt x="281432" y="464820"/>
                    <a:pt x="0" y="360807"/>
                    <a:pt x="0" y="23241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7" name="Rectangle 56"/>
            <p:cNvSpPr/>
            <p:nvPr/>
          </p:nvSpPr>
          <p:spPr>
            <a:xfrm>
              <a:off x="2363165" y="2593594"/>
              <a:ext cx="706754"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View sale </a:t>
              </a:r>
              <a:endParaRPr lang="en-US" sz="1100">
                <a:solidFill>
                  <a:srgbClr val="000000"/>
                </a:solidFill>
                <a:effectLst/>
                <a:latin typeface="Calibri" panose="020F0502020204030204" pitchFamily="34" charset="0"/>
                <a:ea typeface="Calibri" panose="020F0502020204030204" pitchFamily="34" charset="0"/>
              </a:endParaRPr>
            </a:p>
          </p:txBody>
        </p:sp>
        <p:sp>
          <p:nvSpPr>
            <p:cNvPr id="58" name="Rectangle 57"/>
            <p:cNvSpPr/>
            <p:nvPr/>
          </p:nvSpPr>
          <p:spPr>
            <a:xfrm>
              <a:off x="2363165" y="2761234"/>
              <a:ext cx="485075"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Details</a:t>
              </a:r>
              <a:endParaRPr lang="en-US" sz="1100">
                <a:solidFill>
                  <a:srgbClr val="000000"/>
                </a:solidFill>
                <a:effectLst/>
                <a:latin typeface="Calibri" panose="020F0502020204030204" pitchFamily="34" charset="0"/>
                <a:ea typeface="Calibri" panose="020F0502020204030204" pitchFamily="34" charset="0"/>
              </a:endParaRPr>
            </a:p>
          </p:txBody>
        </p:sp>
        <p:sp>
          <p:nvSpPr>
            <p:cNvPr id="59" name="Rectangle 58"/>
            <p:cNvSpPr/>
            <p:nvPr/>
          </p:nvSpPr>
          <p:spPr>
            <a:xfrm>
              <a:off x="2726131" y="2761234"/>
              <a:ext cx="38479"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60" name="Shape 871"/>
            <p:cNvSpPr/>
            <p:nvPr/>
          </p:nvSpPr>
          <p:spPr>
            <a:xfrm>
              <a:off x="3426917" y="898398"/>
              <a:ext cx="1144778" cy="477647"/>
            </a:xfrm>
            <a:custGeom>
              <a:avLst/>
              <a:gdLst/>
              <a:ahLst/>
              <a:cxnLst/>
              <a:rect l="0" t="0" r="0" b="0"/>
              <a:pathLst>
                <a:path w="1144778" h="477647">
                  <a:moveTo>
                    <a:pt x="1059815" y="0"/>
                  </a:moveTo>
                  <a:lnTo>
                    <a:pt x="1144778" y="6477"/>
                  </a:lnTo>
                  <a:lnTo>
                    <a:pt x="1088644" y="70612"/>
                  </a:lnTo>
                  <a:lnTo>
                    <a:pt x="1076029" y="39713"/>
                  </a:lnTo>
                  <a:lnTo>
                    <a:pt x="3556" y="477647"/>
                  </a:lnTo>
                  <a:lnTo>
                    <a:pt x="0" y="468757"/>
                  </a:lnTo>
                  <a:lnTo>
                    <a:pt x="1072410" y="30849"/>
                  </a:lnTo>
                  <a:lnTo>
                    <a:pt x="1059815"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1" name="Shape 872"/>
            <p:cNvSpPr/>
            <p:nvPr/>
          </p:nvSpPr>
          <p:spPr>
            <a:xfrm>
              <a:off x="1027379" y="1128903"/>
              <a:ext cx="1029716" cy="253873"/>
            </a:xfrm>
            <a:custGeom>
              <a:avLst/>
              <a:gdLst/>
              <a:ahLst/>
              <a:cxnLst/>
              <a:rect l="0" t="0" r="0" b="0"/>
              <a:pathLst>
                <a:path w="1029716" h="253873">
                  <a:moveTo>
                    <a:pt x="2032" y="0"/>
                  </a:moveTo>
                  <a:lnTo>
                    <a:pt x="956329" y="211996"/>
                  </a:lnTo>
                  <a:lnTo>
                    <a:pt x="963549" y="179451"/>
                  </a:lnTo>
                  <a:lnTo>
                    <a:pt x="1029716" y="233172"/>
                  </a:lnTo>
                  <a:lnTo>
                    <a:pt x="947039" y="253873"/>
                  </a:lnTo>
                  <a:lnTo>
                    <a:pt x="954274" y="221262"/>
                  </a:lnTo>
                  <a:lnTo>
                    <a:pt x="0" y="9271"/>
                  </a:lnTo>
                  <a:lnTo>
                    <a:pt x="203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
        <p:nvSpPr>
          <p:cNvPr id="2" name="Rectangle 1"/>
          <p:cNvSpPr/>
          <p:nvPr/>
        </p:nvSpPr>
        <p:spPr>
          <a:xfrm>
            <a:off x="1645463" y="6340238"/>
            <a:ext cx="5034455" cy="369332"/>
          </a:xfrm>
          <a:prstGeom prst="rect">
            <a:avLst/>
          </a:prstGeom>
        </p:spPr>
        <p:txBody>
          <a:bodyPr wrap="none">
            <a:spAutoFit/>
          </a:bodyPr>
          <a:lstStyle/>
          <a:p>
            <a:r>
              <a:rPr lang="en-US" b="1" u="sng" dirty="0">
                <a:solidFill>
                  <a:srgbClr val="000000"/>
                </a:solidFill>
                <a:uFill>
                  <a:solidFill>
                    <a:srgbClr val="000000"/>
                  </a:solidFill>
                </a:uFill>
                <a:latin typeface="Calibri" panose="020F0502020204030204" pitchFamily="34" charset="0"/>
                <a:ea typeface="Calibri" panose="020F0502020204030204" pitchFamily="34" charset="0"/>
              </a:rPr>
              <a:t>Use Case Diagram between ADMIN   and   SYSTEM</a:t>
            </a:r>
            <a:r>
              <a:rPr lang="en-US" b="1" dirty="0">
                <a:solidFill>
                  <a:srgbClr val="000000"/>
                </a:solidFill>
                <a:latin typeface="Georgia" panose="02040502050405020303" pitchFamily="18" charset="0"/>
                <a:ea typeface="Georgia" panose="02040502050405020303" pitchFamily="18" charset="0"/>
                <a:cs typeface="Georgia" panose="02040502050405020303" pitchFamily="18" charset="0"/>
              </a:rPr>
              <a:t> </a:t>
            </a:r>
            <a:endParaRPr lang="en-US" dirty="0"/>
          </a:p>
        </p:txBody>
      </p:sp>
    </p:spTree>
    <p:extLst>
      <p:ext uri="{BB962C8B-B14F-4D97-AF65-F5344CB8AC3E}">
        <p14:creationId xmlns="" xmlns:p14="http://schemas.microsoft.com/office/powerpoint/2010/main" val="831520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93244" y="880533"/>
            <a:ext cx="7502167" cy="4647075"/>
            <a:chOff x="0" y="0"/>
            <a:chExt cx="5910643" cy="1873290"/>
          </a:xfrm>
        </p:grpSpPr>
        <p:sp>
          <p:nvSpPr>
            <p:cNvPr id="3" name="Rectangle 2"/>
            <p:cNvSpPr/>
            <p:nvPr/>
          </p:nvSpPr>
          <p:spPr>
            <a:xfrm>
              <a:off x="2314397" y="294921"/>
              <a:ext cx="1317948" cy="1502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 name="Rectangle 3"/>
            <p:cNvSpPr/>
            <p:nvPr/>
          </p:nvSpPr>
          <p:spPr>
            <a:xfrm>
              <a:off x="3308299" y="294921"/>
              <a:ext cx="37125" cy="1502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5" name="Rectangle 4"/>
            <p:cNvSpPr/>
            <p:nvPr/>
          </p:nvSpPr>
          <p:spPr>
            <a:xfrm>
              <a:off x="0" y="669670"/>
              <a:ext cx="47365"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6" name="Rectangle 5"/>
            <p:cNvSpPr/>
            <p:nvPr/>
          </p:nvSpPr>
          <p:spPr>
            <a:xfrm>
              <a:off x="0" y="1110488"/>
              <a:ext cx="68713"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7" name="Rectangle 6"/>
            <p:cNvSpPr/>
            <p:nvPr/>
          </p:nvSpPr>
          <p:spPr>
            <a:xfrm>
              <a:off x="1402664" y="1515872"/>
              <a:ext cx="687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 name="Rectangle 7"/>
            <p:cNvSpPr/>
            <p:nvPr/>
          </p:nvSpPr>
          <p:spPr>
            <a:xfrm>
              <a:off x="228600" y="1511172"/>
              <a:ext cx="285869"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 name="Rectangle 8"/>
            <p:cNvSpPr/>
            <p:nvPr/>
          </p:nvSpPr>
          <p:spPr>
            <a:xfrm>
              <a:off x="445338" y="1511172"/>
              <a:ext cx="553836"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USER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859866" y="1511172"/>
              <a:ext cx="47365"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1" name="Rectangle 10"/>
            <p:cNvSpPr/>
            <p:nvPr/>
          </p:nvSpPr>
          <p:spPr>
            <a:xfrm>
              <a:off x="5080076" y="1511172"/>
              <a:ext cx="830567"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SYSTEM</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5701868" y="1511172"/>
              <a:ext cx="47365"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3" name="Shape 897"/>
            <p:cNvSpPr/>
            <p:nvPr/>
          </p:nvSpPr>
          <p:spPr>
            <a:xfrm>
              <a:off x="571195" y="114300"/>
              <a:ext cx="457200" cy="342900"/>
            </a:xfrm>
            <a:custGeom>
              <a:avLst/>
              <a:gdLst/>
              <a:ahLst/>
              <a:cxnLst/>
              <a:rect l="0" t="0" r="0" b="0"/>
              <a:pathLst>
                <a:path w="457200" h="342900">
                  <a:moveTo>
                    <a:pt x="228600" y="0"/>
                  </a:moveTo>
                  <a:cubicBezTo>
                    <a:pt x="354838" y="0"/>
                    <a:pt x="457200" y="76835"/>
                    <a:pt x="457200" y="171450"/>
                  </a:cubicBezTo>
                  <a:cubicBezTo>
                    <a:pt x="457200" y="266192"/>
                    <a:pt x="354838" y="342900"/>
                    <a:pt x="228600" y="342900"/>
                  </a:cubicBezTo>
                  <a:cubicBezTo>
                    <a:pt x="102362" y="342900"/>
                    <a:pt x="0" y="266192"/>
                    <a:pt x="0" y="171450"/>
                  </a:cubicBezTo>
                  <a:cubicBezTo>
                    <a:pt x="0" y="76835"/>
                    <a:pt x="102362" y="0"/>
                    <a:pt x="228600" y="0"/>
                  </a:cubicBezTo>
                  <a:close/>
                </a:path>
              </a:pathLst>
            </a:custGeom>
            <a:ln w="0" cap="flat">
              <a:miter lim="127000"/>
            </a:ln>
          </p:spPr>
          <p:style>
            <a:lnRef idx="0">
              <a:srgbClr val="000000">
                <a:alpha val="0"/>
              </a:srgbClr>
            </a:lnRef>
            <a:fillRef idx="1">
              <a:srgbClr val="99CCFF"/>
            </a:fillRef>
            <a:effectRef idx="0">
              <a:scrgbClr r="0" g="0" b="0"/>
            </a:effectRef>
            <a:fontRef idx="none"/>
          </p:style>
          <p:txBody>
            <a:bodyPr/>
            <a:lstStyle/>
            <a:p>
              <a:endParaRPr lang="en-US"/>
            </a:p>
          </p:txBody>
        </p:sp>
        <p:sp>
          <p:nvSpPr>
            <p:cNvPr id="14" name="Shape 898"/>
            <p:cNvSpPr/>
            <p:nvPr/>
          </p:nvSpPr>
          <p:spPr>
            <a:xfrm>
              <a:off x="571195" y="114300"/>
              <a:ext cx="457200" cy="342900"/>
            </a:xfrm>
            <a:custGeom>
              <a:avLst/>
              <a:gdLst/>
              <a:ahLst/>
              <a:cxnLst/>
              <a:rect l="0" t="0" r="0" b="0"/>
              <a:pathLst>
                <a:path w="457200" h="342900">
                  <a:moveTo>
                    <a:pt x="0" y="171450"/>
                  </a:moveTo>
                  <a:cubicBezTo>
                    <a:pt x="0" y="76835"/>
                    <a:pt x="102362" y="0"/>
                    <a:pt x="228600" y="0"/>
                  </a:cubicBezTo>
                  <a:cubicBezTo>
                    <a:pt x="354838" y="0"/>
                    <a:pt x="457200" y="76835"/>
                    <a:pt x="457200" y="171450"/>
                  </a:cubicBezTo>
                  <a:cubicBezTo>
                    <a:pt x="457200" y="266192"/>
                    <a:pt x="354838" y="342900"/>
                    <a:pt x="228600" y="342900"/>
                  </a:cubicBezTo>
                  <a:cubicBezTo>
                    <a:pt x="102362" y="342900"/>
                    <a:pt x="0" y="266192"/>
                    <a:pt x="0" y="17145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Shape 899"/>
            <p:cNvSpPr/>
            <p:nvPr/>
          </p:nvSpPr>
          <p:spPr>
            <a:xfrm>
              <a:off x="799795" y="457200"/>
              <a:ext cx="0" cy="685800"/>
            </a:xfrm>
            <a:custGeom>
              <a:avLst/>
              <a:gdLst/>
              <a:ahLst/>
              <a:cxnLst/>
              <a:rect l="0" t="0" r="0" b="0"/>
              <a:pathLst>
                <a:path h="685800">
                  <a:moveTo>
                    <a:pt x="0" y="0"/>
                  </a:moveTo>
                  <a:lnTo>
                    <a:pt x="0" y="6858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6" name="Shape 900"/>
            <p:cNvSpPr/>
            <p:nvPr/>
          </p:nvSpPr>
          <p:spPr>
            <a:xfrm>
              <a:off x="456895" y="5715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Shape 901"/>
            <p:cNvSpPr/>
            <p:nvPr/>
          </p:nvSpPr>
          <p:spPr>
            <a:xfrm>
              <a:off x="799795" y="5715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 name="Shape 902"/>
            <p:cNvSpPr/>
            <p:nvPr/>
          </p:nvSpPr>
          <p:spPr>
            <a:xfrm>
              <a:off x="456895" y="11430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 name="Shape 903"/>
            <p:cNvSpPr/>
            <p:nvPr/>
          </p:nvSpPr>
          <p:spPr>
            <a:xfrm>
              <a:off x="799795" y="11430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 name="Shape 904"/>
            <p:cNvSpPr/>
            <p:nvPr/>
          </p:nvSpPr>
          <p:spPr>
            <a:xfrm>
              <a:off x="5143196" y="0"/>
              <a:ext cx="457200" cy="342900"/>
            </a:xfrm>
            <a:custGeom>
              <a:avLst/>
              <a:gdLst/>
              <a:ahLst/>
              <a:cxnLst/>
              <a:rect l="0" t="0" r="0" b="0"/>
              <a:pathLst>
                <a:path w="457200" h="342900">
                  <a:moveTo>
                    <a:pt x="228600" y="0"/>
                  </a:moveTo>
                  <a:cubicBezTo>
                    <a:pt x="354838" y="0"/>
                    <a:pt x="457200" y="76835"/>
                    <a:pt x="457200" y="171450"/>
                  </a:cubicBezTo>
                  <a:cubicBezTo>
                    <a:pt x="457200" y="266192"/>
                    <a:pt x="354838" y="342900"/>
                    <a:pt x="228600" y="342900"/>
                  </a:cubicBezTo>
                  <a:cubicBezTo>
                    <a:pt x="102362" y="342900"/>
                    <a:pt x="0" y="266192"/>
                    <a:pt x="0" y="171450"/>
                  </a:cubicBezTo>
                  <a:cubicBezTo>
                    <a:pt x="0" y="76835"/>
                    <a:pt x="102362" y="0"/>
                    <a:pt x="22860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21" name="Shape 905"/>
            <p:cNvSpPr/>
            <p:nvPr/>
          </p:nvSpPr>
          <p:spPr>
            <a:xfrm>
              <a:off x="5143196" y="0"/>
              <a:ext cx="457200" cy="342900"/>
            </a:xfrm>
            <a:custGeom>
              <a:avLst/>
              <a:gdLst/>
              <a:ahLst/>
              <a:cxnLst/>
              <a:rect l="0" t="0" r="0" b="0"/>
              <a:pathLst>
                <a:path w="457200" h="342900">
                  <a:moveTo>
                    <a:pt x="0" y="171450"/>
                  </a:moveTo>
                  <a:cubicBezTo>
                    <a:pt x="0" y="76835"/>
                    <a:pt x="102362" y="0"/>
                    <a:pt x="228600" y="0"/>
                  </a:cubicBezTo>
                  <a:cubicBezTo>
                    <a:pt x="354838" y="0"/>
                    <a:pt x="457200" y="76835"/>
                    <a:pt x="457200" y="171450"/>
                  </a:cubicBezTo>
                  <a:cubicBezTo>
                    <a:pt x="457200" y="266192"/>
                    <a:pt x="354838" y="342900"/>
                    <a:pt x="228600" y="342900"/>
                  </a:cubicBezTo>
                  <a:cubicBezTo>
                    <a:pt x="102362" y="342900"/>
                    <a:pt x="0" y="266192"/>
                    <a:pt x="0" y="17145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906"/>
            <p:cNvSpPr/>
            <p:nvPr/>
          </p:nvSpPr>
          <p:spPr>
            <a:xfrm>
              <a:off x="5371796" y="342900"/>
              <a:ext cx="0" cy="685800"/>
            </a:xfrm>
            <a:custGeom>
              <a:avLst/>
              <a:gdLst/>
              <a:ahLst/>
              <a:cxnLst/>
              <a:rect l="0" t="0" r="0" b="0"/>
              <a:pathLst>
                <a:path h="685800">
                  <a:moveTo>
                    <a:pt x="0" y="0"/>
                  </a:moveTo>
                  <a:lnTo>
                    <a:pt x="0" y="6858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 name="Shape 907"/>
            <p:cNvSpPr/>
            <p:nvPr/>
          </p:nvSpPr>
          <p:spPr>
            <a:xfrm>
              <a:off x="5371796" y="4572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Shape 908"/>
            <p:cNvSpPr/>
            <p:nvPr/>
          </p:nvSpPr>
          <p:spPr>
            <a:xfrm>
              <a:off x="5028896" y="4572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Shape 909"/>
            <p:cNvSpPr/>
            <p:nvPr/>
          </p:nvSpPr>
          <p:spPr>
            <a:xfrm>
              <a:off x="5028896" y="10287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Shape 910"/>
            <p:cNvSpPr/>
            <p:nvPr/>
          </p:nvSpPr>
          <p:spPr>
            <a:xfrm>
              <a:off x="5371796" y="10287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7" name="Shape 14277"/>
            <p:cNvSpPr/>
            <p:nvPr/>
          </p:nvSpPr>
          <p:spPr>
            <a:xfrm>
              <a:off x="1942795" y="5120"/>
              <a:ext cx="2057400" cy="1868170"/>
            </a:xfrm>
            <a:custGeom>
              <a:avLst/>
              <a:gdLst/>
              <a:ahLst/>
              <a:cxnLst/>
              <a:rect l="0" t="0" r="0" b="0"/>
              <a:pathLst>
                <a:path w="2057400" h="1868170">
                  <a:moveTo>
                    <a:pt x="0" y="0"/>
                  </a:moveTo>
                  <a:lnTo>
                    <a:pt x="2057400" y="0"/>
                  </a:lnTo>
                  <a:lnTo>
                    <a:pt x="2057400" y="1868170"/>
                  </a:lnTo>
                  <a:lnTo>
                    <a:pt x="0" y="1868170"/>
                  </a:lnTo>
                  <a:lnTo>
                    <a:pt x="0" y="0"/>
                  </a:lnTo>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28" name="Shape 912"/>
            <p:cNvSpPr/>
            <p:nvPr/>
          </p:nvSpPr>
          <p:spPr>
            <a:xfrm>
              <a:off x="1942795" y="0"/>
              <a:ext cx="2057400" cy="1868170"/>
            </a:xfrm>
            <a:custGeom>
              <a:avLst/>
              <a:gdLst/>
              <a:ahLst/>
              <a:cxnLst/>
              <a:rect l="0" t="0" r="0" b="0"/>
              <a:pathLst>
                <a:path w="2057400" h="1868170">
                  <a:moveTo>
                    <a:pt x="0" y="1868170"/>
                  </a:moveTo>
                  <a:lnTo>
                    <a:pt x="2057400" y="1868170"/>
                  </a:lnTo>
                  <a:lnTo>
                    <a:pt x="2057400" y="0"/>
                  </a:lnTo>
                  <a:lnTo>
                    <a:pt x="0" y="0"/>
                  </a:lnTo>
                  <a:close/>
                </a:path>
              </a:pathLst>
            </a:custGeom>
            <a:ln w="9525"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29" name="Shape 913"/>
            <p:cNvSpPr/>
            <p:nvPr/>
          </p:nvSpPr>
          <p:spPr>
            <a:xfrm>
              <a:off x="2285695" y="90170"/>
              <a:ext cx="1371600" cy="393319"/>
            </a:xfrm>
            <a:custGeom>
              <a:avLst/>
              <a:gdLst/>
              <a:ahLst/>
              <a:cxnLst/>
              <a:rect l="0" t="0" r="0" b="0"/>
              <a:pathLst>
                <a:path w="1371600" h="393319">
                  <a:moveTo>
                    <a:pt x="685800" y="0"/>
                  </a:moveTo>
                  <a:cubicBezTo>
                    <a:pt x="1064514" y="0"/>
                    <a:pt x="1371600" y="88012"/>
                    <a:pt x="1371600" y="196597"/>
                  </a:cubicBezTo>
                  <a:cubicBezTo>
                    <a:pt x="1371600" y="305181"/>
                    <a:pt x="1064514" y="393319"/>
                    <a:pt x="685800" y="393319"/>
                  </a:cubicBezTo>
                  <a:cubicBezTo>
                    <a:pt x="307086" y="393319"/>
                    <a:pt x="0" y="305181"/>
                    <a:pt x="0" y="196597"/>
                  </a:cubicBezTo>
                  <a:cubicBezTo>
                    <a:pt x="0" y="88012"/>
                    <a:pt x="307086" y="0"/>
                    <a:pt x="685800" y="0"/>
                  </a:cubicBezTo>
                  <a:close/>
                </a:path>
              </a:pathLst>
            </a:custGeom>
            <a:ln w="0" cap="flat">
              <a:miter lim="101600"/>
            </a:ln>
          </p:spPr>
          <p:style>
            <a:lnRef idx="0">
              <a:srgbClr val="000000">
                <a:alpha val="0"/>
              </a:srgbClr>
            </a:lnRef>
            <a:fillRef idx="1">
              <a:srgbClr val="99CCFF"/>
            </a:fillRef>
            <a:effectRef idx="0">
              <a:scrgbClr r="0" g="0" b="0"/>
            </a:effectRef>
            <a:fontRef idx="none"/>
          </p:style>
          <p:txBody>
            <a:bodyPr/>
            <a:lstStyle/>
            <a:p>
              <a:endParaRPr lang="en-US"/>
            </a:p>
          </p:txBody>
        </p:sp>
        <p:sp>
          <p:nvSpPr>
            <p:cNvPr id="30" name="Shape 914"/>
            <p:cNvSpPr/>
            <p:nvPr/>
          </p:nvSpPr>
          <p:spPr>
            <a:xfrm>
              <a:off x="2285695" y="90170"/>
              <a:ext cx="1371600" cy="393319"/>
            </a:xfrm>
            <a:custGeom>
              <a:avLst/>
              <a:gdLst/>
              <a:ahLst/>
              <a:cxnLst/>
              <a:rect l="0" t="0" r="0" b="0"/>
              <a:pathLst>
                <a:path w="1371600" h="393319">
                  <a:moveTo>
                    <a:pt x="0" y="196597"/>
                  </a:moveTo>
                  <a:cubicBezTo>
                    <a:pt x="0" y="88012"/>
                    <a:pt x="307086" y="0"/>
                    <a:pt x="685800" y="0"/>
                  </a:cubicBezTo>
                  <a:cubicBezTo>
                    <a:pt x="1064514" y="0"/>
                    <a:pt x="1371600" y="88012"/>
                    <a:pt x="1371600" y="196597"/>
                  </a:cubicBezTo>
                  <a:cubicBezTo>
                    <a:pt x="1371600" y="305181"/>
                    <a:pt x="1064514" y="393319"/>
                    <a:pt x="685800" y="393319"/>
                  </a:cubicBezTo>
                  <a:cubicBezTo>
                    <a:pt x="307086" y="393319"/>
                    <a:pt x="0" y="305181"/>
                    <a:pt x="0" y="196597"/>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31" name="Picture 30"/>
            <p:cNvPicPr/>
            <p:nvPr/>
          </p:nvPicPr>
          <p:blipFill>
            <a:blip r:embed="rId2"/>
            <a:stretch>
              <a:fillRect/>
            </a:stretch>
          </p:blipFill>
          <p:spPr>
            <a:xfrm>
              <a:off x="2492959" y="199009"/>
              <a:ext cx="960120" cy="176784"/>
            </a:xfrm>
            <a:prstGeom prst="rect">
              <a:avLst/>
            </a:prstGeom>
          </p:spPr>
        </p:pic>
        <p:sp>
          <p:nvSpPr>
            <p:cNvPr id="32" name="Rectangle 31"/>
            <p:cNvSpPr/>
            <p:nvPr/>
          </p:nvSpPr>
          <p:spPr>
            <a:xfrm>
              <a:off x="2777947" y="231648"/>
              <a:ext cx="512811"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Sign In</a:t>
              </a:r>
              <a:endParaRPr lang="en-US"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3161995" y="231648"/>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34" name="Shape 919"/>
            <p:cNvSpPr/>
            <p:nvPr/>
          </p:nvSpPr>
          <p:spPr>
            <a:xfrm>
              <a:off x="2285695" y="581787"/>
              <a:ext cx="1371600" cy="393319"/>
            </a:xfrm>
            <a:custGeom>
              <a:avLst/>
              <a:gdLst/>
              <a:ahLst/>
              <a:cxnLst/>
              <a:rect l="0" t="0" r="0" b="0"/>
              <a:pathLst>
                <a:path w="1371600" h="393319">
                  <a:moveTo>
                    <a:pt x="685800" y="0"/>
                  </a:moveTo>
                  <a:cubicBezTo>
                    <a:pt x="1064514" y="0"/>
                    <a:pt x="1371600" y="88011"/>
                    <a:pt x="1371600" y="196596"/>
                  </a:cubicBezTo>
                  <a:cubicBezTo>
                    <a:pt x="1371600" y="305181"/>
                    <a:pt x="1064514" y="393319"/>
                    <a:pt x="685800" y="393319"/>
                  </a:cubicBezTo>
                  <a:cubicBezTo>
                    <a:pt x="307086" y="393319"/>
                    <a:pt x="0" y="305181"/>
                    <a:pt x="0" y="196596"/>
                  </a:cubicBezTo>
                  <a:cubicBezTo>
                    <a:pt x="0" y="88011"/>
                    <a:pt x="307086" y="0"/>
                    <a:pt x="68580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35" name="Shape 920"/>
            <p:cNvSpPr/>
            <p:nvPr/>
          </p:nvSpPr>
          <p:spPr>
            <a:xfrm>
              <a:off x="2285695" y="581787"/>
              <a:ext cx="1371600" cy="393319"/>
            </a:xfrm>
            <a:custGeom>
              <a:avLst/>
              <a:gdLst/>
              <a:ahLst/>
              <a:cxnLst/>
              <a:rect l="0" t="0" r="0" b="0"/>
              <a:pathLst>
                <a:path w="1371600" h="393319">
                  <a:moveTo>
                    <a:pt x="0" y="196596"/>
                  </a:moveTo>
                  <a:cubicBezTo>
                    <a:pt x="0" y="88011"/>
                    <a:pt x="307086" y="0"/>
                    <a:pt x="685800" y="0"/>
                  </a:cubicBezTo>
                  <a:cubicBezTo>
                    <a:pt x="1064514" y="0"/>
                    <a:pt x="1371600" y="88011"/>
                    <a:pt x="1371600" y="196596"/>
                  </a:cubicBezTo>
                  <a:cubicBezTo>
                    <a:pt x="1371600" y="305181"/>
                    <a:pt x="1064514" y="393319"/>
                    <a:pt x="685800" y="393319"/>
                  </a:cubicBezTo>
                  <a:cubicBezTo>
                    <a:pt x="307086" y="393319"/>
                    <a:pt x="0" y="305181"/>
                    <a:pt x="0" y="196596"/>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36" name="Picture 35"/>
            <p:cNvPicPr/>
            <p:nvPr/>
          </p:nvPicPr>
          <p:blipFill>
            <a:blip r:embed="rId2"/>
            <a:stretch>
              <a:fillRect/>
            </a:stretch>
          </p:blipFill>
          <p:spPr>
            <a:xfrm>
              <a:off x="2492959" y="689737"/>
              <a:ext cx="960120" cy="176784"/>
            </a:xfrm>
            <a:prstGeom prst="rect">
              <a:avLst/>
            </a:prstGeom>
          </p:spPr>
        </p:pic>
        <p:sp>
          <p:nvSpPr>
            <p:cNvPr id="37" name="Rectangle 36"/>
            <p:cNvSpPr/>
            <p:nvPr/>
          </p:nvSpPr>
          <p:spPr>
            <a:xfrm>
              <a:off x="2622245" y="722376"/>
              <a:ext cx="92921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dirty="0" smtClean="0">
                  <a:solidFill>
                    <a:srgbClr val="000000"/>
                  </a:solidFill>
                  <a:latin typeface="Calibri" panose="020F0502020204030204" pitchFamily="34" charset="0"/>
                  <a:ea typeface="Calibri" panose="020F0502020204030204" pitchFamily="34" charset="0"/>
                </a:rPr>
                <a:t>choose</a:t>
              </a:r>
              <a:r>
                <a:rPr lang="en-US" sz="1100" b="1" dirty="0" smtClean="0">
                  <a:solidFill>
                    <a:srgbClr val="000000"/>
                  </a:solidFill>
                  <a:effectLst/>
                  <a:latin typeface="Calibri" panose="020F0502020204030204" pitchFamily="34" charset="0"/>
                  <a:ea typeface="Calibri" panose="020F0502020204030204" pitchFamily="34" charset="0"/>
                </a:rPr>
                <a:t> </a:t>
              </a:r>
              <a:r>
                <a:rPr lang="en-US" sz="1100" b="1" dirty="0" smtClean="0">
                  <a:solidFill>
                    <a:srgbClr val="000000"/>
                  </a:solidFill>
                  <a:effectLst/>
                  <a:latin typeface="Calibri" panose="020F0502020204030204" pitchFamily="34" charset="0"/>
                  <a:ea typeface="Calibri" panose="020F0502020204030204" pitchFamily="34" charset="0"/>
                </a:rPr>
                <a:t>Glasses and</a:t>
              </a:r>
            </a:p>
            <a:p>
              <a:pPr marL="0" marR="0">
                <a:lnSpc>
                  <a:spcPct val="107000"/>
                </a:lnSpc>
                <a:spcBef>
                  <a:spcPts val="0"/>
                </a:spcBef>
                <a:spcAft>
                  <a:spcPts val="800"/>
                </a:spcAft>
              </a:pPr>
              <a:r>
                <a:rPr lang="en-US" sz="1100" b="1" dirty="0" smtClean="0">
                  <a:solidFill>
                    <a:srgbClr val="000000"/>
                  </a:solidFill>
                  <a:latin typeface="Calibri" panose="020F0502020204030204" pitchFamily="34" charset="0"/>
                  <a:ea typeface="Calibri" panose="020F0502020204030204" pitchFamily="34" charset="0"/>
                </a:rPr>
                <a:t>choose </a:t>
              </a:r>
              <a:r>
                <a:rPr lang="en-US" sz="1100" b="1" dirty="0" smtClean="0">
                  <a:solidFill>
                    <a:srgbClr val="000000"/>
                  </a:solidFill>
                  <a:latin typeface="Calibri" panose="020F0502020204030204" pitchFamily="34" charset="0"/>
                  <a:ea typeface="Calibri" panose="020F0502020204030204" pitchFamily="34" charset="0"/>
                </a:rPr>
                <a:t>frame</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3317443" y="722376"/>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39" name="Shape 925"/>
            <p:cNvSpPr/>
            <p:nvPr/>
          </p:nvSpPr>
          <p:spPr>
            <a:xfrm>
              <a:off x="2399995" y="1073404"/>
              <a:ext cx="1257300" cy="295021"/>
            </a:xfrm>
            <a:custGeom>
              <a:avLst/>
              <a:gdLst/>
              <a:ahLst/>
              <a:cxnLst/>
              <a:rect l="0" t="0" r="0" b="0"/>
              <a:pathLst>
                <a:path w="1257300" h="295021">
                  <a:moveTo>
                    <a:pt x="628650" y="0"/>
                  </a:moveTo>
                  <a:cubicBezTo>
                    <a:pt x="975868" y="0"/>
                    <a:pt x="1257300" y="66040"/>
                    <a:pt x="1257300" y="147447"/>
                  </a:cubicBezTo>
                  <a:cubicBezTo>
                    <a:pt x="1257300" y="228981"/>
                    <a:pt x="975868" y="295021"/>
                    <a:pt x="628650" y="295021"/>
                  </a:cubicBezTo>
                  <a:cubicBezTo>
                    <a:pt x="281432" y="295021"/>
                    <a:pt x="0" y="228981"/>
                    <a:pt x="0" y="147447"/>
                  </a:cubicBezTo>
                  <a:cubicBezTo>
                    <a:pt x="0" y="66040"/>
                    <a:pt x="281432" y="0"/>
                    <a:pt x="62865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40" name="Shape 926"/>
            <p:cNvSpPr/>
            <p:nvPr/>
          </p:nvSpPr>
          <p:spPr>
            <a:xfrm>
              <a:off x="2399995" y="1073404"/>
              <a:ext cx="1257300" cy="295021"/>
            </a:xfrm>
            <a:custGeom>
              <a:avLst/>
              <a:gdLst/>
              <a:ahLst/>
              <a:cxnLst/>
              <a:rect l="0" t="0" r="0" b="0"/>
              <a:pathLst>
                <a:path w="1257300" h="295021">
                  <a:moveTo>
                    <a:pt x="0" y="147447"/>
                  </a:moveTo>
                  <a:cubicBezTo>
                    <a:pt x="0" y="66040"/>
                    <a:pt x="281432" y="0"/>
                    <a:pt x="628650" y="0"/>
                  </a:cubicBezTo>
                  <a:cubicBezTo>
                    <a:pt x="975868" y="0"/>
                    <a:pt x="1257300" y="66040"/>
                    <a:pt x="1257300" y="147447"/>
                  </a:cubicBezTo>
                  <a:cubicBezTo>
                    <a:pt x="1257300" y="228981"/>
                    <a:pt x="975868" y="295021"/>
                    <a:pt x="628650" y="295021"/>
                  </a:cubicBezTo>
                  <a:cubicBezTo>
                    <a:pt x="281432" y="295021"/>
                    <a:pt x="0" y="228981"/>
                    <a:pt x="0" y="147447"/>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41" name="Picture 40"/>
            <p:cNvPicPr/>
            <p:nvPr/>
          </p:nvPicPr>
          <p:blipFill>
            <a:blip r:embed="rId3"/>
            <a:stretch>
              <a:fillRect/>
            </a:stretch>
          </p:blipFill>
          <p:spPr>
            <a:xfrm>
              <a:off x="2587447" y="1168273"/>
              <a:ext cx="880872" cy="106680"/>
            </a:xfrm>
            <a:prstGeom prst="rect">
              <a:avLst/>
            </a:prstGeom>
          </p:spPr>
        </p:pic>
        <p:sp>
          <p:nvSpPr>
            <p:cNvPr id="42" name="Rectangle 41"/>
            <p:cNvSpPr/>
            <p:nvPr/>
          </p:nvSpPr>
          <p:spPr>
            <a:xfrm>
              <a:off x="2774899" y="1201166"/>
              <a:ext cx="676724"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rPr>
                <a:t>Buy now</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3280867" y="1201166"/>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4" name="Shape 931"/>
            <p:cNvSpPr/>
            <p:nvPr/>
          </p:nvSpPr>
          <p:spPr>
            <a:xfrm>
              <a:off x="1256360" y="328676"/>
              <a:ext cx="915035" cy="147320"/>
            </a:xfrm>
            <a:custGeom>
              <a:avLst/>
              <a:gdLst/>
              <a:ahLst/>
              <a:cxnLst/>
              <a:rect l="0" t="0" r="0" b="0"/>
              <a:pathLst>
                <a:path w="915035" h="147320">
                  <a:moveTo>
                    <a:pt x="1270" y="0"/>
                  </a:moveTo>
                  <a:lnTo>
                    <a:pt x="839999" y="104841"/>
                  </a:lnTo>
                  <a:lnTo>
                    <a:pt x="844169" y="71755"/>
                  </a:lnTo>
                  <a:lnTo>
                    <a:pt x="915035" y="118999"/>
                  </a:lnTo>
                  <a:lnTo>
                    <a:pt x="834644" y="147320"/>
                  </a:lnTo>
                  <a:lnTo>
                    <a:pt x="838813" y="114249"/>
                  </a:lnTo>
                  <a:lnTo>
                    <a:pt x="0" y="9398"/>
                  </a:lnTo>
                  <a:lnTo>
                    <a:pt x="127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5" name="Shape 932"/>
            <p:cNvSpPr/>
            <p:nvPr/>
          </p:nvSpPr>
          <p:spPr>
            <a:xfrm>
              <a:off x="1370279" y="1128776"/>
              <a:ext cx="1029716" cy="254000"/>
            </a:xfrm>
            <a:custGeom>
              <a:avLst/>
              <a:gdLst/>
              <a:ahLst/>
              <a:cxnLst/>
              <a:rect l="0" t="0" r="0" b="0"/>
              <a:pathLst>
                <a:path w="1029716" h="254000">
                  <a:moveTo>
                    <a:pt x="2032" y="0"/>
                  </a:moveTo>
                  <a:lnTo>
                    <a:pt x="956329" y="212122"/>
                  </a:lnTo>
                  <a:lnTo>
                    <a:pt x="963549" y="179578"/>
                  </a:lnTo>
                  <a:lnTo>
                    <a:pt x="1029716" y="233299"/>
                  </a:lnTo>
                  <a:lnTo>
                    <a:pt x="947039" y="254000"/>
                  </a:lnTo>
                  <a:lnTo>
                    <a:pt x="954274" y="221389"/>
                  </a:lnTo>
                  <a:lnTo>
                    <a:pt x="0" y="9398"/>
                  </a:lnTo>
                  <a:lnTo>
                    <a:pt x="203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6" name="Shape 933"/>
            <p:cNvSpPr/>
            <p:nvPr/>
          </p:nvSpPr>
          <p:spPr>
            <a:xfrm>
              <a:off x="3864432" y="209042"/>
              <a:ext cx="1143508" cy="149352"/>
            </a:xfrm>
            <a:custGeom>
              <a:avLst/>
              <a:gdLst/>
              <a:ahLst/>
              <a:cxnLst/>
              <a:rect l="0" t="0" r="0" b="0"/>
              <a:pathLst>
                <a:path w="1143508" h="149352">
                  <a:moveTo>
                    <a:pt x="1063879" y="0"/>
                  </a:moveTo>
                  <a:lnTo>
                    <a:pt x="1143508" y="30352"/>
                  </a:lnTo>
                  <a:lnTo>
                    <a:pt x="1071499" y="75819"/>
                  </a:lnTo>
                  <a:lnTo>
                    <a:pt x="1068167" y="42662"/>
                  </a:lnTo>
                  <a:lnTo>
                    <a:pt x="1016" y="149352"/>
                  </a:lnTo>
                  <a:lnTo>
                    <a:pt x="0" y="139953"/>
                  </a:lnTo>
                  <a:lnTo>
                    <a:pt x="1067223" y="33269"/>
                  </a:lnTo>
                  <a:lnTo>
                    <a:pt x="1063879"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7" name="Shape 934"/>
            <p:cNvSpPr/>
            <p:nvPr/>
          </p:nvSpPr>
          <p:spPr>
            <a:xfrm>
              <a:off x="3769310" y="790575"/>
              <a:ext cx="1030986" cy="575691"/>
            </a:xfrm>
            <a:custGeom>
              <a:avLst/>
              <a:gdLst/>
              <a:ahLst/>
              <a:cxnLst/>
              <a:rect l="0" t="0" r="0" b="0"/>
              <a:pathLst>
                <a:path w="1030986" h="575691">
                  <a:moveTo>
                    <a:pt x="1030986" y="0"/>
                  </a:moveTo>
                  <a:lnTo>
                    <a:pt x="982853" y="70358"/>
                  </a:lnTo>
                  <a:lnTo>
                    <a:pt x="966695" y="41206"/>
                  </a:lnTo>
                  <a:lnTo>
                    <a:pt x="4572" y="575691"/>
                  </a:lnTo>
                  <a:lnTo>
                    <a:pt x="0" y="567309"/>
                  </a:lnTo>
                  <a:lnTo>
                    <a:pt x="962066" y="32856"/>
                  </a:lnTo>
                  <a:lnTo>
                    <a:pt x="945896" y="3683"/>
                  </a:lnTo>
                  <a:lnTo>
                    <a:pt x="103098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8" name="Shape 935"/>
            <p:cNvSpPr/>
            <p:nvPr/>
          </p:nvSpPr>
          <p:spPr>
            <a:xfrm>
              <a:off x="3884499" y="433070"/>
              <a:ext cx="1144397" cy="362077"/>
            </a:xfrm>
            <a:custGeom>
              <a:avLst/>
              <a:gdLst/>
              <a:ahLst/>
              <a:cxnLst/>
              <a:rect l="0" t="0" r="0" b="0"/>
              <a:pathLst>
                <a:path w="1144397" h="362077">
                  <a:moveTo>
                    <a:pt x="1060450" y="0"/>
                  </a:moveTo>
                  <a:lnTo>
                    <a:pt x="1144397" y="14605"/>
                  </a:lnTo>
                  <a:lnTo>
                    <a:pt x="1082294" y="73025"/>
                  </a:lnTo>
                  <a:lnTo>
                    <a:pt x="1072752" y="41127"/>
                  </a:lnTo>
                  <a:lnTo>
                    <a:pt x="2794" y="362077"/>
                  </a:lnTo>
                  <a:lnTo>
                    <a:pt x="0" y="352934"/>
                  </a:lnTo>
                  <a:lnTo>
                    <a:pt x="1070012" y="31967"/>
                  </a:lnTo>
                  <a:lnTo>
                    <a:pt x="106045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9" name="Shape 936"/>
            <p:cNvSpPr/>
            <p:nvPr/>
          </p:nvSpPr>
          <p:spPr>
            <a:xfrm>
              <a:off x="1370660" y="785876"/>
              <a:ext cx="800735" cy="145923"/>
            </a:xfrm>
            <a:custGeom>
              <a:avLst/>
              <a:gdLst/>
              <a:ahLst/>
              <a:cxnLst/>
              <a:rect l="0" t="0" r="0" b="0"/>
              <a:pathLst>
                <a:path w="800735" h="145923">
                  <a:moveTo>
                    <a:pt x="1270" y="0"/>
                  </a:moveTo>
                  <a:lnTo>
                    <a:pt x="725963" y="103492"/>
                  </a:lnTo>
                  <a:lnTo>
                    <a:pt x="730631" y="70485"/>
                  </a:lnTo>
                  <a:lnTo>
                    <a:pt x="800735" y="118999"/>
                  </a:lnTo>
                  <a:lnTo>
                    <a:pt x="719963" y="145923"/>
                  </a:lnTo>
                  <a:lnTo>
                    <a:pt x="724635" y="112882"/>
                  </a:lnTo>
                  <a:lnTo>
                    <a:pt x="0" y="9398"/>
                  </a:lnTo>
                  <a:lnTo>
                    <a:pt x="127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
        <p:nvSpPr>
          <p:cNvPr id="50" name="Rectangle 49"/>
          <p:cNvSpPr/>
          <p:nvPr/>
        </p:nvSpPr>
        <p:spPr>
          <a:xfrm>
            <a:off x="3701139" y="5514907"/>
            <a:ext cx="6096000" cy="2176750"/>
          </a:xfrm>
          <a:prstGeom prst="rect">
            <a:avLst/>
          </a:prstGeom>
        </p:spPr>
        <p:txBody>
          <a:bodyPr>
            <a:spAutoFit/>
          </a:bodyPr>
          <a:lstStyle/>
          <a:p>
            <a:pPr indent="-6350">
              <a:lnSpc>
                <a:spcPct val="110000"/>
              </a:lnSpc>
              <a:spcAft>
                <a:spcPts val="2620"/>
              </a:spcAft>
            </a:pPr>
            <a:r>
              <a:rPr lang="en-US" b="1" u="sng" dirty="0">
                <a:solidFill>
                  <a:srgbClr val="000000"/>
                </a:solidFill>
                <a:uFill>
                  <a:solidFill>
                    <a:srgbClr val="000000"/>
                  </a:solidFill>
                </a:uFill>
                <a:latin typeface="Calibri" panose="020F0502020204030204" pitchFamily="34" charset="0"/>
                <a:ea typeface="Calibri" panose="020F0502020204030204" pitchFamily="34" charset="0"/>
              </a:rPr>
              <a:t>Use Case Diagram between USER   and   SYSTEM:</a:t>
            </a:r>
            <a:r>
              <a:rPr lang="en-US" b="1" dirty="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nSpc>
                <a:spcPct val="107000"/>
              </a:lnSpc>
              <a:spcAft>
                <a:spcPts val="915"/>
              </a:spcAft>
            </a:pPr>
            <a:r>
              <a:rPr lang="en-US" sz="3200" b="1" dirty="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nSpc>
                <a:spcPct val="107000"/>
              </a:lnSpc>
            </a:pPr>
            <a:r>
              <a:rPr lang="en-US" sz="3200" b="1" dirty="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r>
              <a:rPr lang="en-US" b="1" u="sng" dirty="0">
                <a:solidFill>
                  <a:srgbClr val="000000"/>
                </a:solidFill>
                <a:uFill>
                  <a:solidFill>
                    <a:srgbClr val="000000"/>
                  </a:solidFill>
                </a:uFill>
                <a:latin typeface="Calibri" panose="020F0502020204030204" pitchFamily="34" charset="0"/>
                <a:ea typeface="Calibri" panose="020F0502020204030204" pitchFamily="34" charset="0"/>
              </a:rPr>
              <a:t> </a:t>
            </a:r>
            <a:endParaRPr lang="en-US" dirty="0"/>
          </a:p>
        </p:txBody>
      </p:sp>
      <p:sp>
        <p:nvSpPr>
          <p:cNvPr id="51" name="Title 50"/>
          <p:cNvSpPr>
            <a:spLocks noGrp="1"/>
          </p:cNvSpPr>
          <p:nvPr>
            <p:ph type="title"/>
          </p:nvPr>
        </p:nvSpPr>
        <p:spPr>
          <a:xfrm>
            <a:off x="587022" y="642594"/>
            <a:ext cx="3983761" cy="695072"/>
          </a:xfrm>
        </p:spPr>
        <p:txBody>
          <a:bodyPr>
            <a:normAutofit/>
          </a:bodyPr>
          <a:lstStyle/>
          <a:p>
            <a:r>
              <a:rPr lang="en-US" sz="2400" b="1" u="sng" dirty="0" smtClean="0"/>
              <a:t>Use case diagram</a:t>
            </a:r>
            <a:r>
              <a:rPr lang="en-US" sz="1800" b="1" dirty="0" smtClean="0"/>
              <a:t>:-</a:t>
            </a:r>
            <a:r>
              <a:rPr lang="en-US" sz="1800" b="1" dirty="0" smtClean="0">
                <a:solidFill>
                  <a:srgbClr val="FF0000"/>
                </a:solidFill>
              </a:rPr>
              <a:t>user</a:t>
            </a:r>
            <a:endParaRPr lang="en-US" sz="1800" b="1" dirty="0">
              <a:solidFill>
                <a:srgbClr val="FF0000"/>
              </a:solidFill>
            </a:endParaRPr>
          </a:p>
        </p:txBody>
      </p:sp>
    </p:spTree>
    <p:extLst>
      <p:ext uri="{BB962C8B-B14F-4D97-AF65-F5344CB8AC3E}">
        <p14:creationId xmlns="" xmlns:p14="http://schemas.microsoft.com/office/powerpoint/2010/main" val="1886437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3644" y="438150"/>
            <a:ext cx="3317966" cy="750571"/>
          </a:xfrm>
        </p:spPr>
        <p:txBody>
          <a:bodyPr>
            <a:normAutofit/>
          </a:bodyPr>
          <a:lstStyle/>
          <a:p>
            <a:r>
              <a:rPr lang="en-US" sz="1800" b="1" u="sng" dirty="0" smtClean="0"/>
              <a:t>Activity Diagram</a:t>
            </a:r>
            <a:r>
              <a:rPr lang="en-US" sz="1800" b="1" dirty="0" smtClean="0"/>
              <a:t/>
            </a:r>
            <a:br>
              <a:rPr lang="en-US" sz="1800" b="1" dirty="0" smtClean="0"/>
            </a:br>
            <a:r>
              <a:rPr lang="en-US" sz="1600" b="1" dirty="0" smtClean="0">
                <a:solidFill>
                  <a:srgbClr val="FF0000"/>
                </a:solidFill>
              </a:rPr>
              <a:t>ADMIN</a:t>
            </a:r>
            <a:r>
              <a:rPr lang="en-US" sz="1600" b="1" dirty="0" smtClean="0"/>
              <a:t> </a:t>
            </a:r>
            <a:r>
              <a:rPr lang="en-US" sz="1600" b="1" dirty="0" smtClean="0">
                <a:solidFill>
                  <a:srgbClr val="FF0000"/>
                </a:solidFill>
              </a:rPr>
              <a:t>SIDE</a:t>
            </a:r>
            <a:r>
              <a:rPr lang="en-US" sz="1800" b="1" dirty="0" smtClean="0"/>
              <a:t>:-</a:t>
            </a:r>
            <a:endParaRPr lang="en-US" sz="1800" b="1" dirty="0"/>
          </a:p>
        </p:txBody>
      </p:sp>
      <p:sp>
        <p:nvSpPr>
          <p:cNvPr id="5" name="Text Placeholder 4">
            <a:extLst>
              <a:ext uri="{FF2B5EF4-FFF2-40B4-BE49-F238E27FC236}">
                <a16:creationId xmlns="" xmlns:a16="http://schemas.microsoft.com/office/drawing/2014/main" id="{318034AA-EE8A-4F24-AE4B-5F4423147017}"/>
              </a:ext>
            </a:extLst>
          </p:cNvPr>
          <p:cNvSpPr>
            <a:spLocks noGrp="1"/>
          </p:cNvSpPr>
          <p:nvPr>
            <p:ph type="body" sz="half" idx="4294967295"/>
          </p:nvPr>
        </p:nvSpPr>
        <p:spPr>
          <a:xfrm>
            <a:off x="8805332" y="438150"/>
            <a:ext cx="2968979" cy="5459413"/>
          </a:xfrm>
        </p:spPr>
        <p:txBody>
          <a:bodyPr/>
          <a:lstStyle/>
          <a:p>
            <a:r>
              <a:rPr lang="en-IN" b="1" u="sng" dirty="0"/>
              <a:t>Activity diagram :</a:t>
            </a:r>
          </a:p>
          <a:p>
            <a:r>
              <a:rPr lang="en-US" b="0" i="0" dirty="0">
                <a:solidFill>
                  <a:srgbClr val="333333"/>
                </a:solidFill>
                <a:effectLst/>
                <a:latin typeface="inter-regular"/>
              </a:rPr>
              <a:t>The activity diagram helps  the workflow from one activity to another.</a:t>
            </a:r>
          </a:p>
          <a:p>
            <a:r>
              <a:rPr lang="en-US" b="0" i="0" dirty="0">
                <a:solidFill>
                  <a:srgbClr val="333333"/>
                </a:solidFill>
                <a:effectLst/>
                <a:latin typeface="inter-regular"/>
              </a:rPr>
              <a:t>The flow can be sequential, branched, or concurrent, and to deal with such kinds of flows, the activity diagram has come up with a fork, join, etc.</a:t>
            </a:r>
          </a:p>
          <a:p>
            <a:r>
              <a:rPr lang="en-US" b="0" i="0" dirty="0">
                <a:solidFill>
                  <a:srgbClr val="333333"/>
                </a:solidFill>
                <a:effectLst/>
                <a:latin typeface="inter-regular"/>
              </a:rPr>
              <a:t>It is the same as that of a flowchart but not exactly a flowchart itself.</a:t>
            </a:r>
          </a:p>
          <a:p>
            <a:r>
              <a:rPr lang="en-US" b="0" i="0" dirty="0">
                <a:solidFill>
                  <a:srgbClr val="333333"/>
                </a:solidFill>
                <a:effectLst/>
                <a:latin typeface="inter-regular"/>
              </a:rPr>
              <a:t> It is used to depict the flow between several activities.</a:t>
            </a:r>
            <a:endParaRPr lang="en-IN" b="1" u="sng" dirty="0"/>
          </a:p>
        </p:txBody>
      </p:sp>
      <p:pic>
        <p:nvPicPr>
          <p:cNvPr id="7" name="Picture 6"/>
          <p:cNvPicPr/>
          <p:nvPr/>
        </p:nvPicPr>
        <p:blipFill>
          <a:blip r:embed="rId2"/>
          <a:stretch>
            <a:fillRect/>
          </a:stretch>
        </p:blipFill>
        <p:spPr>
          <a:xfrm>
            <a:off x="1418454" y="136436"/>
            <a:ext cx="7628709" cy="6518366"/>
          </a:xfrm>
          <a:prstGeom prst="rect">
            <a:avLst/>
          </a:prstGeom>
        </p:spPr>
      </p:pic>
    </p:spTree>
    <p:extLst>
      <p:ext uri="{BB962C8B-B14F-4D97-AF65-F5344CB8AC3E}">
        <p14:creationId xmlns="" xmlns:p14="http://schemas.microsoft.com/office/powerpoint/2010/main" val="184581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230244" y="389965"/>
            <a:ext cx="8320779" cy="6210859"/>
          </a:xfrm>
          <a:prstGeom prst="rect">
            <a:avLst/>
          </a:prstGeom>
        </p:spPr>
      </p:pic>
      <p:sp>
        <p:nvSpPr>
          <p:cNvPr id="6" name="Title 5"/>
          <p:cNvSpPr>
            <a:spLocks noGrp="1"/>
          </p:cNvSpPr>
          <p:nvPr>
            <p:ph type="title"/>
          </p:nvPr>
        </p:nvSpPr>
        <p:spPr>
          <a:xfrm>
            <a:off x="676837" y="642594"/>
            <a:ext cx="5051612" cy="675218"/>
          </a:xfrm>
        </p:spPr>
        <p:txBody>
          <a:bodyPr>
            <a:normAutofit/>
          </a:bodyPr>
          <a:lstStyle/>
          <a:p>
            <a:r>
              <a:rPr lang="en-US" sz="1600" b="1" dirty="0" smtClean="0">
                <a:solidFill>
                  <a:srgbClr val="FF0000"/>
                </a:solidFill>
              </a:rPr>
              <a:t>CUSTOMER SIDE:</a:t>
            </a:r>
            <a:endParaRPr lang="en-US" sz="1600" b="1" dirty="0">
              <a:solidFill>
                <a:srgbClr val="FF0000"/>
              </a:solidFill>
            </a:endParaRPr>
          </a:p>
        </p:txBody>
      </p:sp>
    </p:spTree>
    <p:extLst>
      <p:ext uri="{BB962C8B-B14F-4D97-AF65-F5344CB8AC3E}">
        <p14:creationId xmlns="" xmlns:p14="http://schemas.microsoft.com/office/powerpoint/2010/main" val="2875595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1557" y="395110"/>
            <a:ext cx="3465687" cy="553158"/>
          </a:xfrm>
        </p:spPr>
        <p:txBody>
          <a:bodyPr>
            <a:normAutofit/>
          </a:bodyPr>
          <a:lstStyle/>
          <a:p>
            <a:r>
              <a:rPr lang="en-US" sz="1400" b="1" dirty="0" smtClean="0"/>
              <a:t>SEQUENCE DIAGRAM </a:t>
            </a:r>
            <a:r>
              <a:rPr lang="en-US" sz="1400" b="1" dirty="0" smtClean="0">
                <a:solidFill>
                  <a:srgbClr val="FF0000"/>
                </a:solidFill>
              </a:rPr>
              <a:t>: ADMIN SIDE</a:t>
            </a:r>
            <a:endParaRPr lang="en-US" sz="1400" b="1" dirty="0">
              <a:solidFill>
                <a:srgbClr val="FF0000"/>
              </a:solidFill>
            </a:endParaRPr>
          </a:p>
        </p:txBody>
      </p:sp>
      <p:pic>
        <p:nvPicPr>
          <p:cNvPr id="14" name="Picture 1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86667" y="0"/>
            <a:ext cx="6841066" cy="6728178"/>
          </a:xfrm>
          <a:prstGeom prst="rect">
            <a:avLst/>
          </a:prstGeom>
        </p:spPr>
      </p:pic>
    </p:spTree>
    <p:extLst>
      <p:ext uri="{BB962C8B-B14F-4D97-AF65-F5344CB8AC3E}">
        <p14:creationId xmlns="" xmlns:p14="http://schemas.microsoft.com/office/powerpoint/2010/main" val="2629138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83326"/>
            <a:ext cx="2155371" cy="769742"/>
          </a:xfrm>
        </p:spPr>
        <p:txBody>
          <a:bodyPr>
            <a:normAutofit/>
          </a:bodyPr>
          <a:lstStyle/>
          <a:p>
            <a:r>
              <a:rPr lang="en-US" sz="1400" b="1" dirty="0" smtClean="0"/>
              <a:t> SEQUENCE DIAGRAM:</a:t>
            </a:r>
            <a:br>
              <a:rPr lang="en-US" sz="1400" b="1" dirty="0" smtClean="0"/>
            </a:br>
            <a:r>
              <a:rPr lang="en-US" sz="1400" b="1" dirty="0" smtClean="0"/>
              <a:t/>
            </a:r>
            <a:br>
              <a:rPr lang="en-US" sz="1400" b="1" dirty="0" smtClean="0"/>
            </a:br>
            <a:r>
              <a:rPr lang="en-US" sz="1400" b="1" dirty="0" smtClean="0">
                <a:solidFill>
                  <a:srgbClr val="FF0000"/>
                </a:solidFill>
              </a:rPr>
              <a:t>CUSTOMER SIDE</a:t>
            </a:r>
            <a:endParaRPr lang="en-US" sz="1400" b="1" dirty="0">
              <a:solidFill>
                <a:srgbClr val="FF0000"/>
              </a:solidFill>
            </a:endParaRPr>
          </a:p>
        </p:txBody>
      </p:sp>
      <p:pic>
        <p:nvPicPr>
          <p:cNvPr id="4" name="Picture 3"/>
          <p:cNvPicPr/>
          <p:nvPr/>
        </p:nvPicPr>
        <p:blipFill>
          <a:blip r:embed="rId2"/>
          <a:stretch>
            <a:fillRect/>
          </a:stretch>
        </p:blipFill>
        <p:spPr>
          <a:xfrm>
            <a:off x="3698724" y="180622"/>
            <a:ext cx="8188476" cy="7048961"/>
          </a:xfrm>
          <a:prstGeom prst="rect">
            <a:avLst/>
          </a:prstGeom>
        </p:spPr>
      </p:pic>
    </p:spTree>
    <p:extLst>
      <p:ext uri="{BB962C8B-B14F-4D97-AF65-F5344CB8AC3E}">
        <p14:creationId xmlns="" xmlns:p14="http://schemas.microsoft.com/office/powerpoint/2010/main" val="3660931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751" y="654757"/>
            <a:ext cx="4929053" cy="745066"/>
          </a:xfrm>
        </p:spPr>
        <p:txBody>
          <a:bodyPr>
            <a:normAutofit/>
          </a:bodyPr>
          <a:lstStyle/>
          <a:p>
            <a:r>
              <a:rPr lang="en-US" sz="2000" b="1" u="sng" dirty="0" smtClean="0"/>
              <a:t>COMPONENT DIAGRAM</a:t>
            </a:r>
            <a:r>
              <a:rPr lang="en-US" sz="3200" b="1" u="sng" dirty="0" smtClean="0"/>
              <a:t>:-</a:t>
            </a:r>
            <a:endParaRPr lang="en-US" sz="3200" b="1" u="sng" dirty="0"/>
          </a:p>
        </p:txBody>
      </p:sp>
      <p:pic>
        <p:nvPicPr>
          <p:cNvPr id="6" name="Picture 5"/>
          <p:cNvPicPr/>
          <p:nvPr/>
        </p:nvPicPr>
        <p:blipFill>
          <a:blip r:embed="rId2"/>
          <a:stretch>
            <a:fillRect/>
          </a:stretch>
        </p:blipFill>
        <p:spPr>
          <a:xfrm>
            <a:off x="1345474" y="2364377"/>
            <a:ext cx="6662057" cy="3810680"/>
          </a:xfrm>
          <a:prstGeom prst="rect">
            <a:avLst/>
          </a:prstGeom>
        </p:spPr>
      </p:pic>
    </p:spTree>
    <p:extLst>
      <p:ext uri="{BB962C8B-B14F-4D97-AF65-F5344CB8AC3E}">
        <p14:creationId xmlns="" xmlns:p14="http://schemas.microsoft.com/office/powerpoint/2010/main" val="2746099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8603" y="535577"/>
            <a:ext cx="4563291" cy="627017"/>
          </a:xfrm>
        </p:spPr>
        <p:txBody>
          <a:bodyPr>
            <a:normAutofit/>
          </a:bodyPr>
          <a:lstStyle/>
          <a:p>
            <a:r>
              <a:rPr lang="en-US" sz="2400" b="1" u="sng" dirty="0" smtClean="0"/>
              <a:t>DEPLOYMENT DIAGRAM</a:t>
            </a:r>
            <a:r>
              <a:rPr lang="en-US" sz="2400" b="1" dirty="0" smtClean="0"/>
              <a:t>:-</a:t>
            </a:r>
            <a:endParaRPr lang="en-US" sz="2400" b="1" dirty="0"/>
          </a:p>
        </p:txBody>
      </p:sp>
      <p:sp>
        <p:nvSpPr>
          <p:cNvPr id="5" name="Text Placeholder 4">
            <a:extLst>
              <a:ext uri="{FF2B5EF4-FFF2-40B4-BE49-F238E27FC236}">
                <a16:creationId xmlns="" xmlns:a16="http://schemas.microsoft.com/office/drawing/2014/main" id="{2C4D2328-8D65-4654-BE84-83FCFC8A5B65}"/>
              </a:ext>
            </a:extLst>
          </p:cNvPr>
          <p:cNvSpPr>
            <a:spLocks noGrp="1"/>
          </p:cNvSpPr>
          <p:nvPr>
            <p:ph type="body" sz="half" idx="4294967295"/>
          </p:nvPr>
        </p:nvSpPr>
        <p:spPr>
          <a:xfrm>
            <a:off x="8307978" y="333375"/>
            <a:ext cx="3409406" cy="5937250"/>
          </a:xfrm>
        </p:spPr>
        <p:txBody>
          <a:bodyPr/>
          <a:lstStyle/>
          <a:p>
            <a:r>
              <a:rPr lang="en-IN" b="1" u="sng" dirty="0" err="1"/>
              <a:t>Deployement</a:t>
            </a:r>
            <a:r>
              <a:rPr lang="en-IN" b="1" u="sng" dirty="0"/>
              <a:t> Diagram:</a:t>
            </a:r>
          </a:p>
          <a:p>
            <a:r>
              <a:rPr lang="en-US" b="0" i="0" dirty="0">
                <a:solidFill>
                  <a:srgbClr val="333333"/>
                </a:solidFill>
                <a:effectLst/>
                <a:latin typeface="inter-regular"/>
              </a:rPr>
              <a:t>     The deployment diagram visualizes the physical hardware on which the software will be deployed. </a:t>
            </a:r>
          </a:p>
          <a:p>
            <a:r>
              <a:rPr lang="en-US" dirty="0">
                <a:solidFill>
                  <a:srgbClr val="333333"/>
                </a:solidFill>
                <a:latin typeface="inter-regular"/>
              </a:rPr>
              <a:t>    </a:t>
            </a:r>
            <a:r>
              <a:rPr lang="en-US" b="0" i="0" dirty="0">
                <a:solidFill>
                  <a:srgbClr val="333333"/>
                </a:solidFill>
                <a:effectLst/>
                <a:latin typeface="inter-regular"/>
              </a:rPr>
              <a:t>It portrays the static deployment view of a system. It involves the nodes and their relationships.</a:t>
            </a:r>
          </a:p>
          <a:p>
            <a:r>
              <a:rPr lang="en-US" u="sng" dirty="0">
                <a:solidFill>
                  <a:srgbClr val="333333"/>
                </a:solidFill>
                <a:latin typeface="inter-regular"/>
              </a:rPr>
              <a:t>   </a:t>
            </a:r>
            <a:r>
              <a:rPr lang="en-US" b="0" i="0" dirty="0">
                <a:solidFill>
                  <a:srgbClr val="333333"/>
                </a:solidFill>
                <a:effectLst/>
                <a:latin typeface="inter-regular"/>
              </a:rPr>
              <a:t>The main purpose of the deployment diagram is to represent how software is installed on the hardware component. It depicts in what manner a software interacts with hardware to perform its execution.</a:t>
            </a:r>
            <a:endParaRPr lang="en-IN" b="1" u="sng" dirty="0"/>
          </a:p>
        </p:txBody>
      </p:sp>
      <p:pic>
        <p:nvPicPr>
          <p:cNvPr id="7" name="Picture 6"/>
          <p:cNvPicPr/>
          <p:nvPr/>
        </p:nvPicPr>
        <p:blipFill>
          <a:blip r:embed="rId2"/>
          <a:stretch>
            <a:fillRect/>
          </a:stretch>
        </p:blipFill>
        <p:spPr>
          <a:xfrm>
            <a:off x="535577" y="1619794"/>
            <a:ext cx="7471955" cy="4631145"/>
          </a:xfrm>
          <a:prstGeom prst="rect">
            <a:avLst/>
          </a:prstGeom>
        </p:spPr>
      </p:pic>
    </p:spTree>
    <p:extLst>
      <p:ext uri="{BB962C8B-B14F-4D97-AF65-F5344CB8AC3E}">
        <p14:creationId xmlns="" xmlns:p14="http://schemas.microsoft.com/office/powerpoint/2010/main" val="3313379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3E428-208C-3DB5-6E47-EE378F1402A5}"/>
              </a:ext>
            </a:extLst>
          </p:cNvPr>
          <p:cNvSpPr>
            <a:spLocks noGrp="1"/>
          </p:cNvSpPr>
          <p:nvPr>
            <p:ph type="title"/>
          </p:nvPr>
        </p:nvSpPr>
        <p:spPr>
          <a:xfrm>
            <a:off x="405114" y="474808"/>
            <a:ext cx="14535213" cy="1021080"/>
          </a:xfrm>
        </p:spPr>
        <p:txBody>
          <a:bodyPr>
            <a:normAutofit fontScale="90000"/>
          </a:bodyPr>
          <a:lstStyle/>
          <a:p>
            <a:r>
              <a:rPr lang="en-IN" sz="2800" b="1" i="1" u="sng" dirty="0" err="1" smtClean="0">
                <a:solidFill>
                  <a:srgbClr val="FF0000"/>
                </a:solidFill>
              </a:rPr>
              <a:t>HomePage</a:t>
            </a:r>
            <a:r>
              <a:rPr lang="en-IN" sz="2800" b="1" i="1" dirty="0"/>
              <a:t/>
            </a:r>
            <a:br>
              <a:rPr lang="en-IN" sz="2800" b="1" i="1" dirty="0"/>
            </a:br>
            <a:r>
              <a:rPr lang="en-IN" sz="2800" b="1" i="1" dirty="0"/>
              <a:t/>
            </a:r>
            <a:br>
              <a:rPr lang="en-IN" sz="2800" b="1" i="1" dirty="0"/>
            </a:br>
            <a:endParaRPr lang="en-IN" sz="2400" i="1"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2514" y="1018902"/>
            <a:ext cx="11194869" cy="5264332"/>
          </a:xfrm>
          <a:prstGeom prst="rect">
            <a:avLst/>
          </a:prstGeom>
        </p:spPr>
      </p:pic>
    </p:spTree>
    <p:extLst>
      <p:ext uri="{BB962C8B-B14F-4D97-AF65-F5344CB8AC3E}">
        <p14:creationId xmlns="" xmlns:p14="http://schemas.microsoft.com/office/powerpoint/2010/main" val="2033801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5118" y="901336"/>
            <a:ext cx="10851776" cy="5442313"/>
          </a:xfrm>
          <a:prstGeom prst="rect">
            <a:avLst/>
          </a:prstGeom>
        </p:spPr>
      </p:pic>
      <p:sp>
        <p:nvSpPr>
          <p:cNvPr id="5" name="Title 4"/>
          <p:cNvSpPr>
            <a:spLocks noGrp="1"/>
          </p:cNvSpPr>
          <p:nvPr>
            <p:ph type="title"/>
          </p:nvPr>
        </p:nvSpPr>
        <p:spPr>
          <a:xfrm>
            <a:off x="312516" y="-56650"/>
            <a:ext cx="34113414" cy="1371600"/>
          </a:xfrm>
        </p:spPr>
        <p:txBody>
          <a:bodyPr>
            <a:normAutofit/>
          </a:bodyPr>
          <a:lstStyle/>
          <a:p>
            <a:r>
              <a:rPr lang="en-US" sz="3200" i="1" dirty="0" smtClean="0">
                <a:solidFill>
                  <a:srgbClr val="FF0000"/>
                </a:solidFill>
              </a:rPr>
              <a:t>New registration page</a:t>
            </a:r>
            <a:endParaRPr lang="en-US" sz="3200" i="1" dirty="0">
              <a:solidFill>
                <a:srgbClr val="FF0000"/>
              </a:solidFill>
            </a:endParaRPr>
          </a:p>
        </p:txBody>
      </p:sp>
    </p:spTree>
    <p:extLst>
      <p:ext uri="{BB962C8B-B14F-4D97-AF65-F5344CB8AC3E}">
        <p14:creationId xmlns="" xmlns:p14="http://schemas.microsoft.com/office/powerpoint/2010/main" val="3873368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18E70EC-CAF7-3309-0D4E-044690495255}"/>
              </a:ext>
            </a:extLst>
          </p:cNvPr>
          <p:cNvSpPr txBox="1"/>
          <p:nvPr/>
        </p:nvSpPr>
        <p:spPr>
          <a:xfrm rot="10800000" flipV="1">
            <a:off x="2981274" y="1601423"/>
            <a:ext cx="6229452" cy="369332"/>
          </a:xfrm>
          <a:prstGeom prst="rect">
            <a:avLst/>
          </a:prstGeom>
          <a:noFill/>
        </p:spPr>
        <p:txBody>
          <a:bodyPr wrap="square">
            <a:spAutoFit/>
          </a:bodyPr>
          <a:lstStyle/>
          <a:p>
            <a:pPr marL="254000" marR="60325" algn="ctr">
              <a:spcAft>
                <a:spcPts val="0"/>
              </a:spcAft>
            </a:pPr>
            <a:r>
              <a:rPr lang="en-US" sz="1800" b="1" u="none" strike="noStrike">
                <a:effectLst/>
                <a:uFill>
                  <a:solidFill>
                    <a:srgbClr val="000000"/>
                  </a:solidFill>
                </a:uFill>
                <a:latin typeface="Viner Hand ITC" panose="03070502030502020203" pitchFamily="66" charset="0"/>
                <a:ea typeface="Calibri" panose="020F0502020204030204" pitchFamily="34" charset="0"/>
                <a:cs typeface="Calibri" panose="020F0502020204030204" pitchFamily="34" charset="0"/>
              </a:rPr>
              <a:t>CERTIFICATE</a:t>
            </a:r>
            <a:endParaRPr lang="en-IN" sz="1800" b="1" u="sng">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 xmlns:a16="http://schemas.microsoft.com/office/drawing/2014/main" id="{FA2D86F6-6532-731E-685F-32895A597C7F}"/>
              </a:ext>
            </a:extLst>
          </p:cNvPr>
          <p:cNvSpPr txBox="1"/>
          <p:nvPr/>
        </p:nvSpPr>
        <p:spPr>
          <a:xfrm>
            <a:off x="890739" y="1919263"/>
            <a:ext cx="11358435" cy="4569456"/>
          </a:xfrm>
          <a:prstGeom prst="rect">
            <a:avLst/>
          </a:prstGeom>
          <a:noFill/>
        </p:spPr>
        <p:txBody>
          <a:bodyPr wrap="square">
            <a:spAutoFit/>
          </a:bodyPr>
          <a:lstStyle/>
          <a:p>
            <a:pPr algn="ctr">
              <a:lnSpc>
                <a:spcPct val="107000"/>
              </a:lnSpc>
              <a:spcBef>
                <a:spcPts val="1585"/>
              </a:spcBef>
              <a:spcAft>
                <a:spcPts val="800"/>
              </a:spcAft>
            </a:pPr>
            <a:r>
              <a:rPr lang="en-IN" sz="1800" dirty="0">
                <a:effectLst/>
                <a:latin typeface="Cambria" panose="02040503050406030204" pitchFamily="18" charset="0"/>
                <a:ea typeface="Calibri" panose="020F0502020204030204" pitchFamily="34" charset="0"/>
                <a:cs typeface="Times New Roman" panose="02020603050405020304" pitchFamily="18" charset="0"/>
              </a:rPr>
              <a:t>This</a:t>
            </a:r>
            <a:r>
              <a:rPr lang="en-IN" sz="1800" spc="-15"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a:effectLst/>
                <a:latin typeface="Cambria" panose="02040503050406030204" pitchFamily="18" charset="0"/>
                <a:ea typeface="Calibri" panose="020F0502020204030204" pitchFamily="34" charset="0"/>
                <a:cs typeface="Times New Roman" panose="02020603050405020304" pitchFamily="18" charset="0"/>
              </a:rPr>
              <a:t>is</a:t>
            </a:r>
            <a:r>
              <a:rPr lang="en-IN" sz="1800" spc="-5"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a:effectLst/>
                <a:latin typeface="Cambria" panose="02040503050406030204" pitchFamily="18" charset="0"/>
                <a:ea typeface="Calibri" panose="020F0502020204030204" pitchFamily="34" charset="0"/>
                <a:cs typeface="Times New Roman" panose="02020603050405020304" pitchFamily="18" charset="0"/>
              </a:rPr>
              <a:t>certified</a:t>
            </a:r>
            <a:r>
              <a:rPr lang="en-IN" sz="1800" spc="-15"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a:effectLst/>
                <a:latin typeface="Cambria" panose="02040503050406030204" pitchFamily="18" charset="0"/>
                <a:ea typeface="Calibri" panose="020F0502020204030204" pitchFamily="34" charset="0"/>
                <a:cs typeface="Times New Roman" panose="02020603050405020304" pitchFamily="18" charset="0"/>
              </a:rPr>
              <a:t>that</a:t>
            </a:r>
            <a:r>
              <a:rPr lang="en-IN" sz="1800" spc="-10"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a:effectLst/>
                <a:latin typeface="Cambria" panose="02040503050406030204" pitchFamily="18" charset="0"/>
                <a:ea typeface="Calibri" panose="020F0502020204030204" pitchFamily="34" charset="0"/>
                <a:cs typeface="Times New Roman" panose="02020603050405020304" pitchFamily="18" charset="0"/>
              </a:rPr>
              <a:t>the project</a:t>
            </a:r>
            <a:r>
              <a:rPr lang="en-IN" sz="1800" spc="-15"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smtClean="0">
                <a:effectLst/>
                <a:latin typeface="Cambria" panose="02040503050406030204" pitchFamily="18" charset="0"/>
                <a:ea typeface="Calibri" panose="020F0502020204030204" pitchFamily="34" charset="0"/>
                <a:cs typeface="Times New Roman" panose="02020603050405020304" pitchFamily="18" charset="0"/>
              </a:rPr>
              <a:t>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Bef>
                <a:spcPts val="1585"/>
              </a:spcBef>
              <a:spcAft>
                <a:spcPts val="800"/>
              </a:spcAft>
            </a:pPr>
            <a:r>
              <a:rPr lang="en-IN" sz="2200" dirty="0" smtClean="0">
                <a:effectLst/>
                <a:latin typeface="Calibri" panose="020F0502020204030204" pitchFamily="34" charset="0"/>
                <a:ea typeface="Calibri" panose="020F0502020204030204" pitchFamily="34" charset="0"/>
                <a:cs typeface="Times New Roman" panose="02020603050405020304" pitchFamily="18" charset="0"/>
              </a:rPr>
              <a:t>"</a:t>
            </a:r>
            <a:r>
              <a:rPr lang="en-IN" sz="2400" b="1" u="sng"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400" b="1" u="sng" dirty="0">
                <a:solidFill>
                  <a:srgbClr val="FF0000"/>
                </a:solidFill>
                <a:latin typeface="Calibri" panose="020F0502020204030204" pitchFamily="34" charset="0"/>
                <a:ea typeface="Calibri" panose="020F0502020204030204" pitchFamily="34" charset="0"/>
                <a:cs typeface="Times New Roman" panose="02020603050405020304" pitchFamily="18" charset="0"/>
              </a:rPr>
              <a:t>ONLINE OPTICIAN SHOP </a:t>
            </a:r>
            <a:r>
              <a:rPr lang="en-IN" sz="22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t>This is to certify that the project entitled ONLINE OPTICIAN SHOP</a:t>
            </a:r>
            <a:endParaRPr lang="en-IN" dirty="0" smtClean="0"/>
          </a:p>
          <a:p>
            <a:r>
              <a:rPr lang="en-US" dirty="0" smtClean="0"/>
              <a:t>completed by</a:t>
            </a:r>
            <a:endParaRPr lang="en-IN" dirty="0" smtClean="0"/>
          </a:p>
          <a:p>
            <a:pPr marR="60325">
              <a:lnSpc>
                <a:spcPct val="107000"/>
              </a:lnSpc>
              <a:spcAft>
                <a:spcPts val="800"/>
              </a:spcAft>
            </a:pPr>
            <a:r>
              <a:rPr lang="en-IN" sz="1100" dirty="0" smtClean="0">
                <a:latin typeface="Calibri" panose="020F0502020204030204" pitchFamily="34" charset="0"/>
                <a:ea typeface="Calibri" panose="020F0502020204030204" pitchFamily="34" charset="0"/>
                <a:cs typeface="Times New Roman" panose="02020603050405020304" pitchFamily="18" charset="0"/>
              </a:rPr>
              <a:t> </a:t>
            </a:r>
            <a:r>
              <a:rPr lang="en-IN" sz="1600" dirty="0" err="1" smtClean="0">
                <a:latin typeface="Calibri" panose="020F0502020204030204" pitchFamily="34" charset="0"/>
                <a:ea typeface="Calibri" panose="020F0502020204030204" pitchFamily="34" charset="0"/>
                <a:cs typeface="Times New Roman" panose="02020603050405020304" pitchFamily="18" charset="0"/>
              </a:rPr>
              <a:t>Gayatri</a:t>
            </a:r>
            <a:r>
              <a:rPr lang="en-IN" sz="1600" dirty="0" smtClean="0">
                <a:latin typeface="Calibri" panose="020F0502020204030204" pitchFamily="34" charset="0"/>
                <a:ea typeface="Calibri" panose="020F0502020204030204" pitchFamily="34" charset="0"/>
                <a:cs typeface="Times New Roman" panose="02020603050405020304" pitchFamily="18" charset="0"/>
              </a:rPr>
              <a:t> </a:t>
            </a:r>
            <a:r>
              <a:rPr lang="en-IN" sz="1600" dirty="0" err="1" smtClean="0">
                <a:latin typeface="Calibri" panose="020F0502020204030204" pitchFamily="34" charset="0"/>
                <a:ea typeface="Calibri" panose="020F0502020204030204" pitchFamily="34" charset="0"/>
                <a:cs typeface="Times New Roman" panose="02020603050405020304" pitchFamily="18" charset="0"/>
              </a:rPr>
              <a:t>Patil</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marR="60325">
              <a:lnSpc>
                <a:spcPct val="107000"/>
              </a:lnSpc>
              <a:spcAft>
                <a:spcPts val="800"/>
              </a:spcAft>
            </a:pPr>
            <a:r>
              <a:rPr lang="en-IN" sz="1600" dirty="0" err="1" smtClean="0">
                <a:latin typeface="Calibri" panose="020F0502020204030204" pitchFamily="34" charset="0"/>
                <a:ea typeface="Calibri" panose="020F0502020204030204" pitchFamily="34" charset="0"/>
                <a:cs typeface="Times New Roman" panose="02020603050405020304" pitchFamily="18" charset="0"/>
              </a:rPr>
              <a:t>Purva</a:t>
            </a:r>
            <a:r>
              <a:rPr lang="en-IN" sz="1600" dirty="0" smtClean="0">
                <a:latin typeface="Calibri" panose="020F0502020204030204" pitchFamily="34" charset="0"/>
                <a:ea typeface="Calibri" panose="020F0502020204030204" pitchFamily="34" charset="0"/>
                <a:cs typeface="Times New Roman" panose="02020603050405020304" pitchFamily="18" charset="0"/>
              </a:rPr>
              <a:t> Kale</a:t>
            </a:r>
          </a:p>
          <a:p>
            <a:pPr marR="60325">
              <a:lnSpc>
                <a:spcPct val="107000"/>
              </a:lnSpc>
              <a:spcAft>
                <a:spcPts val="800"/>
              </a:spcAft>
            </a:pPr>
            <a:r>
              <a:rPr lang="en-IN" sz="1600" dirty="0" err="1" smtClean="0">
                <a:latin typeface="Calibri" panose="020F0502020204030204" pitchFamily="34" charset="0"/>
                <a:ea typeface="Calibri" panose="020F0502020204030204" pitchFamily="34" charset="0"/>
                <a:cs typeface="Times New Roman" panose="02020603050405020304" pitchFamily="18" charset="0"/>
              </a:rPr>
              <a:t>Revati</a:t>
            </a:r>
            <a:r>
              <a:rPr lang="en-IN" sz="1600" dirty="0" smtClean="0">
                <a:latin typeface="Calibri" panose="020F0502020204030204" pitchFamily="34" charset="0"/>
                <a:ea typeface="Calibri" panose="020F0502020204030204" pitchFamily="34" charset="0"/>
                <a:cs typeface="Times New Roman" panose="02020603050405020304" pitchFamily="18" charset="0"/>
              </a:rPr>
              <a:t> </a:t>
            </a:r>
            <a:r>
              <a:rPr lang="en-IN" sz="1600" dirty="0" err="1" smtClean="0">
                <a:latin typeface="Calibri" panose="020F0502020204030204" pitchFamily="34" charset="0"/>
                <a:ea typeface="Calibri" panose="020F0502020204030204" pitchFamily="34" charset="0"/>
                <a:cs typeface="Times New Roman" panose="02020603050405020304" pitchFamily="18" charset="0"/>
              </a:rPr>
              <a:t>Jadhav</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marR="60325">
              <a:lnSpc>
                <a:spcPct val="107000"/>
              </a:lnSpc>
              <a:spcAft>
                <a:spcPts val="800"/>
              </a:spcAft>
            </a:pPr>
            <a:r>
              <a:rPr lang="en-IN"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smtClean="0"/>
              <a:t> in partial fulfillment of the requirement of the completion of </a:t>
            </a:r>
            <a:r>
              <a:rPr lang="en-US" sz="1600" b="1" dirty="0" err="1" smtClean="0"/>
              <a:t>M.Sc</a:t>
            </a:r>
            <a:r>
              <a:rPr lang="en-US" sz="1600" b="1" dirty="0" smtClean="0"/>
              <a:t>(C.S.)Semester-I, has been carried</a:t>
            </a:r>
          </a:p>
          <a:p>
            <a:pPr marR="60325">
              <a:lnSpc>
                <a:spcPct val="107000"/>
              </a:lnSpc>
              <a:spcAft>
                <a:spcPts val="800"/>
              </a:spcAft>
            </a:pPr>
            <a:r>
              <a:rPr lang="en-US" sz="1600" b="1" dirty="0" smtClean="0"/>
              <a:t> out by team under my guidance satisfactorily during the academic year 2022-2023.</a:t>
            </a:r>
            <a:endParaRPr lang="en-IN" sz="1600" b="1" dirty="0" smtClean="0"/>
          </a:p>
          <a:p>
            <a:pPr marR="60325">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R="60325">
              <a:lnSpc>
                <a:spcPct val="107000"/>
              </a:lnSpc>
              <a:spcAft>
                <a:spcPts val="800"/>
              </a:spcAft>
            </a:pPr>
            <a:r>
              <a:rPr lang="en-IN" sz="1800" dirty="0">
                <a:effectLst/>
                <a:latin typeface="Cambria" panose="02040503050406030204" pitchFamily="18" charset="0"/>
                <a:ea typeface="Calibri" panose="020F0502020204030204" pitchFamily="34" charset="0"/>
                <a:cs typeface="Times New Roman" panose="02020603050405020304" pitchFamily="18" charset="0"/>
              </a:rPr>
              <a:t> </a:t>
            </a:r>
            <a:r>
              <a:rPr lang="en-US" dirty="0" smtClean="0"/>
              <a:t> Mr. </a:t>
            </a:r>
            <a:r>
              <a:rPr lang="en-US" dirty="0" err="1" smtClean="0"/>
              <a:t>Irfan</a:t>
            </a:r>
            <a:r>
              <a:rPr lang="en-US" dirty="0" smtClean="0"/>
              <a:t> </a:t>
            </a:r>
            <a:r>
              <a:rPr lang="en-US" dirty="0" err="1" smtClean="0"/>
              <a:t>Khatik</a:t>
            </a:r>
            <a:r>
              <a:rPr lang="en-US" dirty="0" smtClean="0"/>
              <a:t> </a:t>
            </a:r>
            <a:r>
              <a:rPr lang="en-IN" sz="1800" b="1" dirty="0">
                <a:effectLst/>
                <a:latin typeface="Cambria" panose="02040503050406030204" pitchFamily="18" charset="0"/>
                <a:ea typeface="Calibri" panose="020F0502020204030204" pitchFamily="34" charset="0"/>
                <a:cs typeface="Times New Roman" panose="02020603050405020304" pitchFamily="18" charset="0"/>
              </a:rPr>
              <a:t>				</a:t>
            </a:r>
            <a:r>
              <a:rPr lang="en-US" dirty="0" smtClean="0"/>
              <a:t>               (Dr. </a:t>
            </a:r>
            <a:r>
              <a:rPr lang="en-US" dirty="0" err="1" smtClean="0"/>
              <a:t>Kavita</a:t>
            </a:r>
            <a:r>
              <a:rPr lang="en-US" dirty="0" smtClean="0"/>
              <a:t> </a:t>
            </a:r>
            <a:r>
              <a:rPr lang="en-US" dirty="0" err="1" smtClean="0"/>
              <a:t>A.Khobragade</a:t>
            </a:r>
            <a:r>
              <a:rPr lang="en-US" dirty="0" smtClean="0"/>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600" dirty="0" smtClean="0"/>
              <a:t>Project Guide Head</a:t>
            </a:r>
            <a:r>
              <a:rPr lang="en-IN" sz="16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600" dirty="0" smtClean="0"/>
              <a:t>Computer </a:t>
            </a:r>
            <a:r>
              <a:rPr lang="en-US" sz="1600" dirty="0" err="1" smtClean="0"/>
              <a:t>ScienceDepartment</a:t>
            </a:r>
            <a:endParaRPr lang="en-US" dirty="0"/>
          </a:p>
        </p:txBody>
      </p:sp>
      <p:pic>
        <p:nvPicPr>
          <p:cNvPr id="6" name="image1.jpeg"/>
          <p:cNvPicPr/>
          <p:nvPr/>
        </p:nvPicPr>
        <p:blipFill>
          <a:blip r:embed="rId2" cstate="print"/>
          <a:stretch>
            <a:fillRect/>
          </a:stretch>
        </p:blipFill>
        <p:spPr>
          <a:xfrm>
            <a:off x="5305926" y="457199"/>
            <a:ext cx="1419727" cy="1010653"/>
          </a:xfrm>
          <a:prstGeom prst="rect">
            <a:avLst/>
          </a:prstGeom>
        </p:spPr>
      </p:pic>
    </p:spTree>
    <p:extLst>
      <p:ext uri="{BB962C8B-B14F-4D97-AF65-F5344CB8AC3E}">
        <p14:creationId xmlns="" xmlns:p14="http://schemas.microsoft.com/office/powerpoint/2010/main" val="36509002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DD00F0-6984-490D-A0B7-CE69DC5D3502}"/>
              </a:ext>
            </a:extLst>
          </p:cNvPr>
          <p:cNvSpPr>
            <a:spLocks noGrp="1"/>
          </p:cNvSpPr>
          <p:nvPr>
            <p:ph type="title"/>
          </p:nvPr>
        </p:nvSpPr>
        <p:spPr>
          <a:xfrm>
            <a:off x="393539" y="0"/>
            <a:ext cx="13859233" cy="1371600"/>
          </a:xfrm>
        </p:spPr>
        <p:txBody>
          <a:bodyPr>
            <a:normAutofit/>
          </a:bodyPr>
          <a:lstStyle/>
          <a:p>
            <a:r>
              <a:rPr lang="en-IN" sz="3200" i="1" dirty="0" smtClean="0">
                <a:solidFill>
                  <a:srgbClr val="FF0000"/>
                </a:solidFill>
              </a:rPr>
              <a:t>Sign in page</a:t>
            </a:r>
            <a:endParaRPr lang="en-IN" sz="3200" i="1" dirty="0">
              <a:solidFill>
                <a:srgbClr val="FF0000"/>
              </a:solidFill>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29599" y="927466"/>
            <a:ext cx="10834872" cy="5512523"/>
          </a:xfrm>
          <a:prstGeom prst="rect">
            <a:avLst/>
          </a:prstGeom>
        </p:spPr>
      </p:pic>
    </p:spTree>
    <p:extLst>
      <p:ext uri="{BB962C8B-B14F-4D97-AF65-F5344CB8AC3E}">
        <p14:creationId xmlns="" xmlns:p14="http://schemas.microsoft.com/office/powerpoint/2010/main" val="71512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383865-3DCF-40EC-8F22-994186F4747E}"/>
              </a:ext>
            </a:extLst>
          </p:cNvPr>
          <p:cNvSpPr>
            <a:spLocks noGrp="1"/>
          </p:cNvSpPr>
          <p:nvPr>
            <p:ph type="title"/>
          </p:nvPr>
        </p:nvSpPr>
        <p:spPr>
          <a:xfrm>
            <a:off x="405114" y="0"/>
            <a:ext cx="13634960" cy="1371600"/>
          </a:xfrm>
        </p:spPr>
        <p:txBody>
          <a:bodyPr>
            <a:normAutofit/>
          </a:bodyPr>
          <a:lstStyle/>
          <a:p>
            <a:r>
              <a:rPr lang="en-IN" sz="3200" i="1" dirty="0" smtClean="0">
                <a:solidFill>
                  <a:srgbClr val="FF0000"/>
                </a:solidFill>
              </a:rPr>
              <a:t>New Glass Page</a:t>
            </a:r>
            <a:endParaRPr lang="en-IN" sz="3200" i="1" dirty="0">
              <a:solidFill>
                <a:srgbClr val="FF0000"/>
              </a:solidFill>
            </a:endParaRPr>
          </a:p>
        </p:txBody>
      </p:sp>
      <p:pic>
        <p:nvPicPr>
          <p:cNvPr id="6" name="Picture 5"/>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cx="http://schemas.microsoft.com/office/drawing/2014/chartex" xmlns:wpc="http://schemas.microsoft.com/office/word/2010/wordprocessingCanvas" xmlns="" val="0"/>
              </a:ext>
            </a:extLst>
          </a:blip>
          <a:stretch>
            <a:fillRect/>
          </a:stretch>
        </p:blipFill>
        <p:spPr>
          <a:xfrm>
            <a:off x="685800" y="939800"/>
            <a:ext cx="10934700" cy="5257800"/>
          </a:xfrm>
          <a:prstGeom prst="rect">
            <a:avLst/>
          </a:prstGeom>
        </p:spPr>
      </p:pic>
    </p:spTree>
    <p:extLst>
      <p:ext uri="{BB962C8B-B14F-4D97-AF65-F5344CB8AC3E}">
        <p14:creationId xmlns="" xmlns:p14="http://schemas.microsoft.com/office/powerpoint/2010/main" val="3003859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5EC015-9502-47B1-ADCB-E8668D21DFD2}"/>
              </a:ext>
            </a:extLst>
          </p:cNvPr>
          <p:cNvSpPr>
            <a:spLocks noGrp="1"/>
          </p:cNvSpPr>
          <p:nvPr>
            <p:ph type="title"/>
          </p:nvPr>
        </p:nvSpPr>
        <p:spPr>
          <a:xfrm>
            <a:off x="347241" y="209002"/>
            <a:ext cx="14109881" cy="1371600"/>
          </a:xfrm>
        </p:spPr>
        <p:txBody>
          <a:bodyPr>
            <a:normAutofit/>
          </a:bodyPr>
          <a:lstStyle/>
          <a:p>
            <a:r>
              <a:rPr lang="en-IN" sz="3200" i="1" dirty="0" smtClean="0">
                <a:solidFill>
                  <a:srgbClr val="FF0000"/>
                </a:solidFill>
              </a:rPr>
              <a:t>Glass details</a:t>
            </a:r>
            <a:r>
              <a:rPr lang="en-IN" sz="3200" dirty="0" smtClean="0"/>
              <a:t/>
            </a:r>
            <a:br>
              <a:rPr lang="en-IN" sz="3200" dirty="0" smtClean="0"/>
            </a:br>
            <a:endParaRPr lang="en-IN" sz="32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74766" y="901336"/>
            <a:ext cx="11077303" cy="5408024"/>
          </a:xfrm>
          <a:prstGeom prst="rect">
            <a:avLst/>
          </a:prstGeom>
        </p:spPr>
      </p:pic>
    </p:spTree>
    <p:extLst>
      <p:ext uri="{BB962C8B-B14F-4D97-AF65-F5344CB8AC3E}">
        <p14:creationId xmlns="" xmlns:p14="http://schemas.microsoft.com/office/powerpoint/2010/main" val="1571058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EE0D23-B103-4372-B47D-B6B0C80ADB5E}"/>
              </a:ext>
            </a:extLst>
          </p:cNvPr>
          <p:cNvSpPr>
            <a:spLocks noGrp="1"/>
          </p:cNvSpPr>
          <p:nvPr>
            <p:ph type="title"/>
          </p:nvPr>
        </p:nvSpPr>
        <p:spPr>
          <a:xfrm>
            <a:off x="439838" y="0"/>
            <a:ext cx="13708510" cy="1003326"/>
          </a:xfrm>
        </p:spPr>
        <p:txBody>
          <a:bodyPr>
            <a:normAutofit/>
          </a:bodyPr>
          <a:lstStyle/>
          <a:p>
            <a:r>
              <a:rPr lang="en-IN" sz="3200" dirty="0"/>
              <a:t/>
            </a:r>
            <a:br>
              <a:rPr lang="en-IN" sz="3200" dirty="0"/>
            </a:br>
            <a:r>
              <a:rPr lang="en-IN" sz="3200" i="1" dirty="0">
                <a:solidFill>
                  <a:srgbClr val="FF0000"/>
                </a:solidFill>
              </a:rPr>
              <a:t>P</a:t>
            </a:r>
            <a:r>
              <a:rPr lang="en-IN" sz="3200" i="1" dirty="0" smtClean="0">
                <a:solidFill>
                  <a:srgbClr val="FF0000"/>
                </a:solidFill>
              </a:rPr>
              <a:t>ayment Details</a:t>
            </a:r>
            <a:endParaRPr lang="en-IN" sz="3200" i="1" dirty="0">
              <a:solidFill>
                <a:srgbClr val="FF0000"/>
              </a:solidFill>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13952" y="1031968"/>
            <a:ext cx="10972799" cy="5159830"/>
          </a:xfrm>
          <a:prstGeom prst="rect">
            <a:avLst/>
          </a:prstGeom>
        </p:spPr>
      </p:pic>
    </p:spTree>
    <p:extLst>
      <p:ext uri="{BB962C8B-B14F-4D97-AF65-F5344CB8AC3E}">
        <p14:creationId xmlns="" xmlns:p14="http://schemas.microsoft.com/office/powerpoint/2010/main" val="1093410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C8058-ADC5-4396-B285-FC54C38AAFFC}"/>
              </a:ext>
            </a:extLst>
          </p:cNvPr>
          <p:cNvSpPr>
            <a:spLocks noGrp="1"/>
          </p:cNvSpPr>
          <p:nvPr>
            <p:ph type="title"/>
          </p:nvPr>
        </p:nvSpPr>
        <p:spPr>
          <a:xfrm>
            <a:off x="358814" y="191742"/>
            <a:ext cx="3750199" cy="1301392"/>
          </a:xfrm>
        </p:spPr>
        <p:txBody>
          <a:bodyPr>
            <a:normAutofit/>
          </a:bodyPr>
          <a:lstStyle/>
          <a:p>
            <a:r>
              <a:rPr lang="en-IN" sz="3200" i="1" dirty="0">
                <a:solidFill>
                  <a:srgbClr val="FF0000"/>
                </a:solidFill>
              </a:rPr>
              <a:t>Admin </a:t>
            </a:r>
            <a:r>
              <a:rPr lang="en-IN" sz="3200" i="1" dirty="0" smtClean="0">
                <a:solidFill>
                  <a:srgbClr val="FF0000"/>
                </a:solidFill>
              </a:rPr>
              <a:t>login Page</a:t>
            </a:r>
            <a:r>
              <a:rPr lang="en-IN" sz="3200" dirty="0"/>
              <a:t/>
            </a:r>
            <a:br>
              <a:rPr lang="en-IN" sz="3200" dirty="0"/>
            </a:br>
            <a:endParaRPr lang="en-IN" sz="3200"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27018" y="992777"/>
            <a:ext cx="10985862" cy="5303520"/>
          </a:xfrm>
          <a:prstGeom prst="rect">
            <a:avLst/>
          </a:prstGeom>
        </p:spPr>
      </p:pic>
    </p:spTree>
    <p:extLst>
      <p:ext uri="{BB962C8B-B14F-4D97-AF65-F5344CB8AC3E}">
        <p14:creationId xmlns="" xmlns:p14="http://schemas.microsoft.com/office/powerpoint/2010/main" val="3692725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AE94AF-F557-46AE-B7DD-9A00EEE9F1D2}"/>
              </a:ext>
            </a:extLst>
          </p:cNvPr>
          <p:cNvSpPr>
            <a:spLocks noGrp="1"/>
          </p:cNvSpPr>
          <p:nvPr>
            <p:ph type="title"/>
          </p:nvPr>
        </p:nvSpPr>
        <p:spPr>
          <a:xfrm>
            <a:off x="392096" y="-43627"/>
            <a:ext cx="10058400" cy="1371600"/>
          </a:xfrm>
        </p:spPr>
        <p:txBody>
          <a:bodyPr>
            <a:normAutofit/>
          </a:bodyPr>
          <a:lstStyle/>
          <a:p>
            <a:r>
              <a:rPr lang="en-US" sz="3200" i="1" dirty="0">
                <a:solidFill>
                  <a:srgbClr val="FF0000"/>
                </a:solidFill>
              </a:rPr>
              <a:t>D</a:t>
            </a:r>
            <a:r>
              <a:rPr lang="en-US" sz="3200" i="1" dirty="0" smtClean="0">
                <a:solidFill>
                  <a:srgbClr val="FF0000"/>
                </a:solidFill>
              </a:rPr>
              <a:t>ashboard</a:t>
            </a:r>
            <a:endParaRPr lang="en-IN" sz="3200" i="1" dirty="0">
              <a:solidFill>
                <a:srgbClr val="FF0000"/>
              </a:solidFill>
            </a:endParaRPr>
          </a:p>
        </p:txBody>
      </p:sp>
      <p:pic>
        <p:nvPicPr>
          <p:cNvPr id="5" name="Picture 4"/>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cx="http://schemas.microsoft.com/office/drawing/2014/chartex" xmlns:wpc="http://schemas.microsoft.com/office/word/2010/wordprocessingCanvas" xmlns="" val="0"/>
              </a:ext>
            </a:extLst>
          </a:blip>
          <a:stretch>
            <a:fillRect/>
          </a:stretch>
        </p:blipFill>
        <p:spPr>
          <a:xfrm>
            <a:off x="914400" y="800100"/>
            <a:ext cx="10426699" cy="5562600"/>
          </a:xfrm>
          <a:prstGeom prst="rect">
            <a:avLst/>
          </a:prstGeom>
        </p:spPr>
      </p:pic>
    </p:spTree>
    <p:extLst>
      <p:ext uri="{BB962C8B-B14F-4D97-AF65-F5344CB8AC3E}">
        <p14:creationId xmlns="" xmlns:p14="http://schemas.microsoft.com/office/powerpoint/2010/main" val="1201642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64803C-C9E4-40CE-A253-79E353CF2B18}"/>
              </a:ext>
            </a:extLst>
          </p:cNvPr>
          <p:cNvSpPr>
            <a:spLocks noGrp="1"/>
          </p:cNvSpPr>
          <p:nvPr>
            <p:ph type="title"/>
          </p:nvPr>
        </p:nvSpPr>
        <p:spPr>
          <a:xfrm>
            <a:off x="374342" y="-103129"/>
            <a:ext cx="10058400" cy="1371600"/>
          </a:xfrm>
        </p:spPr>
        <p:txBody>
          <a:bodyPr>
            <a:noAutofit/>
          </a:bodyPr>
          <a:lstStyle/>
          <a:p>
            <a:r>
              <a:rPr lang="en-US" sz="2800" i="1" dirty="0" smtClean="0">
                <a:solidFill>
                  <a:srgbClr val="FF0000"/>
                </a:solidFill>
              </a:rPr>
              <a:t>Add Glasses</a:t>
            </a:r>
            <a:endParaRPr lang="en-IN" sz="2800" i="1" dirty="0">
              <a:solidFill>
                <a:srgbClr val="FF0000"/>
              </a:solidFill>
            </a:endParaRPr>
          </a:p>
        </p:txBody>
      </p:sp>
      <p:pic>
        <p:nvPicPr>
          <p:cNvPr id="5" name="Picture 4"/>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cx="http://schemas.microsoft.com/office/drawing/2014/chartex" xmlns:wpc="http://schemas.microsoft.com/office/word/2010/wordprocessingCanvas" xmlns="" val="0"/>
              </a:ext>
            </a:extLst>
          </a:blip>
          <a:stretch>
            <a:fillRect/>
          </a:stretch>
        </p:blipFill>
        <p:spPr>
          <a:xfrm>
            <a:off x="469900" y="812800"/>
            <a:ext cx="10947399" cy="5524500"/>
          </a:xfrm>
          <a:prstGeom prst="rect">
            <a:avLst/>
          </a:prstGeom>
        </p:spPr>
      </p:pic>
    </p:spTree>
    <p:extLst>
      <p:ext uri="{BB962C8B-B14F-4D97-AF65-F5344CB8AC3E}">
        <p14:creationId xmlns="" xmlns:p14="http://schemas.microsoft.com/office/powerpoint/2010/main" val="716373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FFF637-0867-43F8-947C-362840F8E989}"/>
              </a:ext>
            </a:extLst>
          </p:cNvPr>
          <p:cNvSpPr>
            <a:spLocks noGrp="1"/>
          </p:cNvSpPr>
          <p:nvPr>
            <p:ph type="title"/>
          </p:nvPr>
        </p:nvSpPr>
        <p:spPr>
          <a:xfrm>
            <a:off x="356587" y="154323"/>
            <a:ext cx="10058400" cy="1371600"/>
          </a:xfrm>
        </p:spPr>
        <p:txBody>
          <a:bodyPr>
            <a:normAutofit/>
          </a:bodyPr>
          <a:lstStyle/>
          <a:p>
            <a:r>
              <a:rPr lang="en-IN" sz="3200" i="1" dirty="0" smtClean="0">
                <a:solidFill>
                  <a:srgbClr val="FF0000"/>
                </a:solidFill>
              </a:rPr>
              <a:t>View and Delete Glasses</a:t>
            </a:r>
            <a:r>
              <a:rPr lang="en-IN" sz="3200" dirty="0"/>
              <a:t/>
            </a:r>
            <a:br>
              <a:rPr lang="en-IN" sz="3200" dirty="0"/>
            </a:br>
            <a:endParaRPr lang="en-IN" sz="32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2514" y="979714"/>
            <a:ext cx="11181806" cy="5368834"/>
          </a:xfrm>
          <a:prstGeom prst="rect">
            <a:avLst/>
          </a:prstGeom>
        </p:spPr>
      </p:pic>
    </p:spTree>
    <p:extLst>
      <p:ext uri="{BB962C8B-B14F-4D97-AF65-F5344CB8AC3E}">
        <p14:creationId xmlns="" xmlns:p14="http://schemas.microsoft.com/office/powerpoint/2010/main" val="340480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76EBB5-139F-423F-8009-74391719210B}"/>
              </a:ext>
            </a:extLst>
          </p:cNvPr>
          <p:cNvSpPr>
            <a:spLocks noGrp="1"/>
          </p:cNvSpPr>
          <p:nvPr>
            <p:ph type="title"/>
          </p:nvPr>
        </p:nvSpPr>
        <p:spPr>
          <a:xfrm>
            <a:off x="347709" y="-103130"/>
            <a:ext cx="10058400" cy="1371600"/>
          </a:xfrm>
        </p:spPr>
        <p:txBody>
          <a:bodyPr>
            <a:normAutofit/>
          </a:bodyPr>
          <a:lstStyle/>
          <a:p>
            <a:r>
              <a:rPr lang="en-IN" sz="3200" i="1" dirty="0" smtClean="0">
                <a:solidFill>
                  <a:srgbClr val="FF0000"/>
                </a:solidFill>
              </a:rPr>
              <a:t>Payment Records </a:t>
            </a:r>
            <a:endParaRPr lang="en-IN" sz="3200" i="1" dirty="0">
              <a:solidFill>
                <a:srgbClr val="FF0000"/>
              </a:solidFill>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48640" y="953590"/>
            <a:ext cx="11116491" cy="5368834"/>
          </a:xfrm>
          <a:prstGeom prst="rect">
            <a:avLst/>
          </a:prstGeom>
        </p:spPr>
      </p:pic>
    </p:spTree>
    <p:extLst>
      <p:ext uri="{BB962C8B-B14F-4D97-AF65-F5344CB8AC3E}">
        <p14:creationId xmlns="" xmlns:p14="http://schemas.microsoft.com/office/powerpoint/2010/main" val="1653056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6933" y="699911"/>
            <a:ext cx="8398934" cy="6842451"/>
          </a:xfrm>
          <a:prstGeom prst="rect">
            <a:avLst/>
          </a:prstGeom>
        </p:spPr>
        <p:txBody>
          <a:bodyPr wrap="square">
            <a:spAutoFit/>
          </a:bodyPr>
          <a:lstStyle/>
          <a:p>
            <a:pPr indent="-6350">
              <a:lnSpc>
                <a:spcPct val="107000"/>
              </a:lnSpc>
              <a:spcAft>
                <a:spcPts val="385"/>
              </a:spcAft>
            </a:pPr>
            <a:r>
              <a:rPr lang="en-US" sz="3200" b="1" u="sng" dirty="0">
                <a:solidFill>
                  <a:srgbClr val="000000"/>
                </a:solidFill>
                <a:uFill>
                  <a:solidFill>
                    <a:srgbClr val="000000"/>
                  </a:solidFill>
                </a:uFill>
                <a:latin typeface="Calibri" panose="020F0502020204030204" pitchFamily="34" charset="0"/>
                <a:ea typeface="Calibri" panose="020F0502020204030204" pitchFamily="34" charset="0"/>
              </a:rPr>
              <a:t>ADVANTAGES AND LIMITATIONS:</a:t>
            </a:r>
            <a:r>
              <a:rPr lang="en-US" sz="3200" b="1" dirty="0">
                <a:solidFill>
                  <a:srgbClr val="000000"/>
                </a:solidFill>
                <a:latin typeface="Calibri" panose="020F0502020204030204" pitchFamily="34" charset="0"/>
                <a:ea typeface="Calibri" panose="020F0502020204030204" pitchFamily="34" charset="0"/>
              </a:rPr>
              <a:t> </a:t>
            </a:r>
            <a:endParaRPr lang="en-US" sz="3200" b="1" dirty="0" smtClean="0">
              <a:solidFill>
                <a:srgbClr val="000000"/>
              </a:solidFill>
              <a:latin typeface="Calibri" panose="020F0502020204030204" pitchFamily="34" charset="0"/>
              <a:ea typeface="Calibri" panose="020F0502020204030204" pitchFamily="34" charset="0"/>
            </a:endParaRPr>
          </a:p>
          <a:p>
            <a:pPr indent="-6350">
              <a:lnSpc>
                <a:spcPct val="107000"/>
              </a:lnSpc>
              <a:spcAft>
                <a:spcPts val="385"/>
              </a:spcAft>
            </a:pPr>
            <a:endParaRPr lang="en-US" dirty="0">
              <a:solidFill>
                <a:srgbClr val="000000"/>
              </a:solidFill>
              <a:latin typeface="Calibri" panose="020F0502020204030204" pitchFamily="34" charset="0"/>
              <a:ea typeface="Calibri" panose="020F0502020204030204" pitchFamily="34" charset="0"/>
            </a:endParaRPr>
          </a:p>
          <a:p>
            <a:pPr marL="454660" marR="0" indent="-6350">
              <a:lnSpc>
                <a:spcPct val="107000"/>
              </a:lnSpc>
              <a:spcBef>
                <a:spcPts val="0"/>
              </a:spcBef>
              <a:spcAft>
                <a:spcPts val="1865"/>
              </a:spcAft>
            </a:pPr>
            <a:r>
              <a:rPr lang="en-US" sz="2400" b="1" u="sng" dirty="0">
                <a:solidFill>
                  <a:srgbClr val="FF0000"/>
                </a:solidFill>
                <a:uFill>
                  <a:solidFill>
                    <a:srgbClr val="000000"/>
                  </a:solidFill>
                </a:uFill>
                <a:latin typeface="Calibri" panose="020F0502020204030204" pitchFamily="34" charset="0"/>
                <a:ea typeface="Calibri" panose="020F0502020204030204" pitchFamily="34" charset="0"/>
              </a:rPr>
              <a:t>Advantages of “Optical Shop Management System”:</a:t>
            </a:r>
            <a:r>
              <a:rPr lang="en-US" sz="2400" b="1" dirty="0">
                <a:solidFill>
                  <a:srgbClr val="FF0000"/>
                </a:solidFill>
                <a:latin typeface="Calibri" panose="020F0502020204030204" pitchFamily="34" charset="0"/>
                <a:ea typeface="Calibri" panose="020F0502020204030204" pitchFamily="34" charset="0"/>
              </a:rPr>
              <a:t> </a:t>
            </a:r>
            <a:endParaRPr lang="en-US" dirty="0">
              <a:solidFill>
                <a:srgbClr val="FF0000"/>
              </a:solidFill>
              <a:latin typeface="Calibri" panose="020F0502020204030204" pitchFamily="34" charset="0"/>
              <a:ea typeface="Calibri" panose="020F0502020204030204" pitchFamily="34" charset="0"/>
            </a:endParaRPr>
          </a:p>
          <a:p>
            <a:pPr marL="457835" marR="1035050" indent="448310" algn="just">
              <a:lnSpc>
                <a:spcPct val="149000"/>
              </a:lnSpc>
              <a:spcBef>
                <a:spcPts val="0"/>
              </a:spcBef>
              <a:spcAft>
                <a:spcPts val="580"/>
              </a:spcAft>
            </a:pPr>
            <a:r>
              <a:rPr lang="en-US" dirty="0">
                <a:solidFill>
                  <a:srgbClr val="000000"/>
                </a:solidFill>
                <a:latin typeface="Calibri" panose="020F0502020204030204" pitchFamily="34" charset="0"/>
                <a:ea typeface="Calibri" panose="020F0502020204030204" pitchFamily="34" charset="0"/>
              </a:rPr>
              <a:t>“Optical Shop Management System” provides various features, which complement the information system and increase the productivity of the system. These features make the system easily usable and convenient.  Some of the important features included are listed as follows: </a:t>
            </a:r>
          </a:p>
          <a:p>
            <a:pPr marL="342900" marR="1035050" lvl="0" indent="-342900" algn="just" fontAlgn="base">
              <a:lnSpc>
                <a:spcPct val="103000"/>
              </a:lnSpc>
              <a:spcBef>
                <a:spcPts val="0"/>
              </a:spcBef>
              <a:spcAft>
                <a:spcPts val="61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Intelligent User Forms Design </a:t>
            </a:r>
          </a:p>
          <a:p>
            <a:pPr marL="342900" marR="1035050" lvl="0" indent="-342900" algn="just" fontAlgn="base">
              <a:lnSpc>
                <a:spcPct val="103000"/>
              </a:lnSpc>
              <a:spcBef>
                <a:spcPts val="0"/>
              </a:spcBef>
              <a:spcAft>
                <a:spcPts val="61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access and manipulation through same forms </a:t>
            </a:r>
          </a:p>
          <a:p>
            <a:pPr marL="342900" marR="1035050" lvl="0" indent="-342900" algn="just" fontAlgn="base">
              <a:lnSpc>
                <a:spcPct val="107000"/>
              </a:lnSpc>
              <a:spcBef>
                <a:spcPts val="0"/>
              </a:spcBef>
              <a:spcAft>
                <a:spcPts val="57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Access to most required information </a:t>
            </a:r>
          </a:p>
          <a:p>
            <a:pPr marL="342900" marR="1035050" lvl="0" indent="-342900" algn="just" fontAlgn="base">
              <a:lnSpc>
                <a:spcPct val="103000"/>
              </a:lnSpc>
              <a:spcBef>
                <a:spcPts val="0"/>
              </a:spcBef>
              <a:spcAft>
                <a:spcPts val="620"/>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Security  </a:t>
            </a:r>
          </a:p>
          <a:p>
            <a:pPr marL="342900" marR="1035050" lvl="0" indent="-342900" algn="just" fontAlgn="base">
              <a:lnSpc>
                <a:spcPct val="103000"/>
              </a:lnSpc>
              <a:spcBef>
                <a:spcPts val="0"/>
              </a:spcBef>
              <a:spcAft>
                <a:spcPts val="61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Restrictive data access, as per login assigned only. </a:t>
            </a:r>
          </a:p>
          <a:p>
            <a:pPr marL="342900" marR="1035050" lvl="0" indent="-342900" algn="just" fontAlgn="base">
              <a:lnSpc>
                <a:spcPct val="103000"/>
              </a:lnSpc>
              <a:spcBef>
                <a:spcPts val="0"/>
              </a:spcBef>
              <a:spcAft>
                <a:spcPts val="58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Organized and structured storage of facts. </a:t>
            </a:r>
          </a:p>
          <a:p>
            <a:pPr marL="6350" marR="1035050" indent="-6350" algn="just">
              <a:lnSpc>
                <a:spcPct val="103000"/>
              </a:lnSpc>
              <a:spcBef>
                <a:spcPts val="0"/>
              </a:spcBef>
              <a:spcAft>
                <a:spcPts val="1380"/>
              </a:spcAft>
            </a:pP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07000"/>
              </a:lnSpc>
              <a:spcAft>
                <a:spcPts val="1525"/>
              </a:spcAft>
            </a:pPr>
            <a:r>
              <a:rPr lang="en-US" sz="2400" b="1" dirty="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 xmlns:p14="http://schemas.microsoft.com/office/powerpoint/2010/main" val="2182642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p:cNvPicPr>
            <a:picLocks noGrp="1" noChangeAspect="1"/>
          </p:cNvPicPr>
          <p:nvPr>
            <p:ph type="pic" idx="1"/>
          </p:nvPr>
        </p:nvPicPr>
        <p:blipFill>
          <a:blip r:embed="rId2" cstate="print">
            <a:extLst>
              <a:ext uri="{28A0092B-C50C-407E-A947-70E740481C1C}">
                <a14:useLocalDpi xmlns="" xmlns:a14="http://schemas.microsoft.com/office/drawing/2010/main" val="0"/>
              </a:ext>
            </a:extLst>
          </a:blip>
          <a:srcRect l="9826" r="9826"/>
          <a:stretch>
            <a:fillRect/>
          </a:stretch>
        </p:blipFill>
        <p:spPr>
          <a:xfrm>
            <a:off x="-1" y="-352688"/>
            <a:ext cx="12192001" cy="9070930"/>
          </a:xfrm>
        </p:spPr>
      </p:pic>
      <p:sp>
        <p:nvSpPr>
          <p:cNvPr id="4" name="Title 3"/>
          <p:cNvSpPr>
            <a:spLocks noGrp="1"/>
          </p:cNvSpPr>
          <p:nvPr>
            <p:ph type="title"/>
          </p:nvPr>
        </p:nvSpPr>
        <p:spPr>
          <a:xfrm>
            <a:off x="8477250" y="603504"/>
            <a:ext cx="3121188" cy="1645920"/>
          </a:xfrm>
        </p:spPr>
        <p:txBody>
          <a:bodyPr>
            <a:normAutofit/>
          </a:bodyPr>
          <a:lstStyle/>
          <a:p>
            <a:r>
              <a:rPr lang="en-US" b="1" i="1" dirty="0" smtClean="0">
                <a:solidFill>
                  <a:srgbClr val="344529"/>
                </a:solidFill>
              </a:rPr>
              <a:t/>
            </a:r>
            <a:br>
              <a:rPr lang="en-US" b="1" i="1" dirty="0" smtClean="0">
                <a:solidFill>
                  <a:srgbClr val="344529"/>
                </a:solidFill>
              </a:rPr>
            </a:br>
            <a:endParaRPr lang="en-US" b="1" i="1" dirty="0">
              <a:solidFill>
                <a:srgbClr val="344529"/>
              </a:solidFill>
            </a:endParaRPr>
          </a:p>
        </p:txBody>
      </p:sp>
      <p:sp>
        <p:nvSpPr>
          <p:cNvPr id="10" name="Text Placeholder 9"/>
          <p:cNvSpPr>
            <a:spLocks noGrp="1"/>
          </p:cNvSpPr>
          <p:nvPr>
            <p:ph type="body" sz="half" idx="2"/>
          </p:nvPr>
        </p:nvSpPr>
        <p:spPr>
          <a:xfrm>
            <a:off x="666785" y="94890"/>
            <a:ext cx="3285209" cy="1372690"/>
          </a:xfrm>
        </p:spPr>
        <p:txBody>
          <a:bodyPr>
            <a:normAutofit/>
          </a:bodyPr>
          <a:lstStyle/>
          <a:p>
            <a:r>
              <a:rPr lang="en-US" sz="2800" b="1" u="sng" dirty="0">
                <a:solidFill>
                  <a:schemeClr val="bg1"/>
                </a:solidFill>
              </a:rPr>
              <a:t>ONLINE OPTICIAN</a:t>
            </a:r>
          </a:p>
          <a:p>
            <a:r>
              <a:rPr lang="en-US" sz="2800" b="1" u="sng" dirty="0" smtClean="0">
                <a:solidFill>
                  <a:schemeClr val="bg1"/>
                </a:solidFill>
              </a:rPr>
              <a:t> </a:t>
            </a:r>
            <a:r>
              <a:rPr lang="en-US" sz="2800" b="1" u="sng" dirty="0">
                <a:solidFill>
                  <a:schemeClr val="bg1"/>
                </a:solidFill>
              </a:rPr>
              <a:t>SHOP</a:t>
            </a:r>
          </a:p>
          <a:p>
            <a:endParaRPr lang="en-US" sz="2800" b="1" dirty="0">
              <a:solidFill>
                <a:schemeClr val="bg1"/>
              </a:solidFill>
            </a:endParaRPr>
          </a:p>
        </p:txBody>
      </p:sp>
    </p:spTree>
    <p:extLst>
      <p:ext uri="{BB962C8B-B14F-4D97-AF65-F5344CB8AC3E}">
        <p14:creationId xmlns=""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711" y="767644"/>
            <a:ext cx="9053689" cy="3980385"/>
          </a:xfrm>
          <a:prstGeom prst="rect">
            <a:avLst/>
          </a:prstGeom>
        </p:spPr>
        <p:txBody>
          <a:bodyPr wrap="square">
            <a:spAutoFit/>
          </a:bodyPr>
          <a:lstStyle/>
          <a:p>
            <a:pPr marL="454660" marR="0" indent="-6350">
              <a:lnSpc>
                <a:spcPct val="107000"/>
              </a:lnSpc>
              <a:spcBef>
                <a:spcPts val="0"/>
              </a:spcBef>
              <a:spcAft>
                <a:spcPts val="1260"/>
              </a:spcAft>
            </a:pPr>
            <a:endParaRPr lang="en-US" sz="2400" b="1" u="sng" dirty="0" smtClean="0">
              <a:solidFill>
                <a:srgbClr val="000000"/>
              </a:solidFill>
              <a:uFill>
                <a:solidFill>
                  <a:srgbClr val="000000"/>
                </a:solidFill>
              </a:uFill>
              <a:latin typeface="Calibri" panose="020F0502020204030204" pitchFamily="34" charset="0"/>
              <a:ea typeface="Calibri" panose="020F0502020204030204" pitchFamily="34" charset="0"/>
            </a:endParaRPr>
          </a:p>
          <a:p>
            <a:pPr marL="454660" marR="0" indent="-6350">
              <a:lnSpc>
                <a:spcPct val="107000"/>
              </a:lnSpc>
              <a:spcBef>
                <a:spcPts val="0"/>
              </a:spcBef>
              <a:spcAft>
                <a:spcPts val="1260"/>
              </a:spcAft>
            </a:pPr>
            <a:r>
              <a:rPr lang="en-US" sz="2400" b="1" u="sng" dirty="0" smtClean="0">
                <a:solidFill>
                  <a:srgbClr val="FF0000"/>
                </a:solidFill>
                <a:uFill>
                  <a:solidFill>
                    <a:srgbClr val="000000"/>
                  </a:solidFill>
                </a:uFill>
                <a:latin typeface="Calibri" panose="020F0502020204030204" pitchFamily="34" charset="0"/>
                <a:ea typeface="Calibri" panose="020F0502020204030204" pitchFamily="34" charset="0"/>
              </a:rPr>
              <a:t>Limitations </a:t>
            </a:r>
            <a:r>
              <a:rPr lang="en-US" sz="2400" b="1" u="sng" dirty="0">
                <a:solidFill>
                  <a:srgbClr val="FF0000"/>
                </a:solidFill>
                <a:uFill>
                  <a:solidFill>
                    <a:srgbClr val="000000"/>
                  </a:solidFill>
                </a:uFill>
                <a:latin typeface="Calibri" panose="020F0502020204030204" pitchFamily="34" charset="0"/>
                <a:ea typeface="Calibri" panose="020F0502020204030204" pitchFamily="34" charset="0"/>
              </a:rPr>
              <a:t>of “Optical Shop Management System”:</a:t>
            </a:r>
            <a:r>
              <a:rPr lang="en-US" sz="2400" b="1" dirty="0">
                <a:solidFill>
                  <a:srgbClr val="FF0000"/>
                </a:solidFill>
                <a:latin typeface="Calibri" panose="020F0502020204030204" pitchFamily="34" charset="0"/>
                <a:ea typeface="Calibri" panose="020F0502020204030204" pitchFamily="34" charset="0"/>
              </a:rPr>
              <a:t> </a:t>
            </a:r>
            <a:endParaRPr lang="en-US" dirty="0">
              <a:solidFill>
                <a:srgbClr val="FF0000"/>
              </a:solidFill>
              <a:latin typeface="Calibri" panose="020F0502020204030204" pitchFamily="34" charset="0"/>
              <a:ea typeface="Calibri" panose="020F0502020204030204" pitchFamily="34" charset="0"/>
            </a:endParaRPr>
          </a:p>
          <a:p>
            <a:pPr marL="464185" marR="1035050" indent="-6350" algn="just">
              <a:lnSpc>
                <a:spcPct val="149000"/>
              </a:lnSpc>
              <a:spcBef>
                <a:spcPts val="0"/>
              </a:spcBef>
              <a:spcAft>
                <a:spcPts val="1480"/>
              </a:spcAft>
            </a:pPr>
            <a:r>
              <a:rPr lang="en-US" dirty="0" smtClean="0">
                <a:solidFill>
                  <a:srgbClr val="000000"/>
                </a:solidFill>
                <a:latin typeface="Calibri" panose="020F0502020204030204" pitchFamily="34" charset="0"/>
                <a:ea typeface="Calibri" panose="020F0502020204030204" pitchFamily="34" charset="0"/>
              </a:rPr>
              <a:t>Besides </a:t>
            </a:r>
            <a:r>
              <a:rPr lang="en-US" dirty="0">
                <a:solidFill>
                  <a:srgbClr val="000000"/>
                </a:solidFill>
                <a:latin typeface="Calibri" panose="020F0502020204030204" pitchFamily="34" charset="0"/>
                <a:ea typeface="Calibri" panose="020F0502020204030204" pitchFamily="34" charset="0"/>
              </a:rPr>
              <a:t>the above achievements and the successful completion of the project, we still feel the project has some limitations, listed as below</a:t>
            </a:r>
            <a:r>
              <a:rPr lang="en-US" dirty="0" smtClean="0">
                <a:solidFill>
                  <a:srgbClr val="000000"/>
                </a:solidFill>
                <a:latin typeface="Calibri" panose="020F0502020204030204" pitchFamily="34" charset="0"/>
                <a:ea typeface="Calibri" panose="020F0502020204030204" pitchFamily="34" charset="0"/>
              </a:rPr>
              <a:t>:</a:t>
            </a:r>
          </a:p>
          <a:p>
            <a:pPr marL="464185" marR="1035050" indent="-6350" algn="just">
              <a:lnSpc>
                <a:spcPct val="149000"/>
              </a:lnSpc>
              <a:spcBef>
                <a:spcPts val="0"/>
              </a:spcBef>
              <a:spcAft>
                <a:spcPts val="1480"/>
              </a:spcAft>
            </a:pPr>
            <a:r>
              <a:rPr lang="en-US" dirty="0" smtClean="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marL="342900" marR="1035050" lvl="0" indent="-342900" algn="just" fontAlgn="base">
              <a:lnSpc>
                <a:spcPct val="103000"/>
              </a:lnSpc>
              <a:spcBef>
                <a:spcPts val="0"/>
              </a:spcBef>
              <a:spcAft>
                <a:spcPts val="2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It is not a large-scale system. </a:t>
            </a:r>
            <a:endParaRPr lang="en-US" dirty="0" smtClean="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1035050" lvl="0" indent="-342900" algn="just" fontAlgn="base">
              <a:lnSpc>
                <a:spcPct val="103000"/>
              </a:lnSpc>
              <a:spcBef>
                <a:spcPts val="0"/>
              </a:spcBef>
              <a:spcAft>
                <a:spcPts val="25"/>
              </a:spcAft>
              <a:buClr>
                <a:srgbClr val="000000"/>
              </a:buClr>
              <a:buSzPts val="900"/>
              <a:buFont typeface="Arial" panose="020B0604020202020204" pitchFamily="34" charset="0"/>
              <a:buChar char="•"/>
            </a:pPr>
            <a:endParaRPr lang="en-US" dirty="0" smtClean="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1035050" lvl="0" algn="just" fontAlgn="base">
              <a:lnSpc>
                <a:spcPct val="103000"/>
              </a:lnSpc>
              <a:spcBef>
                <a:spcPts val="0"/>
              </a:spcBef>
              <a:spcAft>
                <a:spcPts val="25"/>
              </a:spcAft>
              <a:buClr>
                <a:srgbClr val="000000"/>
              </a:buClr>
              <a:buSzPts val="900"/>
            </a:pPr>
            <a:r>
              <a:rPr lang="en-US" dirty="0" smtClean="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1035050" lvl="0" indent="-342900" algn="just" fontAlgn="base">
              <a:lnSpc>
                <a:spcPct val="103000"/>
              </a:lnSpc>
              <a:spcBef>
                <a:spcPts val="0"/>
              </a:spcBef>
              <a:spcAft>
                <a:spcPts val="202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Only limited information provided by this system</a:t>
            </a:r>
            <a:r>
              <a:rPr lang="en-US" dirty="0">
                <a:solidFill>
                  <a:srgbClr val="000000"/>
                </a:solidFill>
                <a:uFill>
                  <a:solidFill>
                    <a:srgbClr val="000000"/>
                  </a:solidFill>
                </a:uFill>
                <a:latin typeface="Georgia" panose="02040502050405020303" pitchFamily="18" charset="0"/>
                <a:ea typeface="Georgia" panose="02040502050405020303" pitchFamily="18" charset="0"/>
                <a:cs typeface="Georgia" panose="02040502050405020303" pitchFamily="18" charset="0"/>
              </a:rPr>
              <a:t>.  </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8288119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D207EC-17FD-4A98-8ED4-222A6865A55F}"/>
              </a:ext>
            </a:extLst>
          </p:cNvPr>
          <p:cNvSpPr>
            <a:spLocks noGrp="1"/>
          </p:cNvSpPr>
          <p:nvPr>
            <p:ph type="title"/>
          </p:nvPr>
        </p:nvSpPr>
        <p:spPr>
          <a:xfrm>
            <a:off x="1083732" y="642594"/>
            <a:ext cx="10041467" cy="1371600"/>
          </a:xfrm>
        </p:spPr>
        <p:txBody>
          <a:bodyPr>
            <a:normAutofit/>
          </a:bodyPr>
          <a:lstStyle/>
          <a:p>
            <a:r>
              <a:rPr lang="en-IN" sz="3200" b="1" dirty="0" smtClean="0"/>
              <a:t>CONCLUSION:-</a:t>
            </a:r>
            <a:endParaRPr lang="en-IN" sz="3200" b="1" dirty="0"/>
          </a:p>
        </p:txBody>
      </p:sp>
      <p:sp>
        <p:nvSpPr>
          <p:cNvPr id="4" name="Content Placeholder 3"/>
          <p:cNvSpPr>
            <a:spLocks noGrp="1"/>
          </p:cNvSpPr>
          <p:nvPr>
            <p:ph idx="1"/>
          </p:nvPr>
        </p:nvSpPr>
        <p:spPr/>
        <p:txBody>
          <a:bodyPr/>
          <a:lstStyle/>
          <a:p>
            <a:r>
              <a:rPr lang="en-US" dirty="0" smtClean="0"/>
              <a:t>This system has been developed for OM OPTICAL SHOP. The current system is a manual system .In order to overcome the drawbacks in the current system a decision to automate some of the department of the optical shop business . It reduces drawback of manual system  </a:t>
            </a:r>
            <a:r>
              <a:rPr lang="en-US" dirty="0"/>
              <a:t>l</a:t>
            </a:r>
            <a:r>
              <a:rPr lang="en-US" dirty="0" smtClean="0"/>
              <a:t>ike provide security time consuming, do not require any extra storage, easily modify the data ,fast and accurate. This System provide better service to the customer.</a:t>
            </a:r>
            <a:endParaRPr lang="en-US" dirty="0"/>
          </a:p>
        </p:txBody>
      </p:sp>
    </p:spTree>
    <p:extLst>
      <p:ext uri="{BB962C8B-B14F-4D97-AF65-F5344CB8AC3E}">
        <p14:creationId xmlns="" xmlns:p14="http://schemas.microsoft.com/office/powerpoint/2010/main" val="603689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66328E-20F0-4028-8ACC-E04315C7866A}"/>
              </a:ext>
            </a:extLst>
          </p:cNvPr>
          <p:cNvSpPr>
            <a:spLocks noGrp="1"/>
          </p:cNvSpPr>
          <p:nvPr>
            <p:ph type="title"/>
          </p:nvPr>
        </p:nvSpPr>
        <p:spPr/>
        <p:txBody>
          <a:bodyPr>
            <a:normAutofit/>
          </a:bodyPr>
          <a:lstStyle/>
          <a:p>
            <a:r>
              <a:rPr lang="en-IN" sz="3600" b="1" dirty="0" smtClean="0"/>
              <a:t>FUTURE SCOPE:-</a:t>
            </a:r>
            <a:endParaRPr lang="en-IN" sz="3600" b="1" dirty="0"/>
          </a:p>
        </p:txBody>
      </p:sp>
      <p:sp>
        <p:nvSpPr>
          <p:cNvPr id="3" name="Content Placeholder 2">
            <a:extLst>
              <a:ext uri="{FF2B5EF4-FFF2-40B4-BE49-F238E27FC236}">
                <a16:creationId xmlns="" xmlns:a16="http://schemas.microsoft.com/office/drawing/2014/main" id="{0058875E-3E6F-4909-AA37-C34915731207}"/>
              </a:ext>
            </a:extLst>
          </p:cNvPr>
          <p:cNvSpPr>
            <a:spLocks noGrp="1"/>
          </p:cNvSpPr>
          <p:nvPr>
            <p:ph idx="1"/>
          </p:nvPr>
        </p:nvSpPr>
        <p:spPr/>
        <p:txBody>
          <a:bodyPr>
            <a:normAutofit/>
          </a:bodyPr>
          <a:lstStyle/>
          <a:p>
            <a:pPr marL="0" lvl="0" indent="0">
              <a:buNone/>
            </a:pPr>
            <a:endParaRPr lang="en-US" dirty="0" smtClean="0"/>
          </a:p>
          <a:p>
            <a:pPr marL="0" lvl="0" indent="0">
              <a:buNone/>
            </a:pPr>
            <a:r>
              <a:rPr lang="en-US" dirty="0" smtClean="0"/>
              <a:t> </a:t>
            </a:r>
            <a:r>
              <a:rPr lang="en-US" dirty="0"/>
              <a:t>Getting accurate information about what kind of books user likes and this information in cookies, by which we can show recommended books to user</a:t>
            </a:r>
            <a:r>
              <a:rPr lang="en-US" dirty="0" smtClean="0"/>
              <a:t>.</a:t>
            </a:r>
          </a:p>
          <a:p>
            <a:pPr marL="0" lvl="0" indent="0">
              <a:buNone/>
            </a:pPr>
            <a:r>
              <a:rPr lang="en-US" dirty="0" smtClean="0"/>
              <a:t> </a:t>
            </a:r>
            <a:r>
              <a:rPr lang="en-US" dirty="0"/>
              <a:t> We offer Low price and best Offer for Optical Shop Management </a:t>
            </a:r>
            <a:r>
              <a:rPr lang="en-US" dirty="0" smtClean="0"/>
              <a:t>System also </a:t>
            </a:r>
            <a:r>
              <a:rPr lang="en-US" dirty="0"/>
              <a:t>in future.</a:t>
            </a:r>
            <a:endParaRPr lang="en-IN" dirty="0"/>
          </a:p>
        </p:txBody>
      </p:sp>
    </p:spTree>
    <p:extLst>
      <p:ext uri="{BB962C8B-B14F-4D97-AF65-F5344CB8AC3E}">
        <p14:creationId xmlns="" xmlns:p14="http://schemas.microsoft.com/office/powerpoint/2010/main" val="2886896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989DA-EADA-4472-970A-5A02D5A9299F}"/>
              </a:ext>
            </a:extLst>
          </p:cNvPr>
          <p:cNvSpPr>
            <a:spLocks noGrp="1"/>
          </p:cNvSpPr>
          <p:nvPr>
            <p:ph type="title"/>
          </p:nvPr>
        </p:nvSpPr>
        <p:spPr>
          <a:xfrm>
            <a:off x="1049045" y="643098"/>
            <a:ext cx="10456416" cy="1006181"/>
          </a:xfrm>
        </p:spPr>
        <p:txBody>
          <a:bodyPr>
            <a:normAutofit fontScale="90000"/>
          </a:bodyPr>
          <a:lstStyle/>
          <a:p>
            <a:r>
              <a:rPr lang="en-IN" b="1" dirty="0" smtClean="0"/>
              <a:t>BIBLOGRAPHY:-</a:t>
            </a:r>
            <a:r>
              <a:rPr lang="en-IN" b="1" dirty="0"/>
              <a:t/>
            </a:r>
            <a:br>
              <a:rPr lang="en-IN" b="1" dirty="0"/>
            </a:br>
            <a:endParaRPr lang="en-IN" b="1" dirty="0"/>
          </a:p>
        </p:txBody>
      </p:sp>
      <p:sp>
        <p:nvSpPr>
          <p:cNvPr id="3" name="Content Placeholder 2">
            <a:extLst>
              <a:ext uri="{FF2B5EF4-FFF2-40B4-BE49-F238E27FC236}">
                <a16:creationId xmlns="" xmlns:a16="http://schemas.microsoft.com/office/drawing/2014/main" id="{F51A07AF-CC89-43BB-8D7A-82BCA6BD021B}"/>
              </a:ext>
            </a:extLst>
          </p:cNvPr>
          <p:cNvSpPr>
            <a:spLocks noGrp="1"/>
          </p:cNvSpPr>
          <p:nvPr>
            <p:ph idx="1"/>
          </p:nvPr>
        </p:nvSpPr>
        <p:spPr>
          <a:xfrm>
            <a:off x="506028" y="1649279"/>
            <a:ext cx="10892900" cy="5208721"/>
          </a:xfrm>
        </p:spPr>
        <p:txBody>
          <a:bodyPr>
            <a:normAutofit/>
          </a:bodyPr>
          <a:lstStyle/>
          <a:p>
            <a:r>
              <a:rPr lang="en-US" dirty="0"/>
              <a:t> FOR PHP </a:t>
            </a:r>
            <a:r>
              <a:rPr lang="en-US" dirty="0" smtClean="0"/>
              <a:t>INSTALLATION</a:t>
            </a:r>
          </a:p>
          <a:p>
            <a:r>
              <a:rPr lang="en-US" dirty="0"/>
              <a:t> </a:t>
            </a:r>
            <a:r>
              <a:rPr lang="en-US" dirty="0" smtClean="0"/>
              <a:t>              </a:t>
            </a:r>
            <a:r>
              <a:rPr lang="en-US" dirty="0"/>
              <a:t> </a:t>
            </a:r>
            <a:r>
              <a:rPr lang="en-US" dirty="0">
                <a:hlinkClick r:id="rId2"/>
              </a:rPr>
              <a:t>http://www.php.net</a:t>
            </a:r>
            <a:r>
              <a:rPr lang="en-US" dirty="0" smtClean="0">
                <a:hlinkClick r:id="rId2"/>
              </a:rPr>
              <a:t>/</a:t>
            </a:r>
            <a:endParaRPr lang="en-US" dirty="0" smtClean="0"/>
          </a:p>
          <a:p>
            <a:r>
              <a:rPr lang="en-US" dirty="0" smtClean="0"/>
              <a:t> </a:t>
            </a:r>
            <a:r>
              <a:rPr lang="en-US" dirty="0"/>
              <a:t> FOR DEPLOYMENT AND PACKING ON SERVER </a:t>
            </a:r>
            <a:endParaRPr lang="en-US" dirty="0" smtClean="0"/>
          </a:p>
          <a:p>
            <a:r>
              <a:rPr lang="en-US" dirty="0"/>
              <a:t> </a:t>
            </a:r>
            <a:r>
              <a:rPr lang="en-US" dirty="0" smtClean="0"/>
              <a:t>               </a:t>
            </a:r>
            <a:r>
              <a:rPr lang="en-US" dirty="0" smtClean="0">
                <a:hlinkClick r:id="rId3"/>
              </a:rPr>
              <a:t>www.developer.com</a:t>
            </a:r>
            <a:endParaRPr lang="en-US" dirty="0" smtClean="0"/>
          </a:p>
          <a:p>
            <a:r>
              <a:rPr lang="en-US" dirty="0"/>
              <a:t> </a:t>
            </a:r>
            <a:r>
              <a:rPr lang="en-US" dirty="0" smtClean="0"/>
              <a:t>               </a:t>
            </a:r>
            <a:r>
              <a:rPr lang="en-US" dirty="0" smtClean="0">
                <a:hlinkClick r:id="rId4"/>
              </a:rPr>
              <a:t>www.15seconds.com</a:t>
            </a:r>
            <a:endParaRPr lang="en-US" dirty="0" smtClean="0"/>
          </a:p>
          <a:p>
            <a:r>
              <a:rPr lang="en-US" dirty="0"/>
              <a:t> </a:t>
            </a:r>
            <a:r>
              <a:rPr lang="en-US" dirty="0" smtClean="0"/>
              <a:t>               </a:t>
            </a:r>
            <a:r>
              <a:rPr lang="en-US" dirty="0" smtClean="0">
                <a:hlinkClick r:id="rId5"/>
              </a:rPr>
              <a:t>www.projecttunnel.com</a:t>
            </a:r>
            <a:endParaRPr lang="en-US" dirty="0" smtClean="0"/>
          </a:p>
          <a:p>
            <a:r>
              <a:rPr lang="en-US" dirty="0" smtClean="0"/>
              <a:t> </a:t>
            </a:r>
            <a:r>
              <a:rPr lang="en-US" dirty="0"/>
              <a:t> FOR MY </a:t>
            </a:r>
            <a:r>
              <a:rPr lang="en-US" dirty="0" smtClean="0"/>
              <a:t>SQL</a:t>
            </a:r>
          </a:p>
          <a:p>
            <a:r>
              <a:rPr lang="en-US" dirty="0"/>
              <a:t> </a:t>
            </a:r>
            <a:r>
              <a:rPr lang="en-US" dirty="0" smtClean="0"/>
              <a:t>               </a:t>
            </a:r>
            <a:r>
              <a:rPr lang="en-US" dirty="0"/>
              <a:t> </a:t>
            </a:r>
            <a:r>
              <a:rPr lang="en-US" dirty="0">
                <a:hlinkClick r:id="rId6"/>
              </a:rPr>
              <a:t>http://www.mysql.com</a:t>
            </a:r>
            <a:r>
              <a:rPr lang="en-US" dirty="0" smtClean="0">
                <a:hlinkClick r:id="rId6"/>
              </a:rPr>
              <a:t>/</a:t>
            </a:r>
            <a:endParaRPr lang="en-US" dirty="0" smtClean="0"/>
          </a:p>
          <a:p>
            <a:pPr marL="0" indent="0">
              <a:buNone/>
            </a:pPr>
            <a:r>
              <a:rPr lang="en-US" dirty="0" smtClean="0"/>
              <a:t>     </a:t>
            </a:r>
            <a:r>
              <a:rPr lang="en-US" dirty="0"/>
              <a:t> FOR </a:t>
            </a:r>
            <a:r>
              <a:rPr lang="en-US" dirty="0" smtClean="0"/>
              <a:t>CSS</a:t>
            </a:r>
          </a:p>
          <a:p>
            <a:pPr marL="0" indent="0">
              <a:buNone/>
            </a:pPr>
            <a:r>
              <a:rPr lang="en-US" dirty="0"/>
              <a:t> </a:t>
            </a:r>
            <a:r>
              <a:rPr lang="en-US" dirty="0" smtClean="0"/>
              <a:t>                   </a:t>
            </a:r>
            <a:r>
              <a:rPr lang="en-US" dirty="0">
                <a:hlinkClick r:id="rId7"/>
              </a:rPr>
              <a:t>http://cssed.sourceforge.net</a:t>
            </a:r>
            <a:r>
              <a:rPr lang="en-US" dirty="0" smtClean="0">
                <a:hlinkClick r:id="rId7"/>
              </a:rPr>
              <a:t>/</a:t>
            </a:r>
            <a:endParaRPr lang="en-US" dirty="0" smtClean="0"/>
          </a:p>
          <a:p>
            <a:pPr marL="0" indent="0">
              <a:buNone/>
            </a:pPr>
            <a:r>
              <a:rPr lang="en-US" dirty="0"/>
              <a:t> </a:t>
            </a:r>
            <a:r>
              <a:rPr lang="en-US" dirty="0" smtClean="0"/>
              <a:t>  </a:t>
            </a:r>
            <a:r>
              <a:rPr lang="en-US" dirty="0"/>
              <a:t>FOR APACHE </a:t>
            </a:r>
            <a:endParaRPr lang="en-US" dirty="0" smtClean="0"/>
          </a:p>
          <a:p>
            <a:pPr marL="0" indent="0">
              <a:buNone/>
            </a:pPr>
            <a:r>
              <a:rPr lang="en-US" dirty="0"/>
              <a:t> </a:t>
            </a:r>
            <a:r>
              <a:rPr lang="en-US" dirty="0" smtClean="0"/>
              <a:t>                   </a:t>
            </a:r>
            <a:r>
              <a:rPr lang="en-US" dirty="0">
                <a:hlinkClick r:id="rId8"/>
              </a:rPr>
              <a:t>http://www.apache.org</a:t>
            </a:r>
            <a:r>
              <a:rPr lang="en-US" dirty="0" smtClean="0">
                <a:hlinkClick r:id="rId8"/>
              </a:rPr>
              <a:t>/</a:t>
            </a:r>
            <a:endParaRPr lang="en-US" dirty="0" smtClean="0"/>
          </a:p>
          <a:p>
            <a:pPr marL="0" indent="0">
              <a:buNone/>
            </a:pPr>
            <a:endParaRPr lang="en-IN" dirty="0"/>
          </a:p>
        </p:txBody>
      </p:sp>
    </p:spTree>
    <p:extLst>
      <p:ext uri="{BB962C8B-B14F-4D97-AF65-F5344CB8AC3E}">
        <p14:creationId xmlns="" xmlns:p14="http://schemas.microsoft.com/office/powerpoint/2010/main" val="28232980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394" y="757646"/>
            <a:ext cx="8438606" cy="1754326"/>
          </a:xfrm>
          <a:prstGeom prst="rect">
            <a:avLst/>
          </a:prstGeom>
        </p:spPr>
        <p:txBody>
          <a:bodyPr wrap="square">
            <a:spAutoFit/>
          </a:bodyPr>
          <a:lstStyle/>
          <a:p>
            <a:r>
              <a:rPr lang="en-US" dirty="0" smtClean="0"/>
              <a:t> </a:t>
            </a:r>
            <a:r>
              <a:rPr lang="en-US" dirty="0"/>
              <a:t> FOR OTHER USEFUL </a:t>
            </a:r>
            <a:r>
              <a:rPr lang="en-US" dirty="0" smtClean="0"/>
              <a:t>REFERENCES</a:t>
            </a:r>
          </a:p>
          <a:p>
            <a:r>
              <a:rPr lang="en-US" dirty="0" smtClean="0"/>
              <a:t>      </a:t>
            </a:r>
          </a:p>
          <a:p>
            <a:r>
              <a:rPr lang="en-US" dirty="0" smtClean="0"/>
              <a:t>                           </a:t>
            </a:r>
            <a:r>
              <a:rPr lang="en-US" dirty="0">
                <a:hlinkClick r:id="rId2"/>
              </a:rPr>
              <a:t>http://www.eclipse.org/pdt</a:t>
            </a:r>
            <a:r>
              <a:rPr lang="en-US" dirty="0" smtClean="0">
                <a:hlinkClick r:id="rId2"/>
              </a:rPr>
              <a:t>/</a:t>
            </a:r>
            <a:endParaRPr lang="en-US" dirty="0"/>
          </a:p>
          <a:p>
            <a:r>
              <a:rPr lang="en-US" dirty="0" smtClean="0"/>
              <a:t>                           </a:t>
            </a:r>
            <a:r>
              <a:rPr lang="en-US" dirty="0">
                <a:hlinkClick r:id="rId3"/>
              </a:rPr>
              <a:t>http://</a:t>
            </a:r>
            <a:r>
              <a:rPr lang="en-US" dirty="0" smtClean="0">
                <a:hlinkClick r:id="rId3"/>
              </a:rPr>
              <a:t>www.w3schools.com/default.asp</a:t>
            </a:r>
            <a:endParaRPr lang="en-US" dirty="0" smtClean="0"/>
          </a:p>
          <a:p>
            <a:r>
              <a:rPr lang="en-US" dirty="0"/>
              <a:t> </a:t>
            </a:r>
            <a:r>
              <a:rPr lang="en-US" dirty="0" smtClean="0"/>
              <a:t>                          </a:t>
            </a:r>
            <a:r>
              <a:rPr lang="en-US" dirty="0">
                <a:hlinkClick r:id="rId4"/>
              </a:rPr>
              <a:t>http://en.wikipedia.org</a:t>
            </a:r>
            <a:r>
              <a:rPr lang="en-US" dirty="0" smtClean="0">
                <a:hlinkClick r:id="rId4"/>
              </a:rPr>
              <a:t>/</a:t>
            </a:r>
            <a:endParaRPr lang="en-US" dirty="0" smtClean="0"/>
          </a:p>
          <a:p>
            <a:endParaRPr lang="en-IN" dirty="0"/>
          </a:p>
        </p:txBody>
      </p:sp>
    </p:spTree>
    <p:extLst>
      <p:ext uri="{BB962C8B-B14F-4D97-AF65-F5344CB8AC3E}">
        <p14:creationId xmlns="" xmlns:p14="http://schemas.microsoft.com/office/powerpoint/2010/main" val="394570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F8D95B-9CB8-2537-99DD-8A9184A57F1E}"/>
              </a:ext>
            </a:extLst>
          </p:cNvPr>
          <p:cNvSpPr>
            <a:spLocks noGrp="1"/>
          </p:cNvSpPr>
          <p:nvPr>
            <p:ph type="title"/>
          </p:nvPr>
        </p:nvSpPr>
        <p:spPr>
          <a:xfrm>
            <a:off x="1128888" y="393032"/>
            <a:ext cx="9996311" cy="1371600"/>
          </a:xfrm>
        </p:spPr>
        <p:txBody>
          <a:bodyPr>
            <a:normAutofit/>
          </a:bodyPr>
          <a:lstStyle/>
          <a:p>
            <a:r>
              <a:rPr lang="en-IN" sz="2400" b="1" u="sng" dirty="0" smtClean="0">
                <a:latin typeface="Century Gothic (Headings)"/>
              </a:rPr>
              <a:t>PROBLEM DEFINITION:-</a:t>
            </a:r>
            <a:endParaRPr lang="en-IN" sz="2400" b="1" u="sng" dirty="0">
              <a:latin typeface="Century Gothic (Headings)"/>
            </a:endParaRPr>
          </a:p>
        </p:txBody>
      </p:sp>
      <p:sp>
        <p:nvSpPr>
          <p:cNvPr id="3" name="Content Placeholder 2">
            <a:extLst>
              <a:ext uri="{FF2B5EF4-FFF2-40B4-BE49-F238E27FC236}">
                <a16:creationId xmlns="" xmlns:a16="http://schemas.microsoft.com/office/drawing/2014/main" id="{CF656084-B6F9-18A6-D6B3-A61E5AB3CF26}"/>
              </a:ext>
            </a:extLst>
          </p:cNvPr>
          <p:cNvSpPr>
            <a:spLocks noGrp="1"/>
          </p:cNvSpPr>
          <p:nvPr>
            <p:ph idx="1"/>
          </p:nvPr>
        </p:nvSpPr>
        <p:spPr>
          <a:xfrm>
            <a:off x="1066800" y="1395663"/>
            <a:ext cx="10058400" cy="4557081"/>
          </a:xfrm>
        </p:spPr>
        <p:txBody>
          <a:bodyPr>
            <a:normAutofit/>
          </a:bodyPr>
          <a:lstStyle/>
          <a:p>
            <a:pPr>
              <a:lnSpc>
                <a:spcPct val="107000"/>
              </a:lnSpc>
              <a:spcAft>
                <a:spcPts val="800"/>
              </a:spcAft>
            </a:pPr>
            <a:endParaRPr lang="en-US" sz="1800" dirty="0" smtClean="0"/>
          </a:p>
          <a:p>
            <a:pPr>
              <a:lnSpc>
                <a:spcPct val="107000"/>
              </a:lnSpc>
              <a:spcAft>
                <a:spcPts val="800"/>
              </a:spcAft>
            </a:pPr>
            <a:r>
              <a:rPr lang="en-US" sz="1800" dirty="0" smtClean="0"/>
              <a:t>Managing </a:t>
            </a:r>
            <a:r>
              <a:rPr lang="en-US" sz="1800" dirty="0"/>
              <a:t>your Optical Shop Management System may seem tricky, but an Optical Shop Management System is a part of E-commerce Service System (Application support direct contact with users</a:t>
            </a:r>
            <a:r>
              <a:rPr lang="en-US" sz="1800" dirty="0" smtClean="0"/>
              <a:t>).</a:t>
            </a:r>
          </a:p>
          <a:p>
            <a:pPr marL="0" indent="0">
              <a:lnSpc>
                <a:spcPct val="107000"/>
              </a:lnSpc>
              <a:spcAft>
                <a:spcPts val="800"/>
              </a:spcAft>
              <a:buNone/>
            </a:pPr>
            <a:r>
              <a:rPr lang="en-US" sz="1800" dirty="0" smtClean="0"/>
              <a:t> </a:t>
            </a:r>
            <a:r>
              <a:rPr lang="en-US" sz="1800" dirty="0"/>
              <a:t> Existing systems are not user friendly. </a:t>
            </a:r>
            <a:endParaRPr lang="en-US" sz="1800" dirty="0" smtClean="0"/>
          </a:p>
          <a:p>
            <a:pPr marL="0" indent="0">
              <a:lnSpc>
                <a:spcPct val="107000"/>
              </a:lnSpc>
              <a:spcAft>
                <a:spcPts val="800"/>
              </a:spcAft>
              <a:buNone/>
            </a:pPr>
            <a:r>
              <a:rPr lang="en-US" sz="1800" dirty="0" smtClean="0"/>
              <a:t>  </a:t>
            </a:r>
            <a:r>
              <a:rPr lang="en-US" sz="1800" dirty="0"/>
              <a:t>Admin panel need improvement for getting more options for easy working</a:t>
            </a:r>
            <a:r>
              <a:rPr lang="en-US" sz="1800" dirty="0" smtClean="0"/>
              <a:t>.</a:t>
            </a:r>
          </a:p>
          <a:p>
            <a:pPr marL="0" indent="0">
              <a:lnSpc>
                <a:spcPct val="107000"/>
              </a:lnSpc>
              <a:spcAft>
                <a:spcPts val="800"/>
              </a:spcAft>
              <a:buNone/>
            </a:pPr>
            <a:r>
              <a:rPr lang="en-US" sz="1800" dirty="0"/>
              <a:t> </a:t>
            </a:r>
            <a:r>
              <a:rPr lang="en-US" sz="1800" dirty="0" smtClean="0"/>
              <a:t> </a:t>
            </a:r>
            <a:r>
              <a:rPr lang="en-US" sz="1800" dirty="0"/>
              <a:t>Optical Shop Management System searching option need more filters. </a:t>
            </a:r>
            <a:endParaRPr lang="en-IN"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507789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A07B01-71ED-44A1-9580-E792681DEA43}"/>
              </a:ext>
            </a:extLst>
          </p:cNvPr>
          <p:cNvSpPr>
            <a:spLocks noGrp="1"/>
          </p:cNvSpPr>
          <p:nvPr>
            <p:ph type="title"/>
          </p:nvPr>
        </p:nvSpPr>
        <p:spPr/>
        <p:txBody>
          <a:bodyPr>
            <a:normAutofit/>
          </a:bodyPr>
          <a:lstStyle/>
          <a:p>
            <a:r>
              <a:rPr lang="en-IN" sz="2000" b="1" u="sng" dirty="0"/>
              <a:t>S</a:t>
            </a:r>
            <a:r>
              <a:rPr lang="en-IN" sz="2000" b="1" u="sng" dirty="0" smtClean="0"/>
              <a:t>COPE OF THE PROJECT</a:t>
            </a:r>
            <a:r>
              <a:rPr lang="en-IN" sz="2400" b="1" u="sng" dirty="0" smtClean="0"/>
              <a:t>:-</a:t>
            </a:r>
            <a:endParaRPr lang="en-IN" sz="2400" b="1" u="sng" dirty="0"/>
          </a:p>
        </p:txBody>
      </p:sp>
      <p:sp>
        <p:nvSpPr>
          <p:cNvPr id="3" name="Content Placeholder 2">
            <a:extLst>
              <a:ext uri="{FF2B5EF4-FFF2-40B4-BE49-F238E27FC236}">
                <a16:creationId xmlns="" xmlns:a16="http://schemas.microsoft.com/office/drawing/2014/main" id="{6D48038B-65FE-4D57-B906-0451465F8D05}"/>
              </a:ext>
            </a:extLst>
          </p:cNvPr>
          <p:cNvSpPr>
            <a:spLocks noGrp="1"/>
          </p:cNvSpPr>
          <p:nvPr>
            <p:ph idx="1"/>
          </p:nvPr>
        </p:nvSpPr>
        <p:spPr/>
        <p:txBody>
          <a:bodyPr>
            <a:normAutofit/>
          </a:bodyPr>
          <a:lstStyle/>
          <a:p>
            <a:pPr lvl="0"/>
            <a:r>
              <a:rPr lang="en-US" sz="2000" dirty="0"/>
              <a:t>The project has a wide scope, as it is not intended to a particular organization. This project is going to develop generic software, which can be applied by any businesses organization. More over it provides facility to its customers. Also the software is going to provide a huge amount of description of every product.</a:t>
            </a:r>
            <a:endParaRPr lang="en-IN" sz="2000" dirty="0"/>
          </a:p>
        </p:txBody>
      </p:sp>
    </p:spTree>
    <p:extLst>
      <p:ext uri="{BB962C8B-B14F-4D97-AF65-F5344CB8AC3E}">
        <p14:creationId xmlns="" xmlns:p14="http://schemas.microsoft.com/office/powerpoint/2010/main" val="1794721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98310" y="872624"/>
            <a:ext cx="11322755" cy="3509615"/>
          </a:xfrm>
          <a:prstGeom prst="rect">
            <a:avLst/>
          </a:prstGeom>
        </p:spPr>
        <p:txBody>
          <a:bodyPr wrap="square">
            <a:spAutoFit/>
          </a:bodyPr>
          <a:lstStyle/>
          <a:p>
            <a:pPr marL="0" indent="0">
              <a:lnSpc>
                <a:spcPct val="107000"/>
              </a:lnSpc>
              <a:spcAft>
                <a:spcPts val="1065"/>
              </a:spcAft>
              <a:buNone/>
            </a:pPr>
            <a:endParaRPr lang="en-US" sz="2400" b="1" u="sng" dirty="0" smtClean="0">
              <a:solidFill>
                <a:srgbClr val="000000"/>
              </a:solidFill>
              <a:uFill>
                <a:solidFill>
                  <a:srgbClr val="000000"/>
                </a:solidFill>
              </a:uFill>
              <a:latin typeface="Times New Roman" panose="02020603050405020304" pitchFamily="18" charset="0"/>
              <a:ea typeface="Times New Roman" panose="02020603050405020304" pitchFamily="18" charset="0"/>
            </a:endParaRPr>
          </a:p>
          <a:p>
            <a:pPr marL="0" indent="0">
              <a:lnSpc>
                <a:spcPct val="107000"/>
              </a:lnSpc>
              <a:spcAft>
                <a:spcPts val="1065"/>
              </a:spcAft>
              <a:buNone/>
            </a:pPr>
            <a:r>
              <a:rPr lang="en-US" sz="2400" b="1" u="sng" dirty="0" smtClean="0">
                <a:solidFill>
                  <a:srgbClr val="000000"/>
                </a:solidFill>
                <a:uFill>
                  <a:solidFill>
                    <a:srgbClr val="000000"/>
                  </a:solidFill>
                </a:uFill>
                <a:latin typeface="Times New Roman" panose="02020603050405020304" pitchFamily="18" charset="0"/>
                <a:ea typeface="Times New Roman" panose="02020603050405020304" pitchFamily="18" charset="0"/>
              </a:rPr>
              <a:t>Purpose</a:t>
            </a:r>
            <a:endParaRPr lang="en-US" dirty="0">
              <a:solidFill>
                <a:srgbClr val="000000"/>
              </a:solidFill>
              <a:latin typeface="Calibri" panose="020F0502020204030204" pitchFamily="34" charset="0"/>
              <a:ea typeface="Calibri" panose="020F0502020204030204" pitchFamily="34" charset="0"/>
            </a:endParaRPr>
          </a:p>
          <a:p>
            <a:pPr marL="6350" marR="632460" indent="-6350" algn="just">
              <a:lnSpc>
                <a:spcPct val="148000"/>
              </a:lnSpc>
              <a:spcBef>
                <a:spcPts val="0"/>
              </a:spcBef>
              <a:spcAft>
                <a:spcPts val="825"/>
              </a:spcAft>
            </a:pPr>
            <a:r>
              <a:rPr lang="en-US" dirty="0">
                <a:solidFill>
                  <a:srgbClr val="000000"/>
                </a:solidFill>
                <a:latin typeface="Calibri" panose="020F0502020204030204" pitchFamily="34" charset="0"/>
                <a:ea typeface="Calibri" panose="020F0502020204030204" pitchFamily="34" charset="0"/>
              </a:rPr>
              <a:t>To manage Optical Shop Management System. It helps to </a:t>
            </a:r>
            <a:r>
              <a:rPr lang="en-US" dirty="0" smtClean="0">
                <a:solidFill>
                  <a:srgbClr val="000000"/>
                </a:solidFill>
                <a:latin typeface="Calibri" panose="020F0502020204030204" pitchFamily="34" charset="0"/>
                <a:ea typeface="Calibri" panose="020F0502020204030204" pitchFamily="34" charset="0"/>
              </a:rPr>
              <a:t>customers </a:t>
            </a:r>
            <a:r>
              <a:rPr lang="en-US" dirty="0">
                <a:solidFill>
                  <a:srgbClr val="000000"/>
                </a:solidFill>
                <a:latin typeface="Calibri" panose="020F0502020204030204" pitchFamily="34" charset="0"/>
                <a:ea typeface="Calibri" panose="020F0502020204030204" pitchFamily="34" charset="0"/>
              </a:rPr>
              <a:t>to search via </a:t>
            </a:r>
            <a:r>
              <a:rPr lang="en-US" dirty="0" smtClean="0">
                <a:solidFill>
                  <a:srgbClr val="000000"/>
                </a:solidFill>
                <a:latin typeface="Calibri" panose="020F0502020204030204" pitchFamily="34" charset="0"/>
                <a:ea typeface="Calibri" panose="020F0502020204030204" pitchFamily="34" charset="0"/>
              </a:rPr>
              <a:t>various </a:t>
            </a:r>
            <a:r>
              <a:rPr lang="en-US" dirty="0">
                <a:solidFill>
                  <a:srgbClr val="000000"/>
                </a:solidFill>
                <a:latin typeface="Calibri" panose="020F0502020204030204" pitchFamily="34" charset="0"/>
                <a:ea typeface="Calibri" panose="020F0502020204030204" pitchFamily="34" charset="0"/>
              </a:rPr>
              <a:t>type of Glass list, Buy glasses from anywhere. Also make payment online for it. It helps to people to find and Buy Glass </a:t>
            </a:r>
            <a:r>
              <a:rPr lang="en-US" dirty="0" smtClean="0">
                <a:solidFill>
                  <a:srgbClr val="000000"/>
                </a:solidFill>
                <a:latin typeface="Calibri" panose="020F0502020204030204" pitchFamily="34" charset="0"/>
                <a:ea typeface="Calibri" panose="020F0502020204030204" pitchFamily="34" charset="0"/>
              </a:rPr>
              <a:t>online.</a:t>
            </a:r>
          </a:p>
          <a:p>
            <a:pPr marL="0" marR="632460" indent="0" algn="just">
              <a:lnSpc>
                <a:spcPct val="148000"/>
              </a:lnSpc>
              <a:spcBef>
                <a:spcPts val="0"/>
              </a:spcBef>
              <a:spcAft>
                <a:spcPts val="825"/>
              </a:spcAft>
              <a:buNone/>
            </a:pPr>
            <a:endParaRPr lang="en-US" dirty="0" smtClean="0">
              <a:solidFill>
                <a:srgbClr val="000000"/>
              </a:solidFill>
              <a:latin typeface="Calibri" panose="020F0502020204030204" pitchFamily="34" charset="0"/>
              <a:ea typeface="Calibri" panose="020F0502020204030204" pitchFamily="34" charset="0"/>
            </a:endParaRPr>
          </a:p>
          <a:p>
            <a:pPr marL="0" marR="1035050" indent="0" algn="just">
              <a:lnSpc>
                <a:spcPct val="149000"/>
              </a:lnSpc>
              <a:spcBef>
                <a:spcPts val="0"/>
              </a:spcBef>
              <a:spcAft>
                <a:spcPts val="840"/>
              </a:spcAft>
              <a:buNone/>
            </a:pPr>
            <a:r>
              <a:rPr lang="en-US" sz="2300" b="1" u="sng" dirty="0" smtClean="0">
                <a:solidFill>
                  <a:srgbClr val="000000"/>
                </a:solidFill>
                <a:uFill>
                  <a:solidFill>
                    <a:srgbClr val="000000"/>
                  </a:solidFill>
                </a:uFill>
                <a:latin typeface="Calibri" panose="020F0502020204030204" pitchFamily="34" charset="0"/>
                <a:ea typeface="Calibri" panose="020F0502020204030204" pitchFamily="34" charset="0"/>
              </a:rPr>
              <a:t>Proposed System</a:t>
            </a:r>
            <a:endParaRPr lang="en-US" dirty="0">
              <a:solidFill>
                <a:srgbClr val="000000"/>
              </a:solidFill>
              <a:latin typeface="Calibri" panose="020F0502020204030204" pitchFamily="34" charset="0"/>
              <a:ea typeface="Calibri" panose="020F0502020204030204" pitchFamily="34" charset="0"/>
            </a:endParaRPr>
          </a:p>
          <a:p>
            <a:r>
              <a:rPr lang="en-US" dirty="0" smtClean="0">
                <a:solidFill>
                  <a:srgbClr val="000000"/>
                </a:solidFill>
                <a:latin typeface="Calibri" panose="020F0502020204030204" pitchFamily="34" charset="0"/>
                <a:ea typeface="Calibri" panose="020F0502020204030204" pitchFamily="34" charset="0"/>
              </a:rPr>
              <a:t>The </a:t>
            </a:r>
            <a:r>
              <a:rPr lang="en-US" dirty="0">
                <a:solidFill>
                  <a:srgbClr val="000000"/>
                </a:solidFill>
                <a:latin typeface="Calibri" panose="020F0502020204030204" pitchFamily="34" charset="0"/>
                <a:ea typeface="Calibri" panose="020F0502020204030204" pitchFamily="34" charset="0"/>
              </a:rPr>
              <a:t>Optical Shop Management System is available in the market that can serve customers to find and Buy Optical Shop online</a:t>
            </a:r>
            <a:endParaRPr lang="en-US" dirty="0"/>
          </a:p>
        </p:txBody>
      </p:sp>
    </p:spTree>
    <p:extLst>
      <p:ext uri="{BB962C8B-B14F-4D97-AF65-F5344CB8AC3E}">
        <p14:creationId xmlns="" xmlns:p14="http://schemas.microsoft.com/office/powerpoint/2010/main" val="3393761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2D370C-F828-F7F0-B69D-F73B8C698B13}"/>
              </a:ext>
            </a:extLst>
          </p:cNvPr>
          <p:cNvSpPr>
            <a:spLocks noGrp="1"/>
          </p:cNvSpPr>
          <p:nvPr>
            <p:ph type="title"/>
          </p:nvPr>
        </p:nvSpPr>
        <p:spPr>
          <a:xfrm>
            <a:off x="1066800" y="373224"/>
            <a:ext cx="10058400" cy="1334278"/>
          </a:xfrm>
        </p:spPr>
        <p:txBody>
          <a:bodyPr>
            <a:normAutofit/>
          </a:bodyPr>
          <a:lstStyle/>
          <a:p>
            <a:r>
              <a:rPr lang="en-IN" sz="2400" b="1" u="sng" dirty="0"/>
              <a:t>Software/hardware specification</a:t>
            </a:r>
            <a:endParaRPr lang="en-IN" sz="2400" b="1" dirty="0"/>
          </a:p>
        </p:txBody>
      </p:sp>
      <p:sp>
        <p:nvSpPr>
          <p:cNvPr id="3" name="Content Placeholder 2">
            <a:extLst>
              <a:ext uri="{FF2B5EF4-FFF2-40B4-BE49-F238E27FC236}">
                <a16:creationId xmlns="" xmlns:a16="http://schemas.microsoft.com/office/drawing/2014/main" id="{A5E80690-3F9D-86DA-46D6-2388DE1ECE22}"/>
              </a:ext>
            </a:extLst>
          </p:cNvPr>
          <p:cNvSpPr>
            <a:spLocks noGrp="1"/>
          </p:cNvSpPr>
          <p:nvPr>
            <p:ph idx="1"/>
          </p:nvPr>
        </p:nvSpPr>
        <p:spPr>
          <a:xfrm>
            <a:off x="1066799" y="1408922"/>
            <a:ext cx="10503159" cy="5075854"/>
          </a:xfrm>
        </p:spPr>
        <p:txBody>
          <a:bodyPr>
            <a:normAutofit/>
          </a:bodyPr>
          <a:lstStyle/>
          <a:p>
            <a:pPr marL="0" indent="0">
              <a:lnSpc>
                <a:spcPct val="107000"/>
              </a:lnSpc>
              <a:spcAft>
                <a:spcPts val="800"/>
              </a:spcAft>
              <a:buNone/>
            </a:pPr>
            <a:r>
              <a:rPr lang="en-US" sz="1800" b="1" dirty="0" smtClean="0">
                <a:solidFill>
                  <a:srgbClr val="FF0000"/>
                </a:solidFill>
              </a:rPr>
              <a:t>Requirements:</a:t>
            </a:r>
          </a:p>
          <a:p>
            <a:pPr marL="0" indent="0">
              <a:lnSpc>
                <a:spcPct val="107000"/>
              </a:lnSpc>
              <a:spcAft>
                <a:spcPts val="800"/>
              </a:spcAft>
              <a:buNone/>
            </a:pPr>
            <a:r>
              <a:rPr lang="en-US" sz="1800" dirty="0"/>
              <a:t> </a:t>
            </a:r>
            <a:r>
              <a:rPr lang="en-US" sz="1800" dirty="0" smtClean="0"/>
              <a:t>                                         </a:t>
            </a:r>
            <a:r>
              <a:rPr lang="en-US" sz="1800" dirty="0"/>
              <a:t>Microsoft Windows 7 OR </a:t>
            </a:r>
            <a:r>
              <a:rPr lang="en-US" sz="1800" dirty="0" smtClean="0"/>
              <a:t>Higher</a:t>
            </a:r>
          </a:p>
          <a:p>
            <a:pPr marL="0" indent="0">
              <a:lnSpc>
                <a:spcPct val="107000"/>
              </a:lnSpc>
              <a:spcAft>
                <a:spcPts val="800"/>
              </a:spcAft>
              <a:buNone/>
            </a:pPr>
            <a:endParaRPr lang="en-US" sz="1800" dirty="0" smtClean="0"/>
          </a:p>
          <a:p>
            <a:pPr marL="0" indent="0">
              <a:lnSpc>
                <a:spcPct val="107000"/>
              </a:lnSpc>
              <a:spcAft>
                <a:spcPts val="800"/>
              </a:spcAft>
              <a:buNone/>
            </a:pPr>
            <a:r>
              <a:rPr lang="en-US" sz="1800" b="1" dirty="0" smtClean="0">
                <a:solidFill>
                  <a:srgbClr val="FF0000"/>
                </a:solidFill>
              </a:rPr>
              <a:t>Hardware </a:t>
            </a:r>
            <a:r>
              <a:rPr lang="en-US" sz="1800" b="1" dirty="0">
                <a:solidFill>
                  <a:srgbClr val="FF0000"/>
                </a:solidFill>
              </a:rPr>
              <a:t>Requirements</a:t>
            </a:r>
            <a:r>
              <a:rPr lang="en-US" sz="1800" dirty="0" smtClean="0"/>
              <a:t>:</a:t>
            </a:r>
          </a:p>
          <a:p>
            <a:pPr marL="0" indent="0">
              <a:lnSpc>
                <a:spcPct val="107000"/>
              </a:lnSpc>
              <a:spcAft>
                <a:spcPts val="800"/>
              </a:spcAft>
              <a:buNone/>
            </a:pPr>
            <a:r>
              <a:rPr lang="en-US" sz="1800" dirty="0"/>
              <a:t> </a:t>
            </a:r>
            <a:r>
              <a:rPr lang="en-US" sz="1800" dirty="0" smtClean="0"/>
              <a:t>                                        </a:t>
            </a:r>
            <a:r>
              <a:rPr lang="en-US" sz="1800" dirty="0"/>
              <a:t> Intel Processor 2.0 </a:t>
            </a:r>
            <a:r>
              <a:rPr lang="en-US" sz="1800" dirty="0" smtClean="0"/>
              <a:t>GHz</a:t>
            </a:r>
          </a:p>
          <a:p>
            <a:pPr marL="0" indent="0">
              <a:lnSpc>
                <a:spcPct val="107000"/>
              </a:lnSpc>
              <a:spcAft>
                <a:spcPts val="800"/>
              </a:spcAft>
              <a:buNone/>
            </a:pPr>
            <a:r>
              <a:rPr lang="en-US" sz="1800" dirty="0"/>
              <a:t> </a:t>
            </a:r>
            <a:r>
              <a:rPr lang="en-US" sz="1800" dirty="0" smtClean="0"/>
              <a:t>                                        </a:t>
            </a:r>
            <a:r>
              <a:rPr lang="en-US" sz="1800" dirty="0"/>
              <a:t> 2 GB RAM or more. </a:t>
            </a:r>
            <a:endParaRPr lang="en-US" sz="1800" dirty="0" smtClean="0"/>
          </a:p>
          <a:p>
            <a:pPr marL="0" indent="0">
              <a:lnSpc>
                <a:spcPct val="107000"/>
              </a:lnSpc>
              <a:spcAft>
                <a:spcPts val="800"/>
              </a:spcAft>
              <a:buNone/>
            </a:pPr>
            <a:r>
              <a:rPr lang="en-US" sz="1800" dirty="0"/>
              <a:t> </a:t>
            </a:r>
            <a:r>
              <a:rPr lang="en-US" sz="1800" dirty="0" smtClean="0"/>
              <a:t>                                         </a:t>
            </a:r>
            <a:r>
              <a:rPr lang="en-US" sz="1800" dirty="0"/>
              <a:t>160 GB or more Hard Disk Drive or above</a:t>
            </a:r>
            <a:endParaRPr lang="en-IN" dirty="0"/>
          </a:p>
        </p:txBody>
      </p:sp>
    </p:spTree>
    <p:extLst>
      <p:ext uri="{BB962C8B-B14F-4D97-AF65-F5344CB8AC3E}">
        <p14:creationId xmlns="" xmlns:p14="http://schemas.microsoft.com/office/powerpoint/2010/main" val="904753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53"/>
          <p:cNvSpPr>
            <a:spLocks noGrp="1"/>
          </p:cNvSpPr>
          <p:nvPr>
            <p:ph type="title"/>
          </p:nvPr>
        </p:nvSpPr>
        <p:spPr>
          <a:xfrm>
            <a:off x="1066800" y="461963"/>
            <a:ext cx="6417733" cy="576615"/>
          </a:xfrm>
        </p:spPr>
        <p:txBody>
          <a:bodyPr>
            <a:normAutofit/>
          </a:bodyPr>
          <a:lstStyle/>
          <a:p>
            <a:r>
              <a:rPr lang="en-US" sz="2400" b="1" u="sng" dirty="0" smtClean="0"/>
              <a:t>E-R DIAGRAM</a:t>
            </a:r>
            <a:r>
              <a:rPr lang="en-US" sz="2800" b="1" u="sng" dirty="0" smtClean="0"/>
              <a:t>:-</a:t>
            </a:r>
            <a:endParaRPr lang="en-US" sz="2800" b="1" u="sng" dirty="0"/>
          </a:p>
        </p:txBody>
      </p:sp>
      <p:sp>
        <p:nvSpPr>
          <p:cNvPr id="7" name="Text Placeholder 6">
            <a:extLst>
              <a:ext uri="{FF2B5EF4-FFF2-40B4-BE49-F238E27FC236}">
                <a16:creationId xmlns="" xmlns:a16="http://schemas.microsoft.com/office/drawing/2014/main" id="{63A9A4BA-D6BB-4EA3-9797-603E2F1554AE}"/>
              </a:ext>
            </a:extLst>
          </p:cNvPr>
          <p:cNvSpPr>
            <a:spLocks noGrp="1"/>
          </p:cNvSpPr>
          <p:nvPr>
            <p:ph type="body" sz="half" idx="4294967295"/>
          </p:nvPr>
        </p:nvSpPr>
        <p:spPr>
          <a:xfrm>
            <a:off x="8252175" y="461963"/>
            <a:ext cx="3522133" cy="4297362"/>
          </a:xfrm>
        </p:spPr>
        <p:txBody>
          <a:bodyPr>
            <a:normAutofit fontScale="92500" lnSpcReduction="10000"/>
          </a:bodyPr>
          <a:lstStyle/>
          <a:p>
            <a:r>
              <a:rPr lang="en-IN" b="1" dirty="0"/>
              <a:t>E-R DIAGRAM</a:t>
            </a:r>
          </a:p>
          <a:p>
            <a:pPr algn="l"/>
            <a:r>
              <a:rPr lang="en-US" b="1" i="0" dirty="0">
                <a:solidFill>
                  <a:srgbClr val="222222"/>
                </a:solidFill>
                <a:effectLst/>
                <a:latin typeface="Source Sans Pro" panose="020B0503030403020204" pitchFamily="34" charset="0"/>
              </a:rPr>
              <a:t>ER Diagram</a:t>
            </a:r>
            <a:r>
              <a:rPr lang="en-US" b="0" i="0" dirty="0">
                <a:solidFill>
                  <a:srgbClr val="222222"/>
                </a:solidFill>
                <a:effectLst/>
                <a:latin typeface="Source Sans Pro" panose="020B0503030403020204" pitchFamily="34" charset="0"/>
              </a:rPr>
              <a:t> stands for Entity Relationship Diagram, also known as ERD is a diagram.</a:t>
            </a:r>
          </a:p>
          <a:p>
            <a:pPr algn="l"/>
            <a:r>
              <a:rPr lang="en-US" b="0" i="0" dirty="0">
                <a:solidFill>
                  <a:srgbClr val="222222"/>
                </a:solidFill>
                <a:effectLst/>
                <a:latin typeface="Source Sans Pro" panose="020B0503030403020204" pitchFamily="34" charset="0"/>
              </a:rPr>
              <a:t> </a:t>
            </a:r>
            <a:r>
              <a:rPr lang="en-US" dirty="0">
                <a:solidFill>
                  <a:srgbClr val="222222"/>
                </a:solidFill>
                <a:latin typeface="Source Sans Pro" panose="020B0503030403020204" pitchFamily="34" charset="0"/>
              </a:rPr>
              <a:t>T</a:t>
            </a:r>
            <a:r>
              <a:rPr lang="en-US" b="0" i="0" dirty="0">
                <a:solidFill>
                  <a:srgbClr val="222222"/>
                </a:solidFill>
                <a:effectLst/>
                <a:latin typeface="Source Sans Pro" panose="020B0503030403020204" pitchFamily="34" charset="0"/>
              </a:rPr>
              <a:t>hat displays the relationship of entity sets stored in a database. In other words, ER diagrams help to explain the logical structure of databases.</a:t>
            </a:r>
          </a:p>
          <a:p>
            <a:pPr algn="l"/>
            <a:r>
              <a:rPr lang="en-US" b="0" i="0" dirty="0">
                <a:solidFill>
                  <a:srgbClr val="222222"/>
                </a:solidFill>
                <a:effectLst/>
                <a:latin typeface="Source Sans Pro" panose="020B0503030403020204" pitchFamily="34" charset="0"/>
              </a:rPr>
              <a:t> ER diagrams are created based on three basic concepts: entities, attributes and relationships.</a:t>
            </a:r>
          </a:p>
          <a:p>
            <a:pPr algn="l"/>
            <a:r>
              <a:rPr lang="en-US" b="0" i="0" dirty="0">
                <a:solidFill>
                  <a:srgbClr val="222222"/>
                </a:solidFill>
                <a:effectLst/>
                <a:latin typeface="Source Sans Pro" panose="020B0503030403020204" pitchFamily="34" charset="0"/>
              </a:rPr>
              <a:t>ER Diagrams contain different symbols that use rectangles to represent entities, ovals to define attributes and diamond shapes to represent relationships.</a:t>
            </a:r>
          </a:p>
          <a:p>
            <a:r>
              <a:rPr lang="en-US" b="0" i="0" dirty="0">
                <a:solidFill>
                  <a:srgbClr val="222222"/>
                </a:solidFill>
                <a:effectLst/>
                <a:latin typeface="Source Sans Pro" panose="020B0503030403020204" pitchFamily="34" charset="0"/>
              </a:rPr>
              <a:t>At first look, an ER diagram looks very similar to the flowchart.</a:t>
            </a:r>
            <a:endParaRPr lang="en-IN" b="1"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1244" y="801510"/>
            <a:ext cx="8173156" cy="5633157"/>
          </a:xfrm>
          <a:prstGeom prst="rect">
            <a:avLst/>
          </a:prstGeom>
        </p:spPr>
      </p:pic>
    </p:spTree>
    <p:extLst>
      <p:ext uri="{BB962C8B-B14F-4D97-AF65-F5344CB8AC3E}">
        <p14:creationId xmlns="" xmlns:p14="http://schemas.microsoft.com/office/powerpoint/2010/main" val="2966121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09" y="2214554"/>
            <a:ext cx="200026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IN" dirty="0"/>
          </a:p>
        </p:txBody>
      </p:sp>
      <p:sp>
        <p:nvSpPr>
          <p:cNvPr id="3" name="Oval 2"/>
          <p:cNvSpPr/>
          <p:nvPr/>
        </p:nvSpPr>
        <p:spPr>
          <a:xfrm>
            <a:off x="190459" y="642918"/>
            <a:ext cx="142876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IN" dirty="0"/>
          </a:p>
        </p:txBody>
      </p:sp>
      <p:sp>
        <p:nvSpPr>
          <p:cNvPr id="4" name="Oval 3"/>
          <p:cNvSpPr/>
          <p:nvPr/>
        </p:nvSpPr>
        <p:spPr>
          <a:xfrm>
            <a:off x="1904971" y="714356"/>
            <a:ext cx="1809763"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Phone no</a:t>
            </a:r>
            <a:endParaRPr lang="en-IN" dirty="0"/>
          </a:p>
        </p:txBody>
      </p:sp>
      <p:sp>
        <p:nvSpPr>
          <p:cNvPr id="5" name="Oval 4"/>
          <p:cNvSpPr/>
          <p:nvPr/>
        </p:nvSpPr>
        <p:spPr>
          <a:xfrm>
            <a:off x="3143230" y="1142984"/>
            <a:ext cx="1619261"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a:t>
            </a:r>
            <a:endParaRPr lang="en-IN" dirty="0"/>
          </a:p>
        </p:txBody>
      </p:sp>
      <p:sp>
        <p:nvSpPr>
          <p:cNvPr id="6" name="Oval 5"/>
          <p:cNvSpPr/>
          <p:nvPr/>
        </p:nvSpPr>
        <p:spPr>
          <a:xfrm>
            <a:off x="3143229" y="1714488"/>
            <a:ext cx="200026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endParaRPr lang="en-IN" dirty="0"/>
          </a:p>
        </p:txBody>
      </p:sp>
      <p:sp>
        <p:nvSpPr>
          <p:cNvPr id="7" name="Oval 6"/>
          <p:cNvSpPr/>
          <p:nvPr/>
        </p:nvSpPr>
        <p:spPr>
          <a:xfrm>
            <a:off x="2762227" y="2500306"/>
            <a:ext cx="171451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password</a:t>
            </a:r>
            <a:endParaRPr lang="en-IN" dirty="0"/>
          </a:p>
        </p:txBody>
      </p:sp>
      <p:cxnSp>
        <p:nvCxnSpPr>
          <p:cNvPr id="9" name="Straight Connector 8"/>
          <p:cNvCxnSpPr>
            <a:stCxn id="3" idx="4"/>
          </p:cNvCxnSpPr>
          <p:nvPr/>
        </p:nvCxnSpPr>
        <p:spPr>
          <a:xfrm rot="16200000" flipH="1">
            <a:off x="357147" y="1547800"/>
            <a:ext cx="1428760" cy="333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2" idx="0"/>
          </p:cNvCxnSpPr>
          <p:nvPr/>
        </p:nvCxnSpPr>
        <p:spPr>
          <a:xfrm rot="5400000">
            <a:off x="1512062" y="916764"/>
            <a:ext cx="1071570" cy="1524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2" idx="0"/>
          </p:cNvCxnSpPr>
          <p:nvPr/>
        </p:nvCxnSpPr>
        <p:spPr>
          <a:xfrm rot="10800000" flipV="1">
            <a:off x="1285843" y="1393016"/>
            <a:ext cx="1857388" cy="82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 idx="0"/>
            <a:endCxn id="6" idx="2"/>
          </p:cNvCxnSpPr>
          <p:nvPr/>
        </p:nvCxnSpPr>
        <p:spPr>
          <a:xfrm rot="5400000" flipH="1" flipV="1">
            <a:off x="2125239" y="1196564"/>
            <a:ext cx="178595" cy="185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 idx="3"/>
          </p:cNvCxnSpPr>
          <p:nvPr/>
        </p:nvCxnSpPr>
        <p:spPr>
          <a:xfrm>
            <a:off x="2285973" y="2393150"/>
            <a:ext cx="952507" cy="250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2"/>
          </p:cNvCxnSpPr>
          <p:nvPr/>
        </p:nvCxnSpPr>
        <p:spPr>
          <a:xfrm rot="16200000" flipH="1">
            <a:off x="988181" y="2869404"/>
            <a:ext cx="642944" cy="4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33467" y="3214686"/>
            <a:ext cx="3905277"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238744" y="3000372"/>
            <a:ext cx="1714512" cy="50006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does</a:t>
            </a:r>
            <a:endParaRPr lang="en-IN" dirty="0"/>
          </a:p>
        </p:txBody>
      </p:sp>
      <p:sp>
        <p:nvSpPr>
          <p:cNvPr id="31" name="Rectangle 30"/>
          <p:cNvSpPr/>
          <p:nvPr/>
        </p:nvSpPr>
        <p:spPr>
          <a:xfrm>
            <a:off x="5714997" y="1285860"/>
            <a:ext cx="1238259"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IN" dirty="0"/>
          </a:p>
        </p:txBody>
      </p:sp>
      <p:cxnSp>
        <p:nvCxnSpPr>
          <p:cNvPr id="33" name="Straight Connector 32"/>
          <p:cNvCxnSpPr>
            <a:stCxn id="31" idx="2"/>
            <a:endCxn id="25" idx="0"/>
          </p:cNvCxnSpPr>
          <p:nvPr/>
        </p:nvCxnSpPr>
        <p:spPr>
          <a:xfrm rot="5400000">
            <a:off x="5536403" y="2202649"/>
            <a:ext cx="1357322" cy="238127"/>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714733" y="214290"/>
            <a:ext cx="228601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endParaRPr lang="en-IN" dirty="0"/>
          </a:p>
        </p:txBody>
      </p:sp>
      <p:sp>
        <p:nvSpPr>
          <p:cNvPr id="37" name="Oval 36"/>
          <p:cNvSpPr/>
          <p:nvPr/>
        </p:nvSpPr>
        <p:spPr>
          <a:xfrm>
            <a:off x="6477003" y="357166"/>
            <a:ext cx="2095515"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password</a:t>
            </a:r>
            <a:endParaRPr lang="en-IN" dirty="0"/>
          </a:p>
        </p:txBody>
      </p:sp>
      <p:cxnSp>
        <p:nvCxnSpPr>
          <p:cNvPr id="39" name="Straight Connector 38"/>
          <p:cNvCxnSpPr>
            <a:stCxn id="36" idx="4"/>
            <a:endCxn id="31" idx="0"/>
          </p:cNvCxnSpPr>
          <p:nvPr/>
        </p:nvCxnSpPr>
        <p:spPr>
          <a:xfrm rot="16200000" flipH="1">
            <a:off x="5310181" y="261916"/>
            <a:ext cx="571504" cy="147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4"/>
            <a:endCxn id="31" idx="0"/>
          </p:cNvCxnSpPr>
          <p:nvPr/>
        </p:nvCxnSpPr>
        <p:spPr>
          <a:xfrm rot="5400000">
            <a:off x="6679411" y="440512"/>
            <a:ext cx="500066" cy="119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1" idx="3"/>
          </p:cNvCxnSpPr>
          <p:nvPr/>
        </p:nvCxnSpPr>
        <p:spPr>
          <a:xfrm>
            <a:off x="6953256" y="1464456"/>
            <a:ext cx="1047757" cy="35719"/>
          </a:xfrm>
          <a:prstGeom prst="line">
            <a:avLst/>
          </a:prstGeom>
        </p:spPr>
        <p:style>
          <a:lnRef idx="1">
            <a:schemeClr val="accent1"/>
          </a:lnRef>
          <a:fillRef idx="0">
            <a:schemeClr val="accent1"/>
          </a:fillRef>
          <a:effectRef idx="0">
            <a:schemeClr val="accent1"/>
          </a:effectRef>
          <a:fontRef idx="minor">
            <a:schemeClr val="tx1"/>
          </a:fontRef>
        </p:style>
      </p:cxnSp>
      <p:sp>
        <p:nvSpPr>
          <p:cNvPr id="45" name="Flowchart: Decision 44"/>
          <p:cNvSpPr/>
          <p:nvPr/>
        </p:nvSpPr>
        <p:spPr>
          <a:xfrm>
            <a:off x="7715262" y="1285860"/>
            <a:ext cx="1905013" cy="42862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goes</a:t>
            </a:r>
            <a:endParaRPr lang="en-IN" dirty="0"/>
          </a:p>
        </p:txBody>
      </p:sp>
      <p:cxnSp>
        <p:nvCxnSpPr>
          <p:cNvPr id="48" name="Straight Connector 47"/>
          <p:cNvCxnSpPr>
            <a:stCxn id="45" idx="2"/>
          </p:cNvCxnSpPr>
          <p:nvPr/>
        </p:nvCxnSpPr>
        <p:spPr>
          <a:xfrm rot="16200000" flipH="1">
            <a:off x="7941482" y="2440775"/>
            <a:ext cx="1643074" cy="190501"/>
          </a:xfrm>
          <a:prstGeom prst="line">
            <a:avLst/>
          </a:prstGeom>
        </p:spPr>
        <p:style>
          <a:lnRef idx="1">
            <a:schemeClr val="accent1"/>
          </a:lnRef>
          <a:fillRef idx="0">
            <a:schemeClr val="accent1"/>
          </a:fillRef>
          <a:effectRef idx="0">
            <a:schemeClr val="accent1"/>
          </a:effectRef>
          <a:fontRef idx="minor">
            <a:schemeClr val="tx1"/>
          </a:fontRef>
        </p:style>
      </p:cxnSp>
      <p:sp>
        <p:nvSpPr>
          <p:cNvPr id="49" name="Flowchart: Decision 48"/>
          <p:cNvSpPr/>
          <p:nvPr/>
        </p:nvSpPr>
        <p:spPr>
          <a:xfrm>
            <a:off x="7524760" y="2643182"/>
            <a:ext cx="2667019" cy="114300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Glass page</a:t>
            </a:r>
            <a:endParaRPr lang="en-IN" dirty="0"/>
          </a:p>
        </p:txBody>
      </p:sp>
      <p:sp>
        <p:nvSpPr>
          <p:cNvPr id="50" name="Rectangle 49"/>
          <p:cNvSpPr/>
          <p:nvPr/>
        </p:nvSpPr>
        <p:spPr>
          <a:xfrm>
            <a:off x="10287029" y="1857364"/>
            <a:ext cx="1904971"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frame</a:t>
            </a:r>
            <a:endParaRPr lang="en-IN" dirty="0"/>
          </a:p>
        </p:txBody>
      </p:sp>
      <p:sp>
        <p:nvSpPr>
          <p:cNvPr id="51" name="Rectangle 50"/>
          <p:cNvSpPr/>
          <p:nvPr/>
        </p:nvSpPr>
        <p:spPr>
          <a:xfrm>
            <a:off x="10096528" y="3714752"/>
            <a:ext cx="209547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glass</a:t>
            </a:r>
            <a:endParaRPr lang="en-IN" dirty="0"/>
          </a:p>
        </p:txBody>
      </p:sp>
      <p:cxnSp>
        <p:nvCxnSpPr>
          <p:cNvPr id="53" name="Shape 52"/>
          <p:cNvCxnSpPr>
            <a:stCxn id="49" idx="2"/>
            <a:endCxn id="51" idx="1"/>
          </p:cNvCxnSpPr>
          <p:nvPr/>
        </p:nvCxnSpPr>
        <p:spPr>
          <a:xfrm rot="16200000" flipH="1">
            <a:off x="9370242" y="3274217"/>
            <a:ext cx="214314" cy="123825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7" name="Shape 56"/>
          <p:cNvCxnSpPr>
            <a:stCxn id="49" idx="3"/>
            <a:endCxn id="50" idx="2"/>
          </p:cNvCxnSpPr>
          <p:nvPr/>
        </p:nvCxnSpPr>
        <p:spPr>
          <a:xfrm flipV="1">
            <a:off x="10191779" y="2428868"/>
            <a:ext cx="1047736" cy="7858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2" name="Shape 61"/>
          <p:cNvCxnSpPr>
            <a:stCxn id="49" idx="1"/>
          </p:cNvCxnSpPr>
          <p:nvPr/>
        </p:nvCxnSpPr>
        <p:spPr>
          <a:xfrm rot="10800000" flipV="1">
            <a:off x="7429509" y="3214686"/>
            <a:ext cx="95251" cy="114300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5" name="Flowchart: Decision 64"/>
          <p:cNvSpPr/>
          <p:nvPr/>
        </p:nvSpPr>
        <p:spPr>
          <a:xfrm>
            <a:off x="6286501" y="4357694"/>
            <a:ext cx="2286016" cy="7858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goes</a:t>
            </a:r>
            <a:endParaRPr lang="en-IN" dirty="0"/>
          </a:p>
        </p:txBody>
      </p:sp>
      <p:cxnSp>
        <p:nvCxnSpPr>
          <p:cNvPr id="67" name="Straight Connector 66"/>
          <p:cNvCxnSpPr>
            <a:stCxn id="65" idx="2"/>
          </p:cNvCxnSpPr>
          <p:nvPr/>
        </p:nvCxnSpPr>
        <p:spPr>
          <a:xfrm rot="5400000">
            <a:off x="7000881" y="5571876"/>
            <a:ext cx="857256" cy="2117"/>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286501" y="6000768"/>
            <a:ext cx="2381267"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1021</Words>
  <Application>Microsoft Office PowerPoint</Application>
  <PresentationFormat>Custom</PresentationFormat>
  <Paragraphs>196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SavonVTI</vt:lpstr>
      <vt:lpstr>Slide 1</vt:lpstr>
      <vt:lpstr>Slide 2</vt:lpstr>
      <vt:lpstr> </vt:lpstr>
      <vt:lpstr>PROBLEM DEFINITION:-</vt:lpstr>
      <vt:lpstr>SCOPE OF THE PROJECT:-</vt:lpstr>
      <vt:lpstr>Slide 6</vt:lpstr>
      <vt:lpstr>Software/hardware specification</vt:lpstr>
      <vt:lpstr>E-R DIAGRAM:-</vt:lpstr>
      <vt:lpstr>Slide 9</vt:lpstr>
      <vt:lpstr>Use case diagram:- Admin</vt:lpstr>
      <vt:lpstr>Use case diagram:-user</vt:lpstr>
      <vt:lpstr>Activity Diagram ADMIN SIDE:-</vt:lpstr>
      <vt:lpstr>CUSTOMER SIDE:</vt:lpstr>
      <vt:lpstr>SEQUENCE DIAGRAM : ADMIN SIDE</vt:lpstr>
      <vt:lpstr> SEQUENCE DIAGRAM:  CUSTOMER SIDE</vt:lpstr>
      <vt:lpstr>COMPONENT DIAGRAM:-</vt:lpstr>
      <vt:lpstr>DEPLOYMENT DIAGRAM:-</vt:lpstr>
      <vt:lpstr>HomePage  </vt:lpstr>
      <vt:lpstr>New registration page</vt:lpstr>
      <vt:lpstr>Sign in page</vt:lpstr>
      <vt:lpstr>New Glass Page</vt:lpstr>
      <vt:lpstr>Glass details </vt:lpstr>
      <vt:lpstr> Payment Details</vt:lpstr>
      <vt:lpstr>Admin login Page </vt:lpstr>
      <vt:lpstr>Dashboard</vt:lpstr>
      <vt:lpstr>Add Glasses</vt:lpstr>
      <vt:lpstr>View and Delete Glasses </vt:lpstr>
      <vt:lpstr>Payment Records </vt:lpstr>
      <vt:lpstr>Slide 29</vt:lpstr>
      <vt:lpstr>Slide 30</vt:lpstr>
      <vt:lpstr>CONCLUSION:-</vt:lpstr>
      <vt:lpstr>FUTURE SCOPE:-</vt:lpstr>
      <vt:lpstr>BIBLOGRAPHY:- </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cp:revision>
  <dcterms:created xsi:type="dcterms:W3CDTF">2022-06-16T13:59:09Z</dcterms:created>
  <dcterms:modified xsi:type="dcterms:W3CDTF">2023-01-08T17:38:02Z</dcterms:modified>
</cp:coreProperties>
</file>