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7" r:id="rId3"/>
    <p:sldId id="258" r:id="rId4"/>
    <p:sldId id="259" r:id="rId5"/>
    <p:sldId id="260" r:id="rId6"/>
    <p:sldId id="267" r:id="rId7"/>
    <p:sldId id="268" r:id="rId8"/>
    <p:sldId id="261" r:id="rId9"/>
    <p:sldId id="269" r:id="rId10"/>
    <p:sldId id="262" r:id="rId11"/>
    <p:sldId id="263" r:id="rId12"/>
    <p:sldId id="264"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EBBA-09F4-0AC4-1806-7FDE0E5DD247}"/>
              </a:ext>
            </a:extLst>
          </p:cNvPr>
          <p:cNvSpPr>
            <a:spLocks noGrp="1"/>
          </p:cNvSpPr>
          <p:nvPr>
            <p:ph type="title"/>
          </p:nvPr>
        </p:nvSpPr>
        <p:spPr>
          <a:xfrm>
            <a:off x="599440" y="1817052"/>
            <a:ext cx="11279665" cy="1017242"/>
          </a:xfrm>
        </p:spPr>
        <p:txBody>
          <a:bodyPr>
            <a:normAutofit fontScale="90000"/>
          </a:bodyPr>
          <a:lstStyle/>
          <a:p>
            <a:r>
              <a:rPr lang="en-US" sz="3600" dirty="0">
                <a:latin typeface="Sitka Text Semibold" pitchFamily="2" charset="0"/>
                <a:cs typeface="Times New Roman" panose="02020603050405020304" pitchFamily="18" charset="0"/>
              </a:rPr>
              <a:t>Monthly EXPENSE CALCULATOR USING JAVA SWING</a:t>
            </a:r>
            <a:endParaRPr lang="en-IN" dirty="0">
              <a:latin typeface="Sitka Text Semibold" pitchFamily="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87AB27-F816-D00B-8A6F-673E9ED5B118}"/>
              </a:ext>
            </a:extLst>
          </p:cNvPr>
          <p:cNvSpPr>
            <a:spLocks noGrp="1"/>
          </p:cNvSpPr>
          <p:nvPr>
            <p:ph sz="half" idx="1"/>
          </p:nvPr>
        </p:nvSpPr>
        <p:spPr>
          <a:xfrm>
            <a:off x="1205862" y="2988686"/>
            <a:ext cx="4878389" cy="3541714"/>
          </a:xfrm>
        </p:spPr>
        <p:txBody>
          <a:bodyPr/>
          <a:lstStyle/>
          <a:p>
            <a:pPr marL="0" indent="0" algn="ctr">
              <a:buNone/>
            </a:pPr>
            <a:r>
              <a:rPr lang="en-US" dirty="0"/>
              <a:t>Submitted by</a:t>
            </a:r>
          </a:p>
          <a:p>
            <a:pPr marL="0" indent="0" algn="ctr">
              <a:buNone/>
            </a:pPr>
            <a:r>
              <a:rPr lang="en-US" dirty="0"/>
              <a:t> S . Gayathri</a:t>
            </a:r>
          </a:p>
          <a:p>
            <a:pPr marL="0" indent="0" algn="ctr">
              <a:buNone/>
            </a:pPr>
            <a:r>
              <a:rPr lang="en-US" dirty="0"/>
              <a:t>(192110183) </a:t>
            </a:r>
          </a:p>
          <a:p>
            <a:pPr marL="0" indent="0" algn="ctr">
              <a:buNone/>
            </a:pPr>
            <a:r>
              <a:rPr lang="en-US" dirty="0"/>
              <a:t>Department of CSE</a:t>
            </a:r>
          </a:p>
          <a:p>
            <a:pPr marL="0" indent="0" algn="ctr">
              <a:buNone/>
            </a:pPr>
            <a:r>
              <a:rPr lang="en-US" dirty="0" err="1"/>
              <a:t>Saveetha</a:t>
            </a:r>
            <a:r>
              <a:rPr lang="en-US" dirty="0"/>
              <a:t> School of Engineering</a:t>
            </a:r>
          </a:p>
          <a:p>
            <a:pPr marL="0" indent="0" algn="ctr">
              <a:buNone/>
            </a:pPr>
            <a:r>
              <a:rPr lang="en-US" dirty="0"/>
              <a:t> SIMATS, Chennai – 602105</a:t>
            </a:r>
            <a:endParaRPr lang="en-IN" dirty="0"/>
          </a:p>
        </p:txBody>
      </p:sp>
      <p:sp>
        <p:nvSpPr>
          <p:cNvPr id="4" name="Content Placeholder 3">
            <a:extLst>
              <a:ext uri="{FF2B5EF4-FFF2-40B4-BE49-F238E27FC236}">
                <a16:creationId xmlns:a16="http://schemas.microsoft.com/office/drawing/2014/main" id="{99D49976-3977-3868-9DCF-5D690FA70E20}"/>
              </a:ext>
            </a:extLst>
          </p:cNvPr>
          <p:cNvSpPr>
            <a:spLocks noGrp="1"/>
          </p:cNvSpPr>
          <p:nvPr>
            <p:ph sz="half" idx="2"/>
          </p:nvPr>
        </p:nvSpPr>
        <p:spPr>
          <a:xfrm>
            <a:off x="6375400" y="2973446"/>
            <a:ext cx="4875211" cy="3541714"/>
          </a:xfrm>
        </p:spPr>
        <p:txBody>
          <a:bodyPr/>
          <a:lstStyle/>
          <a:p>
            <a:pPr marL="0" indent="0" algn="ctr">
              <a:buNone/>
            </a:pPr>
            <a:r>
              <a:rPr lang="en-US" dirty="0"/>
              <a:t>Project Guide </a:t>
            </a:r>
          </a:p>
          <a:p>
            <a:pPr marL="0" indent="0" algn="ctr">
              <a:buNone/>
            </a:pPr>
            <a:r>
              <a:rPr lang="en-US" dirty="0"/>
              <a:t>Dr. </a:t>
            </a:r>
            <a:r>
              <a:rPr lang="en-US"/>
              <a:t>Bhuvaneshwari</a:t>
            </a:r>
            <a:endParaRPr lang="en-US" dirty="0"/>
          </a:p>
          <a:p>
            <a:pPr marL="0" indent="0" algn="ctr">
              <a:buNone/>
            </a:pPr>
            <a:r>
              <a:rPr lang="en-US" dirty="0"/>
              <a:t> Professor </a:t>
            </a:r>
          </a:p>
          <a:p>
            <a:pPr marL="0" indent="0" algn="ctr">
              <a:buNone/>
            </a:pPr>
            <a:r>
              <a:rPr lang="en-US" dirty="0"/>
              <a:t>Department of CSE</a:t>
            </a:r>
          </a:p>
          <a:p>
            <a:pPr marL="0" indent="0" algn="ctr">
              <a:buNone/>
            </a:pPr>
            <a:r>
              <a:rPr lang="en-US" dirty="0"/>
              <a:t> </a:t>
            </a:r>
            <a:r>
              <a:rPr lang="en-US" dirty="0" err="1"/>
              <a:t>Saveetha</a:t>
            </a:r>
            <a:r>
              <a:rPr lang="en-US" dirty="0"/>
              <a:t> School of Engineering</a:t>
            </a:r>
          </a:p>
          <a:p>
            <a:pPr marL="0" indent="0" algn="ctr">
              <a:buNone/>
            </a:pPr>
            <a:r>
              <a:rPr lang="en-US" dirty="0"/>
              <a:t> SIMATS, Chennai – 602105</a:t>
            </a:r>
            <a:endParaRPr lang="en-IN" dirty="0"/>
          </a:p>
        </p:txBody>
      </p:sp>
      <p:pic>
        <p:nvPicPr>
          <p:cNvPr id="5" name="Picture 4">
            <a:extLst>
              <a:ext uri="{FF2B5EF4-FFF2-40B4-BE49-F238E27FC236}">
                <a16:creationId xmlns:a16="http://schemas.microsoft.com/office/drawing/2014/main" id="{3D73FF7A-40AF-B7A2-65E2-A6AB445CAB29}"/>
              </a:ext>
            </a:extLst>
          </p:cNvPr>
          <p:cNvPicPr/>
          <p:nvPr/>
        </p:nvPicPr>
        <p:blipFill>
          <a:blip r:embed="rId2"/>
          <a:stretch>
            <a:fillRect/>
          </a:stretch>
        </p:blipFill>
        <p:spPr>
          <a:xfrm>
            <a:off x="312895" y="161290"/>
            <a:ext cx="1677353" cy="1655762"/>
          </a:xfrm>
          <a:prstGeom prst="rect">
            <a:avLst/>
          </a:prstGeom>
        </p:spPr>
      </p:pic>
      <p:pic>
        <p:nvPicPr>
          <p:cNvPr id="6" name="Picture 5">
            <a:extLst>
              <a:ext uri="{FF2B5EF4-FFF2-40B4-BE49-F238E27FC236}">
                <a16:creationId xmlns:a16="http://schemas.microsoft.com/office/drawing/2014/main" id="{C6C168D1-19AC-C712-BC43-9861BEF5BAEA}"/>
              </a:ext>
            </a:extLst>
          </p:cNvPr>
          <p:cNvPicPr/>
          <p:nvPr/>
        </p:nvPicPr>
        <p:blipFill>
          <a:blip r:embed="rId3"/>
          <a:stretch>
            <a:fillRect/>
          </a:stretch>
        </p:blipFill>
        <p:spPr>
          <a:xfrm>
            <a:off x="10201752" y="161290"/>
            <a:ext cx="1677353" cy="1524662"/>
          </a:xfrm>
          <a:prstGeom prst="rect">
            <a:avLst/>
          </a:prstGeom>
        </p:spPr>
      </p:pic>
      <p:sp>
        <p:nvSpPr>
          <p:cNvPr id="8" name="TextBox 7">
            <a:extLst>
              <a:ext uri="{FF2B5EF4-FFF2-40B4-BE49-F238E27FC236}">
                <a16:creationId xmlns:a16="http://schemas.microsoft.com/office/drawing/2014/main" id="{3BD7B43B-09B9-F39A-C868-E06EB6DE1A78}"/>
              </a:ext>
            </a:extLst>
          </p:cNvPr>
          <p:cNvSpPr txBox="1"/>
          <p:nvPr/>
        </p:nvSpPr>
        <p:spPr>
          <a:xfrm>
            <a:off x="2444274" y="342840"/>
            <a:ext cx="7197566" cy="923330"/>
          </a:xfrm>
          <a:prstGeom prst="rect">
            <a:avLst/>
          </a:prstGeom>
          <a:noFill/>
        </p:spPr>
        <p:txBody>
          <a:bodyPr wrap="square">
            <a:spAutoFit/>
          </a:bodyPr>
          <a:lstStyle/>
          <a:p>
            <a:pPr algn="ctr"/>
            <a:r>
              <a:rPr lang="en-US" dirty="0">
                <a:latin typeface="Arial Black" panose="020B0A04020102020204" pitchFamily="34" charset="0"/>
              </a:rPr>
              <a:t>SAVEETHA SCHOOL OF ENGINEERING</a:t>
            </a:r>
          </a:p>
          <a:p>
            <a:pPr algn="ctr"/>
            <a:r>
              <a:rPr lang="en-US" dirty="0">
                <a:latin typeface="Arial Black" panose="020B0A04020102020204" pitchFamily="34" charset="0"/>
              </a:rPr>
              <a:t> SAVEETHA INSTITUTE OF MEDICAL AND TECHNICAL SCIENCES</a:t>
            </a:r>
            <a:endParaRPr lang="en-IN" dirty="0">
              <a:latin typeface="Arial Black" panose="020B0A04020102020204" pitchFamily="34" charset="0"/>
            </a:endParaRPr>
          </a:p>
        </p:txBody>
      </p:sp>
    </p:spTree>
    <p:extLst>
      <p:ext uri="{BB962C8B-B14F-4D97-AF65-F5344CB8AC3E}">
        <p14:creationId xmlns:p14="http://schemas.microsoft.com/office/powerpoint/2010/main" val="16846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0959-A8A2-0726-BDDD-84982E722A53}"/>
              </a:ext>
            </a:extLst>
          </p:cNvPr>
          <p:cNvSpPr>
            <a:spLocks noGrp="1"/>
          </p:cNvSpPr>
          <p:nvPr>
            <p:ph type="title"/>
          </p:nvPr>
        </p:nvSpPr>
        <p:spPr/>
        <p:txBody>
          <a:bodyPr/>
          <a:lstStyle/>
          <a:p>
            <a:r>
              <a:rPr lang="en-US" dirty="0">
                <a:latin typeface="Algerian" panose="04020705040A02060702" pitchFamily="82" charset="0"/>
              </a:rPr>
              <a:t>OUTPUTS </a:t>
            </a:r>
            <a:endParaRPr lang="en-IN" dirty="0">
              <a:latin typeface="Algerian" panose="04020705040A02060702" pitchFamily="82" charset="0"/>
            </a:endParaRPr>
          </a:p>
        </p:txBody>
      </p:sp>
      <p:pic>
        <p:nvPicPr>
          <p:cNvPr id="11" name="Content Placeholder 10">
            <a:extLst>
              <a:ext uri="{FF2B5EF4-FFF2-40B4-BE49-F238E27FC236}">
                <a16:creationId xmlns:a16="http://schemas.microsoft.com/office/drawing/2014/main" id="{9C41D3BA-DF4C-D675-1DAE-7DB4C4E59E64}"/>
              </a:ext>
            </a:extLst>
          </p:cNvPr>
          <p:cNvPicPr>
            <a:picLocks noGrp="1" noChangeAspect="1"/>
          </p:cNvPicPr>
          <p:nvPr>
            <p:ph idx="1"/>
          </p:nvPr>
        </p:nvPicPr>
        <p:blipFill>
          <a:blip r:embed="rId2"/>
          <a:stretch>
            <a:fillRect/>
          </a:stretch>
        </p:blipFill>
        <p:spPr>
          <a:xfrm>
            <a:off x="802640" y="2233958"/>
            <a:ext cx="3789679" cy="2661920"/>
          </a:xfrm>
        </p:spPr>
      </p:pic>
      <p:pic>
        <p:nvPicPr>
          <p:cNvPr id="13" name="Picture 12">
            <a:extLst>
              <a:ext uri="{FF2B5EF4-FFF2-40B4-BE49-F238E27FC236}">
                <a16:creationId xmlns:a16="http://schemas.microsoft.com/office/drawing/2014/main" id="{F32CBB01-A4B2-6BF4-20F9-E210BDFA8137}"/>
              </a:ext>
            </a:extLst>
          </p:cNvPr>
          <p:cNvPicPr>
            <a:picLocks noChangeAspect="1"/>
          </p:cNvPicPr>
          <p:nvPr/>
        </p:nvPicPr>
        <p:blipFill>
          <a:blip r:embed="rId3"/>
          <a:stretch>
            <a:fillRect/>
          </a:stretch>
        </p:blipFill>
        <p:spPr>
          <a:xfrm>
            <a:off x="6177280" y="641486"/>
            <a:ext cx="3197290" cy="1592472"/>
          </a:xfrm>
          <a:prstGeom prst="rect">
            <a:avLst/>
          </a:prstGeom>
        </p:spPr>
      </p:pic>
      <p:pic>
        <p:nvPicPr>
          <p:cNvPr id="15" name="Picture 14">
            <a:extLst>
              <a:ext uri="{FF2B5EF4-FFF2-40B4-BE49-F238E27FC236}">
                <a16:creationId xmlns:a16="http://schemas.microsoft.com/office/drawing/2014/main" id="{14D96741-5D6F-4E2A-9244-CC0DBB047E4F}"/>
              </a:ext>
            </a:extLst>
          </p:cNvPr>
          <p:cNvPicPr>
            <a:picLocks noChangeAspect="1"/>
          </p:cNvPicPr>
          <p:nvPr/>
        </p:nvPicPr>
        <p:blipFill>
          <a:blip r:embed="rId4"/>
          <a:stretch>
            <a:fillRect/>
          </a:stretch>
        </p:blipFill>
        <p:spPr>
          <a:xfrm>
            <a:off x="5545582" y="2925917"/>
            <a:ext cx="6111430" cy="3261360"/>
          </a:xfrm>
          <a:prstGeom prst="rect">
            <a:avLst/>
          </a:prstGeom>
        </p:spPr>
      </p:pic>
    </p:spTree>
    <p:extLst>
      <p:ext uri="{BB962C8B-B14F-4D97-AF65-F5344CB8AC3E}">
        <p14:creationId xmlns:p14="http://schemas.microsoft.com/office/powerpoint/2010/main" val="287671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7879-E29A-5459-0E08-4FDF7E96DDA0}"/>
              </a:ext>
            </a:extLst>
          </p:cNvPr>
          <p:cNvSpPr>
            <a:spLocks noGrp="1"/>
          </p:cNvSpPr>
          <p:nvPr>
            <p:ph type="title"/>
          </p:nvPr>
        </p:nvSpPr>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3A83E79-8AE2-1602-96D9-7932C97EF1E0}"/>
              </a:ext>
            </a:extLst>
          </p:cNvPr>
          <p:cNvSpPr>
            <a:spLocks noGrp="1"/>
          </p:cNvSpPr>
          <p:nvPr>
            <p:ph idx="1"/>
          </p:nvPr>
        </p:nvSpPr>
        <p:spPr>
          <a:xfrm>
            <a:off x="1141412" y="1717040"/>
            <a:ext cx="9905999" cy="4074161"/>
          </a:xfrm>
        </p:spPr>
        <p:txBody>
          <a:bodyPr/>
          <a:lstStyle/>
          <a:p>
            <a:r>
              <a:rPr lang="en-IN" sz="1800" kern="100" dirty="0">
                <a:effectLst/>
                <a:latin typeface="Times New Roman" panose="02020603050405020304" pitchFamily="18" charset="0"/>
                <a:ea typeface="Times New Roman" panose="02020603050405020304" pitchFamily="18" charset="0"/>
              </a:rPr>
              <a:t>The implementation of the proposed Monthly Expense Calculator represents a significant advancement in personal finance management, surpassing the limitations of manual tracking methods. Scalability of the system ensures its adaptability to evolving financial needs, making it a sustainable solution for individuals and businesses alike. </a:t>
            </a:r>
          </a:p>
          <a:p>
            <a:r>
              <a:rPr lang="en-IN" sz="1800" kern="100" dirty="0">
                <a:effectLst/>
                <a:latin typeface="Times New Roman" panose="02020603050405020304" pitchFamily="18" charset="0"/>
                <a:ea typeface="Times New Roman" panose="02020603050405020304" pitchFamily="18" charset="0"/>
              </a:rPr>
              <a:t>Furthermore, its seamless integration with existing systems enables smooth data flow across different financial platforms, fostering consistency and reducing manual efforts in managing personal finances. Overall, the Monthly Expense Calculator revolutionizes the way individuals approach budgeting and financial planning, promoting financial stability and well-being.</a:t>
            </a:r>
          </a:p>
          <a:p>
            <a:r>
              <a:rPr lang="en-IN" sz="1800" dirty="0">
                <a:effectLst/>
                <a:latin typeface="Times New Roman" panose="02020603050405020304" pitchFamily="18" charset="0"/>
                <a:ea typeface="Times New Roman" panose="02020603050405020304" pitchFamily="18" charset="0"/>
              </a:rPr>
              <a:t>Moreover, exploring opportunities for integration with emerging payment systems, such as digital wallets and cryptocurrency platforms, can provide users with more diverse and flexible options for managing their finances in an increasingly digital world</a:t>
            </a:r>
            <a:endParaRPr lang="en-IN" sz="1800" kern="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72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1A5B-221F-B3DB-9526-4E613F356368}"/>
              </a:ext>
            </a:extLst>
          </p:cNvPr>
          <p:cNvSpPr>
            <a:spLocks noGrp="1"/>
          </p:cNvSpPr>
          <p:nvPr>
            <p:ph type="title"/>
          </p:nvPr>
        </p:nvSpPr>
        <p:spPr/>
        <p:txBody>
          <a:bodyPr/>
          <a:lstStyle/>
          <a:p>
            <a:r>
              <a:rPr lang="en-US" dirty="0">
                <a:latin typeface="Algerian" panose="04020705040A02060702" pitchFamily="82" charset="0"/>
              </a:rPr>
              <a:t>FUTURE ENCHANCEMENT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CA34C56-F777-418F-82D3-EB2E6F24AD79}"/>
              </a:ext>
            </a:extLst>
          </p:cNvPr>
          <p:cNvSpPr>
            <a:spLocks noGrp="1"/>
          </p:cNvSpPr>
          <p:nvPr>
            <p:ph idx="1"/>
          </p:nvPr>
        </p:nvSpPr>
        <p:spPr>
          <a:xfrm>
            <a:off x="1391919" y="1910080"/>
            <a:ext cx="9316721" cy="4673600"/>
          </a:xfrm>
        </p:spPr>
        <p:txBody>
          <a:bodyPr>
            <a:normAutofit fontScale="92500" lnSpcReduction="20000"/>
          </a:bodyPr>
          <a:lstStyle/>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Integration with Financial Institutions.</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Machine Learning and Predictive Analytics.</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Expense Categorization and Tagging.</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Expense Comparison and Benchmarking.</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Mobile Application Development.</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Financial Goal Setting and Tracking.</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Expense Collaboration and Sharing.</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Security Enhancements.</a:t>
            </a:r>
          </a:p>
          <a:p>
            <a:pPr marL="342900" marR="43180" lvl="0" indent="-342900" algn="just">
              <a:lnSpc>
                <a:spcPct val="107000"/>
              </a:lnSpc>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Integration with IoT Devices.</a:t>
            </a:r>
          </a:p>
          <a:p>
            <a:pPr marL="342900" marR="43180" lvl="0" indent="-342900" algn="just">
              <a:lnSpc>
                <a:spcPct val="150000"/>
              </a:lnSpc>
              <a:spcAft>
                <a:spcPts val="570"/>
              </a:spcAft>
              <a:buFont typeface="Symbol" panose="05050102010706020507" pitchFamily="18" charset="2"/>
              <a:buChar char=""/>
            </a:pPr>
            <a:r>
              <a:rPr lang="en-IN" sz="2600" kern="100" dirty="0">
                <a:effectLst/>
                <a:latin typeface="Times New Roman" panose="02020603050405020304" pitchFamily="18" charset="0"/>
                <a:ea typeface="Times New Roman" panose="02020603050405020304" pitchFamily="18" charset="0"/>
              </a:rPr>
              <a:t>Customization and Personalization.</a:t>
            </a:r>
          </a:p>
          <a:p>
            <a:endParaRPr lang="en-IN" dirty="0"/>
          </a:p>
        </p:txBody>
      </p:sp>
    </p:spTree>
    <p:extLst>
      <p:ext uri="{BB962C8B-B14F-4D97-AF65-F5344CB8AC3E}">
        <p14:creationId xmlns:p14="http://schemas.microsoft.com/office/powerpoint/2010/main" val="133776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3D96-01FA-CBCE-B92A-5420825726B3}"/>
              </a:ext>
            </a:extLst>
          </p:cNvPr>
          <p:cNvSpPr>
            <a:spLocks noGrp="1"/>
          </p:cNvSpPr>
          <p:nvPr>
            <p:ph type="title"/>
          </p:nvPr>
        </p:nvSpPr>
        <p:spPr/>
        <p:txBody>
          <a:bodyPr/>
          <a:lstStyle/>
          <a:p>
            <a:r>
              <a:rPr lang="en-US" dirty="0">
                <a:latin typeface="Algerian" panose="04020705040A02060702" pitchFamily="82" charset="0"/>
              </a:rPr>
              <a:t>REFERENCES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483CF24-311F-45D2-0A56-57110AF851A7}"/>
              </a:ext>
            </a:extLst>
          </p:cNvPr>
          <p:cNvSpPr>
            <a:spLocks noGrp="1"/>
          </p:cNvSpPr>
          <p:nvPr>
            <p:ph idx="1"/>
          </p:nvPr>
        </p:nvSpPr>
        <p:spPr>
          <a:xfrm>
            <a:off x="1141412" y="1706880"/>
            <a:ext cx="9905999" cy="4389120"/>
          </a:xfrm>
        </p:spPr>
        <p:txBody>
          <a:bodyPr>
            <a:normAutofit fontScale="92500"/>
          </a:bodyPr>
          <a:lstStyle/>
          <a:p>
            <a:pPr marL="0" indent="0">
              <a:buNone/>
            </a:pPr>
            <a:r>
              <a:rPr lang="en-IN" dirty="0">
                <a:latin typeface="Times New Roman" panose="02020603050405020304" pitchFamily="18" charset="0"/>
                <a:cs typeface="Times New Roman" panose="02020603050405020304" pitchFamily="18" charset="0"/>
              </a:rPr>
              <a:t>https://scholar.google.com/citations?user=sXhBIVgAAAAJ&amp;hl=en&amp;oi=sra https://www.theseus.fi/bitstream/handle/10024/801991/THESIS.pdf?sequence=2 https://ieeexplore.ieee.org/abstract/document/10170735/ https://ieeexplore.ieee.org/abstract/document/9917982/ https://scholar.google.com/citations?user=f2TZYp4AAAAJ&amp;hl=en&amp;oi=sra https://ijresonline.com/assets/year/volume-10-issue-3/IJRES-V10I3P108.pdf https://www.theseus.fi/handle/10024/785937 https://www.academia.edu/download/53337467/Manchanda_Angad.pdf https://www.irjmets.com/uploadedfiles/paper/issue_4_april_2022/21604/final/fin_irjmets165 1132467.pdf https://dl.ucsc.cmb.ac.lk/jspui/handle/123456789/4424</a:t>
            </a:r>
            <a:r>
              <a:rPr lang="en-IN" dirty="0"/>
              <a:t> </a:t>
            </a:r>
          </a:p>
        </p:txBody>
      </p:sp>
    </p:spTree>
    <p:extLst>
      <p:ext uri="{BB962C8B-B14F-4D97-AF65-F5344CB8AC3E}">
        <p14:creationId xmlns:p14="http://schemas.microsoft.com/office/powerpoint/2010/main" val="161648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7996-C1C2-0A7E-AA26-AF29BE985CC5}"/>
              </a:ext>
            </a:extLst>
          </p:cNvPr>
          <p:cNvSpPr>
            <a:spLocks noGrp="1"/>
          </p:cNvSpPr>
          <p:nvPr>
            <p:ph type="title"/>
          </p:nvPr>
        </p:nvSpPr>
        <p:spPr>
          <a:xfrm>
            <a:off x="1141413" y="75910"/>
            <a:ext cx="9905998" cy="1478570"/>
          </a:xfrm>
        </p:spPr>
        <p:txBody>
          <a:bodyPr/>
          <a:lstStyle/>
          <a:p>
            <a:r>
              <a:rPr lang="en-US" dirty="0">
                <a:latin typeface="Algerian" panose="04020705040A02060702" pitchFamily="82" charset="0"/>
              </a:rPr>
              <a:t>MONTHLY EXPENSE CALCULATOR</a:t>
            </a:r>
            <a:endParaRPr lang="en-IN" dirty="0">
              <a:latin typeface="Algerian" panose="04020705040A02060702" pitchFamily="82" charset="0"/>
            </a:endParaRPr>
          </a:p>
        </p:txBody>
      </p:sp>
      <p:pic>
        <p:nvPicPr>
          <p:cNvPr id="1026" name="Picture 2" descr="Thank You Slide Images - Free Download on Freepik">
            <a:extLst>
              <a:ext uri="{FF2B5EF4-FFF2-40B4-BE49-F238E27FC236}">
                <a16:creationId xmlns:a16="http://schemas.microsoft.com/office/drawing/2014/main" id="{073D9EF2-2F2C-2F21-9026-AB62E43417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9652" y="1290320"/>
            <a:ext cx="10129520" cy="492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91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83FE-9B1D-BA20-036E-0300BC838366}"/>
              </a:ext>
            </a:extLst>
          </p:cNvPr>
          <p:cNvSpPr>
            <a:spLocks noGrp="1"/>
          </p:cNvSpPr>
          <p:nvPr>
            <p:ph type="title"/>
          </p:nvPr>
        </p:nvSpPr>
        <p:spPr>
          <a:xfrm>
            <a:off x="1253173" y="106390"/>
            <a:ext cx="5086667" cy="1478570"/>
          </a:xfrm>
        </p:spPr>
        <p:txBody>
          <a:bodyPr/>
          <a:lstStyle/>
          <a:p>
            <a:r>
              <a:rPr lang="en-US" dirty="0">
                <a:latin typeface="Algerian" panose="04020705040A02060702" pitchFamily="82" charset="0"/>
              </a:rPr>
              <a:t>Table of 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54C014B2-3F39-31A4-BF65-AAD19E3D513D}"/>
              </a:ext>
            </a:extLst>
          </p:cNvPr>
          <p:cNvSpPr>
            <a:spLocks noGrp="1"/>
          </p:cNvSpPr>
          <p:nvPr>
            <p:ph idx="1"/>
          </p:nvPr>
        </p:nvSpPr>
        <p:spPr>
          <a:xfrm>
            <a:off x="1143000" y="1310640"/>
            <a:ext cx="9905999" cy="4989802"/>
          </a:xfrm>
        </p:spPr>
        <p:txBody>
          <a:bodyPr>
            <a:normAutofit fontScale="85000" lnSpcReduction="20000"/>
          </a:bodyPr>
          <a:lstStyle/>
          <a:p>
            <a:pPr lvl="0">
              <a:buFont typeface="Wingdings" panose="05000000000000000000" pitchFamily="2" charset="2"/>
              <a:buChar char="Ø"/>
            </a:pPr>
            <a:r>
              <a:rPr lang="en-US" dirty="0"/>
              <a:t>Abstract.</a:t>
            </a:r>
          </a:p>
          <a:p>
            <a:pPr lvl="0">
              <a:buFont typeface="Wingdings" panose="05000000000000000000" pitchFamily="2" charset="2"/>
              <a:buChar char="Ø"/>
            </a:pPr>
            <a:r>
              <a:rPr lang="en-US" dirty="0"/>
              <a:t>Introduction.</a:t>
            </a:r>
          </a:p>
          <a:p>
            <a:pPr lvl="0">
              <a:buFont typeface="Wingdings" panose="05000000000000000000" pitchFamily="2" charset="2"/>
              <a:buChar char="Ø"/>
            </a:pPr>
            <a:r>
              <a:rPr lang="en-US" dirty="0"/>
              <a:t>Software requirements.</a:t>
            </a:r>
          </a:p>
          <a:p>
            <a:pPr lvl="0">
              <a:buFont typeface="Wingdings" panose="05000000000000000000" pitchFamily="2" charset="2"/>
              <a:buChar char="Ø"/>
            </a:pPr>
            <a:r>
              <a:rPr lang="en-US" dirty="0"/>
              <a:t>Existing</a:t>
            </a:r>
          </a:p>
          <a:p>
            <a:pPr lvl="0">
              <a:buFont typeface="Wingdings" panose="05000000000000000000" pitchFamily="2" charset="2"/>
              <a:buChar char="Ø"/>
            </a:pPr>
            <a:r>
              <a:rPr lang="en-US" dirty="0"/>
              <a:t>Proposed</a:t>
            </a:r>
          </a:p>
          <a:p>
            <a:pPr lvl="0">
              <a:buFont typeface="Wingdings" panose="05000000000000000000" pitchFamily="2" charset="2"/>
              <a:buChar char="Ø"/>
            </a:pPr>
            <a:r>
              <a:rPr lang="en-US" dirty="0"/>
              <a:t>Use Case Diagram</a:t>
            </a:r>
          </a:p>
          <a:p>
            <a:pPr lvl="0">
              <a:buFont typeface="Wingdings" panose="05000000000000000000" pitchFamily="2" charset="2"/>
              <a:buChar char="Ø"/>
            </a:pPr>
            <a:r>
              <a:rPr lang="en-US" dirty="0"/>
              <a:t>Technology Used</a:t>
            </a:r>
          </a:p>
          <a:p>
            <a:pPr lvl="0">
              <a:buFont typeface="Wingdings" panose="05000000000000000000" pitchFamily="2" charset="2"/>
              <a:buChar char="Ø"/>
            </a:pPr>
            <a:r>
              <a:rPr lang="en-US" dirty="0"/>
              <a:t>Outputs.</a:t>
            </a:r>
          </a:p>
          <a:p>
            <a:pPr lvl="0">
              <a:buFont typeface="Wingdings" panose="05000000000000000000" pitchFamily="2" charset="2"/>
              <a:buChar char="Ø"/>
            </a:pPr>
            <a:r>
              <a:rPr lang="en-US" dirty="0"/>
              <a:t>Conclusion .</a:t>
            </a:r>
          </a:p>
          <a:p>
            <a:pPr lvl="0">
              <a:buFont typeface="Wingdings" panose="05000000000000000000" pitchFamily="2" charset="2"/>
              <a:buChar char="Ø"/>
            </a:pPr>
            <a:r>
              <a:rPr lang="en-US" dirty="0"/>
              <a:t>Future enhancement</a:t>
            </a:r>
          </a:p>
          <a:p>
            <a:pPr lvl="0">
              <a:buFont typeface="Wingdings" panose="05000000000000000000" pitchFamily="2" charset="2"/>
              <a:buChar char="Ø"/>
            </a:pPr>
            <a:r>
              <a:rPr lang="en-US" dirty="0"/>
              <a:t>References</a:t>
            </a:r>
          </a:p>
          <a:p>
            <a:pPr lvl="0">
              <a:buFont typeface="Wingdings" panose="05000000000000000000" pitchFamily="2" charset="2"/>
              <a:buChar char="v"/>
            </a:pPr>
            <a:endParaRPr lang="en-IN" dirty="0"/>
          </a:p>
        </p:txBody>
      </p:sp>
    </p:spTree>
    <p:extLst>
      <p:ext uri="{BB962C8B-B14F-4D97-AF65-F5344CB8AC3E}">
        <p14:creationId xmlns:p14="http://schemas.microsoft.com/office/powerpoint/2010/main" val="295323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F9B1-E488-5EF6-419B-B63A9E3FFBB8}"/>
              </a:ext>
            </a:extLst>
          </p:cNvPr>
          <p:cNvSpPr>
            <a:spLocks noGrp="1"/>
          </p:cNvSpPr>
          <p:nvPr>
            <p:ph type="title"/>
          </p:nvPr>
        </p:nvSpPr>
        <p:spPr>
          <a:xfrm>
            <a:off x="1232853" y="963958"/>
            <a:ext cx="9905998" cy="1478570"/>
          </a:xfrm>
        </p:spPr>
        <p:txBody>
          <a:bodyPr/>
          <a:lstStyle/>
          <a:p>
            <a:r>
              <a:rPr lang="en-US" dirty="0">
                <a:latin typeface="Algerian" panose="04020705040A02060702" pitchFamily="82" charset="0"/>
              </a:rPr>
              <a:t>ABSTRACT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F701D59-6E01-DBBC-9326-76132FC6E6EA}"/>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The Monthly Expense Calculator aims to simplify and optimize the often intricate task of monitoring personal finances. By leveraging intuitive interfaces and seamless integration with banking and financial platforms, users can effortlessly input and categorize their expenditures in real-time. Gone are the days of cumbersome manual tracking; the MEC automates the process, offering users a comprehensive overview of their spending habits</a:t>
            </a:r>
            <a:r>
              <a:rPr lang="en-IN" sz="1800" dirty="0">
                <a:solidFill>
                  <a:srgbClr val="FFFF00"/>
                </a:solidFill>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Key features of the system include dynamic budget allocation, allowing users to set personalized spending limits for different expense categories. Moreover, advanced analytics tools empower individuals with insightful reports and visualizations, facilitating informed decision-making and fostering financial literacy.</a:t>
            </a:r>
          </a:p>
          <a:p>
            <a:endParaRPr lang="en-IN" sz="1800" dirty="0">
              <a:solidFill>
                <a:srgbClr val="FFFF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9139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C80D-6215-FD39-5C3A-78730A1D0B25}"/>
              </a:ext>
            </a:extLst>
          </p:cNvPr>
          <p:cNvSpPr>
            <a:spLocks noGrp="1"/>
          </p:cNvSpPr>
          <p:nvPr>
            <p:ph type="title"/>
          </p:nvPr>
        </p:nvSpPr>
        <p:spPr>
          <a:xfrm>
            <a:off x="1070292" y="-640080"/>
            <a:ext cx="9977119" cy="3291840"/>
          </a:xfrm>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7C1FC32-E3B0-2B92-1F44-9327D97E3978}"/>
              </a:ext>
            </a:extLst>
          </p:cNvPr>
          <p:cNvSpPr>
            <a:spLocks noGrp="1"/>
          </p:cNvSpPr>
          <p:nvPr>
            <p:ph idx="1"/>
          </p:nvPr>
        </p:nvSpPr>
        <p:spPr>
          <a:xfrm>
            <a:off x="1070292" y="1381760"/>
            <a:ext cx="9905999" cy="5201920"/>
          </a:xfrm>
        </p:spPr>
        <p:txBody>
          <a:bodyPr>
            <a:normAutofit/>
          </a:bodyPr>
          <a:lstStyle/>
          <a:p>
            <a:pPr>
              <a:buFont typeface="Wingdings" panose="05000000000000000000" pitchFamily="2" charset="2"/>
              <a:buChar char="§"/>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Monthly Expense Calculator (MEC) concept is driven by a comprehensive set of aims and revolutionize the landscape of personal finance management. Rooted in addressing </a:t>
            </a:r>
            <a:r>
              <a:rPr lang="en-IN" sz="2000" kern="100" dirty="0">
                <a:latin typeface="Times New Roman" panose="02020603050405020304" pitchFamily="18" charset="0"/>
                <a:ea typeface="Times New Roman" panose="02020603050405020304" pitchFamily="18" charset="0"/>
                <a:cs typeface="Times New Roman" panose="02020603050405020304" pitchFamily="18" charset="0"/>
              </a:rPr>
              <a:t>the objectives, tailored to  </a:t>
            </a: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individuals face in tracking and optimizing their monthly expenditures, the MEC embodies a commitment to efficiency, accuracy, and user convenience.</a:t>
            </a:r>
          </a:p>
          <a:p>
            <a:pPr marR="43180" lvl="0" algn="just">
              <a:lnSpc>
                <a:spcPct val="107000"/>
              </a:lnSpc>
              <a:buFont typeface="Wingdings" panose="05000000000000000000" pitchFamily="2" charset="2"/>
              <a:buChar char="Ø"/>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Real-Time Monitoring of Expenses</a:t>
            </a:r>
          </a:p>
          <a:p>
            <a:pPr marR="43180" lvl="0" algn="just">
              <a:lnSpc>
                <a:spcPct val="107000"/>
              </a:lnSpc>
              <a:buFont typeface="Wingdings" panose="05000000000000000000" pitchFamily="2" charset="2"/>
              <a:buChar char="Ø"/>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Timely Insights for Decision-Making</a:t>
            </a:r>
          </a:p>
          <a:p>
            <a:pPr marR="43180" lvl="0" algn="just">
              <a:lnSpc>
                <a:spcPct val="107000"/>
              </a:lnSpc>
              <a:buFont typeface="Wingdings" panose="05000000000000000000" pitchFamily="2" charset="2"/>
              <a:buChar char="Ø"/>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Cloud-Based Storage for Remote Accessibility</a:t>
            </a:r>
          </a:p>
          <a:p>
            <a:pPr marR="43180" lvl="0" algn="just">
              <a:lnSpc>
                <a:spcPct val="107000"/>
              </a:lnSpc>
              <a:buFont typeface="Wingdings" panose="05000000000000000000" pitchFamily="2" charset="2"/>
              <a:buChar char="Ø"/>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Flexibility and Accessibility</a:t>
            </a:r>
          </a:p>
          <a:p>
            <a:pPr marR="43180" lvl="0" algn="just">
              <a:lnSpc>
                <a:spcPct val="107000"/>
              </a:lnSpc>
              <a:buFont typeface="Wingdings" panose="05000000000000000000" pitchFamily="2" charset="2"/>
              <a:buChar char="Ø"/>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Advanced Analytics Tools</a:t>
            </a:r>
          </a:p>
          <a:p>
            <a:pPr marR="43180" lvl="0" algn="just">
              <a:lnSpc>
                <a:spcPct val="107000"/>
              </a:lnSpc>
              <a:buFont typeface="Wingdings" panose="05000000000000000000" pitchFamily="2" charset="2"/>
              <a:buChar char="Ø"/>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User-Friendly Interfaces</a:t>
            </a:r>
          </a:p>
        </p:txBody>
      </p:sp>
    </p:spTree>
    <p:extLst>
      <p:ext uri="{BB962C8B-B14F-4D97-AF65-F5344CB8AC3E}">
        <p14:creationId xmlns:p14="http://schemas.microsoft.com/office/powerpoint/2010/main" val="323292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9603-669F-817D-470F-5E94C052084D}"/>
              </a:ext>
            </a:extLst>
          </p:cNvPr>
          <p:cNvSpPr>
            <a:spLocks noGrp="1"/>
          </p:cNvSpPr>
          <p:nvPr>
            <p:ph type="title"/>
          </p:nvPr>
        </p:nvSpPr>
        <p:spPr>
          <a:xfrm>
            <a:off x="1141413" y="618518"/>
            <a:ext cx="9905998" cy="1189962"/>
          </a:xfrm>
        </p:spPr>
        <p:txBody>
          <a:bodyPr/>
          <a:lstStyle/>
          <a:p>
            <a:r>
              <a:rPr lang="en-US" dirty="0">
                <a:latin typeface="Algerian" panose="04020705040A02060702" pitchFamily="82" charset="0"/>
              </a:rPr>
              <a:t>SOFTWARE REQUIREMENTS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0639EA4-0ADC-EF83-B7DB-31E9AEE86FF3}"/>
              </a:ext>
            </a:extLst>
          </p:cNvPr>
          <p:cNvSpPr>
            <a:spLocks noGrp="1"/>
          </p:cNvSpPr>
          <p:nvPr>
            <p:ph idx="1"/>
          </p:nvPr>
        </p:nvSpPr>
        <p:spPr>
          <a:xfrm>
            <a:off x="1141412" y="1666240"/>
            <a:ext cx="10166668" cy="6207760"/>
          </a:xfrm>
        </p:spPr>
        <p:txBody>
          <a:bodyPr/>
          <a:lstStyle/>
          <a:p>
            <a:pPr>
              <a:buFont typeface="Wingdings" panose="05000000000000000000" pitchFamily="2" charset="2"/>
              <a:buChar char="§"/>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MEC shall implement user authentication for accessing the system.</a:t>
            </a:r>
          </a:p>
          <a:p>
            <a:pPr>
              <a:buFont typeface="Wingdings" panose="05000000000000000000" pitchFamily="2" charset="2"/>
              <a:buChar char="§"/>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Users shall have the capability to record expenses for various categories such as groceries, utilities, and entertainment.</a:t>
            </a:r>
          </a:p>
          <a:p>
            <a:pPr>
              <a:buFont typeface="Wingdings" panose="05000000000000000000" pitchFamily="2" charset="2"/>
              <a:buChar char="§"/>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MEC shall provide summary reports of spending trends over time, including graphical representations for better visualization.</a:t>
            </a:r>
          </a:p>
          <a:p>
            <a:pPr>
              <a:buFont typeface="Wingdings" panose="05000000000000000000" pitchFamily="2" charset="2"/>
              <a:buChar char="§"/>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MEC shall support multiple users accessing the system simultaneously without experiencing significant performance degradation.</a:t>
            </a:r>
          </a:p>
          <a:p>
            <a:pPr>
              <a:buFont typeface="Wingdings" panose="05000000000000000000" pitchFamily="2" charset="2"/>
              <a:buChar char="§"/>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user interface of the MEC shall be developed using intuitive design principles</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1200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321C-09E4-5C34-F453-881588F0CF65}"/>
              </a:ext>
            </a:extLst>
          </p:cNvPr>
          <p:cNvSpPr>
            <a:spLocks noGrp="1"/>
          </p:cNvSpPr>
          <p:nvPr>
            <p:ph type="title"/>
          </p:nvPr>
        </p:nvSpPr>
        <p:spPr>
          <a:xfrm>
            <a:off x="1141413" y="340070"/>
            <a:ext cx="9905998" cy="1478570"/>
          </a:xfrm>
        </p:spPr>
        <p:txBody>
          <a:bodyPr/>
          <a:lstStyle/>
          <a:p>
            <a:r>
              <a:rPr lang="en-US" dirty="0">
                <a:latin typeface="Algerian" panose="04020705040A02060702" pitchFamily="82" charset="0"/>
              </a:rPr>
              <a:t>EXISTING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214ADE92-86CD-0DA2-5E51-08968AEC3F83}"/>
              </a:ext>
            </a:extLst>
          </p:cNvPr>
          <p:cNvSpPr>
            <a:spLocks noGrp="1"/>
          </p:cNvSpPr>
          <p:nvPr>
            <p:ph idx="1"/>
          </p:nvPr>
        </p:nvSpPr>
        <p:spPr>
          <a:xfrm>
            <a:off x="989013" y="1574800"/>
            <a:ext cx="9905999" cy="4521200"/>
          </a:xfrm>
        </p:spPr>
        <p:txBody>
          <a:bodyPr>
            <a:normAutofit fontScale="92500" lnSpcReduction="2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personal finance app tailored for individual users, offering expense tracking features along with budget management tools.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expense management software designed for small businesses, providing capabilities for tracking expenses, generating reports, and managing budgets.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 web-based expense tracker focused on freelance professionals and self-employed individuals, offering invoicing and expense categorization functionalities.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mobile expense management app integrated with banking services, enabling users to track expenses, set budget goals, and receive personalized financial insights.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open-source expense tracking platform suitable for nonprofit organizations, featuring customizable expense categories, donation tracking, and budget planning tools.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176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D682-CE7E-7A20-4E38-3CEF9D9A31C3}"/>
              </a:ext>
            </a:extLst>
          </p:cNvPr>
          <p:cNvSpPr>
            <a:spLocks noGrp="1"/>
          </p:cNvSpPr>
          <p:nvPr>
            <p:ph type="title"/>
          </p:nvPr>
        </p:nvSpPr>
        <p:spPr>
          <a:xfrm>
            <a:off x="1141413" y="431510"/>
            <a:ext cx="9905998" cy="1478570"/>
          </a:xfrm>
        </p:spPr>
        <p:txBody>
          <a:bodyPr/>
          <a:lstStyle/>
          <a:p>
            <a:r>
              <a:rPr lang="en-US" dirty="0">
                <a:latin typeface="Algerian" panose="04020705040A02060702" pitchFamily="82" charset="0"/>
              </a:rPr>
              <a:t>PROPOSED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09C3539-F6F9-ABAE-CD7C-B45EF9FFF4F7}"/>
              </a:ext>
            </a:extLst>
          </p:cNvPr>
          <p:cNvSpPr>
            <a:spLocks noGrp="1"/>
          </p:cNvSpPr>
          <p:nvPr>
            <p:ph idx="1"/>
          </p:nvPr>
        </p:nvSpPr>
        <p:spPr>
          <a:xfrm>
            <a:off x="1141412" y="1686560"/>
            <a:ext cx="9905999" cy="4328160"/>
          </a:xfrm>
        </p:spPr>
        <p:txBody>
          <a:bodyPr>
            <a:normAutofit fontScale="925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 expense categorization functionality for organizing spending into different categories.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Develop a user-friendly interface with intuitive navigation for ease of use.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Introduce budgeting features to allow users to set and track financial goals.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Enhance expense tracking capabilities by integrating with bank accounts and credit cards.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Implement customizable reporting tools for generating detailed expense reports.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Introduce reminders and alerts for upcoming bills and financial commitments.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14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18A3-35DE-C2E8-9977-5D337AB9DF01}"/>
              </a:ext>
            </a:extLst>
          </p:cNvPr>
          <p:cNvSpPr>
            <a:spLocks noGrp="1"/>
          </p:cNvSpPr>
          <p:nvPr>
            <p:ph type="title"/>
          </p:nvPr>
        </p:nvSpPr>
        <p:spPr>
          <a:xfrm>
            <a:off x="795973" y="254000"/>
            <a:ext cx="9905998" cy="1426528"/>
          </a:xfrm>
        </p:spPr>
        <p:txBody>
          <a:bodyPr/>
          <a:lstStyle/>
          <a:p>
            <a:r>
              <a:rPr lang="en-US" dirty="0">
                <a:latin typeface="Algerian" panose="04020705040A02060702" pitchFamily="82" charset="0"/>
              </a:rPr>
              <a:t>USE-CASE DIAGRAM</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C85B916B-0F48-D3EF-359B-D64E977707F0}"/>
              </a:ext>
            </a:extLst>
          </p:cNvPr>
          <p:cNvPicPr>
            <a:picLocks noGrp="1" noChangeAspect="1"/>
          </p:cNvPicPr>
          <p:nvPr>
            <p:ph idx="1"/>
          </p:nvPr>
        </p:nvPicPr>
        <p:blipFill>
          <a:blip r:embed="rId2"/>
          <a:stretch>
            <a:fillRect/>
          </a:stretch>
        </p:blipFill>
        <p:spPr>
          <a:xfrm>
            <a:off x="1960880" y="1483360"/>
            <a:ext cx="7782560" cy="4734560"/>
          </a:xfrm>
        </p:spPr>
      </p:pic>
    </p:spTree>
    <p:extLst>
      <p:ext uri="{BB962C8B-B14F-4D97-AF65-F5344CB8AC3E}">
        <p14:creationId xmlns:p14="http://schemas.microsoft.com/office/powerpoint/2010/main" val="248842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1838-0B63-C148-EACE-7DE950F60B0D}"/>
              </a:ext>
            </a:extLst>
          </p:cNvPr>
          <p:cNvSpPr>
            <a:spLocks noGrp="1"/>
          </p:cNvSpPr>
          <p:nvPr>
            <p:ph type="title"/>
          </p:nvPr>
        </p:nvSpPr>
        <p:spPr/>
        <p:txBody>
          <a:bodyPr/>
          <a:lstStyle/>
          <a:p>
            <a:r>
              <a:rPr lang="en-US" dirty="0">
                <a:latin typeface="Algerian" panose="04020705040A02060702" pitchFamily="82" charset="0"/>
              </a:rPr>
              <a:t>TECHNOLOGY USED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590DB41-679F-C417-4966-66611203C0B7}"/>
              </a:ext>
            </a:extLst>
          </p:cNvPr>
          <p:cNvSpPr>
            <a:spLocks noGrp="1"/>
          </p:cNvSpPr>
          <p:nvPr>
            <p:ph idx="1"/>
          </p:nvPr>
        </p:nvSpPr>
        <p:spPr>
          <a:xfrm>
            <a:off x="1141412" y="1808480"/>
            <a:ext cx="9905999" cy="3982721"/>
          </a:xfrm>
        </p:spPr>
        <p:txBody>
          <a:bodyPr>
            <a:normAutofit lnSpcReduction="10000"/>
          </a:bodyPr>
          <a:lstStyle/>
          <a:p>
            <a:r>
              <a:rPr lang="en-US" dirty="0">
                <a:latin typeface="Times New Roman" panose="02020603050405020304" pitchFamily="18" charset="0"/>
                <a:cs typeface="Times New Roman" panose="02020603050405020304" pitchFamily="18" charset="0"/>
              </a:rPr>
              <a:t>The Monthly Expense Tracker, developed using Java Swing technology, offers a robust and user-friendly solution for efficiently managing personal finances. Leveraging Java Swing's platform-independent graphical user interface (GUI) toolkit, the system ensures accessibility and consistency across different operating systems. </a:t>
            </a:r>
          </a:p>
          <a:p>
            <a:r>
              <a:rPr lang="en-US" dirty="0">
                <a:latin typeface="Times New Roman" panose="02020603050405020304" pitchFamily="18" charset="0"/>
                <a:cs typeface="Times New Roman" panose="02020603050405020304" pitchFamily="18" charset="0"/>
              </a:rPr>
              <a:t>Java Swing components are employed to create an intuitive and interactive interface, enabling users to effortlessly navigate and perform expense-related tasks. The use of </a:t>
            </a:r>
            <a:r>
              <a:rPr lang="en-US" dirty="0" err="1">
                <a:latin typeface="Times New Roman" panose="02020603050405020304" pitchFamily="18" charset="0"/>
                <a:cs typeface="Times New Roman" panose="02020603050405020304" pitchFamily="18" charset="0"/>
              </a:rPr>
              <a:t>JFrame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JPanel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JButton</a:t>
            </a:r>
            <a:r>
              <a:rPr lang="en-US" dirty="0">
                <a:latin typeface="Times New Roman" panose="02020603050405020304" pitchFamily="18" charset="0"/>
                <a:cs typeface="Times New Roman" panose="02020603050405020304" pitchFamily="18" charset="0"/>
              </a:rPr>
              <a:t>, and other Swing components ensures a visually appealing and responsive user experience</a:t>
            </a:r>
            <a:r>
              <a:rPr lang="en-US" dirty="0"/>
              <a:t>. </a:t>
            </a:r>
            <a:endParaRPr lang="en-IN" dirty="0"/>
          </a:p>
        </p:txBody>
      </p:sp>
    </p:spTree>
    <p:extLst>
      <p:ext uri="{BB962C8B-B14F-4D97-AF65-F5344CB8AC3E}">
        <p14:creationId xmlns:p14="http://schemas.microsoft.com/office/powerpoint/2010/main" val="2101015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107</TotalTime>
  <Words>1009</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Arial</vt:lpstr>
      <vt:lpstr>Arial Black</vt:lpstr>
      <vt:lpstr>Sitka Text Semibold</vt:lpstr>
      <vt:lpstr>Symbol</vt:lpstr>
      <vt:lpstr>Times New Roman</vt:lpstr>
      <vt:lpstr>Tw Cen MT</vt:lpstr>
      <vt:lpstr>Wingdings</vt:lpstr>
      <vt:lpstr>Circuit</vt:lpstr>
      <vt:lpstr>Monthly EXPENSE CALCULATOR USING JAVA SWING</vt:lpstr>
      <vt:lpstr>Table of contents</vt:lpstr>
      <vt:lpstr>ABSTRACT</vt:lpstr>
      <vt:lpstr>INTRODUCTION</vt:lpstr>
      <vt:lpstr>SOFTWARE REQUIREMENTS</vt:lpstr>
      <vt:lpstr>EXISTING</vt:lpstr>
      <vt:lpstr>PROPOSED</vt:lpstr>
      <vt:lpstr>USE-CASE DIAGRAM</vt:lpstr>
      <vt:lpstr>TECHNOLOGY USED</vt:lpstr>
      <vt:lpstr>OUTPUTS </vt:lpstr>
      <vt:lpstr>CONCLUSION</vt:lpstr>
      <vt:lpstr>FUTURE ENCHANCEMENT</vt:lpstr>
      <vt:lpstr>REFERENCES</vt:lpstr>
      <vt:lpstr>MONTHLY EXPENSE CALCULATOR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EXPENSE CALCULATOR</dc:title>
  <dc:creator>URAGAYALA NARENDRA REDDY</dc:creator>
  <cp:lastModifiedBy>GAYATHRI SURISETTY</cp:lastModifiedBy>
  <cp:revision>5</cp:revision>
  <dcterms:created xsi:type="dcterms:W3CDTF">2024-03-21T04:53:45Z</dcterms:created>
  <dcterms:modified xsi:type="dcterms:W3CDTF">2024-04-01T03:00:56Z</dcterms:modified>
</cp:coreProperties>
</file>