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Merriweather"/>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bold.fntdata"/><Relationship Id="rId47" Type="http://schemas.openxmlformats.org/officeDocument/2006/relationships/font" Target="fonts/Merriweather-regular.fntdata"/><Relationship Id="rId49"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09a7c305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09a7c305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09a7c305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09a7c305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5bb387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5bb387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t>Let’s consider we want to create an application where customers are invited to order books.</a:t>
            </a:r>
            <a:endParaRPr/>
          </a:p>
          <a:p>
            <a:pPr indent="0" lvl="0" marL="0" rtl="0" algn="just">
              <a:lnSpc>
                <a:spcPct val="115000"/>
              </a:lnSpc>
              <a:spcBef>
                <a:spcPts val="1200"/>
              </a:spcBef>
              <a:spcAft>
                <a:spcPts val="0"/>
              </a:spcAft>
              <a:buNone/>
            </a:pPr>
            <a:r>
              <a:rPr lang="en"/>
              <a:t>Using microservices, we will need to create for each of the three entities: </a:t>
            </a:r>
            <a:r>
              <a:rPr b="1" lang="en"/>
              <a:t>book’s entity</a:t>
            </a:r>
            <a:r>
              <a:rPr lang="en"/>
              <a:t>, </a:t>
            </a:r>
            <a:r>
              <a:rPr b="1" lang="en"/>
              <a:t>customer’s entity</a:t>
            </a:r>
            <a:r>
              <a:rPr lang="en"/>
              <a:t> and </a:t>
            </a:r>
            <a:r>
              <a:rPr b="1" lang="en"/>
              <a:t>ordering’s entity</a:t>
            </a:r>
            <a:r>
              <a:rPr lang="en"/>
              <a:t> a service in a backend folder. And then for each service we will have to create its own database. Finally, each service will be deployed in a container (Docker’s container), and the three services will be able to interact with each other’s with the help of the API Gateway.</a:t>
            </a:r>
            <a:endParaRPr/>
          </a:p>
          <a:p>
            <a:pPr indent="0" lvl="0" marL="0" rtl="0" algn="just">
              <a:lnSpc>
                <a:spcPct val="115000"/>
              </a:lnSpc>
              <a:spcBef>
                <a:spcPts val="1200"/>
              </a:spcBef>
              <a:spcAft>
                <a:spcPts val="0"/>
              </a:spcAft>
              <a:buNone/>
            </a:pPr>
            <a:r>
              <a:rPr lang="en"/>
              <a:t>The following schema explains the whole situation.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5bb387b0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5bb387b0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services will communicate with the API Gateway through API calls and MQTT publish/subscribe protocol.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5bb387b0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5bb387b0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5bb387b0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5bb387b0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t>For each of our services, a different database is needed, database for the books, database for the customers and a database for the orderings.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5bb387b0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5bb387b0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5bb387b0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5bb387b0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5bb387b0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5bb387b0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5bb387b0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5bb387b0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1d2e2ea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1d2e2ea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5bb387b0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5bb387b0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5bb387b0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bb387b0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5bb387b0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5bb387b0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5bb387b0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5bb387b0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5bb387b0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5bb387b0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5bb387b0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5bb387b0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5bb387b0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5bb387b0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SzPts val="1100"/>
              <a:buAutoNum type="arabicPeriod"/>
            </a:pPr>
            <a:r>
              <a:rPr lang="en"/>
              <a:t>Here we are setting the environment </a:t>
            </a:r>
            <a:endParaRPr/>
          </a:p>
          <a:p>
            <a:pPr indent="-298450" lvl="0" marL="457200" rtl="0" algn="just">
              <a:lnSpc>
                <a:spcPct val="115000"/>
              </a:lnSpc>
              <a:spcBef>
                <a:spcPts val="0"/>
              </a:spcBef>
              <a:spcAft>
                <a:spcPts val="0"/>
              </a:spcAft>
              <a:buSzPts val="1100"/>
              <a:buAutoNum type="arabicPeriod"/>
            </a:pPr>
            <a:r>
              <a:rPr lang="en"/>
              <a:t>Now we need to copy all the books service folder to the container. This means the current directory and /src is the destination folder in the container.</a:t>
            </a:r>
            <a:endParaRPr/>
          </a:p>
          <a:p>
            <a:pPr indent="-298450" lvl="0" marL="457200" rtl="0" algn="just">
              <a:lnSpc>
                <a:spcPct val="115000"/>
              </a:lnSpc>
              <a:spcBef>
                <a:spcPts val="0"/>
              </a:spcBef>
              <a:spcAft>
                <a:spcPts val="0"/>
              </a:spcAft>
              <a:buSzPts val="1100"/>
              <a:buAutoNum type="arabicPeriod"/>
            </a:pPr>
            <a:r>
              <a:rPr lang="en"/>
              <a:t>Set the working directory in the container.</a:t>
            </a:r>
            <a:endParaRPr/>
          </a:p>
          <a:p>
            <a:pPr indent="-298450" lvl="0" marL="457200" rtl="0" algn="just">
              <a:lnSpc>
                <a:spcPct val="115000"/>
              </a:lnSpc>
              <a:spcBef>
                <a:spcPts val="0"/>
              </a:spcBef>
              <a:spcAft>
                <a:spcPts val="0"/>
              </a:spcAft>
              <a:buSzPts val="1100"/>
              <a:buAutoNum type="arabicPeriod"/>
            </a:pPr>
            <a:r>
              <a:rPr lang="en"/>
              <a:t>The command that should be ran before building the service.</a:t>
            </a:r>
            <a:endParaRPr/>
          </a:p>
          <a:p>
            <a:pPr indent="-298450" lvl="0" marL="457200" rtl="0" algn="just">
              <a:lnSpc>
                <a:spcPct val="115000"/>
              </a:lnSpc>
              <a:spcBef>
                <a:spcPts val="0"/>
              </a:spcBef>
              <a:spcAft>
                <a:spcPts val="0"/>
              </a:spcAft>
              <a:buSzPts val="1100"/>
              <a:buAutoNum type="arabicPeriod"/>
            </a:pPr>
            <a:r>
              <a:rPr lang="en"/>
              <a:t>In order to make the calls to the backend we call on port 8081. now that the service is in the container. This port should be binded to the microservices port which is 8081 so we expose port 8081.</a:t>
            </a:r>
            <a:endParaRPr/>
          </a:p>
          <a:p>
            <a:pPr indent="-298450" lvl="0" marL="457200" rtl="0" algn="just">
              <a:lnSpc>
                <a:spcPct val="115000"/>
              </a:lnSpc>
              <a:spcBef>
                <a:spcPts val="0"/>
              </a:spcBef>
              <a:spcAft>
                <a:spcPts val="0"/>
              </a:spcAft>
              <a:buSzPts val="1100"/>
              <a:buAutoNum type="arabicPeriod"/>
            </a:pPr>
            <a:r>
              <a:rPr lang="en"/>
              <a:t>start the app (microservice) so we set the command.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5bb387b0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5bb387b0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5bcbd3f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5bcbd3f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0a19be9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0a19be9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09a7c305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09a7c305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0a19be9a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0a19be9a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0a19be9a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0a19be9a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0a19be9a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0a19be9a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0a19be9a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0a19be9a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0a19be9a1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0a19be9a1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0a19be9a1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0a19be9a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0a19be9a1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0a19be9a1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scaling specific functions or components of the application, also means you must scale the entire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problems with a monolithic approach are :</a:t>
            </a:r>
            <a:endParaRPr/>
          </a:p>
          <a:p>
            <a:pPr indent="-317500" lvl="0" marL="457200" rtl="0" algn="l">
              <a:spcBef>
                <a:spcPts val="0"/>
              </a:spcBef>
              <a:spcAft>
                <a:spcPts val="0"/>
              </a:spcAft>
              <a:buSzPts val="1400"/>
              <a:buChar char="-"/>
            </a:pPr>
            <a:r>
              <a:rPr lang="en"/>
              <a:t>Inflexibility</a:t>
            </a:r>
            <a:endParaRPr/>
          </a:p>
          <a:p>
            <a:pPr indent="-317500" lvl="0" marL="457200" rtl="0" algn="l">
              <a:spcBef>
                <a:spcPts val="0"/>
              </a:spcBef>
              <a:spcAft>
                <a:spcPts val="0"/>
              </a:spcAft>
              <a:buSzPts val="1400"/>
              <a:buChar char="-"/>
            </a:pPr>
            <a:r>
              <a:rPr lang="en"/>
              <a:t>Potentially unreliable</a:t>
            </a:r>
            <a:endParaRPr/>
          </a:p>
          <a:p>
            <a:pPr indent="-317500" lvl="0" marL="457200" rtl="0" algn="l">
              <a:spcBef>
                <a:spcPts val="0"/>
              </a:spcBef>
              <a:spcAft>
                <a:spcPts val="0"/>
              </a:spcAft>
              <a:buSzPts val="1400"/>
              <a:buChar char="-"/>
            </a:pPr>
            <a:r>
              <a:rPr lang="en"/>
              <a:t>Unscalable</a:t>
            </a:r>
            <a:endParaRPr/>
          </a:p>
          <a:p>
            <a:pPr indent="-317500" lvl="0" marL="457200" rtl="0" algn="l">
              <a:spcBef>
                <a:spcPts val="0"/>
              </a:spcBef>
              <a:spcAft>
                <a:spcPts val="0"/>
              </a:spcAft>
              <a:buSzPts val="1400"/>
              <a:buChar char="-"/>
            </a:pPr>
            <a:r>
              <a:rPr lang="en"/>
              <a:t>Not suitable for continuous dev</a:t>
            </a:r>
            <a:endParaRPr/>
          </a:p>
          <a:p>
            <a:pPr indent="-317500" lvl="0" marL="457200" rtl="0" algn="l">
              <a:spcBef>
                <a:spcPts val="0"/>
              </a:spcBef>
              <a:spcAft>
                <a:spcPts val="0"/>
              </a:spcAft>
              <a:buSzPts val="1400"/>
              <a:buChar char="-"/>
            </a:pPr>
            <a:r>
              <a:rPr lang="en"/>
              <a:t>Slow development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1d2e2ea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1d2e2ea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1f62e843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1f62e843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09a7c305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09a7c305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09a7c30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09a7c30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9a7c305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9a7c30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558875" y="34090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Microservices in </a:t>
            </a:r>
            <a:r>
              <a:rPr lang="en" sz="3000"/>
              <a:t>Node.Js</a:t>
            </a:r>
            <a:endParaRPr sz="3000"/>
          </a:p>
        </p:txBody>
      </p:sp>
      <p:sp>
        <p:nvSpPr>
          <p:cNvPr id="65" name="Google Shape;65;p13"/>
          <p:cNvSpPr txBox="1"/>
          <p:nvPr>
            <p:ph idx="1" type="subTitle"/>
          </p:nvPr>
        </p:nvSpPr>
        <p:spPr>
          <a:xfrm>
            <a:off x="4901400" y="3305710"/>
            <a:ext cx="4242600" cy="18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Presented By:</a:t>
            </a:r>
            <a:endParaRPr sz="2400"/>
          </a:p>
          <a:p>
            <a:pPr indent="0" lvl="0" marL="0" rtl="0" algn="l">
              <a:spcBef>
                <a:spcPts val="0"/>
              </a:spcBef>
              <a:spcAft>
                <a:spcPts val="0"/>
              </a:spcAft>
              <a:buNone/>
            </a:pPr>
            <a:r>
              <a:rPr lang="en" sz="2400"/>
              <a:t>Gayel ABOU IMAD</a:t>
            </a:r>
            <a:endParaRPr sz="2400"/>
          </a:p>
          <a:p>
            <a:pPr indent="0" lvl="0" marL="0" rtl="0" algn="l">
              <a:spcBef>
                <a:spcPts val="0"/>
              </a:spcBef>
              <a:spcAft>
                <a:spcPts val="0"/>
              </a:spcAft>
              <a:buNone/>
            </a:pPr>
            <a:r>
              <a:rPr lang="en" sz="2400"/>
              <a:t>Cindy CHEDID AL RAHBANI</a:t>
            </a:r>
            <a:endParaRPr sz="2400"/>
          </a:p>
        </p:txBody>
      </p:sp>
      <p:pic>
        <p:nvPicPr>
          <p:cNvPr id="66" name="Google Shape;66;p13"/>
          <p:cNvPicPr preferRelativeResize="0"/>
          <p:nvPr/>
        </p:nvPicPr>
        <p:blipFill>
          <a:blip r:embed="rId3">
            <a:alphaModFix/>
          </a:blip>
          <a:stretch>
            <a:fillRect/>
          </a:stretch>
        </p:blipFill>
        <p:spPr>
          <a:xfrm>
            <a:off x="886350" y="1007325"/>
            <a:ext cx="3459350" cy="1980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 example</a:t>
            </a:r>
            <a:endParaRPr/>
          </a:p>
        </p:txBody>
      </p:sp>
      <p:sp>
        <p:nvSpPr>
          <p:cNvPr id="122" name="Google Shape;122;p22"/>
          <p:cNvSpPr txBox="1"/>
          <p:nvPr>
            <p:ph idx="1" type="subTitle"/>
          </p:nvPr>
        </p:nvSpPr>
        <p:spPr>
          <a:xfrm>
            <a:off x="416100" y="1423649"/>
            <a:ext cx="8195700" cy="33870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solidFill>
                  <a:srgbClr val="666666"/>
                </a:solidFill>
              </a:rPr>
              <a:t>As an example, we can test the following command</a:t>
            </a:r>
            <a:endParaRPr sz="1400">
              <a:solidFill>
                <a:srgbClr val="000000"/>
              </a:solidFill>
            </a:endParaRPr>
          </a:p>
          <a:p>
            <a:pPr indent="0" lvl="0" marL="0" rtl="0" algn="just">
              <a:lnSpc>
                <a:spcPct val="115000"/>
              </a:lnSpc>
              <a:spcBef>
                <a:spcPts val="1200"/>
              </a:spcBef>
              <a:spcAft>
                <a:spcPts val="0"/>
              </a:spcAft>
              <a:buNone/>
            </a:pPr>
            <a:r>
              <a:rPr lang="en" sz="1400">
                <a:solidFill>
                  <a:srgbClr val="78BD65"/>
                </a:solidFill>
                <a:highlight>
                  <a:srgbClr val="121212"/>
                </a:highlight>
              </a:rPr>
              <a:t>$ docker run hello-world</a:t>
            </a:r>
            <a:endParaRPr sz="1400">
              <a:solidFill>
                <a:srgbClr val="78BD65"/>
              </a:solidFill>
              <a:highlight>
                <a:srgbClr val="121212"/>
              </a:highlight>
            </a:endParaRPr>
          </a:p>
          <a:p>
            <a:pPr indent="0" lvl="0" marL="0" rtl="0" algn="just">
              <a:lnSpc>
                <a:spcPct val="115000"/>
              </a:lnSpc>
              <a:spcBef>
                <a:spcPts val="1200"/>
              </a:spcBef>
              <a:spcAft>
                <a:spcPts val="0"/>
              </a:spcAft>
              <a:buNone/>
            </a:pPr>
            <a:r>
              <a:rPr lang="en" sz="1400">
                <a:solidFill>
                  <a:srgbClr val="666666"/>
                </a:solidFill>
              </a:rPr>
              <a:t>Or</a:t>
            </a:r>
            <a:endParaRPr sz="1400">
              <a:solidFill>
                <a:srgbClr val="000000"/>
              </a:solidFill>
            </a:endParaRPr>
          </a:p>
          <a:p>
            <a:pPr indent="0" lvl="0" marL="0" rtl="0" algn="just">
              <a:lnSpc>
                <a:spcPct val="115000"/>
              </a:lnSpc>
              <a:spcBef>
                <a:spcPts val="1200"/>
              </a:spcBef>
              <a:spcAft>
                <a:spcPts val="0"/>
              </a:spcAft>
              <a:buNone/>
            </a:pPr>
            <a:r>
              <a:rPr lang="en" sz="1400">
                <a:solidFill>
                  <a:srgbClr val="78BD65"/>
                </a:solidFill>
                <a:highlight>
                  <a:srgbClr val="121212"/>
                </a:highlight>
              </a:rPr>
              <a:t>$ docker run -it ubuntu bash</a:t>
            </a:r>
            <a:endParaRPr sz="1400">
              <a:solidFill>
                <a:srgbClr val="78BD65"/>
              </a:solidFill>
              <a:highlight>
                <a:srgbClr val="121212"/>
              </a:highlight>
            </a:endParaRPr>
          </a:p>
          <a:p>
            <a:pPr indent="0" lvl="0" marL="0" rtl="0" algn="just">
              <a:lnSpc>
                <a:spcPct val="115000"/>
              </a:lnSpc>
              <a:spcBef>
                <a:spcPts val="1200"/>
              </a:spcBef>
              <a:spcAft>
                <a:spcPts val="0"/>
              </a:spcAft>
              <a:buNone/>
            </a:pPr>
            <a:r>
              <a:rPr lang="en" sz="1400">
                <a:solidFill>
                  <a:srgbClr val="666666"/>
                </a:solidFill>
              </a:rPr>
              <a:t>To create a container:</a:t>
            </a:r>
            <a:endParaRPr sz="1400">
              <a:solidFill>
                <a:srgbClr val="000000"/>
              </a:solidFill>
            </a:endParaRPr>
          </a:p>
          <a:p>
            <a:pPr indent="0" lvl="0" marL="0" rtl="0" algn="just">
              <a:lnSpc>
                <a:spcPct val="115000"/>
              </a:lnSpc>
              <a:spcBef>
                <a:spcPts val="1200"/>
              </a:spcBef>
              <a:spcAft>
                <a:spcPts val="0"/>
              </a:spcAft>
              <a:buNone/>
            </a:pPr>
            <a:r>
              <a:rPr lang="en" sz="1400">
                <a:solidFill>
                  <a:srgbClr val="78BD65"/>
                </a:solidFill>
                <a:highlight>
                  <a:srgbClr val="121212"/>
                </a:highlight>
              </a:rPr>
              <a:t>$ docker run --name &lt;container_Name&gt; -it &lt;image_name&gt;</a:t>
            </a:r>
            <a:endParaRPr sz="1400">
              <a:solidFill>
                <a:srgbClr val="78BD65"/>
              </a:solidFill>
              <a:highlight>
                <a:srgbClr val="121212"/>
              </a:highlight>
            </a:endParaRPr>
          </a:p>
          <a:p>
            <a:pPr indent="0" lvl="0" marL="0" rtl="0" algn="l">
              <a:spcBef>
                <a:spcPts val="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4294967295" type="title"/>
          </p:nvPr>
        </p:nvSpPr>
        <p:spPr>
          <a:xfrm>
            <a:off x="939250" y="806250"/>
            <a:ext cx="7677900" cy="176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7200">
                <a:solidFill>
                  <a:schemeClr val="dk1"/>
                </a:solidFill>
              </a:rPr>
              <a:t>Creating microservices with Node.Js</a:t>
            </a:r>
            <a:endParaRPr sz="7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972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Visualization of the problem</a:t>
            </a:r>
            <a:endParaRPr sz="3600"/>
          </a:p>
        </p:txBody>
      </p:sp>
      <p:pic>
        <p:nvPicPr>
          <p:cNvPr id="133" name="Google Shape;133;p24"/>
          <p:cNvPicPr preferRelativeResize="0"/>
          <p:nvPr/>
        </p:nvPicPr>
        <p:blipFill>
          <a:blip r:embed="rId3">
            <a:alphaModFix/>
          </a:blip>
          <a:stretch>
            <a:fillRect/>
          </a:stretch>
        </p:blipFill>
        <p:spPr>
          <a:xfrm>
            <a:off x="953500" y="1303200"/>
            <a:ext cx="7031100" cy="3727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90275" y="386175"/>
            <a:ext cx="8399700" cy="100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Implementing the services</a:t>
            </a:r>
            <a:endParaRPr sz="3600"/>
          </a:p>
        </p:txBody>
      </p:sp>
      <p:grpSp>
        <p:nvGrpSpPr>
          <p:cNvPr id="139" name="Google Shape;139;p25"/>
          <p:cNvGrpSpPr/>
          <p:nvPr/>
        </p:nvGrpSpPr>
        <p:grpSpPr>
          <a:xfrm>
            <a:off x="4698625" y="2075875"/>
            <a:ext cx="4091400" cy="2564650"/>
            <a:chOff x="3690850" y="2261050"/>
            <a:chExt cx="4091400" cy="2564650"/>
          </a:xfrm>
        </p:grpSpPr>
        <p:sp>
          <p:nvSpPr>
            <p:cNvPr id="140" name="Google Shape;140;p25"/>
            <p:cNvSpPr/>
            <p:nvPr/>
          </p:nvSpPr>
          <p:spPr>
            <a:xfrm>
              <a:off x="3690850" y="3613700"/>
              <a:ext cx="1363800" cy="12120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rPr>
                <a:t>  </a:t>
              </a:r>
              <a:r>
                <a:rPr lang="en" sz="1500">
                  <a:solidFill>
                    <a:srgbClr val="FFFFFF"/>
                  </a:solidFill>
                </a:rPr>
                <a:t>Books</a:t>
              </a:r>
              <a:endParaRPr sz="1500">
                <a:solidFill>
                  <a:srgbClr val="FFFFFF"/>
                </a:solidFill>
              </a:endParaRPr>
            </a:p>
          </p:txBody>
        </p:sp>
        <p:sp>
          <p:nvSpPr>
            <p:cNvPr id="141" name="Google Shape;141;p25"/>
            <p:cNvSpPr/>
            <p:nvPr/>
          </p:nvSpPr>
          <p:spPr>
            <a:xfrm>
              <a:off x="5054652" y="2261050"/>
              <a:ext cx="1363800" cy="12120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Customers</a:t>
              </a:r>
              <a:endParaRPr sz="1200">
                <a:solidFill>
                  <a:srgbClr val="FFFFFF"/>
                </a:solidFill>
              </a:endParaRPr>
            </a:p>
          </p:txBody>
        </p:sp>
        <p:sp>
          <p:nvSpPr>
            <p:cNvPr id="142" name="Google Shape;142;p25"/>
            <p:cNvSpPr/>
            <p:nvPr/>
          </p:nvSpPr>
          <p:spPr>
            <a:xfrm>
              <a:off x="6418450" y="3613700"/>
              <a:ext cx="1363800" cy="1212000"/>
            </a:xfrm>
            <a:prstGeom prst="ellips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Orderings</a:t>
              </a:r>
              <a:endParaRPr>
                <a:solidFill>
                  <a:srgbClr val="FFFFFF"/>
                </a:solidFill>
              </a:endParaRPr>
            </a:p>
          </p:txBody>
        </p:sp>
      </p:grpSp>
      <p:sp>
        <p:nvSpPr>
          <p:cNvPr id="143" name="Google Shape;143;p25"/>
          <p:cNvSpPr txBox="1"/>
          <p:nvPr>
            <p:ph idx="1" type="body"/>
          </p:nvPr>
        </p:nvSpPr>
        <p:spPr>
          <a:xfrm>
            <a:off x="390275" y="1629150"/>
            <a:ext cx="5334900" cy="2564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solidFill>
                  <a:srgbClr val="FFFFFF"/>
                </a:solidFill>
              </a:rPr>
              <a:t>The three services that we need to create in our backend folder of the application are:</a:t>
            </a:r>
            <a:endParaRPr sz="1400">
              <a:solidFill>
                <a:srgbClr val="FFFFFF"/>
              </a:solidFill>
            </a:endParaRPr>
          </a:p>
          <a:p>
            <a:pPr indent="-317500" lvl="0" marL="457200" rtl="0" algn="just">
              <a:lnSpc>
                <a:spcPct val="150000"/>
              </a:lnSpc>
              <a:spcBef>
                <a:spcPts val="1200"/>
              </a:spcBef>
              <a:spcAft>
                <a:spcPts val="0"/>
              </a:spcAft>
              <a:buClr>
                <a:srgbClr val="FFFFFF"/>
              </a:buClr>
              <a:buSzPts val="1400"/>
              <a:buFont typeface="Roboto"/>
              <a:buChar char="●"/>
            </a:pPr>
            <a:r>
              <a:rPr lang="en" sz="1400">
                <a:solidFill>
                  <a:srgbClr val="FFFFFF"/>
                </a:solidFill>
              </a:rPr>
              <a:t>Book service</a:t>
            </a:r>
            <a:endParaRPr sz="1400">
              <a:solidFill>
                <a:srgbClr val="FFFFFF"/>
              </a:solidFill>
            </a:endParaRPr>
          </a:p>
          <a:p>
            <a:pPr indent="-317500" lvl="0" marL="457200" rtl="0" algn="just">
              <a:lnSpc>
                <a:spcPct val="150000"/>
              </a:lnSpc>
              <a:spcBef>
                <a:spcPts val="0"/>
              </a:spcBef>
              <a:spcAft>
                <a:spcPts val="0"/>
              </a:spcAft>
              <a:buClr>
                <a:srgbClr val="FFFFFF"/>
              </a:buClr>
              <a:buSzPts val="1400"/>
              <a:buFont typeface="Roboto"/>
              <a:buChar char="●"/>
            </a:pPr>
            <a:r>
              <a:rPr lang="en" sz="1400">
                <a:solidFill>
                  <a:srgbClr val="FFFFFF"/>
                </a:solidFill>
              </a:rPr>
              <a:t>Customer service</a:t>
            </a:r>
            <a:endParaRPr sz="1400">
              <a:solidFill>
                <a:srgbClr val="FFFFFF"/>
              </a:solidFill>
            </a:endParaRPr>
          </a:p>
          <a:p>
            <a:pPr indent="-317500" lvl="0" marL="457200" rtl="0" algn="just">
              <a:lnSpc>
                <a:spcPct val="150000"/>
              </a:lnSpc>
              <a:spcBef>
                <a:spcPts val="0"/>
              </a:spcBef>
              <a:spcAft>
                <a:spcPts val="0"/>
              </a:spcAft>
              <a:buClr>
                <a:srgbClr val="FFFFFF"/>
              </a:buClr>
              <a:buSzPts val="1400"/>
              <a:buFont typeface="Roboto"/>
              <a:buChar char="●"/>
            </a:pPr>
            <a:r>
              <a:rPr lang="en" sz="1400">
                <a:solidFill>
                  <a:srgbClr val="FFFFFF"/>
                </a:solidFill>
              </a:rPr>
              <a:t>Ordering service</a:t>
            </a:r>
            <a:endParaRPr sz="1400">
              <a:solidFill>
                <a:srgbClr val="FFFFFF"/>
              </a:solidFill>
            </a:endParaRPr>
          </a:p>
          <a:p>
            <a:pPr indent="0" lvl="0" marL="0" rtl="0" algn="just">
              <a:lnSpc>
                <a:spcPct val="150000"/>
              </a:lnSpc>
              <a:spcBef>
                <a:spcPts val="1200"/>
              </a:spcBef>
              <a:spcAft>
                <a:spcPts val="0"/>
              </a:spcAft>
              <a:buNone/>
            </a:pPr>
            <a:r>
              <a:t/>
            </a:r>
            <a:endParaRPr sz="1400">
              <a:solidFill>
                <a:srgbClr val="FFFFFF"/>
              </a:solidFill>
            </a:endParaRPr>
          </a:p>
          <a:p>
            <a:pPr indent="0" lvl="0" marL="0" rtl="0" algn="just">
              <a:lnSpc>
                <a:spcPct val="150000"/>
              </a:lnSpc>
              <a:spcBef>
                <a:spcPts val="1200"/>
              </a:spcBef>
              <a:spcAft>
                <a:spcPts val="0"/>
              </a:spcAft>
              <a:buNone/>
            </a:pPr>
            <a:r>
              <a:rPr lang="en" sz="2600">
                <a:solidFill>
                  <a:srgbClr val="FFFFFF"/>
                </a:solidFill>
              </a:rPr>
              <a:t>API GATEWAY		MQTT</a:t>
            </a:r>
            <a:endParaRPr sz="2600">
              <a:solidFill>
                <a:srgbClr val="FFFFFF"/>
              </a:solidFill>
            </a:endParaRPr>
          </a:p>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3195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Implementing the services</a:t>
            </a:r>
            <a:endParaRPr sz="3600"/>
          </a:p>
        </p:txBody>
      </p:sp>
      <p:sp>
        <p:nvSpPr>
          <p:cNvPr id="149" name="Google Shape;149;p26"/>
          <p:cNvSpPr txBox="1"/>
          <p:nvPr/>
        </p:nvSpPr>
        <p:spPr>
          <a:xfrm>
            <a:off x="311700" y="1446450"/>
            <a:ext cx="8520600" cy="364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solidFill>
                  <a:srgbClr val="666666"/>
                </a:solidFill>
                <a:latin typeface="Roboto"/>
                <a:ea typeface="Roboto"/>
                <a:cs typeface="Roboto"/>
                <a:sym typeface="Roboto"/>
              </a:rPr>
              <a:t>Two main .js files are implemented in each microservice:</a:t>
            </a:r>
            <a:endParaRPr>
              <a:solidFill>
                <a:srgbClr val="666666"/>
              </a:solidFill>
              <a:latin typeface="Roboto"/>
              <a:ea typeface="Roboto"/>
              <a:cs typeface="Roboto"/>
              <a:sym typeface="Roboto"/>
            </a:endParaRPr>
          </a:p>
          <a:p>
            <a:pPr indent="-317500" lvl="0" marL="457200" rtl="0" algn="just">
              <a:lnSpc>
                <a:spcPct val="100000"/>
              </a:lnSpc>
              <a:spcBef>
                <a:spcPts val="1200"/>
              </a:spcBef>
              <a:spcAft>
                <a:spcPts val="0"/>
              </a:spcAft>
              <a:buClr>
                <a:srgbClr val="666666"/>
              </a:buClr>
              <a:buSzPts val="1400"/>
              <a:buFont typeface="Roboto"/>
              <a:buChar char="●"/>
            </a:pPr>
            <a:r>
              <a:rPr b="1" lang="en">
                <a:solidFill>
                  <a:srgbClr val="666666"/>
                </a:solidFill>
                <a:latin typeface="Roboto"/>
                <a:ea typeface="Roboto"/>
                <a:cs typeface="Roboto"/>
                <a:sym typeface="Roboto"/>
              </a:rPr>
              <a:t>DataAccess.Js:</a:t>
            </a:r>
            <a:br>
              <a:rPr lang="en">
                <a:solidFill>
                  <a:srgbClr val="666666"/>
                </a:solidFill>
                <a:latin typeface="Roboto"/>
                <a:ea typeface="Roboto"/>
                <a:cs typeface="Roboto"/>
                <a:sym typeface="Roboto"/>
              </a:rPr>
            </a:br>
            <a:r>
              <a:rPr lang="en">
                <a:solidFill>
                  <a:srgbClr val="666666"/>
                </a:solidFill>
                <a:latin typeface="Roboto"/>
                <a:ea typeface="Roboto"/>
                <a:cs typeface="Roboto"/>
                <a:sym typeface="Roboto"/>
              </a:rPr>
              <a:t>In DataAccess.js, an asynchronous function getEntities is implemented in order to make the connection to the corresponding collection in the database.</a:t>
            </a:r>
            <a:endParaRPr>
              <a:solidFill>
                <a:srgbClr val="666666"/>
              </a:solidFill>
              <a:latin typeface="Roboto"/>
              <a:ea typeface="Roboto"/>
              <a:cs typeface="Roboto"/>
              <a:sym typeface="Roboto"/>
            </a:endParaRPr>
          </a:p>
          <a:p>
            <a:pPr indent="457200" lvl="0" marL="0" rtl="0" algn="l">
              <a:lnSpc>
                <a:spcPct val="129545"/>
              </a:lnSpc>
              <a:spcBef>
                <a:spcPts val="1200"/>
              </a:spcBef>
              <a:spcAft>
                <a:spcPts val="0"/>
              </a:spcAft>
              <a:buNone/>
            </a:pPr>
            <a:r>
              <a:rPr lang="en" sz="1050">
                <a:solidFill>
                  <a:srgbClr val="EB3D54"/>
                </a:solidFill>
                <a:highlight>
                  <a:srgbClr val="121212"/>
                </a:highlight>
              </a:rPr>
              <a:t>DataAccess</a:t>
            </a:r>
            <a:r>
              <a:rPr lang="en" sz="1050">
                <a:solidFill>
                  <a:srgbClr val="CBCDD2"/>
                </a:solidFill>
                <a:highlight>
                  <a:srgbClr val="121212"/>
                </a:highlight>
              </a:rPr>
              <a:t>.prototype.</a:t>
            </a:r>
            <a:r>
              <a:rPr lang="en" sz="1050">
                <a:solidFill>
                  <a:srgbClr val="E5CD52"/>
                </a:solidFill>
                <a:highlight>
                  <a:srgbClr val="121212"/>
                </a:highlight>
              </a:rPr>
              <a:t>GetEntities</a:t>
            </a:r>
            <a:r>
              <a:rPr lang="en" sz="1050">
                <a:solidFill>
                  <a:srgbClr val="CBCDD2"/>
                </a:solidFill>
                <a:highlight>
                  <a:srgbClr val="121212"/>
                </a:highlight>
              </a:rPr>
              <a:t> </a:t>
            </a:r>
            <a:r>
              <a:rPr lang="en" sz="1050">
                <a:solidFill>
                  <a:srgbClr val="78BD65"/>
                </a:solidFill>
                <a:highlight>
                  <a:srgbClr val="121212"/>
                </a:highlight>
              </a:rPr>
              <a:t>=</a:t>
            </a:r>
            <a:r>
              <a:rPr lang="en" sz="1050">
                <a:solidFill>
                  <a:srgbClr val="CBCDD2"/>
                </a:solidFill>
                <a:highlight>
                  <a:srgbClr val="121212"/>
                </a:highlight>
              </a:rPr>
              <a:t> </a:t>
            </a:r>
            <a:r>
              <a:rPr lang="en" sz="1050">
                <a:solidFill>
                  <a:srgbClr val="EB3D54"/>
                </a:solidFill>
                <a:highlight>
                  <a:srgbClr val="121212"/>
                </a:highlight>
              </a:rPr>
              <a:t>async</a:t>
            </a:r>
            <a:r>
              <a:rPr lang="en" sz="1050">
                <a:solidFill>
                  <a:srgbClr val="CBCDD2"/>
                </a:solidFill>
                <a:highlight>
                  <a:srgbClr val="121212"/>
                </a:highlight>
              </a:rPr>
              <a:t> </a:t>
            </a:r>
            <a:r>
              <a:rPr i="1" lang="en" sz="1050">
                <a:solidFill>
                  <a:srgbClr val="EB3D54"/>
                </a:solidFill>
                <a:highlight>
                  <a:srgbClr val="121212"/>
                </a:highlight>
              </a:rPr>
              <a:t>function</a:t>
            </a:r>
            <a:r>
              <a:rPr lang="en" sz="1050">
                <a:solidFill>
                  <a:srgbClr val="CBCDD2"/>
                </a:solidFill>
                <a:highlight>
                  <a:srgbClr val="121212"/>
                </a:highlight>
              </a:rPr>
              <a:t> (</a:t>
            </a:r>
            <a:r>
              <a:rPr i="1" lang="en" sz="1050">
                <a:solidFill>
                  <a:srgbClr val="E5CD52"/>
                </a:solidFill>
                <a:highlight>
                  <a:srgbClr val="121212"/>
                </a:highlight>
              </a:rPr>
              <a:t>dbName</a:t>
            </a:r>
            <a:r>
              <a:rPr lang="en" sz="1050">
                <a:solidFill>
                  <a:srgbClr val="CBCDD2"/>
                </a:solidFill>
                <a:highlight>
                  <a:srgbClr val="121212"/>
                </a:highlight>
              </a:rPr>
              <a:t>, </a:t>
            </a:r>
            <a:r>
              <a:rPr i="1" lang="en" sz="1050">
                <a:solidFill>
                  <a:srgbClr val="E5CD52"/>
                </a:solidFill>
                <a:highlight>
                  <a:srgbClr val="121212"/>
                </a:highlight>
              </a:rPr>
              <a:t>CollectionName</a:t>
            </a:r>
            <a:r>
              <a:rPr lang="en" sz="1050">
                <a:solidFill>
                  <a:srgbClr val="CBCDD2"/>
                </a:solidFill>
                <a:highlight>
                  <a:srgbClr val="121212"/>
                </a:highlight>
              </a:rPr>
              <a:t>)</a:t>
            </a:r>
            <a:endParaRPr sz="1050">
              <a:solidFill>
                <a:srgbClr val="CBCDD2"/>
              </a:solidFill>
              <a:highlight>
                <a:srgbClr val="121212"/>
              </a:highlight>
            </a:endParaRPr>
          </a:p>
          <a:p>
            <a:pPr indent="-317500" lvl="0" marL="457200" rtl="0" algn="just">
              <a:lnSpc>
                <a:spcPct val="100000"/>
              </a:lnSpc>
              <a:spcBef>
                <a:spcPts val="1200"/>
              </a:spcBef>
              <a:spcAft>
                <a:spcPts val="0"/>
              </a:spcAft>
              <a:buClr>
                <a:srgbClr val="666666"/>
              </a:buClr>
              <a:buSzPts val="1400"/>
              <a:buFont typeface="Roboto"/>
              <a:buChar char="●"/>
            </a:pPr>
            <a:r>
              <a:rPr b="1" lang="en">
                <a:solidFill>
                  <a:srgbClr val="666666"/>
                </a:solidFill>
                <a:latin typeface="Roboto"/>
                <a:ea typeface="Roboto"/>
                <a:cs typeface="Roboto"/>
                <a:sym typeface="Roboto"/>
              </a:rPr>
              <a:t>EntityModel.Js:</a:t>
            </a:r>
            <a:br>
              <a:rPr lang="en">
                <a:solidFill>
                  <a:srgbClr val="666666"/>
                </a:solidFill>
                <a:latin typeface="Roboto"/>
                <a:ea typeface="Roboto"/>
                <a:cs typeface="Roboto"/>
                <a:sym typeface="Roboto"/>
              </a:rPr>
            </a:br>
            <a:r>
              <a:rPr lang="en">
                <a:solidFill>
                  <a:srgbClr val="666666"/>
                </a:solidFill>
                <a:latin typeface="Roboto"/>
                <a:ea typeface="Roboto"/>
                <a:cs typeface="Roboto"/>
                <a:sym typeface="Roboto"/>
              </a:rPr>
              <a:t>In EntityModel.js, an asynchronous function getInventory is implemented calling the function getEntities giving it the right arguments: database name and collection name corresponding to the entity service.</a:t>
            </a:r>
            <a:endParaRPr>
              <a:solidFill>
                <a:srgbClr val="666666"/>
              </a:solidFill>
              <a:latin typeface="Roboto"/>
              <a:ea typeface="Roboto"/>
              <a:cs typeface="Roboto"/>
              <a:sym typeface="Roboto"/>
            </a:endParaRPr>
          </a:p>
          <a:p>
            <a:pPr indent="0" lvl="0" marL="457200" rtl="0" algn="l">
              <a:lnSpc>
                <a:spcPct val="100000"/>
              </a:lnSpc>
              <a:spcBef>
                <a:spcPts val="1200"/>
              </a:spcBef>
              <a:spcAft>
                <a:spcPts val="0"/>
              </a:spcAft>
              <a:buNone/>
            </a:pPr>
            <a:r>
              <a:rPr lang="en" sz="1050">
                <a:solidFill>
                  <a:srgbClr val="EB3D54"/>
                </a:solidFill>
                <a:highlight>
                  <a:srgbClr val="121212"/>
                </a:highlight>
              </a:rPr>
              <a:t>Model</a:t>
            </a:r>
            <a:r>
              <a:rPr lang="en" sz="1050">
                <a:solidFill>
                  <a:srgbClr val="CBCDD2"/>
                </a:solidFill>
                <a:highlight>
                  <a:srgbClr val="121212"/>
                </a:highlight>
              </a:rPr>
              <a:t>.prototype.</a:t>
            </a:r>
            <a:r>
              <a:rPr lang="en" sz="1050">
                <a:solidFill>
                  <a:srgbClr val="E5CD52"/>
                </a:solidFill>
                <a:highlight>
                  <a:srgbClr val="121212"/>
                </a:highlight>
              </a:rPr>
              <a:t>GetInventory</a:t>
            </a:r>
            <a:r>
              <a:rPr lang="en" sz="1050">
                <a:solidFill>
                  <a:srgbClr val="CBCDD2"/>
                </a:solidFill>
                <a:highlight>
                  <a:srgbClr val="121212"/>
                </a:highlight>
              </a:rPr>
              <a:t> </a:t>
            </a:r>
            <a:r>
              <a:rPr lang="en" sz="1050">
                <a:solidFill>
                  <a:srgbClr val="78BD65"/>
                </a:solidFill>
                <a:highlight>
                  <a:srgbClr val="121212"/>
                </a:highlight>
              </a:rPr>
              <a:t>=</a:t>
            </a:r>
            <a:r>
              <a:rPr lang="en" sz="1050">
                <a:solidFill>
                  <a:srgbClr val="CBCDD2"/>
                </a:solidFill>
                <a:highlight>
                  <a:srgbClr val="121212"/>
                </a:highlight>
              </a:rPr>
              <a:t> </a:t>
            </a:r>
            <a:r>
              <a:rPr lang="en" sz="1050">
                <a:solidFill>
                  <a:srgbClr val="EB3D54"/>
                </a:solidFill>
                <a:highlight>
                  <a:srgbClr val="121212"/>
                </a:highlight>
              </a:rPr>
              <a:t>async</a:t>
            </a:r>
            <a:r>
              <a:rPr lang="en" sz="1050">
                <a:solidFill>
                  <a:srgbClr val="CBCDD2"/>
                </a:solidFill>
                <a:highlight>
                  <a:srgbClr val="121212"/>
                </a:highlight>
              </a:rPr>
              <a:t> </a:t>
            </a:r>
            <a:r>
              <a:rPr i="1" lang="en" sz="1050">
                <a:solidFill>
                  <a:srgbClr val="EB3D54"/>
                </a:solidFill>
                <a:highlight>
                  <a:srgbClr val="121212"/>
                </a:highlight>
              </a:rPr>
              <a:t>function</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78BD65"/>
                </a:solidFill>
                <a:highlight>
                  <a:srgbClr val="121212"/>
                </a:highlight>
              </a:rPr>
              <a:t>Try</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a:t>
            </a:r>
            <a:r>
              <a:rPr i="1" lang="en" sz="1050">
                <a:solidFill>
                  <a:srgbClr val="EB3D54"/>
                </a:solidFill>
                <a:highlight>
                  <a:srgbClr val="121212"/>
                </a:highlight>
              </a:rPr>
              <a:t>var</a:t>
            </a:r>
            <a:r>
              <a:rPr lang="en" sz="1050">
                <a:solidFill>
                  <a:srgbClr val="CBCDD2"/>
                </a:solidFill>
                <a:highlight>
                  <a:srgbClr val="121212"/>
                </a:highlight>
              </a:rPr>
              <a:t> response </a:t>
            </a:r>
            <a:r>
              <a:rPr lang="en" sz="1050">
                <a:solidFill>
                  <a:srgbClr val="78BD65"/>
                </a:solidFill>
                <a:highlight>
                  <a:srgbClr val="121212"/>
                </a:highlight>
              </a:rPr>
              <a:t>=</a:t>
            </a:r>
            <a:r>
              <a:rPr lang="en" sz="1050">
                <a:solidFill>
                  <a:srgbClr val="CBCDD2"/>
                </a:solidFill>
                <a:highlight>
                  <a:srgbClr val="121212"/>
                </a:highlight>
              </a:rPr>
              <a:t> </a:t>
            </a:r>
            <a:r>
              <a:rPr lang="en" sz="1050">
                <a:solidFill>
                  <a:srgbClr val="78BD65"/>
                </a:solidFill>
                <a:highlight>
                  <a:srgbClr val="121212"/>
                </a:highlight>
              </a:rPr>
              <a:t>await</a:t>
            </a:r>
            <a:r>
              <a:rPr lang="en" sz="1050">
                <a:solidFill>
                  <a:srgbClr val="CBCDD2"/>
                </a:solidFill>
                <a:highlight>
                  <a:srgbClr val="121212"/>
                </a:highlight>
              </a:rPr>
              <a:t> DataAccess.</a:t>
            </a:r>
            <a:r>
              <a:rPr lang="en" sz="1050">
                <a:solidFill>
                  <a:srgbClr val="E5CD52"/>
                </a:solidFill>
                <a:highlight>
                  <a:srgbClr val="121212"/>
                </a:highlight>
              </a:rPr>
              <a:t>GetEntities</a:t>
            </a:r>
            <a:r>
              <a:rPr lang="en" sz="1050">
                <a:solidFill>
                  <a:srgbClr val="CBCDD2"/>
                </a:solidFill>
                <a:highlight>
                  <a:srgbClr val="121212"/>
                </a:highlight>
              </a:rPr>
              <a:t>(</a:t>
            </a:r>
            <a:r>
              <a:rPr lang="en" sz="1050">
                <a:solidFill>
                  <a:srgbClr val="4FB4D8"/>
                </a:solidFill>
                <a:highlight>
                  <a:srgbClr val="121212"/>
                </a:highlight>
              </a:rPr>
              <a:t>'books_microservice'</a:t>
            </a:r>
            <a:r>
              <a:rPr lang="en" sz="1050">
                <a:solidFill>
                  <a:srgbClr val="CBCDD2"/>
                </a:solidFill>
                <a:highlight>
                  <a:srgbClr val="121212"/>
                </a:highlight>
              </a:rPr>
              <a:t>, </a:t>
            </a:r>
            <a:r>
              <a:rPr lang="en" sz="1050">
                <a:solidFill>
                  <a:srgbClr val="4FB4D8"/>
                </a:solidFill>
                <a:highlight>
                  <a:srgbClr val="121212"/>
                </a:highlight>
              </a:rPr>
              <a:t>'books'</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78BD65"/>
                </a:solidFill>
                <a:highlight>
                  <a:srgbClr val="121212"/>
                </a:highlight>
              </a:rPr>
              <a:t>return</a:t>
            </a:r>
            <a:r>
              <a:rPr lang="en" sz="1050">
                <a:solidFill>
                  <a:srgbClr val="CBCDD2"/>
                </a:solidFill>
                <a:highlight>
                  <a:srgbClr val="121212"/>
                </a:highlight>
              </a:rPr>
              <a:t> response;</a:t>
            </a:r>
            <a:endParaRPr sz="1050">
              <a:solidFill>
                <a:srgbClr val="CBCDD2"/>
              </a:solidFill>
              <a:highlight>
                <a:srgbClr val="121212"/>
              </a:highlight>
            </a:endParaRPr>
          </a:p>
          <a:p>
            <a:pPr indent="0" lvl="0" marL="457200" rtl="0" algn="just">
              <a:lnSpc>
                <a:spcPct val="100000"/>
              </a:lnSpc>
              <a:spcBef>
                <a:spcPts val="1200"/>
              </a:spcBef>
              <a:spcAft>
                <a:spcPts val="0"/>
              </a:spcAft>
              <a:buNone/>
            </a:pPr>
            <a:r>
              <a:t/>
            </a:r>
            <a:endParaRPr>
              <a:solidFill>
                <a:srgbClr val="666666"/>
              </a:solidFill>
              <a:latin typeface="Roboto"/>
              <a:ea typeface="Roboto"/>
              <a:cs typeface="Roboto"/>
              <a:sym typeface="Roboto"/>
            </a:endParaRPr>
          </a:p>
          <a:p>
            <a:pPr indent="0" lvl="0" marL="457200" rtl="0" algn="just">
              <a:lnSpc>
                <a:spcPct val="100000"/>
              </a:lnSpc>
              <a:spcBef>
                <a:spcPts val="1200"/>
              </a:spcBef>
              <a:spcAft>
                <a:spcPts val="0"/>
              </a:spcAft>
              <a:buNone/>
            </a:pPr>
            <a:r>
              <a:t/>
            </a:r>
            <a:endParaRPr>
              <a:solidFill>
                <a:srgbClr val="666666"/>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MongoDb</a:t>
            </a:r>
            <a:endParaRPr/>
          </a:p>
        </p:txBody>
      </p:sp>
      <p:sp>
        <p:nvSpPr>
          <p:cNvPr id="155" name="Google Shape;155;p27"/>
          <p:cNvSpPr txBox="1"/>
          <p:nvPr/>
        </p:nvSpPr>
        <p:spPr>
          <a:xfrm>
            <a:off x="502450" y="1599900"/>
            <a:ext cx="8184600" cy="306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solidFill>
                  <a:srgbClr val="666666"/>
                </a:solidFill>
                <a:latin typeface="Roboto"/>
                <a:ea typeface="Roboto"/>
                <a:cs typeface="Roboto"/>
                <a:sym typeface="Roboto"/>
              </a:rPr>
              <a:t>As we said the connection to the database from the application is easier when we use </a:t>
            </a:r>
            <a:r>
              <a:rPr lang="en">
                <a:solidFill>
                  <a:srgbClr val="666666"/>
                </a:solidFill>
                <a:latin typeface="Roboto"/>
                <a:ea typeface="Roboto"/>
                <a:cs typeface="Roboto"/>
                <a:sym typeface="Roboto"/>
              </a:rPr>
              <a:t>mongodB</a:t>
            </a:r>
            <a:r>
              <a:rPr lang="en">
                <a:solidFill>
                  <a:srgbClr val="666666"/>
                </a:solidFill>
                <a:latin typeface="Roboto"/>
                <a:ea typeface="Roboto"/>
                <a:cs typeface="Roboto"/>
                <a:sym typeface="Roboto"/>
              </a:rPr>
              <a:t> package.</a:t>
            </a:r>
            <a:br>
              <a:rPr lang="en">
                <a:solidFill>
                  <a:srgbClr val="666666"/>
                </a:solidFill>
                <a:latin typeface="Roboto"/>
                <a:ea typeface="Roboto"/>
                <a:cs typeface="Roboto"/>
                <a:sym typeface="Roboto"/>
              </a:rPr>
            </a:br>
            <a:r>
              <a:rPr lang="en">
                <a:solidFill>
                  <a:srgbClr val="666666"/>
                </a:solidFill>
                <a:latin typeface="Roboto"/>
                <a:ea typeface="Roboto"/>
                <a:cs typeface="Roboto"/>
                <a:sym typeface="Roboto"/>
              </a:rPr>
              <a:t>So, to grant the access we need to set the following:</a:t>
            </a:r>
            <a:endParaRPr>
              <a:solidFill>
                <a:srgbClr val="666666"/>
              </a:solidFill>
              <a:latin typeface="Roboto"/>
              <a:ea typeface="Roboto"/>
              <a:cs typeface="Roboto"/>
              <a:sym typeface="Roboto"/>
            </a:endParaRPr>
          </a:p>
          <a:p>
            <a:pPr indent="0" lvl="0" marL="0" rtl="0" algn="just">
              <a:lnSpc>
                <a:spcPct val="115000"/>
              </a:lnSpc>
              <a:spcBef>
                <a:spcPts val="120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lnSpc>
                <a:spcPct val="100000"/>
              </a:lnSpc>
              <a:spcBef>
                <a:spcPts val="1200"/>
              </a:spcBef>
              <a:spcAft>
                <a:spcPts val="0"/>
              </a:spcAft>
              <a:buNone/>
            </a:pPr>
            <a:r>
              <a:rPr i="1" lang="en">
                <a:solidFill>
                  <a:srgbClr val="EB3D54"/>
                </a:solidFill>
                <a:highlight>
                  <a:srgbClr val="121212"/>
                </a:highlight>
                <a:latin typeface="Roboto"/>
                <a:ea typeface="Roboto"/>
                <a:cs typeface="Roboto"/>
                <a:sym typeface="Roboto"/>
              </a:rPr>
              <a:t>var</a:t>
            </a:r>
            <a:r>
              <a:rPr lang="en">
                <a:solidFill>
                  <a:srgbClr val="CBCDD2"/>
                </a:solidFill>
                <a:highlight>
                  <a:srgbClr val="121212"/>
                </a:highlight>
                <a:latin typeface="Roboto"/>
                <a:ea typeface="Roboto"/>
                <a:cs typeface="Roboto"/>
                <a:sym typeface="Roboto"/>
              </a:rPr>
              <a:t> </a:t>
            </a:r>
            <a:r>
              <a:rPr lang="en">
                <a:solidFill>
                  <a:srgbClr val="E5CD52"/>
                </a:solidFill>
                <a:highlight>
                  <a:srgbClr val="121212"/>
                </a:highlight>
                <a:latin typeface="Roboto"/>
                <a:ea typeface="Roboto"/>
                <a:cs typeface="Roboto"/>
                <a:sym typeface="Roboto"/>
              </a:rPr>
              <a:t>DataAccess</a:t>
            </a:r>
            <a:r>
              <a:rPr lang="en">
                <a:solidFill>
                  <a:srgbClr val="CBCDD2"/>
                </a:solidFill>
                <a:highlight>
                  <a:srgbClr val="121212"/>
                </a:highlight>
                <a:latin typeface="Roboto"/>
                <a:ea typeface="Roboto"/>
                <a:cs typeface="Roboto"/>
                <a:sym typeface="Roboto"/>
              </a:rPr>
              <a:t> </a:t>
            </a:r>
            <a:r>
              <a:rPr lang="en">
                <a:solidFill>
                  <a:srgbClr val="78BD65"/>
                </a:solidFill>
                <a:highlight>
                  <a:srgbClr val="121212"/>
                </a:highlight>
                <a:latin typeface="Roboto"/>
                <a:ea typeface="Roboto"/>
                <a:cs typeface="Roboto"/>
                <a:sym typeface="Roboto"/>
              </a:rPr>
              <a:t>=</a:t>
            </a:r>
            <a:r>
              <a:rPr lang="en">
                <a:solidFill>
                  <a:srgbClr val="CBCDD2"/>
                </a:solidFill>
                <a:highlight>
                  <a:srgbClr val="121212"/>
                </a:highlight>
                <a:latin typeface="Roboto"/>
                <a:ea typeface="Roboto"/>
                <a:cs typeface="Roboto"/>
                <a:sym typeface="Roboto"/>
              </a:rPr>
              <a:t> </a:t>
            </a:r>
            <a:r>
              <a:rPr i="1" lang="en">
                <a:solidFill>
                  <a:srgbClr val="EB3D54"/>
                </a:solidFill>
                <a:highlight>
                  <a:srgbClr val="121212"/>
                </a:highlight>
                <a:latin typeface="Roboto"/>
                <a:ea typeface="Roboto"/>
                <a:cs typeface="Roboto"/>
                <a:sym typeface="Roboto"/>
              </a:rPr>
              <a:t>function</a:t>
            </a:r>
            <a:r>
              <a:rPr lang="en">
                <a:solidFill>
                  <a:srgbClr val="CBCDD2"/>
                </a:solidFill>
                <a:highlight>
                  <a:srgbClr val="121212"/>
                </a:highlight>
                <a:latin typeface="Roboto"/>
                <a:ea typeface="Roboto"/>
                <a:cs typeface="Roboto"/>
                <a:sym typeface="Roboto"/>
              </a:rPr>
              <a:t>(){</a:t>
            </a:r>
            <a:br>
              <a:rPr lang="en">
                <a:solidFill>
                  <a:srgbClr val="CBCDD2"/>
                </a:solidFill>
                <a:highlight>
                  <a:srgbClr val="121212"/>
                </a:highlight>
                <a:latin typeface="Roboto"/>
                <a:ea typeface="Roboto"/>
                <a:cs typeface="Roboto"/>
                <a:sym typeface="Roboto"/>
              </a:rPr>
            </a:br>
            <a:r>
              <a:rPr lang="en">
                <a:solidFill>
                  <a:srgbClr val="CBCDD2"/>
                </a:solidFill>
                <a:highlight>
                  <a:srgbClr val="121212"/>
                </a:highlight>
                <a:latin typeface="Roboto"/>
                <a:ea typeface="Roboto"/>
                <a:cs typeface="Roboto"/>
                <a:sym typeface="Roboto"/>
              </a:rPr>
              <a:t>    this.MongoClient </a:t>
            </a:r>
            <a:r>
              <a:rPr lang="en">
                <a:solidFill>
                  <a:srgbClr val="78BD65"/>
                </a:solidFill>
                <a:highlight>
                  <a:srgbClr val="121212"/>
                </a:highlight>
                <a:latin typeface="Roboto"/>
                <a:ea typeface="Roboto"/>
                <a:cs typeface="Roboto"/>
                <a:sym typeface="Roboto"/>
              </a:rPr>
              <a:t>=</a:t>
            </a:r>
            <a:r>
              <a:rPr lang="en">
                <a:solidFill>
                  <a:srgbClr val="CBCDD2"/>
                </a:solidFill>
                <a:highlight>
                  <a:srgbClr val="121212"/>
                </a:highlight>
                <a:latin typeface="Roboto"/>
                <a:ea typeface="Roboto"/>
                <a:cs typeface="Roboto"/>
                <a:sym typeface="Roboto"/>
              </a:rPr>
              <a:t> </a:t>
            </a:r>
            <a:r>
              <a:rPr lang="en">
                <a:solidFill>
                  <a:srgbClr val="E5CD52"/>
                </a:solidFill>
                <a:highlight>
                  <a:srgbClr val="121212"/>
                </a:highlight>
                <a:latin typeface="Roboto"/>
                <a:ea typeface="Roboto"/>
                <a:cs typeface="Roboto"/>
                <a:sym typeface="Roboto"/>
              </a:rPr>
              <a:t>require</a:t>
            </a:r>
            <a:r>
              <a:rPr lang="en">
                <a:solidFill>
                  <a:srgbClr val="CBCDD2"/>
                </a:solidFill>
                <a:highlight>
                  <a:srgbClr val="121212"/>
                </a:highlight>
                <a:latin typeface="Roboto"/>
                <a:ea typeface="Roboto"/>
                <a:cs typeface="Roboto"/>
                <a:sym typeface="Roboto"/>
              </a:rPr>
              <a:t>(</a:t>
            </a:r>
            <a:r>
              <a:rPr lang="en">
                <a:solidFill>
                  <a:srgbClr val="4FB4D8"/>
                </a:solidFill>
                <a:highlight>
                  <a:srgbClr val="121212"/>
                </a:highlight>
                <a:latin typeface="Roboto"/>
                <a:ea typeface="Roboto"/>
                <a:cs typeface="Roboto"/>
                <a:sym typeface="Roboto"/>
              </a:rPr>
              <a:t>'mongodb'</a:t>
            </a:r>
            <a:r>
              <a:rPr lang="en">
                <a:solidFill>
                  <a:srgbClr val="CBCDD2"/>
                </a:solidFill>
                <a:highlight>
                  <a:srgbClr val="121212"/>
                </a:highlight>
                <a:latin typeface="Roboto"/>
                <a:ea typeface="Roboto"/>
                <a:cs typeface="Roboto"/>
                <a:sym typeface="Roboto"/>
              </a:rPr>
              <a:t>).MongoClient, assert </a:t>
            </a:r>
            <a:r>
              <a:rPr lang="en">
                <a:solidFill>
                  <a:srgbClr val="78BD65"/>
                </a:solidFill>
                <a:highlight>
                  <a:srgbClr val="121212"/>
                </a:highlight>
                <a:latin typeface="Roboto"/>
                <a:ea typeface="Roboto"/>
                <a:cs typeface="Roboto"/>
                <a:sym typeface="Roboto"/>
              </a:rPr>
              <a:t>=</a:t>
            </a:r>
            <a:r>
              <a:rPr lang="en">
                <a:solidFill>
                  <a:srgbClr val="CBCDD2"/>
                </a:solidFill>
                <a:highlight>
                  <a:srgbClr val="121212"/>
                </a:highlight>
                <a:latin typeface="Roboto"/>
                <a:ea typeface="Roboto"/>
                <a:cs typeface="Roboto"/>
                <a:sym typeface="Roboto"/>
              </a:rPr>
              <a:t> </a:t>
            </a:r>
            <a:r>
              <a:rPr lang="en">
                <a:solidFill>
                  <a:srgbClr val="E5CD52"/>
                </a:solidFill>
                <a:highlight>
                  <a:srgbClr val="121212"/>
                </a:highlight>
                <a:latin typeface="Roboto"/>
                <a:ea typeface="Roboto"/>
                <a:cs typeface="Roboto"/>
                <a:sym typeface="Roboto"/>
              </a:rPr>
              <a:t>require</a:t>
            </a:r>
            <a:r>
              <a:rPr lang="en">
                <a:solidFill>
                  <a:srgbClr val="CBCDD2"/>
                </a:solidFill>
                <a:highlight>
                  <a:srgbClr val="121212"/>
                </a:highlight>
                <a:latin typeface="Roboto"/>
                <a:ea typeface="Roboto"/>
                <a:cs typeface="Roboto"/>
                <a:sym typeface="Roboto"/>
              </a:rPr>
              <a:t>(</a:t>
            </a:r>
            <a:r>
              <a:rPr lang="en">
                <a:solidFill>
                  <a:srgbClr val="4FB4D8"/>
                </a:solidFill>
                <a:highlight>
                  <a:srgbClr val="121212"/>
                </a:highlight>
                <a:latin typeface="Roboto"/>
                <a:ea typeface="Roboto"/>
                <a:cs typeface="Roboto"/>
                <a:sym typeface="Roboto"/>
              </a:rPr>
              <a:t>'assert'</a:t>
            </a:r>
            <a:r>
              <a:rPr lang="en">
                <a:solidFill>
                  <a:srgbClr val="CBCDD2"/>
                </a:solidFill>
                <a:highlight>
                  <a:srgbClr val="121212"/>
                </a:highlight>
                <a:latin typeface="Roboto"/>
                <a:ea typeface="Roboto"/>
                <a:cs typeface="Roboto"/>
                <a:sym typeface="Roboto"/>
              </a:rPr>
              <a:t>);</a:t>
            </a:r>
            <a:br>
              <a:rPr lang="en">
                <a:solidFill>
                  <a:srgbClr val="CBCDD2"/>
                </a:solidFill>
                <a:highlight>
                  <a:srgbClr val="121212"/>
                </a:highlight>
                <a:latin typeface="Roboto"/>
                <a:ea typeface="Roboto"/>
                <a:cs typeface="Roboto"/>
                <a:sym typeface="Roboto"/>
              </a:rPr>
            </a:br>
            <a:r>
              <a:rPr lang="en">
                <a:solidFill>
                  <a:srgbClr val="CBCDD2"/>
                </a:solidFill>
                <a:highlight>
                  <a:srgbClr val="121212"/>
                </a:highlight>
                <a:latin typeface="Roboto"/>
                <a:ea typeface="Roboto"/>
                <a:cs typeface="Roboto"/>
                <a:sym typeface="Roboto"/>
              </a:rPr>
              <a:t>    this.Mongo </a:t>
            </a:r>
            <a:r>
              <a:rPr lang="en">
                <a:solidFill>
                  <a:srgbClr val="78BD65"/>
                </a:solidFill>
                <a:highlight>
                  <a:srgbClr val="121212"/>
                </a:highlight>
                <a:latin typeface="Roboto"/>
                <a:ea typeface="Roboto"/>
                <a:cs typeface="Roboto"/>
                <a:sym typeface="Roboto"/>
              </a:rPr>
              <a:t>=</a:t>
            </a:r>
            <a:r>
              <a:rPr lang="en">
                <a:solidFill>
                  <a:srgbClr val="CBCDD2"/>
                </a:solidFill>
                <a:highlight>
                  <a:srgbClr val="121212"/>
                </a:highlight>
                <a:latin typeface="Roboto"/>
                <a:ea typeface="Roboto"/>
                <a:cs typeface="Roboto"/>
                <a:sym typeface="Roboto"/>
              </a:rPr>
              <a:t> </a:t>
            </a:r>
            <a:r>
              <a:rPr lang="en">
                <a:solidFill>
                  <a:srgbClr val="E5CD52"/>
                </a:solidFill>
                <a:highlight>
                  <a:srgbClr val="121212"/>
                </a:highlight>
                <a:latin typeface="Roboto"/>
                <a:ea typeface="Roboto"/>
                <a:cs typeface="Roboto"/>
                <a:sym typeface="Roboto"/>
              </a:rPr>
              <a:t>require</a:t>
            </a:r>
            <a:r>
              <a:rPr lang="en">
                <a:solidFill>
                  <a:srgbClr val="CBCDD2"/>
                </a:solidFill>
                <a:highlight>
                  <a:srgbClr val="121212"/>
                </a:highlight>
                <a:latin typeface="Roboto"/>
                <a:ea typeface="Roboto"/>
                <a:cs typeface="Roboto"/>
                <a:sym typeface="Roboto"/>
              </a:rPr>
              <a:t>(</a:t>
            </a:r>
            <a:r>
              <a:rPr lang="en">
                <a:solidFill>
                  <a:srgbClr val="4FB4D8"/>
                </a:solidFill>
                <a:highlight>
                  <a:srgbClr val="121212"/>
                </a:highlight>
                <a:latin typeface="Roboto"/>
                <a:ea typeface="Roboto"/>
                <a:cs typeface="Roboto"/>
                <a:sym typeface="Roboto"/>
              </a:rPr>
              <a:t>'mongodb'</a:t>
            </a:r>
            <a:r>
              <a:rPr lang="en">
                <a:solidFill>
                  <a:srgbClr val="CBCDD2"/>
                </a:solidFill>
                <a:highlight>
                  <a:srgbClr val="121212"/>
                </a:highlight>
                <a:latin typeface="Roboto"/>
                <a:ea typeface="Roboto"/>
                <a:cs typeface="Roboto"/>
                <a:sym typeface="Roboto"/>
              </a:rPr>
              <a:t>);</a:t>
            </a:r>
            <a:br>
              <a:rPr lang="en">
                <a:solidFill>
                  <a:srgbClr val="CBCDD2"/>
                </a:solidFill>
                <a:highlight>
                  <a:srgbClr val="121212"/>
                </a:highlight>
                <a:latin typeface="Roboto"/>
                <a:ea typeface="Roboto"/>
                <a:cs typeface="Roboto"/>
                <a:sym typeface="Roboto"/>
              </a:rPr>
            </a:br>
            <a:r>
              <a:rPr lang="en">
                <a:solidFill>
                  <a:srgbClr val="CBCDD2"/>
                </a:solidFill>
                <a:highlight>
                  <a:srgbClr val="121212"/>
                </a:highlight>
                <a:latin typeface="Roboto"/>
                <a:ea typeface="Roboto"/>
                <a:cs typeface="Roboto"/>
                <a:sym typeface="Roboto"/>
              </a:rPr>
              <a:t>    this.DBConnectionString </a:t>
            </a:r>
            <a:r>
              <a:rPr lang="en">
                <a:solidFill>
                  <a:srgbClr val="78BD65"/>
                </a:solidFill>
                <a:highlight>
                  <a:srgbClr val="121212"/>
                </a:highlight>
                <a:latin typeface="Roboto"/>
                <a:ea typeface="Roboto"/>
                <a:cs typeface="Roboto"/>
                <a:sym typeface="Roboto"/>
              </a:rPr>
              <a:t>=</a:t>
            </a:r>
            <a:r>
              <a:rPr lang="en">
                <a:solidFill>
                  <a:srgbClr val="CBCDD2"/>
                </a:solidFill>
                <a:highlight>
                  <a:srgbClr val="121212"/>
                </a:highlight>
                <a:latin typeface="Roboto"/>
                <a:ea typeface="Roboto"/>
                <a:cs typeface="Roboto"/>
                <a:sym typeface="Roboto"/>
              </a:rPr>
              <a:t> </a:t>
            </a:r>
            <a:r>
              <a:rPr lang="en">
                <a:solidFill>
                  <a:srgbClr val="4FB4D8"/>
                </a:solidFill>
                <a:highlight>
                  <a:srgbClr val="121212"/>
                </a:highlight>
                <a:latin typeface="Roboto"/>
                <a:ea typeface="Roboto"/>
                <a:cs typeface="Roboto"/>
                <a:sym typeface="Roboto"/>
              </a:rPr>
              <a:t>'mongodb://mongo:27017'</a:t>
            </a:r>
            <a:r>
              <a:rPr lang="en">
                <a:solidFill>
                  <a:srgbClr val="CBCDD2"/>
                </a:solidFill>
                <a:highlight>
                  <a:srgbClr val="121212"/>
                </a:highlight>
                <a:latin typeface="Roboto"/>
                <a:ea typeface="Roboto"/>
                <a:cs typeface="Roboto"/>
                <a:sym typeface="Roboto"/>
              </a:rPr>
              <a:t>;</a:t>
            </a:r>
            <a:br>
              <a:rPr lang="en">
                <a:solidFill>
                  <a:srgbClr val="CBCDD2"/>
                </a:solidFill>
                <a:highlight>
                  <a:srgbClr val="121212"/>
                </a:highlight>
                <a:latin typeface="Roboto"/>
                <a:ea typeface="Roboto"/>
                <a:cs typeface="Roboto"/>
                <a:sym typeface="Roboto"/>
              </a:rPr>
            </a:br>
            <a:r>
              <a:rPr lang="en">
                <a:solidFill>
                  <a:srgbClr val="CBCDD2"/>
                </a:solidFill>
                <a:highlight>
                  <a:srgbClr val="121212"/>
                </a:highlight>
                <a:latin typeface="Roboto"/>
                <a:ea typeface="Roboto"/>
                <a:cs typeface="Roboto"/>
                <a:sym typeface="Roboto"/>
              </a:rPr>
              <a:t>};</a:t>
            </a:r>
            <a:endParaRPr>
              <a:solidFill>
                <a:srgbClr val="CBCDD2"/>
              </a:solidFill>
              <a:highlight>
                <a:srgbClr val="121212"/>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idx="4294967295" type="title"/>
          </p:nvPr>
        </p:nvSpPr>
        <p:spPr>
          <a:xfrm>
            <a:off x="1045025" y="1416925"/>
            <a:ext cx="7677900" cy="176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7200">
                <a:solidFill>
                  <a:schemeClr val="dk1"/>
                </a:solidFill>
              </a:rPr>
              <a:t>Implementing the Front-End</a:t>
            </a:r>
            <a:endParaRPr sz="7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services in the Front-End</a:t>
            </a:r>
            <a:endParaRPr/>
          </a:p>
        </p:txBody>
      </p:sp>
      <p:sp>
        <p:nvSpPr>
          <p:cNvPr id="166" name="Google Shape;166;p29"/>
          <p:cNvSpPr txBox="1"/>
          <p:nvPr>
            <p:ph idx="4294967295" type="subTitle"/>
          </p:nvPr>
        </p:nvSpPr>
        <p:spPr>
          <a:xfrm>
            <a:off x="155850" y="1640500"/>
            <a:ext cx="8832300" cy="25245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SzPts val="1400"/>
              <a:buChar char="●"/>
            </a:pPr>
            <a:r>
              <a:rPr lang="en" sz="1400">
                <a:solidFill>
                  <a:srgbClr val="666666"/>
                </a:solidFill>
              </a:rPr>
              <a:t>In order to fetch data, a service needs to be created. For example, in the terminal in the services folder, the following command needs to be written:</a:t>
            </a:r>
            <a:br>
              <a:rPr lang="en" sz="1400">
                <a:solidFill>
                  <a:srgbClr val="666666"/>
                </a:solidFill>
              </a:rPr>
            </a:br>
            <a:r>
              <a:rPr lang="en" sz="1400">
                <a:solidFill>
                  <a:srgbClr val="78BD65"/>
                </a:solidFill>
                <a:highlight>
                  <a:srgbClr val="121212"/>
                </a:highlight>
              </a:rPr>
              <a:t>$ ng generate service &lt;Service_Name&gt;</a:t>
            </a:r>
            <a:r>
              <a:rPr lang="en" sz="1400">
                <a:solidFill>
                  <a:srgbClr val="000000"/>
                </a:solidFill>
              </a:rPr>
              <a:t> </a:t>
            </a:r>
            <a:endParaRPr sz="1400">
              <a:solidFill>
                <a:srgbClr val="000000"/>
              </a:solidFill>
            </a:endParaRPr>
          </a:p>
          <a:p>
            <a:pPr indent="0" lvl="0" marL="457200" rtl="0" algn="just">
              <a:lnSpc>
                <a:spcPct val="115000"/>
              </a:lnSpc>
              <a:spcBef>
                <a:spcPts val="1600"/>
              </a:spcBef>
              <a:spcAft>
                <a:spcPts val="0"/>
              </a:spcAft>
              <a:buNone/>
            </a:pPr>
            <a:r>
              <a:t/>
            </a:r>
            <a:endParaRPr sz="1400">
              <a:solidFill>
                <a:srgbClr val="000000"/>
              </a:solidFill>
            </a:endParaRPr>
          </a:p>
          <a:p>
            <a:pPr indent="-317500" lvl="0" marL="457200" rtl="0" algn="just">
              <a:lnSpc>
                <a:spcPct val="115000"/>
              </a:lnSpc>
              <a:spcBef>
                <a:spcPts val="1600"/>
              </a:spcBef>
              <a:spcAft>
                <a:spcPts val="0"/>
              </a:spcAft>
              <a:buSzPts val="1400"/>
              <a:buChar char="●"/>
            </a:pPr>
            <a:r>
              <a:rPr lang="en" sz="1400">
                <a:solidFill>
                  <a:srgbClr val="666666"/>
                </a:solidFill>
              </a:rPr>
              <a:t>In this service you will need to do an Http request, so you need to import the Http module in the app module.</a:t>
            </a:r>
            <a:br>
              <a:rPr lang="en" sz="1400">
                <a:solidFill>
                  <a:srgbClr val="666666"/>
                </a:solidFill>
              </a:rPr>
            </a:br>
            <a:r>
              <a:rPr lang="en" sz="1400">
                <a:solidFill>
                  <a:srgbClr val="78BD65"/>
                </a:solidFill>
                <a:highlight>
                  <a:srgbClr val="121212"/>
                </a:highlight>
              </a:rPr>
              <a:t>import</a:t>
            </a:r>
            <a:r>
              <a:rPr lang="en" sz="1400">
                <a:solidFill>
                  <a:srgbClr val="CBCDD2"/>
                </a:solidFill>
                <a:highlight>
                  <a:srgbClr val="121212"/>
                </a:highlight>
              </a:rPr>
              <a:t> { HttpClientModule } </a:t>
            </a:r>
            <a:r>
              <a:rPr lang="en" sz="1400">
                <a:solidFill>
                  <a:srgbClr val="78BD65"/>
                </a:solidFill>
                <a:highlight>
                  <a:srgbClr val="121212"/>
                </a:highlight>
              </a:rPr>
              <a:t>from</a:t>
            </a:r>
            <a:r>
              <a:rPr lang="en" sz="1400">
                <a:solidFill>
                  <a:srgbClr val="CBCDD2"/>
                </a:solidFill>
                <a:highlight>
                  <a:srgbClr val="121212"/>
                </a:highlight>
              </a:rPr>
              <a:t> </a:t>
            </a:r>
            <a:r>
              <a:rPr lang="en" sz="1400">
                <a:solidFill>
                  <a:srgbClr val="4FB4D8"/>
                </a:solidFill>
                <a:highlight>
                  <a:srgbClr val="121212"/>
                </a:highlight>
              </a:rPr>
              <a:t>'@angular/common/http'</a:t>
            </a:r>
            <a:r>
              <a:rPr lang="en" sz="1400">
                <a:solidFill>
                  <a:srgbClr val="CBCDD2"/>
                </a:solidFill>
                <a:highlight>
                  <a:srgbClr val="121212"/>
                </a:highlight>
              </a:rPr>
              <a:t>;</a:t>
            </a:r>
            <a:endParaRPr sz="1400">
              <a:solidFill>
                <a:srgbClr val="CBCDD2"/>
              </a:solidFill>
              <a:highlight>
                <a:srgbClr val="121212"/>
              </a:highlight>
            </a:endParaRPr>
          </a:p>
          <a:p>
            <a:pPr indent="0" lvl="0" marL="0" rtl="0" algn="l">
              <a:spcBef>
                <a:spcPts val="1600"/>
              </a:spcBef>
              <a:spcAft>
                <a:spcPts val="16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30"/>
          <p:cNvPicPr preferRelativeResize="0"/>
          <p:nvPr/>
        </p:nvPicPr>
        <p:blipFill>
          <a:blip r:embed="rId3">
            <a:alphaModFix/>
          </a:blip>
          <a:stretch>
            <a:fillRect/>
          </a:stretch>
        </p:blipFill>
        <p:spPr>
          <a:xfrm>
            <a:off x="585625" y="1267700"/>
            <a:ext cx="7215576" cy="3875800"/>
          </a:xfrm>
          <a:prstGeom prst="rect">
            <a:avLst/>
          </a:prstGeom>
          <a:noFill/>
          <a:ln>
            <a:noFill/>
          </a:ln>
        </p:spPr>
      </p:pic>
      <p:sp>
        <p:nvSpPr>
          <p:cNvPr id="172" name="Google Shape;172;p30"/>
          <p:cNvSpPr txBox="1"/>
          <p:nvPr>
            <p:ph idx="4294967295" type="ctrTitle"/>
          </p:nvPr>
        </p:nvSpPr>
        <p:spPr>
          <a:xfrm>
            <a:off x="311688" y="248825"/>
            <a:ext cx="8520600" cy="7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Division of the folders</a:t>
            </a:r>
            <a:endParaRPr/>
          </a:p>
        </p:txBody>
      </p:sp>
      <p:sp>
        <p:nvSpPr>
          <p:cNvPr id="173" name="Google Shape;173;p30"/>
          <p:cNvSpPr txBox="1"/>
          <p:nvPr>
            <p:ph idx="4294967295" type="subTitle"/>
          </p:nvPr>
        </p:nvSpPr>
        <p:spPr>
          <a:xfrm>
            <a:off x="585625" y="819675"/>
            <a:ext cx="8445300" cy="1969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t>We have created a component for each service. The following figure show the different parts of a container.</a:t>
            </a:r>
            <a:endParaRPr sz="1400"/>
          </a:p>
          <a:p>
            <a:pPr indent="0" lvl="0" marL="0" rtl="0" algn="l">
              <a:spcBef>
                <a:spcPts val="1600"/>
              </a:spcBef>
              <a:spcAft>
                <a:spcPts val="16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ctrTitle"/>
          </p:nvPr>
        </p:nvSpPr>
        <p:spPr>
          <a:xfrm>
            <a:off x="311700" y="539725"/>
            <a:ext cx="8520600" cy="7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to the back-end</a:t>
            </a:r>
            <a:endParaRPr/>
          </a:p>
        </p:txBody>
      </p:sp>
      <p:sp>
        <p:nvSpPr>
          <p:cNvPr id="179" name="Google Shape;179;p31"/>
          <p:cNvSpPr txBox="1"/>
          <p:nvPr/>
        </p:nvSpPr>
        <p:spPr>
          <a:xfrm>
            <a:off x="155850" y="1216450"/>
            <a:ext cx="88323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solidFill>
                  <a:srgbClr val="666666"/>
                </a:solidFill>
                <a:latin typeface="Roboto"/>
                <a:ea typeface="Roboto"/>
                <a:cs typeface="Roboto"/>
                <a:sym typeface="Roboto"/>
              </a:rPr>
              <a:t>And finally, to make the call to the backend, a function should be implemented in each service. This function will be called by the container’s component. Example:</a:t>
            </a:r>
            <a:endParaRPr>
              <a:solidFill>
                <a:srgbClr val="666666"/>
              </a:solidFill>
              <a:latin typeface="Roboto"/>
              <a:ea typeface="Roboto"/>
              <a:cs typeface="Roboto"/>
              <a:sym typeface="Roboto"/>
            </a:endParaRPr>
          </a:p>
          <a:p>
            <a:pPr indent="0" lvl="0" marL="0" rtl="0" algn="l">
              <a:lnSpc>
                <a:spcPct val="100000"/>
              </a:lnSpc>
              <a:spcBef>
                <a:spcPts val="1200"/>
              </a:spcBef>
              <a:spcAft>
                <a:spcPts val="0"/>
              </a:spcAft>
              <a:buNone/>
            </a:pPr>
            <a:r>
              <a:rPr lang="en">
                <a:solidFill>
                  <a:srgbClr val="CBCDD2"/>
                </a:solidFill>
                <a:highlight>
                  <a:srgbClr val="121212"/>
                </a:highlight>
                <a:latin typeface="Roboto"/>
                <a:ea typeface="Roboto"/>
                <a:cs typeface="Roboto"/>
                <a:sym typeface="Roboto"/>
              </a:rPr>
              <a:t>  </a:t>
            </a:r>
            <a:r>
              <a:rPr lang="en">
                <a:solidFill>
                  <a:srgbClr val="E5CD52"/>
                </a:solidFill>
                <a:highlight>
                  <a:srgbClr val="121212"/>
                </a:highlight>
                <a:latin typeface="Roboto"/>
                <a:ea typeface="Roboto"/>
                <a:cs typeface="Roboto"/>
                <a:sym typeface="Roboto"/>
              </a:rPr>
              <a:t>getBooks</a:t>
            </a:r>
            <a:r>
              <a:rPr lang="en">
                <a:solidFill>
                  <a:srgbClr val="CBCDD2"/>
                </a:solidFill>
                <a:highlight>
                  <a:srgbClr val="121212"/>
                </a:highlight>
                <a:latin typeface="Roboto"/>
                <a:ea typeface="Roboto"/>
                <a:cs typeface="Roboto"/>
                <a:sym typeface="Roboto"/>
              </a:rPr>
              <a:t>() {</a:t>
            </a:r>
            <a:br>
              <a:rPr lang="en">
                <a:solidFill>
                  <a:srgbClr val="CBCDD2"/>
                </a:solidFill>
                <a:highlight>
                  <a:srgbClr val="121212"/>
                </a:highlight>
                <a:latin typeface="Roboto"/>
                <a:ea typeface="Roboto"/>
                <a:cs typeface="Roboto"/>
                <a:sym typeface="Roboto"/>
              </a:rPr>
            </a:br>
            <a:r>
              <a:rPr lang="en">
                <a:solidFill>
                  <a:srgbClr val="CBCDD2"/>
                </a:solidFill>
                <a:highlight>
                  <a:srgbClr val="121212"/>
                </a:highlight>
                <a:latin typeface="Roboto"/>
                <a:ea typeface="Roboto"/>
                <a:cs typeface="Roboto"/>
                <a:sym typeface="Roboto"/>
              </a:rPr>
              <a:t>    </a:t>
            </a:r>
            <a:r>
              <a:rPr i="1" lang="en">
                <a:solidFill>
                  <a:srgbClr val="EB3D54"/>
                </a:solidFill>
                <a:highlight>
                  <a:srgbClr val="121212"/>
                </a:highlight>
                <a:latin typeface="Roboto"/>
                <a:ea typeface="Roboto"/>
                <a:cs typeface="Roboto"/>
                <a:sym typeface="Roboto"/>
              </a:rPr>
              <a:t>const</a:t>
            </a:r>
            <a:r>
              <a:rPr lang="en">
                <a:solidFill>
                  <a:srgbClr val="CBCDD2"/>
                </a:solidFill>
                <a:highlight>
                  <a:srgbClr val="121212"/>
                </a:highlight>
                <a:latin typeface="Roboto"/>
                <a:ea typeface="Roboto"/>
                <a:cs typeface="Roboto"/>
                <a:sym typeface="Roboto"/>
              </a:rPr>
              <a:t> httpOptions </a:t>
            </a:r>
            <a:r>
              <a:rPr lang="en">
                <a:solidFill>
                  <a:srgbClr val="78BD65"/>
                </a:solidFill>
                <a:highlight>
                  <a:srgbClr val="121212"/>
                </a:highlight>
                <a:latin typeface="Roboto"/>
                <a:ea typeface="Roboto"/>
                <a:cs typeface="Roboto"/>
                <a:sym typeface="Roboto"/>
              </a:rPr>
              <a:t>=</a:t>
            </a:r>
            <a:r>
              <a:rPr lang="en">
                <a:solidFill>
                  <a:srgbClr val="CBCDD2"/>
                </a:solidFill>
                <a:highlight>
                  <a:srgbClr val="121212"/>
                </a:highlight>
                <a:latin typeface="Roboto"/>
                <a:ea typeface="Roboto"/>
                <a:cs typeface="Roboto"/>
                <a:sym typeface="Roboto"/>
              </a:rPr>
              <a:t> {</a:t>
            </a:r>
            <a:br>
              <a:rPr lang="en">
                <a:solidFill>
                  <a:srgbClr val="CBCDD2"/>
                </a:solidFill>
                <a:highlight>
                  <a:srgbClr val="121212"/>
                </a:highlight>
                <a:latin typeface="Roboto"/>
                <a:ea typeface="Roboto"/>
                <a:cs typeface="Roboto"/>
                <a:sym typeface="Roboto"/>
              </a:rPr>
            </a:br>
            <a:r>
              <a:rPr lang="en">
                <a:solidFill>
                  <a:srgbClr val="CBCDD2"/>
                </a:solidFill>
                <a:highlight>
                  <a:srgbClr val="121212"/>
                </a:highlight>
                <a:latin typeface="Roboto"/>
                <a:ea typeface="Roboto"/>
                <a:cs typeface="Roboto"/>
                <a:sym typeface="Roboto"/>
              </a:rPr>
              <a:t>      headers: </a:t>
            </a:r>
            <a:r>
              <a:rPr lang="en">
                <a:solidFill>
                  <a:srgbClr val="78BD65"/>
                </a:solidFill>
                <a:highlight>
                  <a:srgbClr val="121212"/>
                </a:highlight>
                <a:latin typeface="Roboto"/>
                <a:ea typeface="Roboto"/>
                <a:cs typeface="Roboto"/>
                <a:sym typeface="Roboto"/>
              </a:rPr>
              <a:t>new</a:t>
            </a:r>
            <a:r>
              <a:rPr lang="en">
                <a:solidFill>
                  <a:srgbClr val="CBCDD2"/>
                </a:solidFill>
                <a:highlight>
                  <a:srgbClr val="121212"/>
                </a:highlight>
                <a:latin typeface="Roboto"/>
                <a:ea typeface="Roboto"/>
                <a:cs typeface="Roboto"/>
                <a:sym typeface="Roboto"/>
              </a:rPr>
              <a:t> HttpHeaders({</a:t>
            </a:r>
            <a:br>
              <a:rPr lang="en">
                <a:solidFill>
                  <a:srgbClr val="CBCDD2"/>
                </a:solidFill>
                <a:highlight>
                  <a:srgbClr val="121212"/>
                </a:highlight>
                <a:latin typeface="Roboto"/>
                <a:ea typeface="Roboto"/>
                <a:cs typeface="Roboto"/>
                <a:sym typeface="Roboto"/>
              </a:rPr>
            </a:br>
            <a:r>
              <a:rPr lang="en">
                <a:solidFill>
                  <a:srgbClr val="CBCDD2"/>
                </a:solidFill>
                <a:highlight>
                  <a:srgbClr val="121212"/>
                </a:highlight>
                <a:latin typeface="Roboto"/>
                <a:ea typeface="Roboto"/>
                <a:cs typeface="Roboto"/>
                <a:sym typeface="Roboto"/>
              </a:rPr>
              <a:t>        </a:t>
            </a:r>
            <a:r>
              <a:rPr lang="en">
                <a:solidFill>
                  <a:srgbClr val="4FB4D8"/>
                </a:solidFill>
                <a:highlight>
                  <a:srgbClr val="121212"/>
                </a:highlight>
                <a:latin typeface="Roboto"/>
                <a:ea typeface="Roboto"/>
                <a:cs typeface="Roboto"/>
                <a:sym typeface="Roboto"/>
              </a:rPr>
              <a:t>'Content-Type'</a:t>
            </a:r>
            <a:r>
              <a:rPr lang="en">
                <a:solidFill>
                  <a:srgbClr val="CBCDD2"/>
                </a:solidFill>
                <a:highlight>
                  <a:srgbClr val="121212"/>
                </a:highlight>
                <a:latin typeface="Roboto"/>
                <a:ea typeface="Roboto"/>
                <a:cs typeface="Roboto"/>
                <a:sym typeface="Roboto"/>
              </a:rPr>
              <a:t>: </a:t>
            </a:r>
            <a:r>
              <a:rPr lang="en">
                <a:solidFill>
                  <a:srgbClr val="4FB4D8"/>
                </a:solidFill>
                <a:highlight>
                  <a:srgbClr val="121212"/>
                </a:highlight>
                <a:latin typeface="Roboto"/>
                <a:ea typeface="Roboto"/>
                <a:cs typeface="Roboto"/>
                <a:sym typeface="Roboto"/>
              </a:rPr>
              <a:t>'application/json'</a:t>
            </a:r>
            <a:r>
              <a:rPr lang="en">
                <a:solidFill>
                  <a:srgbClr val="CBCDD2"/>
                </a:solidFill>
                <a:highlight>
                  <a:srgbClr val="121212"/>
                </a:highlight>
                <a:latin typeface="Roboto"/>
                <a:ea typeface="Roboto"/>
                <a:cs typeface="Roboto"/>
                <a:sym typeface="Roboto"/>
              </a:rPr>
              <a:t>,</a:t>
            </a:r>
            <a:br>
              <a:rPr lang="en">
                <a:solidFill>
                  <a:srgbClr val="CBCDD2"/>
                </a:solidFill>
                <a:highlight>
                  <a:srgbClr val="121212"/>
                </a:highlight>
                <a:latin typeface="Roboto"/>
                <a:ea typeface="Roboto"/>
                <a:cs typeface="Roboto"/>
                <a:sym typeface="Roboto"/>
              </a:rPr>
            </a:br>
            <a:r>
              <a:rPr lang="en">
                <a:solidFill>
                  <a:srgbClr val="CBCDD2"/>
                </a:solidFill>
                <a:highlight>
                  <a:srgbClr val="121212"/>
                </a:highlight>
                <a:latin typeface="Roboto"/>
                <a:ea typeface="Roboto"/>
                <a:cs typeface="Roboto"/>
                <a:sym typeface="Roboto"/>
              </a:rPr>
              <a:t>        </a:t>
            </a:r>
            <a:r>
              <a:rPr lang="en">
                <a:solidFill>
                  <a:srgbClr val="4FB4D8"/>
                </a:solidFill>
                <a:highlight>
                  <a:srgbClr val="121212"/>
                </a:highlight>
                <a:latin typeface="Roboto"/>
                <a:ea typeface="Roboto"/>
                <a:cs typeface="Roboto"/>
                <a:sym typeface="Roboto"/>
              </a:rPr>
              <a:t>'Access-Control-Allow-Origin'</a:t>
            </a:r>
            <a:r>
              <a:rPr lang="en">
                <a:solidFill>
                  <a:srgbClr val="CBCDD2"/>
                </a:solidFill>
                <a:highlight>
                  <a:srgbClr val="121212"/>
                </a:highlight>
                <a:latin typeface="Roboto"/>
                <a:ea typeface="Roboto"/>
                <a:cs typeface="Roboto"/>
                <a:sym typeface="Roboto"/>
              </a:rPr>
              <a:t>: </a:t>
            </a:r>
            <a:r>
              <a:rPr lang="en">
                <a:solidFill>
                  <a:srgbClr val="4FB4D8"/>
                </a:solidFill>
                <a:highlight>
                  <a:srgbClr val="121212"/>
                </a:highlight>
                <a:latin typeface="Roboto"/>
                <a:ea typeface="Roboto"/>
                <a:cs typeface="Roboto"/>
                <a:sym typeface="Roboto"/>
              </a:rPr>
              <a:t>'*'</a:t>
            </a:r>
            <a:r>
              <a:rPr lang="en">
                <a:solidFill>
                  <a:srgbClr val="CBCDD2"/>
                </a:solidFill>
                <a:highlight>
                  <a:srgbClr val="121212"/>
                </a:highlight>
                <a:latin typeface="Roboto"/>
                <a:ea typeface="Roboto"/>
                <a:cs typeface="Roboto"/>
                <a:sym typeface="Roboto"/>
              </a:rPr>
              <a:t>,</a:t>
            </a:r>
            <a:br>
              <a:rPr lang="en">
                <a:solidFill>
                  <a:srgbClr val="CBCDD2"/>
                </a:solidFill>
                <a:highlight>
                  <a:srgbClr val="121212"/>
                </a:highlight>
                <a:latin typeface="Roboto"/>
                <a:ea typeface="Roboto"/>
                <a:cs typeface="Roboto"/>
                <a:sym typeface="Roboto"/>
              </a:rPr>
            </a:br>
            <a:r>
              <a:rPr lang="en">
                <a:solidFill>
                  <a:srgbClr val="CBCDD2"/>
                </a:solidFill>
                <a:highlight>
                  <a:srgbClr val="121212"/>
                </a:highlight>
                <a:latin typeface="Roboto"/>
                <a:ea typeface="Roboto"/>
                <a:cs typeface="Roboto"/>
                <a:sym typeface="Roboto"/>
              </a:rPr>
              <a:t>        </a:t>
            </a:r>
            <a:r>
              <a:rPr lang="en">
                <a:solidFill>
                  <a:srgbClr val="4FB4D8"/>
                </a:solidFill>
                <a:highlight>
                  <a:srgbClr val="121212"/>
                </a:highlight>
                <a:latin typeface="Roboto"/>
                <a:ea typeface="Roboto"/>
                <a:cs typeface="Roboto"/>
                <a:sym typeface="Roboto"/>
              </a:rPr>
              <a:t>'Access-Control-Allow-Credentials'</a:t>
            </a:r>
            <a:r>
              <a:rPr lang="en">
                <a:solidFill>
                  <a:srgbClr val="CBCDD2"/>
                </a:solidFill>
                <a:highlight>
                  <a:srgbClr val="121212"/>
                </a:highlight>
                <a:latin typeface="Roboto"/>
                <a:ea typeface="Roboto"/>
                <a:cs typeface="Roboto"/>
                <a:sym typeface="Roboto"/>
              </a:rPr>
              <a:t>: </a:t>
            </a:r>
            <a:r>
              <a:rPr lang="en">
                <a:solidFill>
                  <a:srgbClr val="4FB4D8"/>
                </a:solidFill>
                <a:highlight>
                  <a:srgbClr val="121212"/>
                </a:highlight>
                <a:latin typeface="Roboto"/>
                <a:ea typeface="Roboto"/>
                <a:cs typeface="Roboto"/>
                <a:sym typeface="Roboto"/>
              </a:rPr>
              <a:t>'true'</a:t>
            </a:r>
            <a:br>
              <a:rPr lang="en">
                <a:solidFill>
                  <a:srgbClr val="4FB4D8"/>
                </a:solidFill>
                <a:highlight>
                  <a:srgbClr val="121212"/>
                </a:highlight>
                <a:latin typeface="Roboto"/>
                <a:ea typeface="Roboto"/>
                <a:cs typeface="Roboto"/>
                <a:sym typeface="Roboto"/>
              </a:rPr>
            </a:br>
            <a:r>
              <a:rPr lang="en">
                <a:solidFill>
                  <a:srgbClr val="CBCDD2"/>
                </a:solidFill>
                <a:highlight>
                  <a:srgbClr val="121212"/>
                </a:highlight>
                <a:latin typeface="Roboto"/>
                <a:ea typeface="Roboto"/>
                <a:cs typeface="Roboto"/>
                <a:sym typeface="Roboto"/>
              </a:rPr>
              <a:t>      }) };</a:t>
            </a:r>
            <a:br>
              <a:rPr lang="en">
                <a:solidFill>
                  <a:srgbClr val="CBCDD2"/>
                </a:solidFill>
                <a:highlight>
                  <a:srgbClr val="121212"/>
                </a:highlight>
                <a:latin typeface="Roboto"/>
                <a:ea typeface="Roboto"/>
                <a:cs typeface="Roboto"/>
                <a:sym typeface="Roboto"/>
              </a:rPr>
            </a:br>
            <a:r>
              <a:rPr lang="en">
                <a:solidFill>
                  <a:srgbClr val="CBCDD2"/>
                </a:solidFill>
                <a:highlight>
                  <a:srgbClr val="121212"/>
                </a:highlight>
                <a:latin typeface="Roboto"/>
                <a:ea typeface="Roboto"/>
                <a:cs typeface="Roboto"/>
                <a:sym typeface="Roboto"/>
              </a:rPr>
              <a:t>    </a:t>
            </a:r>
            <a:r>
              <a:rPr lang="en">
                <a:solidFill>
                  <a:srgbClr val="78BD65"/>
                </a:solidFill>
                <a:highlight>
                  <a:srgbClr val="121212"/>
                </a:highlight>
                <a:latin typeface="Roboto"/>
                <a:ea typeface="Roboto"/>
                <a:cs typeface="Roboto"/>
                <a:sym typeface="Roboto"/>
              </a:rPr>
              <a:t>return</a:t>
            </a:r>
            <a:r>
              <a:rPr lang="en">
                <a:solidFill>
                  <a:srgbClr val="CBCDD2"/>
                </a:solidFill>
                <a:highlight>
                  <a:srgbClr val="121212"/>
                </a:highlight>
                <a:latin typeface="Roboto"/>
                <a:ea typeface="Roboto"/>
                <a:cs typeface="Roboto"/>
                <a:sym typeface="Roboto"/>
              </a:rPr>
              <a:t> this.http.</a:t>
            </a:r>
            <a:r>
              <a:rPr lang="en">
                <a:solidFill>
                  <a:srgbClr val="E5CD52"/>
                </a:solidFill>
                <a:highlight>
                  <a:srgbClr val="121212"/>
                </a:highlight>
                <a:latin typeface="Roboto"/>
                <a:ea typeface="Roboto"/>
                <a:cs typeface="Roboto"/>
                <a:sym typeface="Roboto"/>
              </a:rPr>
              <a:t>get</a:t>
            </a:r>
            <a:r>
              <a:rPr lang="en">
                <a:solidFill>
                  <a:srgbClr val="CBCDD2"/>
                </a:solidFill>
                <a:highlight>
                  <a:srgbClr val="121212"/>
                </a:highlight>
                <a:latin typeface="Roboto"/>
                <a:ea typeface="Roboto"/>
                <a:cs typeface="Roboto"/>
                <a:sym typeface="Roboto"/>
              </a:rPr>
              <a:t>(</a:t>
            </a:r>
            <a:r>
              <a:rPr lang="en">
                <a:solidFill>
                  <a:srgbClr val="4FB4D8"/>
                </a:solidFill>
                <a:highlight>
                  <a:srgbClr val="121212"/>
                </a:highlight>
                <a:latin typeface="Roboto"/>
                <a:ea typeface="Roboto"/>
                <a:cs typeface="Roboto"/>
                <a:sym typeface="Roboto"/>
              </a:rPr>
              <a:t>'http://192.168.99.100:8080/getBooks'</a:t>
            </a:r>
            <a:r>
              <a:rPr lang="en">
                <a:solidFill>
                  <a:srgbClr val="CBCDD2"/>
                </a:solidFill>
                <a:highlight>
                  <a:srgbClr val="121212"/>
                </a:highlight>
                <a:latin typeface="Roboto"/>
                <a:ea typeface="Roboto"/>
                <a:cs typeface="Roboto"/>
                <a:sym typeface="Roboto"/>
              </a:rPr>
              <a:t>, </a:t>
            </a:r>
            <a:r>
              <a:rPr lang="en">
                <a:solidFill>
                  <a:srgbClr val="CBCDD2"/>
                </a:solidFill>
                <a:highlight>
                  <a:srgbClr val="121212"/>
                </a:highlight>
                <a:latin typeface="Roboto"/>
                <a:ea typeface="Roboto"/>
                <a:cs typeface="Roboto"/>
                <a:sym typeface="Roboto"/>
              </a:rPr>
              <a:t>http Options</a:t>
            </a:r>
            <a:r>
              <a:rPr lang="en">
                <a:solidFill>
                  <a:srgbClr val="CBCDD2"/>
                </a:solidFill>
                <a:highlight>
                  <a:srgbClr val="121212"/>
                </a:highlight>
                <a:latin typeface="Roboto"/>
                <a:ea typeface="Roboto"/>
                <a:cs typeface="Roboto"/>
                <a:sym typeface="Roboto"/>
              </a:rPr>
              <a:t>);}</a:t>
            </a:r>
            <a:endParaRPr>
              <a:solidFill>
                <a:srgbClr val="CBCDD2"/>
              </a:solidFill>
              <a:highlight>
                <a:srgbClr val="121212"/>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72" name="Google Shape;72;p14"/>
          <p:cNvSpPr txBox="1"/>
          <p:nvPr>
            <p:ph idx="4294967295" type="subTitle"/>
          </p:nvPr>
        </p:nvSpPr>
        <p:spPr>
          <a:xfrm>
            <a:off x="311725" y="1391575"/>
            <a:ext cx="6489000" cy="324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Introduction</a:t>
            </a:r>
            <a:endParaRPr sz="1400"/>
          </a:p>
          <a:p>
            <a:pPr indent="-317500" lvl="0" marL="914400" rtl="0" algn="l">
              <a:spcBef>
                <a:spcPts val="0"/>
              </a:spcBef>
              <a:spcAft>
                <a:spcPts val="0"/>
              </a:spcAft>
              <a:buSzPts val="1400"/>
              <a:buChar char="●"/>
            </a:pPr>
            <a:r>
              <a:rPr lang="en" sz="1400"/>
              <a:t>Definition</a:t>
            </a:r>
            <a:endParaRPr sz="1400"/>
          </a:p>
          <a:p>
            <a:pPr indent="-317500" lvl="0" marL="914400" rtl="0" algn="l">
              <a:spcBef>
                <a:spcPts val="0"/>
              </a:spcBef>
              <a:spcAft>
                <a:spcPts val="0"/>
              </a:spcAft>
              <a:buSzPts val="1400"/>
              <a:buChar char="●"/>
            </a:pPr>
            <a:r>
              <a:rPr lang="en" sz="1400"/>
              <a:t>Advantages and drawbacks</a:t>
            </a:r>
            <a:endParaRPr sz="1400"/>
          </a:p>
          <a:p>
            <a:pPr indent="-317500" lvl="0" marL="914400" rtl="0" algn="l">
              <a:spcBef>
                <a:spcPts val="0"/>
              </a:spcBef>
              <a:spcAft>
                <a:spcPts val="0"/>
              </a:spcAft>
              <a:buSzPts val="1400"/>
              <a:buChar char="●"/>
            </a:pPr>
            <a:r>
              <a:rPr lang="en" sz="1400"/>
              <a:t>MongoDb</a:t>
            </a:r>
            <a:endParaRPr sz="1400"/>
          </a:p>
          <a:p>
            <a:pPr indent="-317500" lvl="0" marL="914400" rtl="0" algn="l">
              <a:spcBef>
                <a:spcPts val="0"/>
              </a:spcBef>
              <a:spcAft>
                <a:spcPts val="0"/>
              </a:spcAft>
              <a:buSzPts val="1400"/>
              <a:buChar char="●"/>
            </a:pPr>
            <a:r>
              <a:rPr lang="en" sz="1400"/>
              <a:t>Docker</a:t>
            </a:r>
            <a:endParaRPr sz="1400"/>
          </a:p>
          <a:p>
            <a:pPr indent="-317500" lvl="0" marL="457200" rtl="0" algn="l">
              <a:spcBef>
                <a:spcPts val="0"/>
              </a:spcBef>
              <a:spcAft>
                <a:spcPts val="0"/>
              </a:spcAft>
              <a:buSzPts val="1400"/>
              <a:buAutoNum type="arabicPeriod"/>
            </a:pPr>
            <a:r>
              <a:rPr lang="en" sz="1400"/>
              <a:t>Creating Microservices in </a:t>
            </a:r>
            <a:r>
              <a:rPr lang="en" sz="1400"/>
              <a:t>Node Js</a:t>
            </a:r>
            <a:endParaRPr sz="1400"/>
          </a:p>
          <a:p>
            <a:pPr indent="-317500" lvl="0" marL="914400" rtl="0" algn="l">
              <a:spcBef>
                <a:spcPts val="0"/>
              </a:spcBef>
              <a:spcAft>
                <a:spcPts val="0"/>
              </a:spcAft>
              <a:buSzPts val="1400"/>
              <a:buChar char="●"/>
            </a:pPr>
            <a:r>
              <a:rPr lang="en" sz="1400"/>
              <a:t>Implementation</a:t>
            </a:r>
            <a:endParaRPr sz="1400"/>
          </a:p>
          <a:p>
            <a:pPr indent="-317500" lvl="0" marL="914400" rtl="0" algn="l">
              <a:spcBef>
                <a:spcPts val="0"/>
              </a:spcBef>
              <a:spcAft>
                <a:spcPts val="0"/>
              </a:spcAft>
              <a:buSzPts val="1400"/>
              <a:buChar char="●"/>
            </a:pPr>
            <a:r>
              <a:rPr lang="en" sz="1400"/>
              <a:t>MongoDb</a:t>
            </a:r>
            <a:endParaRPr sz="1400"/>
          </a:p>
          <a:p>
            <a:pPr indent="-317500" lvl="0" marL="457200" rtl="0" algn="l">
              <a:spcBef>
                <a:spcPts val="0"/>
              </a:spcBef>
              <a:spcAft>
                <a:spcPts val="0"/>
              </a:spcAft>
              <a:buSzPts val="1400"/>
              <a:buAutoNum type="arabicPeriod"/>
            </a:pPr>
            <a:r>
              <a:rPr lang="en" sz="1400"/>
              <a:t>Implementing the Front-End - Angular 8</a:t>
            </a:r>
            <a:endParaRPr sz="1400"/>
          </a:p>
          <a:p>
            <a:pPr indent="-317500" lvl="0" marL="457200" rtl="0" algn="l">
              <a:spcBef>
                <a:spcPts val="0"/>
              </a:spcBef>
              <a:spcAft>
                <a:spcPts val="0"/>
              </a:spcAft>
              <a:buSzPts val="1400"/>
              <a:buAutoNum type="arabicPeriod"/>
            </a:pPr>
            <a:r>
              <a:rPr lang="en" sz="1400"/>
              <a:t>MVC architecture</a:t>
            </a:r>
            <a:endParaRPr sz="1400"/>
          </a:p>
          <a:p>
            <a:pPr indent="-317500" lvl="0" marL="457200" rtl="0" algn="l">
              <a:spcBef>
                <a:spcPts val="0"/>
              </a:spcBef>
              <a:spcAft>
                <a:spcPts val="0"/>
              </a:spcAft>
              <a:buSzPts val="1400"/>
              <a:buAutoNum type="arabicPeriod"/>
            </a:pPr>
            <a:r>
              <a:rPr lang="en" sz="1400"/>
              <a:t>Using Docker</a:t>
            </a:r>
            <a:endParaRPr sz="1400"/>
          </a:p>
          <a:p>
            <a:pPr indent="-317500" lvl="0" marL="457200" rtl="0" algn="l">
              <a:spcBef>
                <a:spcPts val="0"/>
              </a:spcBef>
              <a:spcAft>
                <a:spcPts val="0"/>
              </a:spcAft>
              <a:buSzPts val="1400"/>
              <a:buAutoNum type="arabicPeriod"/>
            </a:pPr>
            <a:r>
              <a:rPr lang="en" sz="1400"/>
              <a:t>Connecting services using MQTT protocol</a:t>
            </a:r>
            <a:endParaRPr sz="1400"/>
          </a:p>
          <a:p>
            <a:pPr indent="-317500" lvl="0" marL="457200" rtl="0" algn="l">
              <a:spcBef>
                <a:spcPts val="0"/>
              </a:spcBef>
              <a:spcAft>
                <a:spcPts val="0"/>
              </a:spcAft>
              <a:buSzPts val="1400"/>
              <a:buAutoNum type="arabicPeriod"/>
            </a:pPr>
            <a:r>
              <a:rPr lang="en" sz="1400"/>
              <a:t>HeartBeat</a:t>
            </a:r>
            <a:endParaRPr sz="1400"/>
          </a:p>
          <a:p>
            <a:pPr indent="-317500" lvl="0" marL="457200" rtl="0" algn="l">
              <a:spcBef>
                <a:spcPts val="0"/>
              </a:spcBef>
              <a:spcAft>
                <a:spcPts val="0"/>
              </a:spcAft>
              <a:buSzPts val="1400"/>
              <a:buAutoNum type="arabicPeriod"/>
            </a:pPr>
            <a:r>
              <a:rPr lang="en" sz="1400"/>
              <a:t>Conclusion</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Fetching Data in the container</a:t>
            </a:r>
            <a:endParaRPr sz="3600"/>
          </a:p>
        </p:txBody>
      </p:sp>
      <p:sp>
        <p:nvSpPr>
          <p:cNvPr id="185" name="Google Shape;185;p32"/>
          <p:cNvSpPr txBox="1"/>
          <p:nvPr/>
        </p:nvSpPr>
        <p:spPr>
          <a:xfrm>
            <a:off x="311700" y="1150350"/>
            <a:ext cx="8184600" cy="381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solidFill>
                  <a:srgbClr val="666666"/>
                </a:solidFill>
                <a:latin typeface="Roboto"/>
                <a:ea typeface="Roboto"/>
                <a:cs typeface="Roboto"/>
                <a:sym typeface="Roboto"/>
              </a:rPr>
              <a:t>In the Books Container, we should fetch the data in the component.ts file this function will be used as follows:</a:t>
            </a:r>
            <a:br>
              <a:rPr lang="en">
                <a:solidFill>
                  <a:srgbClr val="666666"/>
                </a:solidFill>
                <a:latin typeface="Roboto"/>
                <a:ea typeface="Roboto"/>
                <a:cs typeface="Roboto"/>
                <a:sym typeface="Roboto"/>
              </a:rPr>
            </a:br>
            <a:r>
              <a:rPr lang="en">
                <a:solidFill>
                  <a:srgbClr val="CBCDD2"/>
                </a:solidFill>
                <a:highlight>
                  <a:srgbClr val="121212"/>
                </a:highlight>
              </a:rPr>
              <a:t>  </a:t>
            </a:r>
            <a:r>
              <a:rPr lang="en">
                <a:solidFill>
                  <a:srgbClr val="EB3D54"/>
                </a:solidFill>
                <a:highlight>
                  <a:srgbClr val="121212"/>
                </a:highlight>
              </a:rPr>
              <a:t>public</a:t>
            </a:r>
            <a:r>
              <a:rPr lang="en">
                <a:solidFill>
                  <a:srgbClr val="CBCDD2"/>
                </a:solidFill>
                <a:highlight>
                  <a:srgbClr val="121212"/>
                </a:highlight>
              </a:rPr>
              <a:t> books;</a:t>
            </a:r>
            <a:br>
              <a:rPr lang="en">
                <a:solidFill>
                  <a:srgbClr val="CBCDD2"/>
                </a:solidFill>
                <a:highlight>
                  <a:srgbClr val="121212"/>
                </a:highlight>
              </a:rPr>
            </a:br>
            <a:r>
              <a:rPr lang="en">
                <a:solidFill>
                  <a:srgbClr val="CBCDD2"/>
                </a:solidFill>
                <a:highlight>
                  <a:srgbClr val="121212"/>
                </a:highlight>
              </a:rPr>
              <a:t>  </a:t>
            </a:r>
            <a:r>
              <a:rPr i="1" lang="en">
                <a:solidFill>
                  <a:srgbClr val="EB3D54"/>
                </a:solidFill>
                <a:highlight>
                  <a:srgbClr val="121212"/>
                </a:highlight>
              </a:rPr>
              <a:t>constructor</a:t>
            </a:r>
            <a:r>
              <a:rPr lang="en">
                <a:solidFill>
                  <a:srgbClr val="CBCDD2"/>
                </a:solidFill>
                <a:highlight>
                  <a:srgbClr val="121212"/>
                </a:highlight>
              </a:rPr>
              <a:t>(</a:t>
            </a:r>
            <a:r>
              <a:rPr lang="en">
                <a:solidFill>
                  <a:srgbClr val="EB3D54"/>
                </a:solidFill>
                <a:highlight>
                  <a:srgbClr val="121212"/>
                </a:highlight>
              </a:rPr>
              <a:t>private</a:t>
            </a:r>
            <a:r>
              <a:rPr lang="en">
                <a:solidFill>
                  <a:srgbClr val="CBCDD2"/>
                </a:solidFill>
                <a:highlight>
                  <a:srgbClr val="121212"/>
                </a:highlight>
              </a:rPr>
              <a:t> </a:t>
            </a:r>
            <a:r>
              <a:rPr i="1" lang="en">
                <a:solidFill>
                  <a:srgbClr val="E5CD52"/>
                </a:solidFill>
                <a:highlight>
                  <a:srgbClr val="121212"/>
                </a:highlight>
              </a:rPr>
              <a:t>booksService</a:t>
            </a:r>
            <a:r>
              <a:rPr lang="en">
                <a:solidFill>
                  <a:srgbClr val="78BD65"/>
                </a:solidFill>
                <a:highlight>
                  <a:srgbClr val="121212"/>
                </a:highlight>
              </a:rPr>
              <a:t>:</a:t>
            </a:r>
            <a:r>
              <a:rPr lang="en">
                <a:solidFill>
                  <a:srgbClr val="CBCDD2"/>
                </a:solidFill>
                <a:highlight>
                  <a:srgbClr val="121212"/>
                </a:highlight>
              </a:rPr>
              <a:t> BooksServiceService) { }</a:t>
            </a:r>
            <a:br>
              <a:rPr lang="en">
                <a:solidFill>
                  <a:srgbClr val="CBCDD2"/>
                </a:solidFill>
                <a:highlight>
                  <a:srgbClr val="121212"/>
                </a:highlight>
              </a:rPr>
            </a:br>
            <a:r>
              <a:rPr lang="en">
                <a:solidFill>
                  <a:srgbClr val="CBCDD2"/>
                </a:solidFill>
                <a:highlight>
                  <a:srgbClr val="121212"/>
                </a:highlight>
              </a:rPr>
              <a:t>  </a:t>
            </a:r>
            <a:r>
              <a:rPr lang="en">
                <a:solidFill>
                  <a:srgbClr val="E5CD52"/>
                </a:solidFill>
                <a:highlight>
                  <a:srgbClr val="121212"/>
                </a:highlight>
              </a:rPr>
              <a:t>ngOnInit</a:t>
            </a:r>
            <a:r>
              <a:rPr lang="en">
                <a:solidFill>
                  <a:srgbClr val="CBCDD2"/>
                </a:solidFill>
                <a:highlight>
                  <a:srgbClr val="121212"/>
                </a:highlight>
              </a:rPr>
              <a:t>() {</a:t>
            </a:r>
            <a:br>
              <a:rPr lang="en">
                <a:solidFill>
                  <a:srgbClr val="CBCDD2"/>
                </a:solidFill>
                <a:highlight>
                  <a:srgbClr val="121212"/>
                </a:highlight>
              </a:rPr>
            </a:br>
            <a:r>
              <a:rPr lang="en">
                <a:solidFill>
                  <a:srgbClr val="CBCDD2"/>
                </a:solidFill>
                <a:highlight>
                  <a:srgbClr val="121212"/>
                </a:highlight>
              </a:rPr>
              <a:t>    this.</a:t>
            </a:r>
            <a:r>
              <a:rPr lang="en">
                <a:solidFill>
                  <a:srgbClr val="E5CD52"/>
                </a:solidFill>
                <a:highlight>
                  <a:srgbClr val="121212"/>
                </a:highlight>
              </a:rPr>
              <a:t>showBooks</a:t>
            </a:r>
            <a:r>
              <a:rPr lang="en">
                <a:solidFill>
                  <a:srgbClr val="CBCDD2"/>
                </a:solidFill>
                <a:highlight>
                  <a:srgbClr val="121212"/>
                </a:highlight>
              </a:rPr>
              <a:t>();  </a:t>
            </a:r>
            <a:endParaRPr>
              <a:solidFill>
                <a:srgbClr val="CBCDD2"/>
              </a:solidFill>
              <a:highlight>
                <a:srgbClr val="121212"/>
              </a:highlight>
            </a:endParaRPr>
          </a:p>
          <a:p>
            <a:pPr indent="0" lvl="0" marL="0" rtl="0" algn="l">
              <a:lnSpc>
                <a:spcPct val="100000"/>
              </a:lnSpc>
              <a:spcBef>
                <a:spcPts val="1200"/>
              </a:spcBef>
              <a:spcAft>
                <a:spcPts val="0"/>
              </a:spcAft>
              <a:buNone/>
            </a:pPr>
            <a:r>
              <a:rPr lang="en">
                <a:solidFill>
                  <a:srgbClr val="CBCDD2"/>
                </a:solidFill>
                <a:highlight>
                  <a:srgbClr val="121212"/>
                </a:highlight>
              </a:rPr>
              <a:t>}</a:t>
            </a:r>
            <a:br>
              <a:rPr lang="en">
                <a:solidFill>
                  <a:srgbClr val="CBCDD2"/>
                </a:solidFill>
                <a:highlight>
                  <a:srgbClr val="121212"/>
                </a:highlight>
              </a:rPr>
            </a:br>
            <a:r>
              <a:rPr lang="en">
                <a:solidFill>
                  <a:srgbClr val="CBCDD2"/>
                </a:solidFill>
                <a:highlight>
                  <a:srgbClr val="121212"/>
                </a:highlight>
              </a:rPr>
              <a:t>  </a:t>
            </a:r>
            <a:r>
              <a:rPr lang="en">
                <a:solidFill>
                  <a:srgbClr val="E5CD52"/>
                </a:solidFill>
                <a:highlight>
                  <a:srgbClr val="121212"/>
                </a:highlight>
              </a:rPr>
              <a:t>showBooks</a:t>
            </a:r>
            <a:r>
              <a:rPr lang="en">
                <a:solidFill>
                  <a:srgbClr val="CBCDD2"/>
                </a:solidFill>
                <a:highlight>
                  <a:srgbClr val="121212"/>
                </a:highlight>
              </a:rPr>
              <a:t>() {</a:t>
            </a:r>
            <a:br>
              <a:rPr lang="en">
                <a:solidFill>
                  <a:srgbClr val="CBCDD2"/>
                </a:solidFill>
                <a:highlight>
                  <a:srgbClr val="121212"/>
                </a:highlight>
              </a:rPr>
            </a:br>
            <a:r>
              <a:rPr lang="en">
                <a:solidFill>
                  <a:srgbClr val="CBCDD2"/>
                </a:solidFill>
                <a:highlight>
                  <a:srgbClr val="121212"/>
                </a:highlight>
              </a:rPr>
              <a:t>    this.booksService.</a:t>
            </a:r>
            <a:r>
              <a:rPr lang="en">
                <a:solidFill>
                  <a:srgbClr val="E5CD52"/>
                </a:solidFill>
                <a:highlight>
                  <a:srgbClr val="121212"/>
                </a:highlight>
              </a:rPr>
              <a:t>getBooks</a:t>
            </a:r>
            <a:r>
              <a:rPr lang="en">
                <a:solidFill>
                  <a:srgbClr val="CBCDD2"/>
                </a:solidFill>
                <a:highlight>
                  <a:srgbClr val="121212"/>
                </a:highlight>
              </a:rPr>
              <a:t>()</a:t>
            </a:r>
            <a:br>
              <a:rPr lang="en">
                <a:solidFill>
                  <a:srgbClr val="CBCDD2"/>
                </a:solidFill>
                <a:highlight>
                  <a:srgbClr val="121212"/>
                </a:highlight>
              </a:rPr>
            </a:br>
            <a:r>
              <a:rPr lang="en">
                <a:solidFill>
                  <a:srgbClr val="CBCDD2"/>
                </a:solidFill>
                <a:highlight>
                  <a:srgbClr val="121212"/>
                </a:highlight>
              </a:rPr>
              <a:t>    .</a:t>
            </a:r>
            <a:r>
              <a:rPr lang="en">
                <a:solidFill>
                  <a:srgbClr val="E5CD52"/>
                </a:solidFill>
                <a:highlight>
                  <a:srgbClr val="121212"/>
                </a:highlight>
              </a:rPr>
              <a:t>subscribe</a:t>
            </a:r>
            <a:r>
              <a:rPr lang="en">
                <a:solidFill>
                  <a:srgbClr val="CBCDD2"/>
                </a:solidFill>
                <a:highlight>
                  <a:srgbClr val="121212"/>
                </a:highlight>
              </a:rPr>
              <a:t>((</a:t>
            </a:r>
            <a:r>
              <a:rPr i="1" lang="en">
                <a:solidFill>
                  <a:srgbClr val="E5CD52"/>
                </a:solidFill>
                <a:highlight>
                  <a:srgbClr val="121212"/>
                </a:highlight>
              </a:rPr>
              <a:t>data</a:t>
            </a:r>
            <a:r>
              <a:rPr lang="en">
                <a:solidFill>
                  <a:srgbClr val="CBCDD2"/>
                </a:solidFill>
                <a:highlight>
                  <a:srgbClr val="121212"/>
                </a:highlight>
              </a:rPr>
              <a:t>) </a:t>
            </a:r>
            <a:r>
              <a:rPr i="1" lang="en">
                <a:solidFill>
                  <a:srgbClr val="EB3D54"/>
                </a:solidFill>
                <a:highlight>
                  <a:srgbClr val="121212"/>
                </a:highlight>
              </a:rPr>
              <a:t>=&gt;</a:t>
            </a:r>
            <a:r>
              <a:rPr lang="en">
                <a:solidFill>
                  <a:srgbClr val="CBCDD2"/>
                </a:solidFill>
                <a:highlight>
                  <a:srgbClr val="121212"/>
                </a:highlight>
              </a:rPr>
              <a:t> {</a:t>
            </a:r>
            <a:br>
              <a:rPr lang="en">
                <a:solidFill>
                  <a:srgbClr val="CBCDD2"/>
                </a:solidFill>
                <a:highlight>
                  <a:srgbClr val="121212"/>
                </a:highlight>
              </a:rPr>
            </a:br>
            <a:r>
              <a:rPr lang="en">
                <a:solidFill>
                  <a:srgbClr val="CBCDD2"/>
                </a:solidFill>
                <a:highlight>
                  <a:srgbClr val="121212"/>
                </a:highlight>
              </a:rPr>
              <a:t>      this.books </a:t>
            </a:r>
            <a:r>
              <a:rPr lang="en">
                <a:solidFill>
                  <a:srgbClr val="78BD65"/>
                </a:solidFill>
                <a:highlight>
                  <a:srgbClr val="121212"/>
                </a:highlight>
              </a:rPr>
              <a:t>=</a:t>
            </a:r>
            <a:r>
              <a:rPr lang="en">
                <a:solidFill>
                  <a:srgbClr val="CBCDD2"/>
                </a:solidFill>
                <a:highlight>
                  <a:srgbClr val="121212"/>
                </a:highlight>
              </a:rPr>
              <a:t> data;    </a:t>
            </a:r>
            <a:endParaRPr>
              <a:solidFill>
                <a:srgbClr val="CBCDD2"/>
              </a:solidFill>
              <a:highlight>
                <a:srgbClr val="121212"/>
              </a:highlight>
            </a:endParaRPr>
          </a:p>
          <a:p>
            <a:pPr indent="457200" lvl="0" marL="0" rtl="0" algn="l">
              <a:lnSpc>
                <a:spcPct val="100000"/>
              </a:lnSpc>
              <a:spcBef>
                <a:spcPts val="1200"/>
              </a:spcBef>
              <a:spcAft>
                <a:spcPts val="0"/>
              </a:spcAft>
              <a:buNone/>
            </a:pPr>
            <a:r>
              <a:rPr lang="en">
                <a:solidFill>
                  <a:srgbClr val="CBCDD2"/>
                </a:solidFill>
                <a:highlight>
                  <a:srgbClr val="121212"/>
                </a:highlight>
              </a:rPr>
              <a:t>});  </a:t>
            </a:r>
            <a:endParaRPr>
              <a:solidFill>
                <a:srgbClr val="CBCDD2"/>
              </a:solidFill>
              <a:highlight>
                <a:srgbClr val="121212"/>
              </a:highlight>
            </a:endParaRPr>
          </a:p>
          <a:p>
            <a:pPr indent="0" lvl="0" marL="0" rtl="0" algn="l">
              <a:lnSpc>
                <a:spcPct val="100000"/>
              </a:lnSpc>
              <a:spcBef>
                <a:spcPts val="1200"/>
              </a:spcBef>
              <a:spcAft>
                <a:spcPts val="0"/>
              </a:spcAft>
              <a:buNone/>
            </a:pPr>
            <a:r>
              <a:rPr lang="en">
                <a:solidFill>
                  <a:srgbClr val="CBCDD2"/>
                </a:solidFill>
                <a:highlight>
                  <a:srgbClr val="121212"/>
                </a:highlight>
              </a:rPr>
              <a:t>}</a:t>
            </a:r>
            <a:endParaRPr>
              <a:solidFill>
                <a:srgbClr val="CBCDD2"/>
              </a:solidFill>
              <a:highlight>
                <a:srgbClr val="121212"/>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Showing Data in the Web application</a:t>
            </a:r>
            <a:endParaRPr/>
          </a:p>
        </p:txBody>
      </p:sp>
      <p:sp>
        <p:nvSpPr>
          <p:cNvPr id="191" name="Google Shape;191;p33"/>
          <p:cNvSpPr txBox="1"/>
          <p:nvPr/>
        </p:nvSpPr>
        <p:spPr>
          <a:xfrm>
            <a:off x="311700" y="1348700"/>
            <a:ext cx="82962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latin typeface="Roboto"/>
                <a:ea typeface="Roboto"/>
                <a:cs typeface="Roboto"/>
                <a:sym typeface="Roboto"/>
              </a:rPr>
              <a:t>After fetching the data in the component ts file. We should show it in the html.</a:t>
            </a:r>
            <a:endParaRPr>
              <a:latin typeface="Roboto"/>
              <a:ea typeface="Roboto"/>
              <a:cs typeface="Roboto"/>
              <a:sym typeface="Roboto"/>
            </a:endParaRPr>
          </a:p>
          <a:p>
            <a:pPr indent="0" lvl="0" marL="0" rtl="0" algn="just">
              <a:lnSpc>
                <a:spcPct val="115000"/>
              </a:lnSpc>
              <a:spcBef>
                <a:spcPts val="1200"/>
              </a:spcBef>
              <a:spcAft>
                <a:spcPts val="0"/>
              </a:spcAft>
              <a:buNone/>
            </a:pPr>
            <a:r>
              <a:rPr lang="en">
                <a:latin typeface="Roboto"/>
                <a:ea typeface="Roboto"/>
                <a:cs typeface="Roboto"/>
                <a:sym typeface="Roboto"/>
              </a:rPr>
              <a:t>Since the data in ts is binded to the data in the ts we can simply use the books object that's in the ts by using </a:t>
            </a:r>
            <a:r>
              <a:rPr b="1" lang="en">
                <a:latin typeface="Roboto"/>
                <a:ea typeface="Roboto"/>
                <a:cs typeface="Roboto"/>
                <a:sym typeface="Roboto"/>
              </a:rPr>
              <a:t>{{ books }}</a:t>
            </a:r>
            <a:r>
              <a:rPr lang="en">
                <a:latin typeface="Roboto"/>
                <a:ea typeface="Roboto"/>
                <a:cs typeface="Roboto"/>
                <a:sym typeface="Roboto"/>
              </a:rPr>
              <a:t> in the html file as follows:</a:t>
            </a:r>
            <a:endParaRPr>
              <a:latin typeface="Roboto"/>
              <a:ea typeface="Roboto"/>
              <a:cs typeface="Roboto"/>
              <a:sym typeface="Roboto"/>
            </a:endParaRPr>
          </a:p>
        </p:txBody>
      </p:sp>
      <p:sp>
        <p:nvSpPr>
          <p:cNvPr id="192" name="Google Shape;192;p33"/>
          <p:cNvSpPr txBox="1"/>
          <p:nvPr/>
        </p:nvSpPr>
        <p:spPr>
          <a:xfrm>
            <a:off x="647900" y="2725325"/>
            <a:ext cx="6227700" cy="30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a:solidFill>
                  <a:srgbClr val="CBCDD2"/>
                </a:solidFill>
                <a:highlight>
                  <a:srgbClr val="121212"/>
                </a:highlight>
              </a:rPr>
              <a:t>&lt;</a:t>
            </a:r>
            <a:r>
              <a:rPr lang="en">
                <a:solidFill>
                  <a:srgbClr val="EB3D54"/>
                </a:solidFill>
                <a:highlight>
                  <a:srgbClr val="121212"/>
                </a:highlight>
              </a:rPr>
              <a:t>div</a:t>
            </a:r>
            <a:r>
              <a:rPr lang="en">
                <a:solidFill>
                  <a:srgbClr val="CBCDD2"/>
                </a:solidFill>
                <a:highlight>
                  <a:srgbClr val="121212"/>
                </a:highlight>
              </a:rPr>
              <a:t> </a:t>
            </a:r>
            <a:r>
              <a:rPr lang="en">
                <a:solidFill>
                  <a:srgbClr val="E5CD52"/>
                </a:solidFill>
                <a:highlight>
                  <a:srgbClr val="121212"/>
                </a:highlight>
              </a:rPr>
              <a:t>*ngFor</a:t>
            </a:r>
            <a:r>
              <a:rPr lang="en">
                <a:solidFill>
                  <a:srgbClr val="CBCDD2"/>
                </a:solidFill>
                <a:highlight>
                  <a:srgbClr val="121212"/>
                </a:highlight>
              </a:rPr>
              <a:t>=</a:t>
            </a:r>
            <a:r>
              <a:rPr lang="en">
                <a:solidFill>
                  <a:srgbClr val="4FB4D8"/>
                </a:solidFill>
                <a:highlight>
                  <a:srgbClr val="121212"/>
                </a:highlight>
              </a:rPr>
              <a:t>"let book of books"</a:t>
            </a:r>
            <a:r>
              <a:rPr lang="en">
                <a:solidFill>
                  <a:srgbClr val="CBCDD2"/>
                </a:solidFill>
                <a:highlight>
                  <a:srgbClr val="121212"/>
                </a:highlight>
              </a:rPr>
              <a:t>&gt;</a:t>
            </a:r>
            <a:br>
              <a:rPr lang="en">
                <a:solidFill>
                  <a:srgbClr val="CBCDD2"/>
                </a:solidFill>
                <a:highlight>
                  <a:srgbClr val="121212"/>
                </a:highlight>
              </a:rPr>
            </a:br>
            <a:r>
              <a:rPr lang="en">
                <a:solidFill>
                  <a:srgbClr val="CBCDD2"/>
                </a:solidFill>
                <a:highlight>
                  <a:srgbClr val="121212"/>
                </a:highlight>
              </a:rPr>
              <a:t>  {{book.name}}</a:t>
            </a:r>
            <a:br>
              <a:rPr lang="en">
                <a:solidFill>
                  <a:srgbClr val="CBCDD2"/>
                </a:solidFill>
                <a:highlight>
                  <a:srgbClr val="121212"/>
                </a:highlight>
              </a:rPr>
            </a:br>
            <a:r>
              <a:rPr lang="en">
                <a:solidFill>
                  <a:srgbClr val="CBCDD2"/>
                </a:solidFill>
                <a:highlight>
                  <a:srgbClr val="121212"/>
                </a:highlight>
              </a:rPr>
              <a:t>&lt;/</a:t>
            </a:r>
            <a:r>
              <a:rPr lang="en">
                <a:solidFill>
                  <a:srgbClr val="EB3D54"/>
                </a:solidFill>
                <a:highlight>
                  <a:srgbClr val="121212"/>
                </a:highlight>
              </a:rPr>
              <a:t>div</a:t>
            </a:r>
            <a:r>
              <a:rPr lang="en">
                <a:solidFill>
                  <a:srgbClr val="CBCDD2"/>
                </a:solidFill>
                <a:highlight>
                  <a:srgbClr val="121212"/>
                </a:highlight>
              </a:rPr>
              <a:t>&gt;</a:t>
            </a:r>
            <a:endParaRPr>
              <a:solidFill>
                <a:srgbClr val="CBCDD2"/>
              </a:solidFill>
              <a:highlight>
                <a:srgbClr val="121212"/>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idx="4294967295" type="title"/>
          </p:nvPr>
        </p:nvSpPr>
        <p:spPr>
          <a:xfrm>
            <a:off x="733050" y="1024275"/>
            <a:ext cx="7677900" cy="2980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solidFill>
                  <a:schemeClr val="dk1"/>
                </a:solidFill>
              </a:rPr>
              <a:t>Using MVC architecture</a:t>
            </a:r>
            <a:endParaRPr sz="7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192725" y="381925"/>
            <a:ext cx="3706500" cy="25089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2400"/>
              <a:t>As we can see, in both the front-end and the back-end the architecture used is the: Model – View – Controller architecture.</a:t>
            </a:r>
            <a:endParaRPr sz="2400"/>
          </a:p>
          <a:p>
            <a:pPr indent="0" lvl="0" marL="0" rtl="0" algn="l">
              <a:spcBef>
                <a:spcPts val="0"/>
              </a:spcBef>
              <a:spcAft>
                <a:spcPts val="0"/>
              </a:spcAft>
              <a:buNone/>
            </a:pPr>
            <a:r>
              <a:t/>
            </a:r>
            <a:endParaRPr sz="2400"/>
          </a:p>
        </p:txBody>
      </p:sp>
      <p:pic>
        <p:nvPicPr>
          <p:cNvPr id="203" name="Google Shape;203;p35"/>
          <p:cNvPicPr preferRelativeResize="0"/>
          <p:nvPr/>
        </p:nvPicPr>
        <p:blipFill>
          <a:blip r:embed="rId3">
            <a:alphaModFix/>
          </a:blip>
          <a:stretch>
            <a:fillRect/>
          </a:stretch>
        </p:blipFill>
        <p:spPr>
          <a:xfrm>
            <a:off x="4572000" y="952026"/>
            <a:ext cx="4454050" cy="2886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in front-end and back-end</a:t>
            </a:r>
            <a:endParaRPr/>
          </a:p>
        </p:txBody>
      </p:sp>
      <p:sp>
        <p:nvSpPr>
          <p:cNvPr id="209" name="Google Shape;209;p3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solidFill>
                  <a:srgbClr val="666666"/>
                </a:solidFill>
              </a:rPr>
              <a:t>Using MVC in the front-end</a:t>
            </a:r>
            <a:endParaRPr b="1" sz="1700">
              <a:solidFill>
                <a:srgbClr val="666666"/>
              </a:solidFill>
            </a:endParaRPr>
          </a:p>
          <a:p>
            <a:pPr indent="0" lvl="0" marL="0" rtl="0" algn="just">
              <a:spcBef>
                <a:spcPts val="1200"/>
              </a:spcBef>
              <a:spcAft>
                <a:spcPts val="0"/>
              </a:spcAft>
              <a:buNone/>
            </a:pPr>
            <a:r>
              <a:rPr lang="en" sz="1100">
                <a:solidFill>
                  <a:srgbClr val="666666"/>
                </a:solidFill>
              </a:rPr>
              <a:t>In the front-end, the MVC architecture is followed as following:</a:t>
            </a:r>
            <a:endParaRPr sz="1100">
              <a:solidFill>
                <a:srgbClr val="666666"/>
              </a:solidFill>
            </a:endParaRPr>
          </a:p>
          <a:p>
            <a:pPr indent="-298450" lvl="0" marL="457200" rtl="0" algn="just">
              <a:spcBef>
                <a:spcPts val="1200"/>
              </a:spcBef>
              <a:spcAft>
                <a:spcPts val="0"/>
              </a:spcAft>
              <a:buClr>
                <a:srgbClr val="666666"/>
              </a:buClr>
              <a:buSzPts val="1100"/>
              <a:buFont typeface="Arial"/>
              <a:buChar char="●"/>
            </a:pPr>
            <a:r>
              <a:rPr b="1" lang="en" sz="1100" u="sng">
                <a:solidFill>
                  <a:srgbClr val="666666"/>
                </a:solidFill>
              </a:rPr>
              <a:t>Model</a:t>
            </a:r>
            <a:r>
              <a:rPr lang="en" sz="1100">
                <a:solidFill>
                  <a:srgbClr val="666666"/>
                </a:solidFill>
              </a:rPr>
              <a:t>: </a:t>
            </a:r>
            <a:r>
              <a:rPr b="1" lang="en" sz="1100">
                <a:solidFill>
                  <a:srgbClr val="666666"/>
                </a:solidFill>
              </a:rPr>
              <a:t>Entity-service.ts</a:t>
            </a:r>
            <a:r>
              <a:rPr lang="en" sz="1100">
                <a:solidFill>
                  <a:srgbClr val="666666"/>
                </a:solidFill>
              </a:rPr>
              <a:t> – file where the data is being fetched</a:t>
            </a:r>
            <a:endParaRPr sz="1100">
              <a:solidFill>
                <a:srgbClr val="666666"/>
              </a:solidFill>
            </a:endParaRPr>
          </a:p>
          <a:p>
            <a:pPr indent="-298450" lvl="0" marL="457200" rtl="0" algn="just">
              <a:spcBef>
                <a:spcPts val="0"/>
              </a:spcBef>
              <a:spcAft>
                <a:spcPts val="0"/>
              </a:spcAft>
              <a:buClr>
                <a:srgbClr val="666666"/>
              </a:buClr>
              <a:buSzPts val="1100"/>
              <a:buFont typeface="Arial"/>
              <a:buChar char="●"/>
            </a:pPr>
            <a:r>
              <a:rPr b="1" lang="en" sz="1100" u="sng">
                <a:solidFill>
                  <a:srgbClr val="666666"/>
                </a:solidFill>
              </a:rPr>
              <a:t>View:</a:t>
            </a:r>
            <a:r>
              <a:rPr lang="en" sz="1100">
                <a:solidFill>
                  <a:srgbClr val="666666"/>
                </a:solidFill>
              </a:rPr>
              <a:t> </a:t>
            </a:r>
            <a:r>
              <a:rPr b="1" lang="en" sz="1100">
                <a:solidFill>
                  <a:srgbClr val="666666"/>
                </a:solidFill>
              </a:rPr>
              <a:t>EntityContainer.component.html</a:t>
            </a:r>
            <a:r>
              <a:rPr lang="en" sz="1100">
                <a:solidFill>
                  <a:srgbClr val="666666"/>
                </a:solidFill>
              </a:rPr>
              <a:t> – file where the design and the representation of the app is written.</a:t>
            </a:r>
            <a:endParaRPr sz="1100">
              <a:solidFill>
                <a:srgbClr val="666666"/>
              </a:solidFill>
            </a:endParaRPr>
          </a:p>
          <a:p>
            <a:pPr indent="-298450" lvl="0" marL="457200" rtl="0" algn="just">
              <a:spcBef>
                <a:spcPts val="0"/>
              </a:spcBef>
              <a:spcAft>
                <a:spcPts val="0"/>
              </a:spcAft>
              <a:buClr>
                <a:srgbClr val="666666"/>
              </a:buClr>
              <a:buSzPts val="1100"/>
              <a:buFont typeface="Arial"/>
              <a:buChar char="●"/>
            </a:pPr>
            <a:r>
              <a:rPr b="1" lang="en" sz="1100" u="sng">
                <a:solidFill>
                  <a:srgbClr val="666666"/>
                </a:solidFill>
              </a:rPr>
              <a:t>Controller:</a:t>
            </a:r>
            <a:r>
              <a:rPr lang="en" sz="1100">
                <a:solidFill>
                  <a:srgbClr val="666666"/>
                </a:solidFill>
              </a:rPr>
              <a:t> </a:t>
            </a:r>
            <a:r>
              <a:rPr b="1" lang="en" sz="1100">
                <a:solidFill>
                  <a:srgbClr val="666666"/>
                </a:solidFill>
              </a:rPr>
              <a:t>EntityContainer.component.ts</a:t>
            </a:r>
            <a:r>
              <a:rPr lang="en" sz="1100">
                <a:solidFill>
                  <a:srgbClr val="666666"/>
                </a:solidFill>
              </a:rPr>
              <a:t> – file where the logic is built, the function from the service is called and given to the html file. </a:t>
            </a:r>
            <a:endParaRPr sz="1100">
              <a:solidFill>
                <a:srgbClr val="666666"/>
              </a:solidFill>
            </a:endParaRPr>
          </a:p>
          <a:p>
            <a:pPr indent="0" lvl="0" marL="0" rtl="0" algn="l">
              <a:spcBef>
                <a:spcPts val="0"/>
              </a:spcBef>
              <a:spcAft>
                <a:spcPts val="1600"/>
              </a:spcAft>
              <a:buNone/>
            </a:pPr>
            <a:r>
              <a:t/>
            </a:r>
            <a:endParaRPr/>
          </a:p>
        </p:txBody>
      </p:sp>
      <p:sp>
        <p:nvSpPr>
          <p:cNvPr id="210" name="Google Shape;210;p3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solidFill>
                  <a:srgbClr val="666666"/>
                </a:solidFill>
              </a:rPr>
              <a:t>Using MVC in the back end</a:t>
            </a:r>
            <a:endParaRPr b="1" sz="1700">
              <a:solidFill>
                <a:srgbClr val="666666"/>
              </a:solidFill>
            </a:endParaRPr>
          </a:p>
          <a:p>
            <a:pPr indent="0" lvl="0" marL="0" rtl="0" algn="l">
              <a:spcBef>
                <a:spcPts val="1800"/>
              </a:spcBef>
              <a:spcAft>
                <a:spcPts val="0"/>
              </a:spcAft>
              <a:buNone/>
            </a:pPr>
            <a:r>
              <a:rPr lang="en" sz="1100">
                <a:solidFill>
                  <a:srgbClr val="666666"/>
                </a:solidFill>
              </a:rPr>
              <a:t>In the back-end, the MVC architecture is followed as following:</a:t>
            </a:r>
            <a:endParaRPr sz="1100">
              <a:solidFill>
                <a:srgbClr val="666666"/>
              </a:solidFill>
            </a:endParaRPr>
          </a:p>
          <a:p>
            <a:pPr indent="-298450" lvl="0" marL="457200" rtl="0" algn="just">
              <a:spcBef>
                <a:spcPts val="1200"/>
              </a:spcBef>
              <a:spcAft>
                <a:spcPts val="0"/>
              </a:spcAft>
              <a:buClr>
                <a:srgbClr val="666666"/>
              </a:buClr>
              <a:buSzPts val="1100"/>
              <a:buFont typeface="Arial"/>
              <a:buChar char="●"/>
            </a:pPr>
            <a:r>
              <a:rPr b="1" lang="en" sz="1100" u="sng">
                <a:solidFill>
                  <a:srgbClr val="666666"/>
                </a:solidFill>
              </a:rPr>
              <a:t>Model</a:t>
            </a:r>
            <a:r>
              <a:rPr lang="en" sz="1100">
                <a:solidFill>
                  <a:srgbClr val="666666"/>
                </a:solidFill>
              </a:rPr>
              <a:t>: DataAcess.js – where the data is being transferred from and to mongo DB</a:t>
            </a:r>
            <a:endParaRPr sz="1100">
              <a:solidFill>
                <a:srgbClr val="666666"/>
              </a:solidFill>
            </a:endParaRPr>
          </a:p>
          <a:p>
            <a:pPr indent="-298450" lvl="0" marL="457200" rtl="0" algn="just">
              <a:spcBef>
                <a:spcPts val="0"/>
              </a:spcBef>
              <a:spcAft>
                <a:spcPts val="0"/>
              </a:spcAft>
              <a:buClr>
                <a:srgbClr val="666666"/>
              </a:buClr>
              <a:buSzPts val="1100"/>
              <a:buFont typeface="Arial"/>
              <a:buChar char="●"/>
            </a:pPr>
            <a:r>
              <a:rPr b="1" lang="en" sz="1100" u="sng">
                <a:solidFill>
                  <a:srgbClr val="666666"/>
                </a:solidFill>
              </a:rPr>
              <a:t>View:</a:t>
            </a:r>
            <a:r>
              <a:rPr lang="en" sz="1100">
                <a:solidFill>
                  <a:srgbClr val="666666"/>
                </a:solidFill>
              </a:rPr>
              <a:t> app.js</a:t>
            </a:r>
            <a:endParaRPr sz="1100">
              <a:solidFill>
                <a:srgbClr val="666666"/>
              </a:solidFill>
            </a:endParaRPr>
          </a:p>
          <a:p>
            <a:pPr indent="-298450" lvl="0" marL="457200" rtl="0" algn="just">
              <a:spcBef>
                <a:spcPts val="0"/>
              </a:spcBef>
              <a:spcAft>
                <a:spcPts val="0"/>
              </a:spcAft>
              <a:buClr>
                <a:srgbClr val="666666"/>
              </a:buClr>
              <a:buSzPts val="1100"/>
              <a:buFont typeface="Arial"/>
              <a:buChar char="●"/>
            </a:pPr>
            <a:r>
              <a:rPr b="1" lang="en" sz="1100" u="sng">
                <a:solidFill>
                  <a:srgbClr val="666666"/>
                </a:solidFill>
              </a:rPr>
              <a:t>Controller:</a:t>
            </a:r>
            <a:r>
              <a:rPr lang="en" sz="1100">
                <a:solidFill>
                  <a:srgbClr val="666666"/>
                </a:solidFill>
              </a:rPr>
              <a:t> EntityModel – where the function of the DataAccess is called and given to the app.js</a:t>
            </a:r>
            <a:endParaRPr sz="1100">
              <a:solidFill>
                <a:srgbClr val="666666"/>
              </a:solidFil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idx="4294967295" type="title"/>
          </p:nvPr>
        </p:nvSpPr>
        <p:spPr>
          <a:xfrm>
            <a:off x="2063150" y="1787125"/>
            <a:ext cx="7677900" cy="298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7200">
                <a:solidFill>
                  <a:schemeClr val="dk1"/>
                </a:solidFill>
              </a:rPr>
              <a:t>Docker</a:t>
            </a:r>
            <a:endParaRPr sz="7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Files</a:t>
            </a:r>
            <a:endParaRPr/>
          </a:p>
        </p:txBody>
      </p:sp>
      <p:sp>
        <p:nvSpPr>
          <p:cNvPr id="221" name="Google Shape;221;p38"/>
          <p:cNvSpPr txBox="1"/>
          <p:nvPr/>
        </p:nvSpPr>
        <p:spPr>
          <a:xfrm>
            <a:off x="155850" y="1375200"/>
            <a:ext cx="8832300" cy="37683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1200"/>
              </a:spcBef>
              <a:spcAft>
                <a:spcPts val="0"/>
              </a:spcAft>
              <a:buNone/>
            </a:pPr>
            <a:r>
              <a:rPr lang="en" sz="2000">
                <a:solidFill>
                  <a:srgbClr val="666666"/>
                </a:solidFill>
                <a:latin typeface="Roboto"/>
                <a:ea typeface="Roboto"/>
                <a:cs typeface="Roboto"/>
                <a:sym typeface="Roboto"/>
              </a:rPr>
              <a:t>A dockerFile is the main configuration of the docker container. We can set all we need in a single file as follows. The followings is an example of a Docker file corresponding to a microservice:</a:t>
            </a:r>
            <a:endParaRPr sz="2000">
              <a:solidFill>
                <a:srgbClr val="666666"/>
              </a:solidFill>
              <a:latin typeface="Roboto"/>
              <a:ea typeface="Roboto"/>
              <a:cs typeface="Roboto"/>
              <a:sym typeface="Roboto"/>
            </a:endParaRPr>
          </a:p>
          <a:p>
            <a:pPr indent="0" lvl="0" marL="457200" rtl="0" algn="l">
              <a:lnSpc>
                <a:spcPct val="100000"/>
              </a:lnSpc>
              <a:spcBef>
                <a:spcPts val="1200"/>
              </a:spcBef>
              <a:spcAft>
                <a:spcPts val="0"/>
              </a:spcAft>
              <a:buNone/>
            </a:pPr>
            <a:r>
              <a:rPr lang="en" sz="1950">
                <a:solidFill>
                  <a:srgbClr val="F3F3F3"/>
                </a:solidFill>
                <a:highlight>
                  <a:srgbClr val="000000"/>
                </a:highlight>
              </a:rPr>
              <a:t>1. FROM node:latest</a:t>
            </a:r>
            <a:br>
              <a:rPr lang="en" sz="1950">
                <a:solidFill>
                  <a:srgbClr val="F3F3F3"/>
                </a:solidFill>
                <a:highlight>
                  <a:srgbClr val="000000"/>
                </a:highlight>
              </a:rPr>
            </a:br>
            <a:r>
              <a:rPr lang="en" sz="1950">
                <a:solidFill>
                  <a:srgbClr val="F3F3F3"/>
                </a:solidFill>
                <a:highlight>
                  <a:srgbClr val="000000"/>
                </a:highlight>
              </a:rPr>
              <a:t>2. COPY . /src</a:t>
            </a:r>
            <a:br>
              <a:rPr lang="en" sz="1950">
                <a:solidFill>
                  <a:srgbClr val="F3F3F3"/>
                </a:solidFill>
                <a:highlight>
                  <a:srgbClr val="000000"/>
                </a:highlight>
              </a:rPr>
            </a:br>
            <a:r>
              <a:rPr lang="en" sz="1950">
                <a:solidFill>
                  <a:srgbClr val="F3F3F3"/>
                </a:solidFill>
                <a:highlight>
                  <a:srgbClr val="000000"/>
                </a:highlight>
              </a:rPr>
              <a:t>3. WORKDIR /src</a:t>
            </a:r>
            <a:br>
              <a:rPr lang="en" sz="1950">
                <a:solidFill>
                  <a:srgbClr val="F3F3F3"/>
                </a:solidFill>
                <a:highlight>
                  <a:srgbClr val="000000"/>
                </a:highlight>
              </a:rPr>
            </a:br>
            <a:r>
              <a:rPr lang="en" sz="1950">
                <a:solidFill>
                  <a:srgbClr val="F3F3F3"/>
                </a:solidFill>
                <a:highlight>
                  <a:srgbClr val="000000"/>
                </a:highlight>
              </a:rPr>
              <a:t>4. RUN npm install</a:t>
            </a:r>
            <a:br>
              <a:rPr lang="en" sz="1950">
                <a:solidFill>
                  <a:srgbClr val="F3F3F3"/>
                </a:solidFill>
                <a:highlight>
                  <a:srgbClr val="000000"/>
                </a:highlight>
              </a:rPr>
            </a:br>
            <a:r>
              <a:rPr lang="en" sz="1950">
                <a:solidFill>
                  <a:srgbClr val="F3F3F3"/>
                </a:solidFill>
                <a:highlight>
                  <a:srgbClr val="000000"/>
                </a:highlight>
              </a:rPr>
              <a:t>5. EXPOSE </a:t>
            </a:r>
            <a:r>
              <a:rPr lang="en" sz="1950">
                <a:solidFill>
                  <a:srgbClr val="F3F3F3"/>
                </a:solidFill>
                <a:highlight>
                  <a:srgbClr val="000000"/>
                </a:highlight>
              </a:rPr>
              <a:t>8081</a:t>
            </a:r>
            <a:br>
              <a:rPr lang="en" sz="1950">
                <a:solidFill>
                  <a:srgbClr val="F3F3F3"/>
                </a:solidFill>
                <a:highlight>
                  <a:srgbClr val="000000"/>
                </a:highlight>
              </a:rPr>
            </a:br>
            <a:r>
              <a:rPr lang="en" sz="1950">
                <a:solidFill>
                  <a:srgbClr val="F3F3F3"/>
                </a:solidFill>
                <a:highlight>
                  <a:srgbClr val="000000"/>
                </a:highlight>
              </a:rPr>
              <a:t>6. CMD node app.js</a:t>
            </a:r>
            <a:endParaRPr sz="2000">
              <a:solidFill>
                <a:srgbClr val="F3F3F3"/>
              </a:solidFill>
              <a:highlight>
                <a:srgbClr val="000000"/>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compose</a:t>
            </a:r>
            <a:endParaRPr/>
          </a:p>
        </p:txBody>
      </p:sp>
      <p:sp>
        <p:nvSpPr>
          <p:cNvPr id="227" name="Google Shape;227;p39"/>
          <p:cNvSpPr txBox="1"/>
          <p:nvPr/>
        </p:nvSpPr>
        <p:spPr>
          <a:xfrm>
            <a:off x="493700" y="1507200"/>
            <a:ext cx="8309400" cy="123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solidFill>
                  <a:srgbClr val="666666"/>
                </a:solidFill>
                <a:latin typeface="Roboto"/>
                <a:ea typeface="Roboto"/>
                <a:cs typeface="Roboto"/>
                <a:sym typeface="Roboto"/>
              </a:rPr>
              <a:t>If we have multiple docker file, it is better to create a docker compose which will run them all in once.</a:t>
            </a:r>
            <a:br>
              <a:rPr lang="en">
                <a:solidFill>
                  <a:srgbClr val="666666"/>
                </a:solidFill>
                <a:highlight>
                  <a:srgbClr val="121212"/>
                </a:highlight>
                <a:latin typeface="Roboto"/>
                <a:ea typeface="Roboto"/>
                <a:cs typeface="Roboto"/>
                <a:sym typeface="Roboto"/>
              </a:rPr>
            </a:br>
            <a:r>
              <a:rPr lang="en">
                <a:solidFill>
                  <a:srgbClr val="666666"/>
                </a:solidFill>
                <a:latin typeface="Roboto"/>
                <a:ea typeface="Roboto"/>
                <a:cs typeface="Roboto"/>
                <a:sym typeface="Roboto"/>
              </a:rPr>
              <a:t>This is a part of our docker compose file. We specify the build file which is the docker file corresponding to each microservice and the local port that will be binded to the container’s port.</a:t>
            </a:r>
            <a:endParaRPr>
              <a:solidFill>
                <a:srgbClr val="666666"/>
              </a:solidFill>
              <a:latin typeface="Roboto"/>
              <a:ea typeface="Roboto"/>
              <a:cs typeface="Roboto"/>
              <a:sym typeface="Roboto"/>
            </a:endParaRPr>
          </a:p>
          <a:p>
            <a:pPr indent="0" lvl="0" marL="0" rtl="0" algn="l">
              <a:lnSpc>
                <a:spcPct val="100000"/>
              </a:lnSpc>
              <a:spcBef>
                <a:spcPts val="1200"/>
              </a:spcBef>
              <a:spcAft>
                <a:spcPts val="0"/>
              </a:spcAft>
              <a:buNone/>
            </a:pPr>
            <a:r>
              <a:t/>
            </a:r>
            <a:endParaRPr>
              <a:solidFill>
                <a:srgbClr val="666666"/>
              </a:solidFill>
              <a:highlight>
                <a:srgbClr val="121212"/>
              </a:highlight>
              <a:latin typeface="Roboto"/>
              <a:ea typeface="Roboto"/>
              <a:cs typeface="Roboto"/>
              <a:sym typeface="Roboto"/>
            </a:endParaRPr>
          </a:p>
          <a:p>
            <a:pPr indent="0" lvl="0" marL="0" rtl="0" algn="l">
              <a:lnSpc>
                <a:spcPct val="100000"/>
              </a:lnSpc>
              <a:spcBef>
                <a:spcPts val="1200"/>
              </a:spcBef>
              <a:spcAft>
                <a:spcPts val="0"/>
              </a:spcAft>
              <a:buNone/>
            </a:pPr>
            <a:r>
              <a:t/>
            </a:r>
            <a:endParaRPr>
              <a:solidFill>
                <a:srgbClr val="666666"/>
              </a:solidFill>
              <a:highlight>
                <a:srgbClr val="121212"/>
              </a:highlight>
              <a:latin typeface="Roboto"/>
              <a:ea typeface="Roboto"/>
              <a:cs typeface="Roboto"/>
              <a:sym typeface="Roboto"/>
            </a:endParaRPr>
          </a:p>
          <a:p>
            <a:pPr indent="0" lvl="0" marL="0" rtl="0" algn="l">
              <a:lnSpc>
                <a:spcPct val="100000"/>
              </a:lnSpc>
              <a:spcBef>
                <a:spcPts val="1200"/>
              </a:spcBef>
              <a:spcAft>
                <a:spcPts val="0"/>
              </a:spcAft>
              <a:buNone/>
            </a:pPr>
            <a:r>
              <a:t/>
            </a:r>
            <a:endParaRPr>
              <a:solidFill>
                <a:srgbClr val="666666"/>
              </a:solidFill>
              <a:highlight>
                <a:srgbClr val="121212"/>
              </a:highlight>
              <a:latin typeface="Roboto"/>
              <a:ea typeface="Roboto"/>
              <a:cs typeface="Roboto"/>
              <a:sym typeface="Roboto"/>
            </a:endParaRPr>
          </a:p>
        </p:txBody>
      </p:sp>
      <p:sp>
        <p:nvSpPr>
          <p:cNvPr id="228" name="Google Shape;228;p39"/>
          <p:cNvSpPr txBox="1"/>
          <p:nvPr/>
        </p:nvSpPr>
        <p:spPr>
          <a:xfrm>
            <a:off x="3177425" y="2744400"/>
            <a:ext cx="3728700" cy="1890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686B78"/>
                </a:solidFill>
                <a:highlight>
                  <a:srgbClr val="121212"/>
                </a:highlight>
              </a:rPr>
              <a:t># Service #0 API Gateway</a:t>
            </a:r>
            <a:br>
              <a:rPr lang="en">
                <a:solidFill>
                  <a:srgbClr val="686B78"/>
                </a:solidFill>
                <a:highlight>
                  <a:srgbClr val="121212"/>
                </a:highlight>
              </a:rPr>
            </a:br>
            <a:r>
              <a:rPr lang="en">
                <a:solidFill>
                  <a:srgbClr val="686B78"/>
                </a:solidFill>
                <a:highlight>
                  <a:srgbClr val="121212"/>
                </a:highlight>
              </a:rPr>
              <a:t>   </a:t>
            </a:r>
            <a:r>
              <a:rPr lang="en">
                <a:solidFill>
                  <a:srgbClr val="CBCDD2"/>
                </a:solidFill>
                <a:highlight>
                  <a:srgbClr val="121212"/>
                </a:highlight>
              </a:rPr>
              <a:t> </a:t>
            </a:r>
            <a:r>
              <a:rPr lang="en">
                <a:solidFill>
                  <a:srgbClr val="EB3D54"/>
                </a:solidFill>
                <a:highlight>
                  <a:srgbClr val="121212"/>
                </a:highlight>
              </a:rPr>
              <a:t>Apigateway</a:t>
            </a:r>
            <a:r>
              <a:rPr lang="en">
                <a:solidFill>
                  <a:srgbClr val="CBCDD2"/>
                </a:solidFill>
                <a:highlight>
                  <a:srgbClr val="121212"/>
                </a:highlight>
              </a:rPr>
              <a:t>:</a:t>
            </a:r>
            <a:br>
              <a:rPr lang="en">
                <a:solidFill>
                  <a:srgbClr val="CBCDD2"/>
                </a:solidFill>
                <a:highlight>
                  <a:srgbClr val="121212"/>
                </a:highlight>
              </a:rPr>
            </a:br>
            <a:r>
              <a:rPr lang="en">
                <a:solidFill>
                  <a:srgbClr val="CBCDD2"/>
                </a:solidFill>
                <a:highlight>
                  <a:srgbClr val="121212"/>
                </a:highlight>
              </a:rPr>
              <a:t>    </a:t>
            </a:r>
            <a:r>
              <a:rPr lang="en">
                <a:solidFill>
                  <a:srgbClr val="EB3D54"/>
                </a:solidFill>
                <a:highlight>
                  <a:srgbClr val="121212"/>
                </a:highlight>
              </a:rPr>
              <a:t>container_name</a:t>
            </a:r>
            <a:r>
              <a:rPr lang="en">
                <a:solidFill>
                  <a:srgbClr val="CBCDD2"/>
                </a:solidFill>
                <a:highlight>
                  <a:srgbClr val="121212"/>
                </a:highlight>
              </a:rPr>
              <a:t>: </a:t>
            </a:r>
            <a:r>
              <a:rPr lang="en">
                <a:solidFill>
                  <a:srgbClr val="4FB4D8"/>
                </a:solidFill>
                <a:highlight>
                  <a:srgbClr val="121212"/>
                </a:highlight>
              </a:rPr>
              <a:t>APIGateway</a:t>
            </a:r>
            <a:br>
              <a:rPr lang="en">
                <a:solidFill>
                  <a:srgbClr val="4FB4D8"/>
                </a:solidFill>
                <a:highlight>
                  <a:srgbClr val="121212"/>
                </a:highlight>
              </a:rPr>
            </a:br>
            <a:r>
              <a:rPr lang="en">
                <a:solidFill>
                  <a:srgbClr val="CBCDD2"/>
                </a:solidFill>
                <a:highlight>
                  <a:srgbClr val="121212"/>
                </a:highlight>
              </a:rPr>
              <a:t>    </a:t>
            </a:r>
            <a:r>
              <a:rPr lang="en">
                <a:solidFill>
                  <a:srgbClr val="EB3D54"/>
                </a:solidFill>
                <a:highlight>
                  <a:srgbClr val="121212"/>
                </a:highlight>
              </a:rPr>
              <a:t>build</a:t>
            </a:r>
            <a:r>
              <a:rPr lang="en">
                <a:solidFill>
                  <a:srgbClr val="CBCDD2"/>
                </a:solidFill>
                <a:highlight>
                  <a:srgbClr val="121212"/>
                </a:highlight>
              </a:rPr>
              <a:t>: </a:t>
            </a:r>
            <a:r>
              <a:rPr lang="en">
                <a:solidFill>
                  <a:srgbClr val="4FB4D8"/>
                </a:solidFill>
                <a:highlight>
                  <a:srgbClr val="121212"/>
                </a:highlight>
              </a:rPr>
              <a:t>./backend/APIGateway</a:t>
            </a:r>
            <a:br>
              <a:rPr lang="en">
                <a:solidFill>
                  <a:srgbClr val="4FB4D8"/>
                </a:solidFill>
                <a:highlight>
                  <a:srgbClr val="121212"/>
                </a:highlight>
              </a:rPr>
            </a:br>
            <a:r>
              <a:rPr lang="en">
                <a:solidFill>
                  <a:srgbClr val="CBCDD2"/>
                </a:solidFill>
                <a:highlight>
                  <a:srgbClr val="121212"/>
                </a:highlight>
              </a:rPr>
              <a:t>    </a:t>
            </a:r>
            <a:r>
              <a:rPr lang="en">
                <a:solidFill>
                  <a:srgbClr val="EB3D54"/>
                </a:solidFill>
                <a:highlight>
                  <a:srgbClr val="121212"/>
                </a:highlight>
              </a:rPr>
              <a:t>ports</a:t>
            </a:r>
            <a:r>
              <a:rPr lang="en">
                <a:solidFill>
                  <a:srgbClr val="CBCDD2"/>
                </a:solidFill>
                <a:highlight>
                  <a:srgbClr val="121212"/>
                </a:highlight>
              </a:rPr>
              <a:t>    - </a:t>
            </a:r>
            <a:r>
              <a:rPr lang="en">
                <a:solidFill>
                  <a:srgbClr val="4FB4D8"/>
                </a:solidFill>
                <a:highlight>
                  <a:srgbClr val="121212"/>
                </a:highlight>
              </a:rPr>
              <a:t>"8080:8080"</a:t>
            </a:r>
            <a:endParaRPr>
              <a:latin typeface="Roboto"/>
              <a:ea typeface="Roboto"/>
              <a:cs typeface="Roboto"/>
              <a:sym typeface="Roboto"/>
            </a:endParaRPr>
          </a:p>
        </p:txBody>
      </p:sp>
      <p:sp>
        <p:nvSpPr>
          <p:cNvPr id="229" name="Google Shape;229;p39"/>
          <p:cNvSpPr txBox="1"/>
          <p:nvPr/>
        </p:nvSpPr>
        <p:spPr>
          <a:xfrm>
            <a:off x="6062800" y="2744400"/>
            <a:ext cx="4575000" cy="1679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686B78"/>
                </a:solidFill>
                <a:highlight>
                  <a:srgbClr val="121212"/>
                </a:highlight>
              </a:rPr>
              <a:t># Service #1 Books Service</a:t>
            </a:r>
            <a:br>
              <a:rPr lang="en">
                <a:solidFill>
                  <a:srgbClr val="686B78"/>
                </a:solidFill>
                <a:highlight>
                  <a:srgbClr val="121212"/>
                </a:highlight>
              </a:rPr>
            </a:br>
            <a:r>
              <a:rPr lang="en">
                <a:solidFill>
                  <a:srgbClr val="CBCDD2"/>
                </a:solidFill>
                <a:highlight>
                  <a:srgbClr val="121212"/>
                </a:highlight>
              </a:rPr>
              <a:t>  </a:t>
            </a:r>
            <a:r>
              <a:rPr lang="en">
                <a:solidFill>
                  <a:srgbClr val="EB3D54"/>
                </a:solidFill>
                <a:highlight>
                  <a:srgbClr val="121212"/>
                </a:highlight>
              </a:rPr>
              <a:t>Books</a:t>
            </a:r>
            <a:r>
              <a:rPr lang="en">
                <a:solidFill>
                  <a:srgbClr val="CBCDD2"/>
                </a:solidFill>
                <a:highlight>
                  <a:srgbClr val="121212"/>
                </a:highlight>
              </a:rPr>
              <a:t>:</a:t>
            </a:r>
            <a:br>
              <a:rPr lang="en">
                <a:solidFill>
                  <a:srgbClr val="CBCDD2"/>
                </a:solidFill>
                <a:highlight>
                  <a:srgbClr val="121212"/>
                </a:highlight>
              </a:rPr>
            </a:br>
            <a:r>
              <a:rPr lang="en">
                <a:solidFill>
                  <a:srgbClr val="CBCDD2"/>
                </a:solidFill>
                <a:highlight>
                  <a:srgbClr val="121212"/>
                </a:highlight>
              </a:rPr>
              <a:t>   </a:t>
            </a:r>
            <a:r>
              <a:rPr lang="en">
                <a:solidFill>
                  <a:srgbClr val="EB3D54"/>
                </a:solidFill>
                <a:highlight>
                  <a:srgbClr val="121212"/>
                </a:highlight>
              </a:rPr>
              <a:t>container_name</a:t>
            </a:r>
            <a:r>
              <a:rPr lang="en">
                <a:solidFill>
                  <a:srgbClr val="CBCDD2"/>
                </a:solidFill>
                <a:highlight>
                  <a:srgbClr val="121212"/>
                </a:highlight>
              </a:rPr>
              <a:t>: </a:t>
            </a:r>
            <a:r>
              <a:rPr lang="en">
                <a:solidFill>
                  <a:srgbClr val="4FB4D8"/>
                </a:solidFill>
                <a:highlight>
                  <a:srgbClr val="121212"/>
                </a:highlight>
              </a:rPr>
              <a:t>BooksService</a:t>
            </a:r>
            <a:br>
              <a:rPr lang="en">
                <a:solidFill>
                  <a:srgbClr val="4FB4D8"/>
                </a:solidFill>
                <a:highlight>
                  <a:srgbClr val="121212"/>
                </a:highlight>
              </a:rPr>
            </a:br>
            <a:r>
              <a:rPr lang="en">
                <a:solidFill>
                  <a:srgbClr val="CBCDD2"/>
                </a:solidFill>
                <a:highlight>
                  <a:srgbClr val="121212"/>
                </a:highlight>
              </a:rPr>
              <a:t>    </a:t>
            </a:r>
            <a:r>
              <a:rPr lang="en">
                <a:solidFill>
                  <a:srgbClr val="EB3D54"/>
                </a:solidFill>
                <a:highlight>
                  <a:srgbClr val="121212"/>
                </a:highlight>
              </a:rPr>
              <a:t>build</a:t>
            </a:r>
            <a:r>
              <a:rPr lang="en">
                <a:solidFill>
                  <a:srgbClr val="CBCDD2"/>
                </a:solidFill>
                <a:highlight>
                  <a:srgbClr val="121212"/>
                </a:highlight>
              </a:rPr>
              <a:t>: </a:t>
            </a:r>
            <a:r>
              <a:rPr lang="en">
                <a:solidFill>
                  <a:srgbClr val="4FB4D8"/>
                </a:solidFill>
                <a:highlight>
                  <a:srgbClr val="121212"/>
                </a:highlight>
              </a:rPr>
              <a:t>./backend/booksservice</a:t>
            </a:r>
            <a:br>
              <a:rPr lang="en">
                <a:solidFill>
                  <a:srgbClr val="4FB4D8"/>
                </a:solidFill>
                <a:highlight>
                  <a:srgbClr val="121212"/>
                </a:highlight>
              </a:rPr>
            </a:br>
            <a:r>
              <a:rPr lang="en">
                <a:solidFill>
                  <a:srgbClr val="CBCDD2"/>
                </a:solidFill>
                <a:highlight>
                  <a:srgbClr val="121212"/>
                </a:highlight>
              </a:rPr>
              <a:t>    </a:t>
            </a:r>
            <a:r>
              <a:rPr lang="en">
                <a:solidFill>
                  <a:srgbClr val="EB3D54"/>
                </a:solidFill>
                <a:highlight>
                  <a:srgbClr val="121212"/>
                </a:highlight>
              </a:rPr>
              <a:t>Ports</a:t>
            </a:r>
            <a:r>
              <a:rPr lang="en">
                <a:solidFill>
                  <a:srgbClr val="CBCDD2"/>
                </a:solidFill>
                <a:highlight>
                  <a:srgbClr val="121212"/>
                </a:highlight>
              </a:rPr>
              <a:t>:   - </a:t>
            </a:r>
            <a:r>
              <a:rPr lang="en">
                <a:solidFill>
                  <a:srgbClr val="4FB4D8"/>
                </a:solidFill>
                <a:highlight>
                  <a:srgbClr val="121212"/>
                </a:highlight>
              </a:rPr>
              <a:t>"8084:8084"</a:t>
            </a:r>
            <a:endParaRPr>
              <a:latin typeface="Roboto"/>
              <a:ea typeface="Roboto"/>
              <a:cs typeface="Roboto"/>
              <a:sym typeface="Roboto"/>
            </a:endParaRPr>
          </a:p>
        </p:txBody>
      </p:sp>
      <p:sp>
        <p:nvSpPr>
          <p:cNvPr id="230" name="Google Shape;230;p39"/>
          <p:cNvSpPr txBox="1"/>
          <p:nvPr/>
        </p:nvSpPr>
        <p:spPr>
          <a:xfrm>
            <a:off x="493700" y="2744400"/>
            <a:ext cx="3096900" cy="1454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686B78"/>
                </a:solidFill>
                <a:highlight>
                  <a:srgbClr val="121212"/>
                </a:highlight>
              </a:rPr>
              <a:t># Front End</a:t>
            </a:r>
            <a:br>
              <a:rPr lang="en">
                <a:solidFill>
                  <a:srgbClr val="686B78"/>
                </a:solidFill>
                <a:highlight>
                  <a:srgbClr val="121212"/>
                </a:highlight>
              </a:rPr>
            </a:br>
            <a:r>
              <a:rPr lang="en">
                <a:solidFill>
                  <a:srgbClr val="CBCDD2"/>
                </a:solidFill>
                <a:highlight>
                  <a:srgbClr val="121212"/>
                </a:highlight>
              </a:rPr>
              <a:t> </a:t>
            </a:r>
            <a:r>
              <a:rPr lang="en">
                <a:solidFill>
                  <a:srgbClr val="EB3D54"/>
                </a:solidFill>
                <a:highlight>
                  <a:srgbClr val="121212"/>
                </a:highlight>
              </a:rPr>
              <a:t>Frontend</a:t>
            </a:r>
            <a:r>
              <a:rPr lang="en">
                <a:solidFill>
                  <a:srgbClr val="CBCDD2"/>
                </a:solidFill>
                <a:highlight>
                  <a:srgbClr val="121212"/>
                </a:highlight>
              </a:rPr>
              <a:t>:</a:t>
            </a:r>
            <a:br>
              <a:rPr lang="en">
                <a:solidFill>
                  <a:srgbClr val="CBCDD2"/>
                </a:solidFill>
                <a:highlight>
                  <a:srgbClr val="121212"/>
                </a:highlight>
              </a:rPr>
            </a:br>
            <a:r>
              <a:rPr lang="en">
                <a:solidFill>
                  <a:srgbClr val="CBCDD2"/>
                </a:solidFill>
                <a:highlight>
                  <a:srgbClr val="121212"/>
                </a:highlight>
              </a:rPr>
              <a:t>    </a:t>
            </a:r>
            <a:r>
              <a:rPr lang="en">
                <a:solidFill>
                  <a:srgbClr val="EB3D54"/>
                </a:solidFill>
                <a:highlight>
                  <a:srgbClr val="121212"/>
                </a:highlight>
              </a:rPr>
              <a:t>container_name</a:t>
            </a:r>
            <a:r>
              <a:rPr lang="en">
                <a:solidFill>
                  <a:srgbClr val="CBCDD2"/>
                </a:solidFill>
                <a:highlight>
                  <a:srgbClr val="121212"/>
                </a:highlight>
              </a:rPr>
              <a:t>: </a:t>
            </a:r>
            <a:r>
              <a:rPr lang="en">
                <a:solidFill>
                  <a:srgbClr val="4FB4D8"/>
                </a:solidFill>
                <a:highlight>
                  <a:srgbClr val="121212"/>
                </a:highlight>
              </a:rPr>
              <a:t>FrontEnd</a:t>
            </a:r>
            <a:br>
              <a:rPr lang="en">
                <a:solidFill>
                  <a:srgbClr val="4FB4D8"/>
                </a:solidFill>
                <a:highlight>
                  <a:srgbClr val="121212"/>
                </a:highlight>
              </a:rPr>
            </a:br>
            <a:r>
              <a:rPr lang="en">
                <a:solidFill>
                  <a:srgbClr val="CBCDD2"/>
                </a:solidFill>
                <a:highlight>
                  <a:srgbClr val="121212"/>
                </a:highlight>
              </a:rPr>
              <a:t>    </a:t>
            </a:r>
            <a:r>
              <a:rPr lang="en">
                <a:solidFill>
                  <a:srgbClr val="EB3D54"/>
                </a:solidFill>
                <a:highlight>
                  <a:srgbClr val="121212"/>
                </a:highlight>
              </a:rPr>
              <a:t>build</a:t>
            </a:r>
            <a:r>
              <a:rPr lang="en">
                <a:solidFill>
                  <a:srgbClr val="CBCDD2"/>
                </a:solidFill>
                <a:highlight>
                  <a:srgbClr val="121212"/>
                </a:highlight>
              </a:rPr>
              <a:t>: </a:t>
            </a:r>
            <a:r>
              <a:rPr lang="en">
                <a:solidFill>
                  <a:srgbClr val="4FB4D8"/>
                </a:solidFill>
                <a:highlight>
                  <a:srgbClr val="121212"/>
                </a:highlight>
              </a:rPr>
              <a:t>./frontend</a:t>
            </a:r>
            <a:br>
              <a:rPr lang="en">
                <a:solidFill>
                  <a:srgbClr val="4FB4D8"/>
                </a:solidFill>
                <a:highlight>
                  <a:srgbClr val="121212"/>
                </a:highlight>
              </a:rPr>
            </a:br>
            <a:r>
              <a:rPr lang="en">
                <a:solidFill>
                  <a:srgbClr val="CBCDD2"/>
                </a:solidFill>
                <a:highlight>
                  <a:srgbClr val="121212"/>
                </a:highlight>
              </a:rPr>
              <a:t>    </a:t>
            </a:r>
            <a:r>
              <a:rPr lang="en">
                <a:solidFill>
                  <a:srgbClr val="EB3D54"/>
                </a:solidFill>
                <a:highlight>
                  <a:srgbClr val="121212"/>
                </a:highlight>
              </a:rPr>
              <a:t>ports</a:t>
            </a:r>
            <a:r>
              <a:rPr lang="en">
                <a:solidFill>
                  <a:srgbClr val="CBCDD2"/>
                </a:solidFill>
                <a:highlight>
                  <a:srgbClr val="121212"/>
                </a:highlight>
              </a:rPr>
              <a:t>    - </a:t>
            </a:r>
            <a:r>
              <a:rPr lang="en">
                <a:solidFill>
                  <a:srgbClr val="4FB4D8"/>
                </a:solidFill>
                <a:highlight>
                  <a:srgbClr val="121212"/>
                </a:highlight>
              </a:rPr>
              <a:t>"4200:4200"</a:t>
            </a:r>
            <a:endParaRPr>
              <a:latin typeface="Roboto"/>
              <a:ea typeface="Roboto"/>
              <a:cs typeface="Roboto"/>
              <a:sym typeface="Roboto"/>
            </a:endParaRPr>
          </a:p>
        </p:txBody>
      </p:sp>
      <p:sp>
        <p:nvSpPr>
          <p:cNvPr id="231" name="Google Shape;231;p39"/>
          <p:cNvSpPr txBox="1"/>
          <p:nvPr/>
        </p:nvSpPr>
        <p:spPr>
          <a:xfrm>
            <a:off x="3590600" y="4423800"/>
            <a:ext cx="24198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66666"/>
                </a:solidFill>
                <a:latin typeface="Roboto"/>
                <a:ea typeface="Roboto"/>
                <a:cs typeface="Roboto"/>
                <a:sym typeface="Roboto"/>
              </a:rPr>
              <a:t>Etc .. </a:t>
            </a:r>
            <a:endParaRPr sz="2400">
              <a:solidFill>
                <a:srgbClr val="666666"/>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idx="4294967295" type="title"/>
          </p:nvPr>
        </p:nvSpPr>
        <p:spPr>
          <a:xfrm>
            <a:off x="2251150" y="1948275"/>
            <a:ext cx="7677900" cy="298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7200">
                <a:solidFill>
                  <a:schemeClr val="dk1"/>
                </a:solidFill>
              </a:rPr>
              <a:t>MQTT</a:t>
            </a:r>
            <a:endParaRPr sz="7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261750" y="325400"/>
            <a:ext cx="86205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Connection between front-end and back-end</a:t>
            </a:r>
            <a:endParaRPr sz="3600"/>
          </a:p>
        </p:txBody>
      </p:sp>
      <p:sp>
        <p:nvSpPr>
          <p:cNvPr id="242" name="Google Shape;242;p41"/>
          <p:cNvSpPr txBox="1"/>
          <p:nvPr/>
        </p:nvSpPr>
        <p:spPr>
          <a:xfrm>
            <a:off x="590900" y="1490675"/>
            <a:ext cx="7910100" cy="30000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1200"/>
              </a:spcBef>
              <a:spcAft>
                <a:spcPts val="0"/>
              </a:spcAft>
              <a:buNone/>
            </a:pPr>
            <a:r>
              <a:rPr lang="en">
                <a:solidFill>
                  <a:srgbClr val="FFFFFF"/>
                </a:solidFill>
                <a:latin typeface="Roboto"/>
                <a:ea typeface="Roboto"/>
                <a:cs typeface="Roboto"/>
                <a:sym typeface="Roboto"/>
              </a:rPr>
              <a:t>As mentioned before, the front – end fetches data from the back – end by making http request (post) requests on port 8080.</a:t>
            </a:r>
            <a:endParaRPr>
              <a:solidFill>
                <a:srgbClr val="FFFFFF"/>
              </a:solidFill>
              <a:latin typeface="Roboto"/>
              <a:ea typeface="Roboto"/>
              <a:cs typeface="Roboto"/>
              <a:sym typeface="Roboto"/>
            </a:endParaRPr>
          </a:p>
          <a:p>
            <a:pPr indent="457200" lvl="0" marL="0" rtl="0" algn="just">
              <a:lnSpc>
                <a:spcPct val="115000"/>
              </a:lnSpc>
              <a:spcBef>
                <a:spcPts val="1200"/>
              </a:spcBef>
              <a:spcAft>
                <a:spcPts val="0"/>
              </a:spcAft>
              <a:buNone/>
            </a:pPr>
            <a:r>
              <a:rPr lang="en">
                <a:solidFill>
                  <a:srgbClr val="FFFFFF"/>
                </a:solidFill>
                <a:latin typeface="Roboto"/>
                <a:ea typeface="Roboto"/>
                <a:cs typeface="Roboto"/>
                <a:sym typeface="Roboto"/>
              </a:rPr>
              <a:t>Now how can we make the three services in the back – end share information and talk to each other? MQTT is the answer.</a:t>
            </a:r>
            <a:endParaRPr>
              <a:solidFill>
                <a:srgbClr val="FFFFFF"/>
              </a:solidFill>
              <a:latin typeface="Roboto"/>
              <a:ea typeface="Roboto"/>
              <a:cs typeface="Roboto"/>
              <a:sym typeface="Roboto"/>
            </a:endParaRPr>
          </a:p>
        </p:txBody>
      </p:sp>
      <p:sp>
        <p:nvSpPr>
          <p:cNvPr id="243" name="Google Shape;243;p41"/>
          <p:cNvSpPr/>
          <p:nvPr/>
        </p:nvSpPr>
        <p:spPr>
          <a:xfrm>
            <a:off x="590900" y="3061925"/>
            <a:ext cx="2484600" cy="15309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t>   </a:t>
            </a:r>
            <a:r>
              <a:rPr b="1" lang="en" sz="2400"/>
              <a:t>Front - End</a:t>
            </a:r>
            <a:r>
              <a:rPr b="1" lang="en" sz="3000"/>
              <a:t> </a:t>
            </a:r>
            <a:endParaRPr b="1" sz="2400"/>
          </a:p>
        </p:txBody>
      </p:sp>
      <p:sp>
        <p:nvSpPr>
          <p:cNvPr id="244" name="Google Shape;244;p41"/>
          <p:cNvSpPr/>
          <p:nvPr/>
        </p:nvSpPr>
        <p:spPr>
          <a:xfrm>
            <a:off x="5761275" y="3061925"/>
            <a:ext cx="2484600" cy="15309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t>Api Gateway (Back-end)</a:t>
            </a:r>
            <a:endParaRPr b="1" sz="2400"/>
          </a:p>
        </p:txBody>
      </p:sp>
      <p:sp>
        <p:nvSpPr>
          <p:cNvPr id="245" name="Google Shape;245;p41"/>
          <p:cNvSpPr/>
          <p:nvPr/>
        </p:nvSpPr>
        <p:spPr>
          <a:xfrm>
            <a:off x="3337338" y="3474875"/>
            <a:ext cx="2162100" cy="705000"/>
          </a:xfrm>
          <a:prstGeom prst="leftRightArrow">
            <a:avLst>
              <a:gd fmla="val 50000" name="adj1"/>
              <a:gd fmla="val 50000" name="adj2"/>
            </a:avLst>
          </a:prstGeom>
          <a:solidFill>
            <a:srgbClr val="4FB4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   HTTP Requests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idx="4294967295" type="title"/>
          </p:nvPr>
        </p:nvSpPr>
        <p:spPr>
          <a:xfrm>
            <a:off x="815850" y="2050225"/>
            <a:ext cx="7512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7200">
                <a:solidFill>
                  <a:schemeClr val="dk1"/>
                </a:solidFill>
              </a:rPr>
              <a:t>Introduction</a:t>
            </a:r>
            <a:endParaRPr sz="7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07175"/>
            <a:ext cx="5334900" cy="66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MQTT connection</a:t>
            </a:r>
            <a:endParaRPr sz="3600"/>
          </a:p>
        </p:txBody>
      </p:sp>
      <p:sp>
        <p:nvSpPr>
          <p:cNvPr id="251" name="Google Shape;251;p42"/>
          <p:cNvSpPr txBox="1"/>
          <p:nvPr/>
        </p:nvSpPr>
        <p:spPr>
          <a:xfrm>
            <a:off x="311700" y="827863"/>
            <a:ext cx="8775300" cy="7449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1200"/>
              </a:spcBef>
              <a:spcAft>
                <a:spcPts val="0"/>
              </a:spcAft>
              <a:buNone/>
            </a:pPr>
            <a:r>
              <a:rPr b="1" lang="en" sz="1100">
                <a:solidFill>
                  <a:srgbClr val="FFFFFF"/>
                </a:solidFill>
              </a:rPr>
              <a:t>Now how can we make the three services in the back – end share information and talk to each other?</a:t>
            </a:r>
            <a:br>
              <a:rPr b="1" lang="en" sz="1100">
                <a:solidFill>
                  <a:srgbClr val="FFFFFF"/>
                </a:solidFill>
              </a:rPr>
            </a:br>
            <a:r>
              <a:rPr b="1" lang="en" sz="1100">
                <a:solidFill>
                  <a:srgbClr val="FFFFFF"/>
                </a:solidFill>
              </a:rPr>
              <a:t>MQTT is the answer.</a:t>
            </a:r>
            <a:endParaRPr b="1" sz="1100">
              <a:solidFill>
                <a:srgbClr val="FFFFFF"/>
              </a:solidFill>
            </a:endParaRPr>
          </a:p>
          <a:p>
            <a:pPr indent="457200" lvl="0" marL="0" rtl="0" algn="l">
              <a:lnSpc>
                <a:spcPct val="107000"/>
              </a:lnSpc>
              <a:spcBef>
                <a:spcPts val="0"/>
              </a:spcBef>
              <a:spcAft>
                <a:spcPts val="0"/>
              </a:spcAft>
              <a:buNone/>
            </a:pPr>
            <a:r>
              <a:rPr lang="en" sz="1100">
                <a:solidFill>
                  <a:srgbClr val="FFFFFF"/>
                </a:solidFill>
              </a:rPr>
              <a:t>MQTT is a simple messaging protocol, designed for constrained devices with low bandwidth.</a:t>
            </a:r>
            <a:endParaRPr sz="1100">
              <a:solidFill>
                <a:srgbClr val="FFFFFF"/>
              </a:solidFill>
            </a:endParaRPr>
          </a:p>
          <a:p>
            <a:pPr indent="457200" lvl="0" marL="0" rtl="0" algn="l">
              <a:spcBef>
                <a:spcPts val="0"/>
              </a:spcBef>
              <a:spcAft>
                <a:spcPts val="0"/>
              </a:spcAft>
              <a:buNone/>
            </a:pPr>
            <a:r>
              <a:rPr lang="en" sz="1100">
                <a:solidFill>
                  <a:srgbClr val="FFFFFF"/>
                </a:solidFill>
              </a:rPr>
              <a:t>MQTT allows to send commands to control outputs, read and publish data from and to multiple interfaces.</a:t>
            </a:r>
            <a:endParaRPr>
              <a:solidFill>
                <a:srgbClr val="FFFFFF"/>
              </a:solidFill>
            </a:endParaRPr>
          </a:p>
        </p:txBody>
      </p:sp>
      <p:pic>
        <p:nvPicPr>
          <p:cNvPr id="252" name="Google Shape;252;p42"/>
          <p:cNvPicPr preferRelativeResize="0"/>
          <p:nvPr/>
        </p:nvPicPr>
        <p:blipFill>
          <a:blip r:embed="rId3">
            <a:alphaModFix/>
          </a:blip>
          <a:stretch>
            <a:fillRect/>
          </a:stretch>
        </p:blipFill>
        <p:spPr>
          <a:xfrm>
            <a:off x="1527038" y="2125125"/>
            <a:ext cx="6344614" cy="2856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58" name="Google Shape;258;p43"/>
          <p:cNvSpPr txBox="1"/>
          <p:nvPr/>
        </p:nvSpPr>
        <p:spPr>
          <a:xfrm>
            <a:off x="457200" y="1695450"/>
            <a:ext cx="8727600" cy="2801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200"/>
              </a:spcBef>
              <a:spcAft>
                <a:spcPts val="0"/>
              </a:spcAft>
              <a:buNone/>
            </a:pPr>
            <a:r>
              <a:rPr lang="en">
                <a:solidFill>
                  <a:srgbClr val="666666"/>
                </a:solidFill>
                <a:latin typeface="Roboto"/>
                <a:ea typeface="Roboto"/>
                <a:cs typeface="Roboto"/>
                <a:sym typeface="Roboto"/>
              </a:rPr>
              <a:t>As we mentioned in the paragraph above. The API gateway will receive the order from the front end as a JSON which format will be :</a:t>
            </a:r>
            <a:endParaRPr>
              <a:solidFill>
                <a:srgbClr val="666666"/>
              </a:solidFill>
              <a:latin typeface="Roboto"/>
              <a:ea typeface="Roboto"/>
              <a:cs typeface="Roboto"/>
              <a:sym typeface="Roboto"/>
            </a:endParaRPr>
          </a:p>
          <a:p>
            <a:pPr indent="0" lvl="0" marL="0" rtl="0" algn="l">
              <a:lnSpc>
                <a:spcPct val="100000"/>
              </a:lnSpc>
              <a:spcBef>
                <a:spcPts val="1200"/>
              </a:spcBef>
              <a:spcAft>
                <a:spcPts val="0"/>
              </a:spcAft>
              <a:buNone/>
            </a:pPr>
            <a:r>
              <a:rPr lang="en">
                <a:solidFill>
                  <a:srgbClr val="CBCDD2"/>
                </a:solidFill>
                <a:highlight>
                  <a:srgbClr val="121212"/>
                </a:highlight>
              </a:rPr>
              <a:t>    </a:t>
            </a:r>
            <a:r>
              <a:rPr i="1" lang="en">
                <a:solidFill>
                  <a:srgbClr val="EB3D54"/>
                </a:solidFill>
                <a:highlight>
                  <a:srgbClr val="121212"/>
                </a:highlight>
              </a:rPr>
              <a:t>let</a:t>
            </a:r>
            <a:r>
              <a:rPr lang="en">
                <a:solidFill>
                  <a:srgbClr val="CBCDD2"/>
                </a:solidFill>
                <a:highlight>
                  <a:srgbClr val="121212"/>
                </a:highlight>
              </a:rPr>
              <a:t> data </a:t>
            </a:r>
            <a:r>
              <a:rPr lang="en">
                <a:solidFill>
                  <a:srgbClr val="78BD65"/>
                </a:solidFill>
                <a:highlight>
                  <a:srgbClr val="121212"/>
                </a:highlight>
              </a:rPr>
              <a:t>=</a:t>
            </a:r>
            <a:r>
              <a:rPr lang="en">
                <a:solidFill>
                  <a:srgbClr val="CBCDD2"/>
                </a:solidFill>
                <a:highlight>
                  <a:srgbClr val="121212"/>
                </a:highlight>
              </a:rPr>
              <a:t> {</a:t>
            </a:r>
            <a:br>
              <a:rPr lang="en">
                <a:solidFill>
                  <a:srgbClr val="CBCDD2"/>
                </a:solidFill>
                <a:highlight>
                  <a:srgbClr val="121212"/>
                </a:highlight>
              </a:rPr>
            </a:br>
            <a:r>
              <a:rPr lang="en">
                <a:solidFill>
                  <a:srgbClr val="CBCDD2"/>
                </a:solidFill>
                <a:highlight>
                  <a:srgbClr val="121212"/>
                </a:highlight>
              </a:rPr>
              <a:t>      </a:t>
            </a:r>
            <a:r>
              <a:rPr lang="en">
                <a:solidFill>
                  <a:srgbClr val="4FB4D8"/>
                </a:solidFill>
                <a:highlight>
                  <a:srgbClr val="121212"/>
                </a:highlight>
              </a:rPr>
              <a:t>"bookID"</a:t>
            </a:r>
            <a:r>
              <a:rPr lang="en">
                <a:solidFill>
                  <a:srgbClr val="CBCDD2"/>
                </a:solidFill>
                <a:highlight>
                  <a:srgbClr val="121212"/>
                </a:highlight>
              </a:rPr>
              <a:t>: this.selectedBook,</a:t>
            </a:r>
            <a:br>
              <a:rPr lang="en">
                <a:solidFill>
                  <a:srgbClr val="CBCDD2"/>
                </a:solidFill>
                <a:highlight>
                  <a:srgbClr val="121212"/>
                </a:highlight>
              </a:rPr>
            </a:br>
            <a:r>
              <a:rPr lang="en">
                <a:solidFill>
                  <a:srgbClr val="CBCDD2"/>
                </a:solidFill>
                <a:highlight>
                  <a:srgbClr val="121212"/>
                </a:highlight>
              </a:rPr>
              <a:t>      </a:t>
            </a:r>
            <a:r>
              <a:rPr lang="en">
                <a:solidFill>
                  <a:srgbClr val="4FB4D8"/>
                </a:solidFill>
                <a:highlight>
                  <a:srgbClr val="121212"/>
                </a:highlight>
              </a:rPr>
              <a:t>"ClientID"</a:t>
            </a:r>
            <a:r>
              <a:rPr lang="en">
                <a:solidFill>
                  <a:srgbClr val="CBCDD2"/>
                </a:solidFill>
                <a:highlight>
                  <a:srgbClr val="121212"/>
                </a:highlight>
              </a:rPr>
              <a:t>: this.selectedCustomer</a:t>
            </a:r>
            <a:br>
              <a:rPr lang="en">
                <a:solidFill>
                  <a:srgbClr val="CBCDD2"/>
                </a:solidFill>
                <a:highlight>
                  <a:srgbClr val="121212"/>
                </a:highlight>
              </a:rPr>
            </a:br>
            <a:r>
              <a:rPr lang="en">
                <a:solidFill>
                  <a:srgbClr val="CBCDD2"/>
                </a:solidFill>
                <a:highlight>
                  <a:srgbClr val="121212"/>
                </a:highlight>
              </a:rPr>
              <a:t>    }</a:t>
            </a:r>
            <a:endParaRPr>
              <a:solidFill>
                <a:srgbClr val="CBCDD2"/>
              </a:solidFill>
              <a:highlight>
                <a:srgbClr val="121212"/>
              </a:highlight>
            </a:endParaRPr>
          </a:p>
          <a:p>
            <a:pPr indent="0" lvl="0" marL="0" rtl="0" algn="l">
              <a:lnSpc>
                <a:spcPct val="115000"/>
              </a:lnSpc>
              <a:spcBef>
                <a:spcPts val="1200"/>
              </a:spcBef>
              <a:spcAft>
                <a:spcPts val="0"/>
              </a:spcAft>
              <a:buNone/>
            </a:pPr>
            <a:r>
              <a:t/>
            </a:r>
            <a:endParaRPr>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a:solidFill>
                  <a:schemeClr val="dk2"/>
                </a:solidFill>
                <a:latin typeface="Roboto"/>
                <a:ea typeface="Roboto"/>
                <a:cs typeface="Roboto"/>
                <a:sym typeface="Roboto"/>
              </a:rPr>
              <a:t>These fields are filled using 2-way data binding feature. Angular provides this feature as follows:</a:t>
            </a:r>
            <a:endParaRPr>
              <a:solidFill>
                <a:schemeClr val="dk2"/>
              </a:solidFill>
              <a:latin typeface="Roboto"/>
              <a:ea typeface="Roboto"/>
              <a:cs typeface="Roboto"/>
              <a:sym typeface="Roboto"/>
            </a:endParaRPr>
          </a:p>
          <a:p>
            <a:pPr indent="0" lvl="0" marL="0" rtl="0" algn="l">
              <a:lnSpc>
                <a:spcPct val="100000"/>
              </a:lnSpc>
              <a:spcBef>
                <a:spcPts val="1200"/>
              </a:spcBef>
              <a:spcAft>
                <a:spcPts val="0"/>
              </a:spcAft>
              <a:buNone/>
            </a:pPr>
            <a:r>
              <a:t/>
            </a:r>
            <a:endParaRPr>
              <a:solidFill>
                <a:srgbClr val="CBCDD2"/>
              </a:solidFill>
              <a:highlight>
                <a:srgbClr val="121212"/>
              </a:highlight>
            </a:endParaRPr>
          </a:p>
          <a:p>
            <a:pPr indent="0" lvl="0" marL="0" rtl="0" algn="l">
              <a:lnSpc>
                <a:spcPct val="100000"/>
              </a:lnSpc>
              <a:spcBef>
                <a:spcPts val="1200"/>
              </a:spcBef>
              <a:spcAft>
                <a:spcPts val="0"/>
              </a:spcAft>
              <a:buNone/>
            </a:pPr>
            <a:r>
              <a:t/>
            </a:r>
            <a:endParaRPr>
              <a:solidFill>
                <a:srgbClr val="CBCDD2"/>
              </a:solidFill>
              <a:highlight>
                <a:srgbClr val="121212"/>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311700" y="243750"/>
            <a:ext cx="8520600" cy="9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 Publishing messages to the topic (from the Api - Gateway)</a:t>
            </a:r>
            <a:endParaRPr/>
          </a:p>
        </p:txBody>
      </p:sp>
      <p:sp>
        <p:nvSpPr>
          <p:cNvPr id="264" name="Google Shape;264;p44"/>
          <p:cNvSpPr txBox="1"/>
          <p:nvPr/>
        </p:nvSpPr>
        <p:spPr>
          <a:xfrm>
            <a:off x="311725" y="1124625"/>
            <a:ext cx="8642100" cy="844500"/>
          </a:xfrm>
          <a:prstGeom prst="rect">
            <a:avLst/>
          </a:prstGeom>
          <a:noFill/>
          <a:ln>
            <a:noFill/>
          </a:ln>
        </p:spPr>
        <p:txBody>
          <a:bodyPr anchorCtr="0" anchor="t" bIns="91425" lIns="91425" spcFirstLastPara="1" rIns="91425" wrap="square" tIns="91425">
            <a:noAutofit/>
          </a:bodyPr>
          <a:lstStyle/>
          <a:p>
            <a:pPr indent="444500" lvl="0" marL="0" rtl="0" algn="just">
              <a:lnSpc>
                <a:spcPct val="115000"/>
              </a:lnSpc>
              <a:spcBef>
                <a:spcPts val="1200"/>
              </a:spcBef>
              <a:spcAft>
                <a:spcPts val="0"/>
              </a:spcAft>
              <a:buNone/>
            </a:pPr>
            <a:r>
              <a:rPr lang="en">
                <a:solidFill>
                  <a:srgbClr val="666666"/>
                </a:solidFill>
                <a:latin typeface="Roboto"/>
                <a:ea typeface="Roboto"/>
                <a:cs typeface="Roboto"/>
                <a:sym typeface="Roboto"/>
              </a:rPr>
              <a:t>Using MQTT as follows in the API Gateway, the JSON will be published to the 3 services in order to update each of the corresponding databases.</a:t>
            </a:r>
            <a:endParaRPr>
              <a:solidFill>
                <a:srgbClr val="666666"/>
              </a:solidFill>
              <a:latin typeface="Roboto"/>
              <a:ea typeface="Roboto"/>
              <a:cs typeface="Roboto"/>
              <a:sym typeface="Roboto"/>
            </a:endParaRPr>
          </a:p>
        </p:txBody>
      </p:sp>
      <p:sp>
        <p:nvSpPr>
          <p:cNvPr id="265" name="Google Shape;265;p44"/>
          <p:cNvSpPr txBox="1"/>
          <p:nvPr/>
        </p:nvSpPr>
        <p:spPr>
          <a:xfrm>
            <a:off x="380850" y="1673175"/>
            <a:ext cx="8953800" cy="30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050">
                <a:solidFill>
                  <a:srgbClr val="CBCDD2"/>
                </a:solidFill>
                <a:highlight>
                  <a:srgbClr val="121212"/>
                </a:highlight>
              </a:rPr>
              <a:t>app.</a:t>
            </a:r>
            <a:r>
              <a:rPr lang="en" sz="1050">
                <a:solidFill>
                  <a:srgbClr val="E5CD52"/>
                </a:solidFill>
                <a:highlight>
                  <a:srgbClr val="121212"/>
                </a:highlight>
              </a:rPr>
              <a:t>post</a:t>
            </a:r>
            <a:r>
              <a:rPr lang="en" sz="1050">
                <a:solidFill>
                  <a:srgbClr val="CBCDD2"/>
                </a:solidFill>
                <a:highlight>
                  <a:srgbClr val="121212"/>
                </a:highlight>
              </a:rPr>
              <a:t>(</a:t>
            </a:r>
            <a:r>
              <a:rPr lang="en" sz="1050">
                <a:solidFill>
                  <a:srgbClr val="4FB4D8"/>
                </a:solidFill>
                <a:highlight>
                  <a:srgbClr val="121212"/>
                </a:highlight>
              </a:rPr>
              <a:t>"/receiveOrder"</a:t>
            </a:r>
            <a:r>
              <a:rPr lang="en" sz="1050">
                <a:solidFill>
                  <a:srgbClr val="CBCDD2"/>
                </a:solidFill>
                <a:highlight>
                  <a:srgbClr val="121212"/>
                </a:highlight>
              </a:rPr>
              <a:t>, </a:t>
            </a:r>
            <a:r>
              <a:rPr lang="en" sz="1050">
                <a:solidFill>
                  <a:srgbClr val="EB3D54"/>
                </a:solidFill>
                <a:highlight>
                  <a:srgbClr val="121212"/>
                </a:highlight>
              </a:rPr>
              <a:t>async</a:t>
            </a:r>
            <a:r>
              <a:rPr lang="en" sz="1050">
                <a:solidFill>
                  <a:srgbClr val="CBCDD2"/>
                </a:solidFill>
                <a:highlight>
                  <a:srgbClr val="121212"/>
                </a:highlight>
              </a:rPr>
              <a:t> </a:t>
            </a:r>
            <a:r>
              <a:rPr i="1" lang="en" sz="1050">
                <a:solidFill>
                  <a:srgbClr val="EB3D54"/>
                </a:solidFill>
                <a:highlight>
                  <a:srgbClr val="121212"/>
                </a:highlight>
              </a:rPr>
              <a:t>function</a:t>
            </a:r>
            <a:r>
              <a:rPr lang="en" sz="1050">
                <a:solidFill>
                  <a:srgbClr val="CBCDD2"/>
                </a:solidFill>
                <a:highlight>
                  <a:srgbClr val="121212"/>
                </a:highlight>
              </a:rPr>
              <a:t> (</a:t>
            </a:r>
            <a:r>
              <a:rPr i="1" lang="en" sz="1050">
                <a:solidFill>
                  <a:srgbClr val="E5CD52"/>
                </a:solidFill>
                <a:highlight>
                  <a:srgbClr val="121212"/>
                </a:highlight>
              </a:rPr>
              <a:t>req</a:t>
            </a:r>
            <a:r>
              <a:rPr lang="en" sz="1050">
                <a:solidFill>
                  <a:srgbClr val="CBCDD2"/>
                </a:solidFill>
                <a:highlight>
                  <a:srgbClr val="121212"/>
                </a:highlight>
              </a:rPr>
              <a:t>, </a:t>
            </a:r>
            <a:r>
              <a:rPr i="1" lang="en" sz="1050">
                <a:solidFill>
                  <a:srgbClr val="E5CD52"/>
                </a:solidFill>
                <a:highlight>
                  <a:srgbClr val="121212"/>
                </a:highlight>
              </a:rPr>
              <a:t>res</a:t>
            </a:r>
            <a:r>
              <a:rPr lang="en" sz="1050">
                <a:solidFill>
                  <a:srgbClr val="CBCDD2"/>
                </a:solidFill>
                <a:highlight>
                  <a:srgbClr val="121212"/>
                </a:highlight>
              </a:rPr>
              <a:t>) {</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EB3D54"/>
                </a:solidFill>
                <a:highlight>
                  <a:srgbClr val="121212"/>
                </a:highlight>
              </a:rPr>
              <a:t>console</a:t>
            </a:r>
            <a:r>
              <a:rPr lang="en" sz="1050">
                <a:solidFill>
                  <a:srgbClr val="CBCDD2"/>
                </a:solidFill>
                <a:highlight>
                  <a:srgbClr val="121212"/>
                </a:highlight>
              </a:rPr>
              <a:t>.</a:t>
            </a:r>
            <a:r>
              <a:rPr lang="en" sz="1050">
                <a:solidFill>
                  <a:srgbClr val="E5CD52"/>
                </a:solidFill>
                <a:highlight>
                  <a:srgbClr val="121212"/>
                </a:highlight>
              </a:rPr>
              <a:t>log</a:t>
            </a:r>
            <a:r>
              <a:rPr lang="en" sz="1050">
                <a:solidFill>
                  <a:srgbClr val="CBCDD2"/>
                </a:solidFill>
                <a:highlight>
                  <a:srgbClr val="121212"/>
                </a:highlight>
              </a:rPr>
              <a:t>(</a:t>
            </a:r>
            <a:r>
              <a:rPr lang="en" sz="1050">
                <a:solidFill>
                  <a:srgbClr val="4FB4D8"/>
                </a:solidFill>
                <a:highlight>
                  <a:srgbClr val="121212"/>
                </a:highlight>
              </a:rPr>
              <a:t>"fet 3al received"</a:t>
            </a:r>
            <a:r>
              <a:rPr lang="en" sz="1050">
                <a:solidFill>
                  <a:srgbClr val="CBCDD2"/>
                </a:solidFill>
                <a:highlight>
                  <a:srgbClr val="121212"/>
                </a:highlight>
              </a:rPr>
              <a:t>, req.body.bookName)</a:t>
            </a:r>
            <a:br>
              <a:rPr lang="en" sz="1050">
                <a:solidFill>
                  <a:srgbClr val="CBCDD2"/>
                </a:solidFill>
                <a:highlight>
                  <a:srgbClr val="121212"/>
                </a:highlight>
              </a:rPr>
            </a:br>
            <a:r>
              <a:rPr lang="en" sz="1050">
                <a:solidFill>
                  <a:srgbClr val="CBCDD2"/>
                </a:solidFill>
                <a:highlight>
                  <a:srgbClr val="121212"/>
                </a:highlight>
              </a:rPr>
              <a:t>  </a:t>
            </a:r>
            <a:r>
              <a:rPr i="1" lang="en" sz="1050">
                <a:solidFill>
                  <a:srgbClr val="EB3D54"/>
                </a:solidFill>
                <a:highlight>
                  <a:srgbClr val="121212"/>
                </a:highlight>
              </a:rPr>
              <a:t>var</a:t>
            </a:r>
            <a:r>
              <a:rPr lang="en" sz="1050">
                <a:solidFill>
                  <a:srgbClr val="CBCDD2"/>
                </a:solidFill>
                <a:highlight>
                  <a:srgbClr val="121212"/>
                </a:highlight>
              </a:rPr>
              <a:t> client </a:t>
            </a:r>
            <a:r>
              <a:rPr lang="en" sz="1050">
                <a:solidFill>
                  <a:srgbClr val="78BD65"/>
                </a:solidFill>
                <a:highlight>
                  <a:srgbClr val="121212"/>
                </a:highlight>
              </a:rPr>
              <a:t>=</a:t>
            </a:r>
            <a:r>
              <a:rPr lang="en" sz="1050">
                <a:solidFill>
                  <a:srgbClr val="CBCDD2"/>
                </a:solidFill>
                <a:highlight>
                  <a:srgbClr val="121212"/>
                </a:highlight>
              </a:rPr>
              <a:t> mqtt.</a:t>
            </a:r>
            <a:r>
              <a:rPr lang="en" sz="1050">
                <a:solidFill>
                  <a:srgbClr val="E5CD52"/>
                </a:solidFill>
                <a:highlight>
                  <a:srgbClr val="121212"/>
                </a:highlight>
              </a:rPr>
              <a:t>connect</a:t>
            </a:r>
            <a:r>
              <a:rPr lang="en" sz="1050">
                <a:solidFill>
                  <a:srgbClr val="CBCDD2"/>
                </a:solidFill>
                <a:highlight>
                  <a:srgbClr val="121212"/>
                </a:highlight>
              </a:rPr>
              <a:t>(</a:t>
            </a:r>
            <a:r>
              <a:rPr lang="en" sz="1050">
                <a:solidFill>
                  <a:srgbClr val="4FB4D8"/>
                </a:solidFill>
                <a:highlight>
                  <a:srgbClr val="121212"/>
                </a:highlight>
              </a:rPr>
              <a:t>'mqtt://192.168.16.7:1883'</a:t>
            </a:r>
            <a:r>
              <a:rPr lang="en" sz="1050">
                <a:solidFill>
                  <a:srgbClr val="CBCDD2"/>
                </a:solidFill>
                <a:highlight>
                  <a:srgbClr val="121212"/>
                </a:highlight>
              </a:rPr>
              <a:t>);			</a:t>
            </a:r>
            <a:r>
              <a:rPr lang="en" sz="1200">
                <a:highlight>
                  <a:srgbClr val="FFFFFF"/>
                </a:highlight>
              </a:rPr>
              <a:t>⇒ Connection to the local MQTT Server</a:t>
            </a:r>
            <a:br>
              <a:rPr lang="en" sz="1050">
                <a:solidFill>
                  <a:srgbClr val="CBCDD2"/>
                </a:solidFill>
                <a:highlight>
                  <a:srgbClr val="121212"/>
                </a:highlight>
              </a:rPr>
            </a:br>
            <a:r>
              <a:rPr lang="en" sz="1050">
                <a:solidFill>
                  <a:srgbClr val="CBCDD2"/>
                </a:solidFill>
                <a:highlight>
                  <a:srgbClr val="121212"/>
                </a:highlight>
              </a:rPr>
              <a:t>  client.</a:t>
            </a:r>
            <a:r>
              <a:rPr lang="en" sz="1050">
                <a:solidFill>
                  <a:srgbClr val="E5CD52"/>
                </a:solidFill>
                <a:highlight>
                  <a:srgbClr val="121212"/>
                </a:highlight>
              </a:rPr>
              <a:t>on</a:t>
            </a:r>
            <a:r>
              <a:rPr lang="en" sz="1050">
                <a:solidFill>
                  <a:srgbClr val="CBCDD2"/>
                </a:solidFill>
                <a:highlight>
                  <a:srgbClr val="121212"/>
                </a:highlight>
              </a:rPr>
              <a:t>(</a:t>
            </a:r>
            <a:r>
              <a:rPr lang="en" sz="1050">
                <a:solidFill>
                  <a:srgbClr val="4FB4D8"/>
                </a:solidFill>
                <a:highlight>
                  <a:srgbClr val="121212"/>
                </a:highlight>
              </a:rPr>
              <a:t>'connect'</a:t>
            </a:r>
            <a:r>
              <a:rPr lang="en" sz="1050">
                <a:solidFill>
                  <a:srgbClr val="CBCDD2"/>
                </a:solidFill>
                <a:highlight>
                  <a:srgbClr val="121212"/>
                </a:highlight>
              </a:rPr>
              <a:t>, </a:t>
            </a:r>
            <a:r>
              <a:rPr i="1" lang="en" sz="1050">
                <a:solidFill>
                  <a:srgbClr val="EB3D54"/>
                </a:solidFill>
                <a:highlight>
                  <a:srgbClr val="121212"/>
                </a:highlight>
              </a:rPr>
              <a:t>function</a:t>
            </a:r>
            <a:r>
              <a:rPr lang="en" sz="1050">
                <a:solidFill>
                  <a:srgbClr val="CBCDD2"/>
                </a:solidFill>
                <a:highlight>
                  <a:srgbClr val="121212"/>
                </a:highlight>
              </a:rPr>
              <a:t> () {</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EB3D54"/>
                </a:solidFill>
                <a:highlight>
                  <a:srgbClr val="121212"/>
                </a:highlight>
              </a:rPr>
              <a:t>console</a:t>
            </a:r>
            <a:r>
              <a:rPr lang="en" sz="1050">
                <a:solidFill>
                  <a:srgbClr val="CBCDD2"/>
                </a:solidFill>
                <a:highlight>
                  <a:srgbClr val="121212"/>
                </a:highlight>
              </a:rPr>
              <a:t>.</a:t>
            </a:r>
            <a:r>
              <a:rPr lang="en" sz="1050">
                <a:solidFill>
                  <a:srgbClr val="E5CD52"/>
                </a:solidFill>
                <a:highlight>
                  <a:srgbClr val="121212"/>
                </a:highlight>
              </a:rPr>
              <a:t>log</a:t>
            </a:r>
            <a:r>
              <a:rPr lang="en" sz="1050">
                <a:solidFill>
                  <a:srgbClr val="CBCDD2"/>
                </a:solidFill>
                <a:highlight>
                  <a:srgbClr val="121212"/>
                </a:highlight>
              </a:rPr>
              <a:t>(</a:t>
            </a:r>
            <a:r>
              <a:rPr lang="en" sz="1050">
                <a:solidFill>
                  <a:srgbClr val="4FB4D8"/>
                </a:solidFill>
                <a:highlight>
                  <a:srgbClr val="121212"/>
                </a:highlight>
              </a:rPr>
              <a:t>"Connected"</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client.</a:t>
            </a:r>
            <a:r>
              <a:rPr lang="en" sz="1050">
                <a:solidFill>
                  <a:srgbClr val="E5CD52"/>
                </a:solidFill>
                <a:highlight>
                  <a:srgbClr val="121212"/>
                </a:highlight>
              </a:rPr>
              <a:t>subscribe</a:t>
            </a:r>
            <a:r>
              <a:rPr lang="en" sz="1050">
                <a:solidFill>
                  <a:srgbClr val="CBCDD2"/>
                </a:solidFill>
                <a:highlight>
                  <a:srgbClr val="121212"/>
                </a:highlight>
              </a:rPr>
              <a:t>(</a:t>
            </a:r>
            <a:r>
              <a:rPr lang="en" sz="1050">
                <a:solidFill>
                  <a:srgbClr val="4FB4D8"/>
                </a:solidFill>
                <a:highlight>
                  <a:srgbClr val="121212"/>
                </a:highlight>
              </a:rPr>
              <a:t>'GayelTest'</a:t>
            </a:r>
            <a:r>
              <a:rPr lang="en" sz="1050">
                <a:solidFill>
                  <a:srgbClr val="CBCDD2"/>
                </a:solidFill>
                <a:highlight>
                  <a:srgbClr val="121212"/>
                </a:highlight>
              </a:rPr>
              <a:t>, </a:t>
            </a:r>
            <a:r>
              <a:rPr i="1" lang="en" sz="1050">
                <a:solidFill>
                  <a:srgbClr val="EB3D54"/>
                </a:solidFill>
                <a:highlight>
                  <a:srgbClr val="121212"/>
                </a:highlight>
              </a:rPr>
              <a:t>function</a:t>
            </a:r>
            <a:r>
              <a:rPr lang="en" sz="1050">
                <a:solidFill>
                  <a:srgbClr val="CBCDD2"/>
                </a:solidFill>
                <a:highlight>
                  <a:srgbClr val="121212"/>
                </a:highlight>
              </a:rPr>
              <a:t> (</a:t>
            </a:r>
            <a:r>
              <a:rPr i="1" lang="en" sz="1050">
                <a:solidFill>
                  <a:srgbClr val="E5CD52"/>
                </a:solidFill>
                <a:highlight>
                  <a:srgbClr val="121212"/>
                </a:highlight>
              </a:rPr>
              <a:t>err</a:t>
            </a:r>
            <a:r>
              <a:rPr lang="en" sz="1050">
                <a:solidFill>
                  <a:srgbClr val="CBCDD2"/>
                </a:solidFill>
                <a:highlight>
                  <a:srgbClr val="121212"/>
                </a:highlight>
              </a:rPr>
              <a:t>) {				</a:t>
            </a:r>
            <a:r>
              <a:rPr lang="en" sz="1200">
                <a:highlight>
                  <a:srgbClr val="FFFFFF"/>
                </a:highlight>
              </a:rPr>
              <a:t>⇒ Subscription to the broker</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EB3D54"/>
                </a:solidFill>
                <a:highlight>
                  <a:srgbClr val="121212"/>
                </a:highlight>
              </a:rPr>
              <a:t>console</a:t>
            </a:r>
            <a:r>
              <a:rPr lang="en" sz="1050">
                <a:solidFill>
                  <a:srgbClr val="CBCDD2"/>
                </a:solidFill>
                <a:highlight>
                  <a:srgbClr val="121212"/>
                </a:highlight>
              </a:rPr>
              <a:t>.</a:t>
            </a:r>
            <a:r>
              <a:rPr lang="en" sz="1050">
                <a:solidFill>
                  <a:srgbClr val="E5CD52"/>
                </a:solidFill>
                <a:highlight>
                  <a:srgbClr val="121212"/>
                </a:highlight>
              </a:rPr>
              <a:t>log</a:t>
            </a:r>
            <a:r>
              <a:rPr lang="en" sz="1050">
                <a:solidFill>
                  <a:srgbClr val="CBCDD2"/>
                </a:solidFill>
                <a:highlight>
                  <a:srgbClr val="121212"/>
                </a:highlight>
              </a:rPr>
              <a:t>(</a:t>
            </a:r>
            <a:r>
              <a:rPr lang="en" sz="1050">
                <a:solidFill>
                  <a:srgbClr val="4FB4D8"/>
                </a:solidFill>
                <a:highlight>
                  <a:srgbClr val="121212"/>
                </a:highlight>
              </a:rPr>
              <a:t>"Subscribed"</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a:t>
            </a:r>
            <a:r>
              <a:rPr i="1" lang="en" sz="1050">
                <a:solidFill>
                  <a:srgbClr val="EB3D54"/>
                </a:solidFill>
                <a:highlight>
                  <a:srgbClr val="121212"/>
                </a:highlight>
              </a:rPr>
              <a:t>var</a:t>
            </a:r>
            <a:r>
              <a:rPr lang="en" sz="1050">
                <a:solidFill>
                  <a:srgbClr val="CBCDD2"/>
                </a:solidFill>
                <a:highlight>
                  <a:srgbClr val="121212"/>
                </a:highlight>
              </a:rPr>
              <a:t> message </a:t>
            </a:r>
            <a:r>
              <a:rPr lang="en" sz="1050">
                <a:solidFill>
                  <a:srgbClr val="78BD65"/>
                </a:solidFill>
                <a:highlight>
                  <a:srgbClr val="121212"/>
                </a:highlight>
              </a:rPr>
              <a:t>=</a:t>
            </a:r>
            <a:r>
              <a:rPr lang="en" sz="1050">
                <a:solidFill>
                  <a:srgbClr val="CBCDD2"/>
                </a:solidFill>
                <a:highlight>
                  <a:srgbClr val="121212"/>
                </a:highlight>
              </a:rPr>
              <a:t> </a:t>
            </a:r>
            <a:r>
              <a:rPr lang="en" sz="1050">
                <a:solidFill>
                  <a:srgbClr val="EF7C2A"/>
                </a:solidFill>
                <a:highlight>
                  <a:srgbClr val="121212"/>
                </a:highlight>
              </a:rPr>
              <a:t>JSON</a:t>
            </a:r>
            <a:r>
              <a:rPr lang="en" sz="1050">
                <a:solidFill>
                  <a:srgbClr val="CBCDD2"/>
                </a:solidFill>
                <a:highlight>
                  <a:srgbClr val="121212"/>
                </a:highlight>
              </a:rPr>
              <a:t>.</a:t>
            </a:r>
            <a:r>
              <a:rPr lang="en" sz="1050">
                <a:solidFill>
                  <a:srgbClr val="E5CD52"/>
                </a:solidFill>
                <a:highlight>
                  <a:srgbClr val="121212"/>
                </a:highlight>
              </a:rPr>
              <a:t>stringify</a:t>
            </a:r>
            <a:r>
              <a:rPr lang="en" sz="1050">
                <a:solidFill>
                  <a:srgbClr val="CBCDD2"/>
                </a:solidFill>
                <a:highlight>
                  <a:srgbClr val="121212"/>
                </a:highlight>
              </a:rPr>
              <a:t>(req.body);</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78BD65"/>
                </a:solidFill>
                <a:highlight>
                  <a:srgbClr val="121212"/>
                </a:highlight>
              </a:rPr>
              <a:t>if</a:t>
            </a:r>
            <a:r>
              <a:rPr lang="en" sz="1050">
                <a:solidFill>
                  <a:srgbClr val="CBCDD2"/>
                </a:solidFill>
                <a:highlight>
                  <a:srgbClr val="121212"/>
                </a:highlight>
              </a:rPr>
              <a:t> (</a:t>
            </a:r>
            <a:r>
              <a:rPr lang="en" sz="1050">
                <a:solidFill>
                  <a:srgbClr val="78BD65"/>
                </a:solidFill>
                <a:highlight>
                  <a:srgbClr val="121212"/>
                </a:highlight>
              </a:rPr>
              <a:t>!</a:t>
            </a:r>
            <a:r>
              <a:rPr lang="en" sz="1050">
                <a:solidFill>
                  <a:srgbClr val="CBCDD2"/>
                </a:solidFill>
                <a:highlight>
                  <a:srgbClr val="121212"/>
                </a:highlight>
              </a:rPr>
              <a:t>err) {</a:t>
            </a:r>
            <a:br>
              <a:rPr lang="en" sz="1050">
                <a:solidFill>
                  <a:srgbClr val="CBCDD2"/>
                </a:solidFill>
                <a:highlight>
                  <a:srgbClr val="121212"/>
                </a:highlight>
              </a:rPr>
            </a:br>
            <a:r>
              <a:rPr lang="en" sz="1050">
                <a:solidFill>
                  <a:srgbClr val="CBCDD2"/>
                </a:solidFill>
                <a:highlight>
                  <a:srgbClr val="121212"/>
                </a:highlight>
              </a:rPr>
              <a:t>        client.</a:t>
            </a:r>
            <a:r>
              <a:rPr lang="en" sz="1050">
                <a:solidFill>
                  <a:srgbClr val="E5CD52"/>
                </a:solidFill>
                <a:highlight>
                  <a:srgbClr val="121212"/>
                </a:highlight>
              </a:rPr>
              <a:t>publish</a:t>
            </a:r>
            <a:r>
              <a:rPr lang="en" sz="1050">
                <a:solidFill>
                  <a:srgbClr val="CBCDD2"/>
                </a:solidFill>
                <a:highlight>
                  <a:srgbClr val="121212"/>
                </a:highlight>
              </a:rPr>
              <a:t>(</a:t>
            </a:r>
            <a:r>
              <a:rPr lang="en" sz="1050">
                <a:solidFill>
                  <a:srgbClr val="4FB4D8"/>
                </a:solidFill>
                <a:highlight>
                  <a:srgbClr val="121212"/>
                </a:highlight>
              </a:rPr>
              <a:t>'GayelTest'</a:t>
            </a:r>
            <a:r>
              <a:rPr lang="en" sz="1050">
                <a:solidFill>
                  <a:srgbClr val="CBCDD2"/>
                </a:solidFill>
                <a:highlight>
                  <a:srgbClr val="121212"/>
                </a:highlight>
              </a:rPr>
              <a:t>, message)				</a:t>
            </a:r>
            <a:r>
              <a:rPr lang="en" sz="1200">
                <a:highlight>
                  <a:srgbClr val="FFFFFF"/>
                </a:highlight>
              </a:rPr>
              <a:t>⇒ Publish the message of the order to the broker</a:t>
            </a:r>
            <a:br>
              <a:rPr lang="en" sz="1050">
                <a:solidFill>
                  <a:srgbClr val="CBCDD2"/>
                </a:solidFill>
                <a:highlight>
                  <a:srgbClr val="121212"/>
                </a:highlight>
              </a:rPr>
            </a:br>
            <a:r>
              <a:rPr lang="en" sz="1050">
                <a:solidFill>
                  <a:srgbClr val="CBCDD2"/>
                </a:solidFill>
                <a:highlight>
                  <a:srgbClr val="121212"/>
                </a:highlight>
              </a:rPr>
              <a:t>      } </a:t>
            </a:r>
            <a:r>
              <a:rPr lang="en" sz="1050">
                <a:solidFill>
                  <a:srgbClr val="78BD65"/>
                </a:solidFill>
                <a:highlight>
                  <a:srgbClr val="121212"/>
                </a:highlight>
              </a:rPr>
              <a:t>else</a:t>
            </a:r>
            <a:r>
              <a:rPr lang="en" sz="1050">
                <a:solidFill>
                  <a:srgbClr val="CBCDD2"/>
                </a:solidFill>
                <a:highlight>
                  <a:srgbClr val="121212"/>
                </a:highlight>
              </a:rPr>
              <a:t> </a:t>
            </a:r>
            <a:r>
              <a:rPr lang="en" sz="1050">
                <a:solidFill>
                  <a:srgbClr val="EB3D54"/>
                </a:solidFill>
                <a:highlight>
                  <a:srgbClr val="121212"/>
                </a:highlight>
              </a:rPr>
              <a:t>console</a:t>
            </a:r>
            <a:r>
              <a:rPr lang="en" sz="1050">
                <a:solidFill>
                  <a:srgbClr val="CBCDD2"/>
                </a:solidFill>
                <a:highlight>
                  <a:srgbClr val="121212"/>
                </a:highlight>
              </a:rPr>
              <a:t>.</a:t>
            </a:r>
            <a:r>
              <a:rPr lang="en" sz="1050">
                <a:solidFill>
                  <a:srgbClr val="E5CD52"/>
                </a:solidFill>
                <a:highlight>
                  <a:srgbClr val="121212"/>
                </a:highlight>
              </a:rPr>
              <a:t>log</a:t>
            </a:r>
            <a:r>
              <a:rPr lang="en" sz="1050">
                <a:solidFill>
                  <a:srgbClr val="CBCDD2"/>
                </a:solidFill>
                <a:highlight>
                  <a:srgbClr val="121212"/>
                </a:highlight>
              </a:rPr>
              <a:t>(</a:t>
            </a:r>
            <a:r>
              <a:rPr lang="en" sz="1050">
                <a:solidFill>
                  <a:srgbClr val="4FB4D8"/>
                </a:solidFill>
                <a:highlight>
                  <a:srgbClr val="121212"/>
                </a:highlight>
              </a:rPr>
              <a:t>"erroor"</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a:t>
            </a:r>
            <a:br>
              <a:rPr lang="en" sz="1050">
                <a:solidFill>
                  <a:srgbClr val="CBCDD2"/>
                </a:solidFill>
                <a:highlight>
                  <a:srgbClr val="121212"/>
                </a:highlight>
              </a:rPr>
            </a:br>
            <a:r>
              <a:rPr lang="en" sz="1050">
                <a:solidFill>
                  <a:srgbClr val="CBCDD2"/>
                </a:solidFill>
                <a:highlight>
                  <a:srgbClr val="121212"/>
                </a:highlight>
              </a:rPr>
              <a:t>  })</a:t>
            </a:r>
            <a:br>
              <a:rPr lang="en" sz="1050">
                <a:solidFill>
                  <a:srgbClr val="CBCDD2"/>
                </a:solidFill>
                <a:highlight>
                  <a:srgbClr val="121212"/>
                </a:highlight>
              </a:rPr>
            </a:br>
            <a:r>
              <a:rPr lang="en" sz="1050">
                <a:solidFill>
                  <a:srgbClr val="CBCDD2"/>
                </a:solidFill>
                <a:highlight>
                  <a:srgbClr val="121212"/>
                </a:highlight>
              </a:rPr>
              <a:t>  client.</a:t>
            </a:r>
            <a:r>
              <a:rPr lang="en" sz="1050">
                <a:solidFill>
                  <a:srgbClr val="E5CD52"/>
                </a:solidFill>
                <a:highlight>
                  <a:srgbClr val="121212"/>
                </a:highlight>
              </a:rPr>
              <a:t>on</a:t>
            </a:r>
            <a:r>
              <a:rPr lang="en" sz="1050">
                <a:solidFill>
                  <a:srgbClr val="CBCDD2"/>
                </a:solidFill>
                <a:highlight>
                  <a:srgbClr val="121212"/>
                </a:highlight>
              </a:rPr>
              <a:t>(</a:t>
            </a:r>
            <a:r>
              <a:rPr lang="en" sz="1050">
                <a:solidFill>
                  <a:srgbClr val="4FB4D8"/>
                </a:solidFill>
                <a:highlight>
                  <a:srgbClr val="121212"/>
                </a:highlight>
              </a:rPr>
              <a:t>'message'</a:t>
            </a:r>
            <a:r>
              <a:rPr lang="en" sz="1050">
                <a:solidFill>
                  <a:srgbClr val="CBCDD2"/>
                </a:solidFill>
                <a:highlight>
                  <a:srgbClr val="121212"/>
                </a:highlight>
              </a:rPr>
              <a:t>, </a:t>
            </a:r>
            <a:r>
              <a:rPr i="1" lang="en" sz="1050">
                <a:solidFill>
                  <a:srgbClr val="EB3D54"/>
                </a:solidFill>
                <a:highlight>
                  <a:srgbClr val="121212"/>
                </a:highlight>
              </a:rPr>
              <a:t>function</a:t>
            </a:r>
            <a:r>
              <a:rPr lang="en" sz="1050">
                <a:solidFill>
                  <a:srgbClr val="CBCDD2"/>
                </a:solidFill>
                <a:highlight>
                  <a:srgbClr val="121212"/>
                </a:highlight>
              </a:rPr>
              <a:t> (</a:t>
            </a:r>
            <a:r>
              <a:rPr i="1" lang="en" sz="1050">
                <a:solidFill>
                  <a:srgbClr val="E5CD52"/>
                </a:solidFill>
                <a:highlight>
                  <a:srgbClr val="121212"/>
                </a:highlight>
              </a:rPr>
              <a:t>topic</a:t>
            </a:r>
            <a:r>
              <a:rPr lang="en" sz="1050">
                <a:solidFill>
                  <a:srgbClr val="CBCDD2"/>
                </a:solidFill>
                <a:highlight>
                  <a:srgbClr val="121212"/>
                </a:highlight>
              </a:rPr>
              <a:t>, </a:t>
            </a:r>
            <a:r>
              <a:rPr i="1" lang="en" sz="1050">
                <a:solidFill>
                  <a:srgbClr val="E5CD52"/>
                </a:solidFill>
                <a:highlight>
                  <a:srgbClr val="121212"/>
                </a:highlight>
              </a:rPr>
              <a:t>message</a:t>
            </a:r>
            <a:r>
              <a:rPr lang="en" sz="1050">
                <a:solidFill>
                  <a:srgbClr val="CBCDD2"/>
                </a:solidFill>
                <a:highlight>
                  <a:srgbClr val="121212"/>
                </a:highlight>
              </a:rPr>
              <a:t>) {</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686B78"/>
                </a:solidFill>
                <a:highlight>
                  <a:srgbClr val="121212"/>
                </a:highlight>
              </a:rPr>
              <a:t>// message is Buffer</a:t>
            </a:r>
            <a:br>
              <a:rPr lang="en" sz="1050">
                <a:solidFill>
                  <a:srgbClr val="686B78"/>
                </a:solidFill>
                <a:highlight>
                  <a:srgbClr val="121212"/>
                </a:highlight>
              </a:rPr>
            </a:br>
            <a:r>
              <a:rPr lang="en" sz="1050">
                <a:solidFill>
                  <a:srgbClr val="CBCDD2"/>
                </a:solidFill>
                <a:highlight>
                  <a:srgbClr val="121212"/>
                </a:highlight>
              </a:rPr>
              <a:t>    </a:t>
            </a:r>
            <a:r>
              <a:rPr lang="en" sz="1050">
                <a:solidFill>
                  <a:srgbClr val="EB3D54"/>
                </a:solidFill>
                <a:highlight>
                  <a:srgbClr val="121212"/>
                </a:highlight>
              </a:rPr>
              <a:t>console</a:t>
            </a:r>
            <a:r>
              <a:rPr lang="en" sz="1050">
                <a:solidFill>
                  <a:srgbClr val="CBCDD2"/>
                </a:solidFill>
                <a:highlight>
                  <a:srgbClr val="121212"/>
                </a:highlight>
              </a:rPr>
              <a:t>.</a:t>
            </a:r>
            <a:r>
              <a:rPr lang="en" sz="1050">
                <a:solidFill>
                  <a:srgbClr val="E5CD52"/>
                </a:solidFill>
                <a:highlight>
                  <a:srgbClr val="121212"/>
                </a:highlight>
              </a:rPr>
              <a:t>log</a:t>
            </a:r>
            <a:r>
              <a:rPr lang="en" sz="1050">
                <a:solidFill>
                  <a:srgbClr val="CBCDD2"/>
                </a:solidFill>
                <a:highlight>
                  <a:srgbClr val="121212"/>
                </a:highlight>
              </a:rPr>
              <a:t>(message.</a:t>
            </a:r>
            <a:r>
              <a:rPr lang="en" sz="1050">
                <a:solidFill>
                  <a:srgbClr val="E5CD52"/>
                </a:solidFill>
                <a:highlight>
                  <a:srgbClr val="121212"/>
                </a:highlight>
              </a:rPr>
              <a:t>toString</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res.</a:t>
            </a:r>
            <a:r>
              <a:rPr lang="en" sz="1050">
                <a:solidFill>
                  <a:srgbClr val="E5CD52"/>
                </a:solidFill>
                <a:highlight>
                  <a:srgbClr val="121212"/>
                </a:highlight>
              </a:rPr>
              <a:t>send</a:t>
            </a:r>
            <a:r>
              <a:rPr lang="en" sz="1050">
                <a:solidFill>
                  <a:srgbClr val="CBCDD2"/>
                </a:solidFill>
                <a:highlight>
                  <a:srgbClr val="121212"/>
                </a:highlight>
              </a:rPr>
              <a:t>(message.</a:t>
            </a:r>
            <a:r>
              <a:rPr lang="en" sz="1050">
                <a:solidFill>
                  <a:srgbClr val="E5CD52"/>
                </a:solidFill>
                <a:highlight>
                  <a:srgbClr val="121212"/>
                </a:highlight>
              </a:rPr>
              <a:t>toString</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client.</a:t>
            </a:r>
            <a:r>
              <a:rPr lang="en" sz="1050">
                <a:solidFill>
                  <a:srgbClr val="E5CD52"/>
                </a:solidFill>
                <a:highlight>
                  <a:srgbClr val="121212"/>
                </a:highlight>
              </a:rPr>
              <a:t>end</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a:t>
            </a:r>
            <a:endParaRPr sz="1050">
              <a:solidFill>
                <a:srgbClr val="CBCDD2"/>
              </a:solidFill>
              <a:highlight>
                <a:srgbClr val="121212"/>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311700" y="243750"/>
            <a:ext cx="8520600" cy="9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 Receiving messages from the topic (from the Services)</a:t>
            </a:r>
            <a:endParaRPr/>
          </a:p>
        </p:txBody>
      </p:sp>
      <p:sp>
        <p:nvSpPr>
          <p:cNvPr id="271" name="Google Shape;271;p45"/>
          <p:cNvSpPr txBox="1"/>
          <p:nvPr/>
        </p:nvSpPr>
        <p:spPr>
          <a:xfrm>
            <a:off x="311700" y="1225550"/>
            <a:ext cx="9030000" cy="423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i="1" lang="en" sz="1050">
                <a:solidFill>
                  <a:srgbClr val="EB3D54"/>
                </a:solidFill>
                <a:highlight>
                  <a:srgbClr val="121212"/>
                </a:highlight>
              </a:rPr>
              <a:t>var</a:t>
            </a:r>
            <a:r>
              <a:rPr lang="en" sz="1050">
                <a:solidFill>
                  <a:srgbClr val="CBCDD2"/>
                </a:solidFill>
                <a:highlight>
                  <a:srgbClr val="121212"/>
                </a:highlight>
              </a:rPr>
              <a:t> client </a:t>
            </a:r>
            <a:r>
              <a:rPr lang="en" sz="1050">
                <a:solidFill>
                  <a:srgbClr val="78BD65"/>
                </a:solidFill>
                <a:highlight>
                  <a:srgbClr val="121212"/>
                </a:highlight>
              </a:rPr>
              <a:t>=</a:t>
            </a:r>
            <a:r>
              <a:rPr lang="en" sz="1050">
                <a:solidFill>
                  <a:srgbClr val="CBCDD2"/>
                </a:solidFill>
                <a:highlight>
                  <a:srgbClr val="121212"/>
                </a:highlight>
              </a:rPr>
              <a:t> mqtt.</a:t>
            </a:r>
            <a:r>
              <a:rPr lang="en" sz="1050">
                <a:solidFill>
                  <a:srgbClr val="E5CD52"/>
                </a:solidFill>
                <a:highlight>
                  <a:srgbClr val="121212"/>
                </a:highlight>
              </a:rPr>
              <a:t>connect</a:t>
            </a:r>
            <a:r>
              <a:rPr lang="en" sz="1050">
                <a:solidFill>
                  <a:srgbClr val="CBCDD2"/>
                </a:solidFill>
                <a:highlight>
                  <a:srgbClr val="121212"/>
                </a:highlight>
              </a:rPr>
              <a:t>(</a:t>
            </a:r>
            <a:r>
              <a:rPr lang="en" sz="1050">
                <a:solidFill>
                  <a:srgbClr val="4FB4D8"/>
                </a:solidFill>
                <a:highlight>
                  <a:srgbClr val="121212"/>
                </a:highlight>
              </a:rPr>
              <a:t>'mqtt://192.168.16.7:1883'</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client.</a:t>
            </a:r>
            <a:r>
              <a:rPr lang="en" sz="1050">
                <a:solidFill>
                  <a:srgbClr val="E5CD52"/>
                </a:solidFill>
                <a:highlight>
                  <a:srgbClr val="121212"/>
                </a:highlight>
              </a:rPr>
              <a:t>on</a:t>
            </a:r>
            <a:r>
              <a:rPr lang="en" sz="1050">
                <a:solidFill>
                  <a:srgbClr val="CBCDD2"/>
                </a:solidFill>
                <a:highlight>
                  <a:srgbClr val="121212"/>
                </a:highlight>
              </a:rPr>
              <a:t>(</a:t>
            </a:r>
            <a:r>
              <a:rPr lang="en" sz="1050">
                <a:solidFill>
                  <a:srgbClr val="4FB4D8"/>
                </a:solidFill>
                <a:highlight>
                  <a:srgbClr val="121212"/>
                </a:highlight>
              </a:rPr>
              <a:t>'connect'</a:t>
            </a:r>
            <a:r>
              <a:rPr lang="en" sz="1050">
                <a:solidFill>
                  <a:srgbClr val="CBCDD2"/>
                </a:solidFill>
                <a:highlight>
                  <a:srgbClr val="121212"/>
                </a:highlight>
              </a:rPr>
              <a:t>, </a:t>
            </a:r>
            <a:r>
              <a:rPr i="1" lang="en" sz="1050">
                <a:solidFill>
                  <a:srgbClr val="EB3D54"/>
                </a:solidFill>
                <a:highlight>
                  <a:srgbClr val="121212"/>
                </a:highlight>
              </a:rPr>
              <a:t>function</a:t>
            </a:r>
            <a:r>
              <a:rPr lang="en" sz="1050">
                <a:solidFill>
                  <a:srgbClr val="CBCDD2"/>
                </a:solidFill>
                <a:highlight>
                  <a:srgbClr val="121212"/>
                </a:highlight>
              </a:rPr>
              <a:t> () {						</a:t>
            </a:r>
            <a:r>
              <a:rPr lang="en">
                <a:highlight>
                  <a:srgbClr val="FFFFFF"/>
                </a:highlight>
              </a:rPr>
              <a:t>⇒ Connection to the local MQTT Server</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EB3D54"/>
                </a:solidFill>
                <a:highlight>
                  <a:srgbClr val="121212"/>
                </a:highlight>
              </a:rPr>
              <a:t>console</a:t>
            </a:r>
            <a:r>
              <a:rPr lang="en" sz="1050">
                <a:solidFill>
                  <a:srgbClr val="CBCDD2"/>
                </a:solidFill>
                <a:highlight>
                  <a:srgbClr val="121212"/>
                </a:highlight>
              </a:rPr>
              <a:t>.</a:t>
            </a:r>
            <a:r>
              <a:rPr lang="en" sz="1050">
                <a:solidFill>
                  <a:srgbClr val="E5CD52"/>
                </a:solidFill>
                <a:highlight>
                  <a:srgbClr val="121212"/>
                </a:highlight>
              </a:rPr>
              <a:t>log</a:t>
            </a:r>
            <a:r>
              <a:rPr lang="en" sz="1050">
                <a:solidFill>
                  <a:srgbClr val="CBCDD2"/>
                </a:solidFill>
                <a:highlight>
                  <a:srgbClr val="121212"/>
                </a:highlight>
              </a:rPr>
              <a:t>(</a:t>
            </a:r>
            <a:r>
              <a:rPr lang="en" sz="1050">
                <a:solidFill>
                  <a:srgbClr val="4FB4D8"/>
                </a:solidFill>
                <a:highlight>
                  <a:srgbClr val="121212"/>
                </a:highlight>
              </a:rPr>
              <a:t>"Connected"</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686B78"/>
                </a:solidFill>
                <a:highlight>
                  <a:srgbClr val="121212"/>
                </a:highlight>
              </a:rPr>
              <a:t>// Client Subscription</a:t>
            </a:r>
            <a:br>
              <a:rPr lang="en" sz="1050">
                <a:solidFill>
                  <a:srgbClr val="686B78"/>
                </a:solidFill>
                <a:highlight>
                  <a:srgbClr val="121212"/>
                </a:highlight>
              </a:rPr>
            </a:br>
            <a:r>
              <a:rPr lang="en" sz="1050">
                <a:solidFill>
                  <a:srgbClr val="CBCDD2"/>
                </a:solidFill>
                <a:highlight>
                  <a:srgbClr val="121212"/>
                </a:highlight>
              </a:rPr>
              <a:t>    client.</a:t>
            </a:r>
            <a:r>
              <a:rPr lang="en" sz="1050">
                <a:solidFill>
                  <a:srgbClr val="E5CD52"/>
                </a:solidFill>
                <a:highlight>
                  <a:srgbClr val="121212"/>
                </a:highlight>
              </a:rPr>
              <a:t>subscribe</a:t>
            </a:r>
            <a:r>
              <a:rPr lang="en" sz="1050">
                <a:solidFill>
                  <a:srgbClr val="CBCDD2"/>
                </a:solidFill>
                <a:highlight>
                  <a:srgbClr val="121212"/>
                </a:highlight>
              </a:rPr>
              <a:t>(</a:t>
            </a:r>
            <a:r>
              <a:rPr lang="en" sz="1050">
                <a:solidFill>
                  <a:srgbClr val="4FB4D8"/>
                </a:solidFill>
                <a:highlight>
                  <a:srgbClr val="121212"/>
                </a:highlight>
              </a:rPr>
              <a:t>'GayelTest'</a:t>
            </a:r>
            <a:r>
              <a:rPr lang="en" sz="1050">
                <a:solidFill>
                  <a:srgbClr val="CBCDD2"/>
                </a:solidFill>
                <a:highlight>
                  <a:srgbClr val="121212"/>
                </a:highlight>
              </a:rPr>
              <a:t>, </a:t>
            </a:r>
            <a:r>
              <a:rPr i="1" lang="en" sz="1050">
                <a:solidFill>
                  <a:srgbClr val="EB3D54"/>
                </a:solidFill>
                <a:highlight>
                  <a:srgbClr val="121212"/>
                </a:highlight>
              </a:rPr>
              <a:t>function</a:t>
            </a:r>
            <a:r>
              <a:rPr lang="en" sz="1050">
                <a:solidFill>
                  <a:srgbClr val="CBCDD2"/>
                </a:solidFill>
                <a:highlight>
                  <a:srgbClr val="121212"/>
                </a:highlight>
              </a:rPr>
              <a:t> (</a:t>
            </a:r>
            <a:r>
              <a:rPr i="1" lang="en" sz="1050">
                <a:solidFill>
                  <a:srgbClr val="E5CD52"/>
                </a:solidFill>
                <a:highlight>
                  <a:srgbClr val="121212"/>
                </a:highlight>
              </a:rPr>
              <a:t>err</a:t>
            </a:r>
            <a:r>
              <a:rPr lang="en" sz="1050">
                <a:solidFill>
                  <a:srgbClr val="CBCDD2"/>
                </a:solidFill>
                <a:highlight>
                  <a:srgbClr val="121212"/>
                </a:highlight>
              </a:rPr>
              <a:t>) {				</a:t>
            </a:r>
            <a:r>
              <a:rPr lang="en">
                <a:highlight>
                  <a:srgbClr val="FFFFFF"/>
                </a:highlight>
              </a:rPr>
              <a:t>⇒ Subscription to the topic</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EB3D54"/>
                </a:solidFill>
                <a:highlight>
                  <a:srgbClr val="121212"/>
                </a:highlight>
              </a:rPr>
              <a:t>console</a:t>
            </a:r>
            <a:r>
              <a:rPr lang="en" sz="1050">
                <a:solidFill>
                  <a:srgbClr val="CBCDD2"/>
                </a:solidFill>
                <a:highlight>
                  <a:srgbClr val="121212"/>
                </a:highlight>
              </a:rPr>
              <a:t>.</a:t>
            </a:r>
            <a:r>
              <a:rPr lang="en" sz="1050">
                <a:solidFill>
                  <a:srgbClr val="E5CD52"/>
                </a:solidFill>
                <a:highlight>
                  <a:srgbClr val="121212"/>
                </a:highlight>
              </a:rPr>
              <a:t>log</a:t>
            </a:r>
            <a:r>
              <a:rPr lang="en" sz="1050">
                <a:solidFill>
                  <a:srgbClr val="CBCDD2"/>
                </a:solidFill>
                <a:highlight>
                  <a:srgbClr val="121212"/>
                </a:highlight>
              </a:rPr>
              <a:t>(</a:t>
            </a:r>
            <a:r>
              <a:rPr lang="en" sz="1050">
                <a:solidFill>
                  <a:srgbClr val="4FB4D8"/>
                </a:solidFill>
                <a:highlight>
                  <a:srgbClr val="121212"/>
                </a:highlight>
              </a:rPr>
              <a:t>"Subscribed"</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78BD65"/>
                </a:solidFill>
                <a:highlight>
                  <a:srgbClr val="121212"/>
                </a:highlight>
              </a:rPr>
              <a:t>if</a:t>
            </a:r>
            <a:r>
              <a:rPr lang="en" sz="1050">
                <a:solidFill>
                  <a:srgbClr val="CBCDD2"/>
                </a:solidFill>
                <a:highlight>
                  <a:srgbClr val="121212"/>
                </a:highlight>
              </a:rPr>
              <a:t>(err){</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EB3D54"/>
                </a:solidFill>
                <a:highlight>
                  <a:srgbClr val="121212"/>
                </a:highlight>
              </a:rPr>
              <a:t>console</a:t>
            </a:r>
            <a:r>
              <a:rPr lang="en" sz="1050">
                <a:solidFill>
                  <a:srgbClr val="CBCDD2"/>
                </a:solidFill>
                <a:highlight>
                  <a:srgbClr val="121212"/>
                </a:highlight>
              </a:rPr>
              <a:t>.</a:t>
            </a:r>
            <a:r>
              <a:rPr lang="en" sz="1050">
                <a:solidFill>
                  <a:srgbClr val="E5CD52"/>
                </a:solidFill>
                <a:highlight>
                  <a:srgbClr val="121212"/>
                </a:highlight>
              </a:rPr>
              <a:t>log</a:t>
            </a:r>
            <a:r>
              <a:rPr lang="en" sz="1050">
                <a:solidFill>
                  <a:srgbClr val="CBCDD2"/>
                </a:solidFill>
                <a:highlight>
                  <a:srgbClr val="121212"/>
                </a:highlight>
              </a:rPr>
              <a:t>(</a:t>
            </a:r>
            <a:r>
              <a:rPr lang="en" sz="1050">
                <a:solidFill>
                  <a:srgbClr val="4FB4D8"/>
                </a:solidFill>
                <a:highlight>
                  <a:srgbClr val="121212"/>
                </a:highlight>
              </a:rPr>
              <a:t>"error"</a:t>
            </a:r>
            <a:r>
              <a:rPr lang="en" sz="1050">
                <a:solidFill>
                  <a:srgbClr val="CBCDD2"/>
                </a:solidFill>
                <a:highlight>
                  <a:srgbClr val="121212"/>
                </a:highlight>
              </a:rPr>
              <a:t>);</a:t>
            </a:r>
            <a:br>
              <a:rPr lang="en" sz="1050">
                <a:solidFill>
                  <a:srgbClr val="CBCDD2"/>
                </a:solidFill>
                <a:highlight>
                  <a:srgbClr val="121212"/>
                </a:highlight>
              </a:rPr>
            </a:br>
            <a:r>
              <a:rPr lang="en" sz="1050">
                <a:solidFill>
                  <a:srgbClr val="CBCDD2"/>
                </a:solidFill>
                <a:highlight>
                  <a:srgbClr val="121212"/>
                </a:highlight>
              </a:rPr>
              <a:t>        }</a:t>
            </a:r>
            <a:br>
              <a:rPr lang="en" sz="1050">
                <a:solidFill>
                  <a:srgbClr val="CBCDD2"/>
                </a:solidFill>
                <a:highlight>
                  <a:srgbClr val="121212"/>
                </a:highlight>
              </a:rPr>
            </a:br>
            <a:r>
              <a:rPr lang="en" sz="1050">
                <a:solidFill>
                  <a:srgbClr val="CBCDD2"/>
                </a:solidFill>
                <a:highlight>
                  <a:srgbClr val="121212"/>
                </a:highlight>
              </a:rPr>
              <a:t>    })</a:t>
            </a:r>
            <a:br>
              <a:rPr lang="en" sz="1050">
                <a:solidFill>
                  <a:srgbClr val="CBCDD2"/>
                </a:solidFill>
                <a:highlight>
                  <a:srgbClr val="121212"/>
                </a:highlight>
              </a:rPr>
            </a:br>
            <a:r>
              <a:rPr lang="en" sz="1050">
                <a:solidFill>
                  <a:srgbClr val="CBCDD2"/>
                </a:solidFill>
                <a:highlight>
                  <a:srgbClr val="121212"/>
                </a:highlight>
              </a:rPr>
              <a:t>})</a:t>
            </a:r>
            <a:br>
              <a:rPr lang="en" sz="1050">
                <a:solidFill>
                  <a:srgbClr val="CBCDD2"/>
                </a:solidFill>
                <a:highlight>
                  <a:srgbClr val="121212"/>
                </a:highlight>
              </a:rPr>
            </a:br>
            <a:br>
              <a:rPr lang="en">
                <a:solidFill>
                  <a:srgbClr val="CBCDD2"/>
                </a:solidFill>
                <a:highlight>
                  <a:srgbClr val="121212"/>
                </a:highlight>
              </a:rPr>
            </a:br>
            <a:r>
              <a:rPr lang="en" u="sng">
                <a:highlight>
                  <a:srgbClr val="FFFFFF"/>
                </a:highlight>
              </a:rPr>
              <a:t>When someone else publishes data</a:t>
            </a:r>
            <a:br>
              <a:rPr lang="en" u="sng">
                <a:highlight>
                  <a:srgbClr val="FFFFFF"/>
                </a:highlight>
              </a:rPr>
            </a:br>
            <a:br>
              <a:rPr lang="en" sz="1050">
                <a:solidFill>
                  <a:srgbClr val="686B78"/>
                </a:solidFill>
                <a:highlight>
                  <a:srgbClr val="121212"/>
                </a:highlight>
              </a:rPr>
            </a:br>
            <a:r>
              <a:rPr lang="en" sz="1050">
                <a:solidFill>
                  <a:srgbClr val="CBCDD2"/>
                </a:solidFill>
                <a:highlight>
                  <a:srgbClr val="121212"/>
                </a:highlight>
              </a:rPr>
              <a:t>client.</a:t>
            </a:r>
            <a:r>
              <a:rPr lang="en" sz="1050">
                <a:solidFill>
                  <a:srgbClr val="E5CD52"/>
                </a:solidFill>
                <a:highlight>
                  <a:srgbClr val="121212"/>
                </a:highlight>
              </a:rPr>
              <a:t>on</a:t>
            </a:r>
            <a:r>
              <a:rPr lang="en" sz="1050">
                <a:solidFill>
                  <a:srgbClr val="CBCDD2"/>
                </a:solidFill>
                <a:highlight>
                  <a:srgbClr val="121212"/>
                </a:highlight>
              </a:rPr>
              <a:t>(</a:t>
            </a:r>
            <a:r>
              <a:rPr lang="en" sz="1050">
                <a:solidFill>
                  <a:srgbClr val="4FB4D8"/>
                </a:solidFill>
                <a:highlight>
                  <a:srgbClr val="121212"/>
                </a:highlight>
              </a:rPr>
              <a:t>'message'</a:t>
            </a:r>
            <a:r>
              <a:rPr lang="en" sz="1050">
                <a:solidFill>
                  <a:srgbClr val="CBCDD2"/>
                </a:solidFill>
                <a:highlight>
                  <a:srgbClr val="121212"/>
                </a:highlight>
              </a:rPr>
              <a:t>, </a:t>
            </a:r>
            <a:r>
              <a:rPr i="1" lang="en" sz="1050">
                <a:solidFill>
                  <a:srgbClr val="EB3D54"/>
                </a:solidFill>
                <a:highlight>
                  <a:srgbClr val="121212"/>
                </a:highlight>
              </a:rPr>
              <a:t>function</a:t>
            </a:r>
            <a:r>
              <a:rPr lang="en" sz="1050">
                <a:solidFill>
                  <a:srgbClr val="CBCDD2"/>
                </a:solidFill>
                <a:highlight>
                  <a:srgbClr val="121212"/>
                </a:highlight>
              </a:rPr>
              <a:t> (</a:t>
            </a:r>
            <a:r>
              <a:rPr i="1" lang="en" sz="1050">
                <a:solidFill>
                  <a:srgbClr val="E5CD52"/>
                </a:solidFill>
                <a:highlight>
                  <a:srgbClr val="121212"/>
                </a:highlight>
              </a:rPr>
              <a:t>topic</a:t>
            </a:r>
            <a:r>
              <a:rPr lang="en" sz="1050">
                <a:solidFill>
                  <a:srgbClr val="CBCDD2"/>
                </a:solidFill>
                <a:highlight>
                  <a:srgbClr val="121212"/>
                </a:highlight>
              </a:rPr>
              <a:t>, </a:t>
            </a:r>
            <a:r>
              <a:rPr i="1" lang="en" sz="1050">
                <a:solidFill>
                  <a:srgbClr val="E5CD52"/>
                </a:solidFill>
                <a:highlight>
                  <a:srgbClr val="121212"/>
                </a:highlight>
              </a:rPr>
              <a:t>message</a:t>
            </a:r>
            <a:r>
              <a:rPr lang="en" sz="1050">
                <a:solidFill>
                  <a:srgbClr val="CBCDD2"/>
                </a:solidFill>
                <a:highlight>
                  <a:srgbClr val="121212"/>
                </a:highlight>
              </a:rPr>
              <a:t>) {</a:t>
            </a:r>
            <a:br>
              <a:rPr lang="en" sz="1050">
                <a:solidFill>
                  <a:srgbClr val="CBCDD2"/>
                </a:solidFill>
                <a:highlight>
                  <a:srgbClr val="121212"/>
                </a:highlight>
              </a:rPr>
            </a:br>
            <a:r>
              <a:rPr lang="en" sz="1050">
                <a:solidFill>
                  <a:srgbClr val="CBCDD2"/>
                </a:solidFill>
                <a:highlight>
                  <a:srgbClr val="121212"/>
                </a:highlight>
              </a:rPr>
              <a:t>    </a:t>
            </a:r>
            <a:r>
              <a:rPr lang="en" sz="1050">
                <a:solidFill>
                  <a:srgbClr val="686B78"/>
                </a:solidFill>
                <a:highlight>
                  <a:srgbClr val="121212"/>
                </a:highlight>
              </a:rPr>
              <a:t>// message is Buffer</a:t>
            </a:r>
            <a:br>
              <a:rPr lang="en" sz="1050">
                <a:solidFill>
                  <a:srgbClr val="686B78"/>
                </a:solidFill>
                <a:highlight>
                  <a:srgbClr val="121212"/>
                </a:highlight>
              </a:rPr>
            </a:br>
            <a:r>
              <a:rPr lang="en" sz="1050">
                <a:solidFill>
                  <a:srgbClr val="CBCDD2"/>
                </a:solidFill>
                <a:highlight>
                  <a:srgbClr val="121212"/>
                </a:highlight>
              </a:rPr>
              <a:t>    </a:t>
            </a:r>
            <a:r>
              <a:rPr i="1" lang="en" sz="1050">
                <a:solidFill>
                  <a:srgbClr val="EB3D54"/>
                </a:solidFill>
                <a:highlight>
                  <a:srgbClr val="121212"/>
                </a:highlight>
              </a:rPr>
              <a:t>let</a:t>
            </a:r>
            <a:r>
              <a:rPr lang="en" sz="1050">
                <a:solidFill>
                  <a:srgbClr val="CBCDD2"/>
                </a:solidFill>
                <a:highlight>
                  <a:srgbClr val="121212"/>
                </a:highlight>
              </a:rPr>
              <a:t> message2 </a:t>
            </a:r>
            <a:r>
              <a:rPr lang="en" sz="1050">
                <a:solidFill>
                  <a:srgbClr val="78BD65"/>
                </a:solidFill>
                <a:highlight>
                  <a:srgbClr val="121212"/>
                </a:highlight>
              </a:rPr>
              <a:t>=</a:t>
            </a:r>
            <a:r>
              <a:rPr lang="en" sz="1050">
                <a:solidFill>
                  <a:srgbClr val="CBCDD2"/>
                </a:solidFill>
                <a:highlight>
                  <a:srgbClr val="121212"/>
                </a:highlight>
              </a:rPr>
              <a:t> </a:t>
            </a:r>
            <a:r>
              <a:rPr lang="en" sz="1050">
                <a:solidFill>
                  <a:srgbClr val="EF7C2A"/>
                </a:solidFill>
                <a:highlight>
                  <a:srgbClr val="121212"/>
                </a:highlight>
              </a:rPr>
              <a:t>JSON</a:t>
            </a:r>
            <a:r>
              <a:rPr lang="en" sz="1050">
                <a:solidFill>
                  <a:srgbClr val="CBCDD2"/>
                </a:solidFill>
                <a:highlight>
                  <a:srgbClr val="121212"/>
                </a:highlight>
              </a:rPr>
              <a:t>.</a:t>
            </a:r>
            <a:r>
              <a:rPr lang="en" sz="1050">
                <a:solidFill>
                  <a:srgbClr val="E5CD52"/>
                </a:solidFill>
                <a:highlight>
                  <a:srgbClr val="121212"/>
                </a:highlight>
              </a:rPr>
              <a:t>parse</a:t>
            </a:r>
            <a:r>
              <a:rPr lang="en" sz="1050">
                <a:solidFill>
                  <a:srgbClr val="CBCDD2"/>
                </a:solidFill>
                <a:highlight>
                  <a:srgbClr val="121212"/>
                </a:highlight>
              </a:rPr>
              <a:t>(message.</a:t>
            </a:r>
            <a:r>
              <a:rPr lang="en" sz="1050">
                <a:solidFill>
                  <a:srgbClr val="E5CD52"/>
                </a:solidFill>
                <a:highlight>
                  <a:srgbClr val="121212"/>
                </a:highlight>
              </a:rPr>
              <a:t>toString</a:t>
            </a:r>
            <a:r>
              <a:rPr lang="en" sz="1050">
                <a:solidFill>
                  <a:srgbClr val="CBCDD2"/>
                </a:solidFill>
                <a:highlight>
                  <a:srgbClr val="121212"/>
                </a:highlight>
              </a:rPr>
              <a:t>());			</a:t>
            </a:r>
            <a:r>
              <a:rPr lang="en">
                <a:highlight>
                  <a:srgbClr val="FFFFFF"/>
                </a:highlight>
              </a:rPr>
              <a:t>⇒ Message received </a:t>
            </a:r>
            <a:br>
              <a:rPr lang="en" sz="1050">
                <a:solidFill>
                  <a:srgbClr val="CBCDD2"/>
                </a:solidFill>
                <a:highlight>
                  <a:srgbClr val="121212"/>
                </a:highlight>
              </a:rPr>
            </a:br>
            <a:r>
              <a:rPr lang="en" sz="1050">
                <a:solidFill>
                  <a:srgbClr val="CBCDD2"/>
                </a:solidFill>
                <a:highlight>
                  <a:srgbClr val="121212"/>
                </a:highlight>
              </a:rPr>
              <a:t>    model.</a:t>
            </a:r>
            <a:r>
              <a:rPr lang="en" sz="1050">
                <a:solidFill>
                  <a:srgbClr val="E5CD52"/>
                </a:solidFill>
                <a:highlight>
                  <a:srgbClr val="121212"/>
                </a:highlight>
              </a:rPr>
              <a:t>orderBook</a:t>
            </a:r>
            <a:r>
              <a:rPr lang="en" sz="1050">
                <a:solidFill>
                  <a:srgbClr val="CBCDD2"/>
                </a:solidFill>
                <a:highlight>
                  <a:srgbClr val="121212"/>
                </a:highlight>
              </a:rPr>
              <a:t>(message2.bookID);</a:t>
            </a:r>
            <a:r>
              <a:rPr lang="en" sz="1050">
                <a:solidFill>
                  <a:srgbClr val="CBCDD2"/>
                </a:solidFill>
                <a:highlight>
                  <a:srgbClr val="121212"/>
                </a:highlight>
              </a:rPr>
              <a:t>  })</a:t>
            </a:r>
            <a:r>
              <a:rPr lang="en" sz="1050">
                <a:solidFill>
                  <a:srgbClr val="CBCDD2"/>
                </a:solidFill>
                <a:highlight>
                  <a:srgbClr val="121212"/>
                </a:highlight>
              </a:rPr>
              <a:t>				</a:t>
            </a:r>
            <a:r>
              <a:rPr lang="en" sz="1200">
                <a:highlight>
                  <a:srgbClr val="FFFFFF"/>
                </a:highlight>
              </a:rPr>
              <a:t>⇒ The function in the model will call the data access function which</a:t>
            </a:r>
            <a:br>
              <a:rPr lang="en" sz="1200">
                <a:highlight>
                  <a:srgbClr val="FFFFFF"/>
                </a:highlight>
              </a:rPr>
            </a:br>
            <a:r>
              <a:rPr lang="en" sz="1200">
                <a:highlight>
                  <a:srgbClr val="FFFFFF"/>
                </a:highlight>
              </a:rPr>
              <a:t>									</a:t>
            </a:r>
            <a:r>
              <a:rPr lang="en" sz="1200">
                <a:highlight>
                  <a:srgbClr val="FFFFFF"/>
                </a:highlight>
              </a:rPr>
              <a:t>will connect to the database and make the necessary changes if</a:t>
            </a:r>
            <a:br>
              <a:rPr lang="en" sz="1200">
                <a:highlight>
                  <a:srgbClr val="FFFFFF"/>
                </a:highlight>
              </a:rPr>
            </a:br>
            <a:r>
              <a:rPr lang="en" sz="1200">
                <a:highlight>
                  <a:srgbClr val="FFFFFF"/>
                </a:highlight>
              </a:rPr>
              <a:t>									possible.</a:t>
            </a:r>
            <a:br>
              <a:rPr lang="en" sz="1050">
                <a:solidFill>
                  <a:srgbClr val="CBCDD2"/>
                </a:solidFill>
                <a:highlight>
                  <a:srgbClr val="121212"/>
                </a:highlight>
              </a:rPr>
            </a:br>
            <a:endParaRPr sz="1050">
              <a:solidFill>
                <a:srgbClr val="CBCDD2"/>
              </a:solidFill>
              <a:highlight>
                <a:srgbClr val="121212"/>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6"/>
          <p:cNvSpPr txBox="1"/>
          <p:nvPr>
            <p:ph idx="4294967295" type="title"/>
          </p:nvPr>
        </p:nvSpPr>
        <p:spPr>
          <a:xfrm>
            <a:off x="2251150" y="1948275"/>
            <a:ext cx="7677900" cy="298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7200">
                <a:solidFill>
                  <a:schemeClr val="dk1"/>
                </a:solidFill>
              </a:rPr>
              <a:t>Heartbeat</a:t>
            </a:r>
            <a:endParaRPr sz="7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heartbeat?</a:t>
            </a:r>
            <a:endParaRPr/>
          </a:p>
          <a:p>
            <a:pPr indent="0" lvl="0" marL="0" rtl="0" algn="l">
              <a:spcBef>
                <a:spcPts val="0"/>
              </a:spcBef>
              <a:spcAft>
                <a:spcPts val="0"/>
              </a:spcAft>
              <a:buNone/>
            </a:pPr>
            <a:r>
              <a:t/>
            </a:r>
            <a:endParaRPr/>
          </a:p>
        </p:txBody>
      </p:sp>
      <p:sp>
        <p:nvSpPr>
          <p:cNvPr id="282" name="Google Shape;282;p47"/>
          <p:cNvSpPr txBox="1"/>
          <p:nvPr/>
        </p:nvSpPr>
        <p:spPr>
          <a:xfrm>
            <a:off x="457200" y="1524000"/>
            <a:ext cx="8001300" cy="3000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Clr>
                <a:srgbClr val="666666"/>
              </a:buClr>
              <a:buSzPts val="1400"/>
              <a:buFont typeface="Roboto"/>
              <a:buChar char="●"/>
            </a:pPr>
            <a:r>
              <a:rPr lang="en">
                <a:solidFill>
                  <a:srgbClr val="666666"/>
                </a:solidFill>
                <a:latin typeface="Roboto"/>
                <a:ea typeface="Roboto"/>
                <a:cs typeface="Roboto"/>
                <a:sym typeface="Roboto"/>
              </a:rPr>
              <a:t>The </a:t>
            </a:r>
            <a:r>
              <a:rPr lang="en">
                <a:solidFill>
                  <a:srgbClr val="666666"/>
                </a:solidFill>
                <a:latin typeface="Roboto"/>
                <a:ea typeface="Roboto"/>
                <a:cs typeface="Roboto"/>
                <a:sym typeface="Roboto"/>
              </a:rPr>
              <a:t>first thing we do once we start creating our Micro's service that serves as an API gateway is to add a heartbeat endpoint to each of the APIs on each of the micro services so that in app.js we can find a route called Heartbeat that returns the status of the API along with its address and port.</a:t>
            </a:r>
            <a:endParaRPr>
              <a:solidFill>
                <a:srgbClr val="666666"/>
              </a:solidFill>
              <a:latin typeface="Roboto"/>
              <a:ea typeface="Roboto"/>
              <a:cs typeface="Roboto"/>
              <a:sym typeface="Roboto"/>
            </a:endParaRPr>
          </a:p>
          <a:p>
            <a:pPr indent="-317500" lvl="0" marL="457200" rtl="0" algn="just">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This is added to each micro service and will be used by the API Gateway to monitor the status of each </a:t>
            </a:r>
            <a:r>
              <a:rPr lang="en">
                <a:solidFill>
                  <a:srgbClr val="666666"/>
                </a:solidFill>
                <a:latin typeface="Roboto"/>
                <a:ea typeface="Roboto"/>
                <a:cs typeface="Roboto"/>
                <a:sym typeface="Roboto"/>
              </a:rPr>
              <a:t>microservice</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317500" lvl="0" marL="457200" rtl="0" algn="just">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Implementation :</a:t>
            </a:r>
            <a:endParaRPr>
              <a:solidFill>
                <a:srgbClr val="666666"/>
              </a:solidFill>
              <a:latin typeface="Roboto"/>
              <a:ea typeface="Roboto"/>
              <a:cs typeface="Roboto"/>
              <a:sym typeface="Roboto"/>
            </a:endParaRPr>
          </a:p>
          <a:p>
            <a:pPr indent="-317500" lvl="1" marL="914400" rtl="0" algn="just">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I</a:t>
            </a:r>
            <a:r>
              <a:rPr lang="en">
                <a:solidFill>
                  <a:srgbClr val="666666"/>
                </a:solidFill>
                <a:latin typeface="Roboto"/>
                <a:ea typeface="Roboto"/>
                <a:cs typeface="Roboto"/>
                <a:sym typeface="Roboto"/>
              </a:rPr>
              <a:t>n the API Gateway a route called </a:t>
            </a:r>
            <a:r>
              <a:rPr b="1" lang="en">
                <a:solidFill>
                  <a:srgbClr val="666666"/>
                </a:solidFill>
                <a:latin typeface="Roboto"/>
                <a:ea typeface="Roboto"/>
                <a:cs typeface="Roboto"/>
                <a:sym typeface="Roboto"/>
              </a:rPr>
              <a:t>getStatus </a:t>
            </a:r>
            <a:r>
              <a:rPr lang="en">
                <a:solidFill>
                  <a:srgbClr val="666666"/>
                </a:solidFill>
                <a:latin typeface="Roboto"/>
                <a:ea typeface="Roboto"/>
                <a:cs typeface="Roboto"/>
                <a:sym typeface="Roboto"/>
              </a:rPr>
              <a:t>contains all the ports that should be tested</a:t>
            </a:r>
            <a:endParaRPr>
              <a:solidFill>
                <a:srgbClr val="666666"/>
              </a:solidFill>
              <a:latin typeface="Roboto"/>
              <a:ea typeface="Roboto"/>
              <a:cs typeface="Roboto"/>
              <a:sym typeface="Roboto"/>
            </a:endParaRPr>
          </a:p>
          <a:p>
            <a:pPr indent="-317500" lvl="1" marL="914400" rtl="0" algn="just">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In every microservice a route called </a:t>
            </a:r>
            <a:r>
              <a:rPr b="1" lang="en">
                <a:solidFill>
                  <a:srgbClr val="666666"/>
                </a:solidFill>
                <a:latin typeface="Roboto"/>
                <a:ea typeface="Roboto"/>
                <a:cs typeface="Roboto"/>
                <a:sym typeface="Roboto"/>
              </a:rPr>
              <a:t>heartbeat </a:t>
            </a:r>
            <a:r>
              <a:rPr lang="en">
                <a:solidFill>
                  <a:srgbClr val="666666"/>
                </a:solidFill>
                <a:latin typeface="Roboto"/>
                <a:ea typeface="Roboto"/>
                <a:cs typeface="Roboto"/>
                <a:sym typeface="Roboto"/>
              </a:rPr>
              <a:t>contains a response (IP, isUP, port)</a:t>
            </a:r>
            <a:endParaRPr>
              <a:solidFill>
                <a:srgbClr val="666666"/>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527250" y="678775"/>
            <a:ext cx="80895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pic>
        <p:nvPicPr>
          <p:cNvPr id="288" name="Google Shape;288;p48"/>
          <p:cNvPicPr preferRelativeResize="0"/>
          <p:nvPr/>
        </p:nvPicPr>
        <p:blipFill rotWithShape="1">
          <a:blip r:embed="rId3">
            <a:alphaModFix/>
          </a:blip>
          <a:srcRect b="9019" l="0" r="0" t="26327"/>
          <a:stretch/>
        </p:blipFill>
        <p:spPr>
          <a:xfrm>
            <a:off x="734500" y="2349500"/>
            <a:ext cx="7244000" cy="2247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92" name="Shape 292"/>
        <p:cNvGrpSpPr/>
        <p:nvPr/>
      </p:nvGrpSpPr>
      <p:grpSpPr>
        <a:xfrm>
          <a:off x="0" y="0"/>
          <a:ext cx="0" cy="0"/>
          <a:chOff x="0" y="0"/>
          <a:chExt cx="0" cy="0"/>
        </a:xfrm>
      </p:grpSpPr>
      <p:sp>
        <p:nvSpPr>
          <p:cNvPr id="293" name="Google Shape;293;p49"/>
          <p:cNvSpPr txBox="1"/>
          <p:nvPr/>
        </p:nvSpPr>
        <p:spPr>
          <a:xfrm>
            <a:off x="2941450" y="1915550"/>
            <a:ext cx="5912400" cy="14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1"/>
                </a:solidFill>
                <a:latin typeface="Roboto"/>
                <a:ea typeface="Roboto"/>
                <a:cs typeface="Roboto"/>
                <a:sym typeface="Roboto"/>
              </a:rPr>
              <a:t>Thank You !</a:t>
            </a:r>
            <a:endParaRPr sz="4800">
              <a:solidFill>
                <a:schemeClr val="accen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178825" y="1605775"/>
            <a:ext cx="8520600" cy="113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666666"/>
                </a:solidFill>
                <a:latin typeface="Roboto"/>
                <a:ea typeface="Roboto"/>
                <a:cs typeface="Roboto"/>
                <a:sym typeface="Roboto"/>
              </a:rPr>
              <a:t>Applications are traditionally “monolithic” which means they are built as a single, autonomous unit. Everything is contained inside the unit. </a:t>
            </a:r>
            <a:r>
              <a:rPr lang="en" sz="1400">
                <a:solidFill>
                  <a:srgbClr val="666666"/>
                </a:solidFill>
                <a:highlight>
                  <a:srgbClr val="FFFFFF"/>
                </a:highlight>
                <a:latin typeface="Roboto"/>
                <a:ea typeface="Roboto"/>
                <a:cs typeface="Roboto"/>
                <a:sym typeface="Roboto"/>
              </a:rPr>
              <a:t>Microservices are an architectural approach based on building an application as a collection of small </a:t>
            </a:r>
            <a:r>
              <a:rPr lang="en" sz="1400">
                <a:solidFill>
                  <a:srgbClr val="666666"/>
                </a:solidFill>
                <a:latin typeface="Roboto"/>
                <a:ea typeface="Roboto"/>
                <a:cs typeface="Roboto"/>
                <a:sym typeface="Roboto"/>
              </a:rPr>
              <a:t>services.</a:t>
            </a:r>
            <a:br>
              <a:rPr lang="en" sz="1400">
                <a:solidFill>
                  <a:srgbClr val="666666"/>
                </a:solidFill>
                <a:latin typeface="Roboto"/>
                <a:ea typeface="Roboto"/>
                <a:cs typeface="Roboto"/>
                <a:sym typeface="Roboto"/>
              </a:rPr>
            </a:br>
            <a:r>
              <a:rPr lang="en" sz="1400">
                <a:solidFill>
                  <a:srgbClr val="666666"/>
                </a:solidFill>
                <a:latin typeface="Roboto"/>
                <a:ea typeface="Roboto"/>
                <a:cs typeface="Roboto"/>
                <a:sym typeface="Roboto"/>
              </a:rPr>
              <a:t>  </a:t>
            </a:r>
            <a:endParaRPr sz="1400">
              <a:solidFill>
                <a:srgbClr val="666666"/>
              </a:solidFill>
              <a:latin typeface="Roboto"/>
              <a:ea typeface="Roboto"/>
              <a:cs typeface="Roboto"/>
              <a:sym typeface="Roboto"/>
            </a:endParaRPr>
          </a:p>
        </p:txBody>
      </p:sp>
      <p:pic>
        <p:nvPicPr>
          <p:cNvPr id="83" name="Google Shape;83;p16"/>
          <p:cNvPicPr preferRelativeResize="0"/>
          <p:nvPr/>
        </p:nvPicPr>
        <p:blipFill>
          <a:blip r:embed="rId3">
            <a:alphaModFix/>
          </a:blip>
          <a:stretch>
            <a:fillRect/>
          </a:stretch>
        </p:blipFill>
        <p:spPr>
          <a:xfrm>
            <a:off x="1913919" y="2877250"/>
            <a:ext cx="4955556" cy="2094425"/>
          </a:xfrm>
          <a:prstGeom prst="rect">
            <a:avLst/>
          </a:prstGeom>
          <a:noFill/>
          <a:ln>
            <a:noFill/>
          </a:ln>
        </p:spPr>
      </p:pic>
      <p:sp>
        <p:nvSpPr>
          <p:cNvPr id="84" name="Google Shape;84;p16"/>
          <p:cNvSpPr txBox="1"/>
          <p:nvPr>
            <p:ph idx="4294967295" type="ctrTitle"/>
          </p:nvPr>
        </p:nvSpPr>
        <p:spPr>
          <a:xfrm>
            <a:off x="131400" y="27465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rPr>
              <a:t>Definition</a:t>
            </a:r>
            <a:endParaRPr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idx="4294967295" type="subTitle"/>
          </p:nvPr>
        </p:nvSpPr>
        <p:spPr>
          <a:xfrm>
            <a:off x="402325" y="1844825"/>
            <a:ext cx="8339400" cy="27951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Allows us to build, operate and manage services independently</a:t>
            </a:r>
            <a:endParaRPr sz="1400"/>
          </a:p>
          <a:p>
            <a:pPr indent="-317500" lvl="0" marL="457200" rtl="0" algn="l">
              <a:lnSpc>
                <a:spcPct val="200000"/>
              </a:lnSpc>
              <a:spcBef>
                <a:spcPts val="0"/>
              </a:spcBef>
              <a:spcAft>
                <a:spcPts val="0"/>
              </a:spcAft>
              <a:buSzPts val="1400"/>
              <a:buChar char="●"/>
            </a:pPr>
            <a:r>
              <a:rPr lang="en" sz="1400"/>
              <a:t>Microservices take a lot of infrastructure risk out of the project straight away</a:t>
            </a:r>
            <a:endParaRPr b="1" sz="1400"/>
          </a:p>
          <a:p>
            <a:pPr indent="-317500" lvl="0" marL="457200" rtl="0" algn="l">
              <a:lnSpc>
                <a:spcPct val="200000"/>
              </a:lnSpc>
              <a:spcBef>
                <a:spcPts val="0"/>
              </a:spcBef>
              <a:spcAft>
                <a:spcPts val="0"/>
              </a:spcAft>
              <a:buSzPts val="1400"/>
              <a:buChar char="●"/>
            </a:pPr>
            <a:r>
              <a:rPr lang="en" sz="1400"/>
              <a:t>Each developer on a team can avoid getting tangled up in the underlying infrastructure </a:t>
            </a:r>
            <a:endParaRPr sz="1400"/>
          </a:p>
          <a:p>
            <a:pPr indent="-317500" lvl="0" marL="457200" rtl="0" algn="l">
              <a:lnSpc>
                <a:spcPct val="200000"/>
              </a:lnSpc>
              <a:spcBef>
                <a:spcPts val="0"/>
              </a:spcBef>
              <a:spcAft>
                <a:spcPts val="0"/>
              </a:spcAft>
              <a:buSzPts val="1400"/>
              <a:buChar char="●"/>
            </a:pPr>
            <a:r>
              <a:rPr lang="en" sz="1400"/>
              <a:t>Microservices have their own load balancer and execution environment </a:t>
            </a:r>
            <a:endParaRPr sz="1400"/>
          </a:p>
          <a:p>
            <a:pPr indent="-317500" lvl="0" marL="457200" rtl="0" algn="l">
              <a:lnSpc>
                <a:spcPct val="200000"/>
              </a:lnSpc>
              <a:spcBef>
                <a:spcPts val="0"/>
              </a:spcBef>
              <a:spcAft>
                <a:spcPts val="0"/>
              </a:spcAft>
              <a:buSzPts val="1400"/>
              <a:buChar char="●"/>
            </a:pPr>
            <a:r>
              <a:rPr lang="en" sz="1400"/>
              <a:t>Finally</a:t>
            </a:r>
            <a:r>
              <a:rPr lang="en" sz="1400"/>
              <a:t> microservices offer language and platform freedom</a:t>
            </a:r>
            <a:endParaRPr b="1" sz="1400"/>
          </a:p>
        </p:txBody>
      </p:sp>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Advantages of using Microservices</a:t>
            </a:r>
            <a:endParaRPr sz="2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 of microservices</a:t>
            </a:r>
            <a:endParaRPr/>
          </a:p>
        </p:txBody>
      </p:sp>
      <p:sp>
        <p:nvSpPr>
          <p:cNvPr id="96" name="Google Shape;96;p18"/>
          <p:cNvSpPr txBox="1"/>
          <p:nvPr>
            <p:ph idx="4294967295" type="subTitle"/>
          </p:nvPr>
        </p:nvSpPr>
        <p:spPr>
          <a:xfrm>
            <a:off x="530700" y="1670275"/>
            <a:ext cx="7565100" cy="340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lang="en" sz="1400">
                <a:solidFill>
                  <a:srgbClr val="666666"/>
                </a:solidFill>
                <a:highlight>
                  <a:srgbClr val="FFFFFF"/>
                </a:highlight>
              </a:rPr>
              <a:t>Microservices are not automatically the right solution for every project. </a:t>
            </a:r>
            <a:br>
              <a:rPr lang="en" sz="1400">
                <a:solidFill>
                  <a:srgbClr val="666666"/>
                </a:solidFill>
                <a:highlight>
                  <a:srgbClr val="FFFFFF"/>
                </a:highlight>
              </a:rPr>
            </a:br>
            <a:endParaRPr sz="1400">
              <a:solidFill>
                <a:srgbClr val="666666"/>
              </a:solidFill>
              <a:highlight>
                <a:srgbClr val="FFFFFF"/>
              </a:highlight>
            </a:endParaRPr>
          </a:p>
          <a:p>
            <a:pPr indent="-317500" lvl="0" marL="457200" rtl="0" algn="l">
              <a:spcBef>
                <a:spcPts val="0"/>
              </a:spcBef>
              <a:spcAft>
                <a:spcPts val="0"/>
              </a:spcAft>
              <a:buClr>
                <a:srgbClr val="666666"/>
              </a:buClr>
              <a:buSzPts val="1400"/>
              <a:buChar char="●"/>
            </a:pPr>
            <a:r>
              <a:rPr lang="en" sz="1400">
                <a:solidFill>
                  <a:srgbClr val="666666"/>
                </a:solidFill>
                <a:highlight>
                  <a:srgbClr val="FFFFFF"/>
                </a:highlight>
              </a:rPr>
              <a:t>One of the big problems with microservices is “orchestration”.</a:t>
            </a:r>
            <a:br>
              <a:rPr lang="en" sz="1400">
                <a:solidFill>
                  <a:srgbClr val="666666"/>
                </a:solidFill>
                <a:highlight>
                  <a:srgbClr val="FFFFFF"/>
                </a:highlight>
              </a:rPr>
            </a:br>
            <a:endParaRPr sz="1400">
              <a:solidFill>
                <a:srgbClr val="666666"/>
              </a:solidFill>
              <a:highlight>
                <a:srgbClr val="FFFFFF"/>
              </a:highlight>
            </a:endParaRPr>
          </a:p>
          <a:p>
            <a:pPr indent="-317500" lvl="0" marL="457200" rtl="0" algn="l">
              <a:spcBef>
                <a:spcPts val="0"/>
              </a:spcBef>
              <a:spcAft>
                <a:spcPts val="0"/>
              </a:spcAft>
              <a:buClr>
                <a:srgbClr val="666666"/>
              </a:buClr>
              <a:buSzPts val="1400"/>
              <a:buChar char="●"/>
            </a:pPr>
            <a:r>
              <a:rPr lang="en" sz="1400">
                <a:solidFill>
                  <a:srgbClr val="666666"/>
                </a:solidFill>
              </a:rPr>
              <a:t>Another complex process is “discovery” which is how applications and (micro)services locate each other on a network.</a:t>
            </a:r>
            <a:br>
              <a:rPr lang="en" sz="1400">
                <a:solidFill>
                  <a:srgbClr val="666666"/>
                </a:solidFill>
                <a:highlight>
                  <a:srgbClr val="FFFFFF"/>
                </a:highlight>
              </a:rPr>
            </a:br>
            <a:endParaRPr sz="1400">
              <a:solidFill>
                <a:srgbClr val="666666"/>
              </a:solidFill>
              <a:highlight>
                <a:srgbClr val="FFFFFF"/>
              </a:highlight>
            </a:endParaRPr>
          </a:p>
          <a:p>
            <a:pPr indent="-317500" lvl="0" marL="457200" rtl="0" algn="l">
              <a:spcBef>
                <a:spcPts val="0"/>
              </a:spcBef>
              <a:spcAft>
                <a:spcPts val="0"/>
              </a:spcAft>
              <a:buClr>
                <a:srgbClr val="666666"/>
              </a:buClr>
              <a:buSzPts val="1400"/>
              <a:buChar char="●"/>
            </a:pPr>
            <a:r>
              <a:rPr lang="en" sz="1400">
                <a:solidFill>
                  <a:srgbClr val="666666"/>
                </a:solidFill>
              </a:rPr>
              <a:t>There is a risk in getting a very fragmented system where developers need to spend a lot of time and effort on gluing together services and tools</a:t>
            </a:r>
            <a:br>
              <a:rPr lang="en" sz="1400">
                <a:solidFill>
                  <a:srgbClr val="666666"/>
                </a:solidFill>
              </a:rPr>
            </a:b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Microservices can also require increased testing complexity </a:t>
            </a:r>
            <a:endParaRPr sz="14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MongoDb</a:t>
            </a:r>
            <a:endParaRPr/>
          </a:p>
        </p:txBody>
      </p:sp>
      <p:sp>
        <p:nvSpPr>
          <p:cNvPr id="102" name="Google Shape;102;p19"/>
          <p:cNvSpPr txBox="1"/>
          <p:nvPr>
            <p:ph idx="4294967295" type="subTitle"/>
          </p:nvPr>
        </p:nvSpPr>
        <p:spPr>
          <a:xfrm>
            <a:off x="311725" y="1629250"/>
            <a:ext cx="8520600" cy="9426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en" sz="2000"/>
              <a:t>MongoDB is a distributed database at its core, so high availability, horizontal scaling, and geographic distribution are built in and easy to use. </a:t>
            </a:r>
            <a:endParaRPr sz="2000"/>
          </a:p>
        </p:txBody>
      </p:sp>
      <p:pic>
        <p:nvPicPr>
          <p:cNvPr id="103" name="Google Shape;103;p19"/>
          <p:cNvPicPr preferRelativeResize="0"/>
          <p:nvPr/>
        </p:nvPicPr>
        <p:blipFill>
          <a:blip r:embed="rId3">
            <a:alphaModFix/>
          </a:blip>
          <a:stretch>
            <a:fillRect/>
          </a:stretch>
        </p:blipFill>
        <p:spPr>
          <a:xfrm>
            <a:off x="931125" y="2872198"/>
            <a:ext cx="7334360" cy="1992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3050" y="3870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a:t>
            </a:r>
            <a:endParaRPr/>
          </a:p>
        </p:txBody>
      </p:sp>
      <p:sp>
        <p:nvSpPr>
          <p:cNvPr id="109" name="Google Shape;109;p20"/>
          <p:cNvSpPr txBox="1"/>
          <p:nvPr>
            <p:ph idx="4294967295" type="subTitle"/>
          </p:nvPr>
        </p:nvSpPr>
        <p:spPr>
          <a:xfrm>
            <a:off x="473050" y="1525500"/>
            <a:ext cx="4707600" cy="31935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en" sz="2100">
                <a:solidFill>
                  <a:srgbClr val="666666"/>
                </a:solidFill>
                <a:highlight>
                  <a:srgbClr val="FFFFFF"/>
                </a:highlight>
              </a:rPr>
              <a:t>Docker is an open-source technology used mostly for developing, shipping and running applications. With it, you can isolate applications from their underlying infrastructure so that software delivery is faster than ever.</a:t>
            </a:r>
            <a:endParaRPr sz="2100">
              <a:solidFill>
                <a:srgbClr val="666666"/>
              </a:solidFill>
            </a:endParaRPr>
          </a:p>
        </p:txBody>
      </p:sp>
      <p:pic>
        <p:nvPicPr>
          <p:cNvPr id="110" name="Google Shape;110;p20"/>
          <p:cNvPicPr preferRelativeResize="0"/>
          <p:nvPr/>
        </p:nvPicPr>
        <p:blipFill>
          <a:blip r:embed="rId3">
            <a:alphaModFix/>
          </a:blip>
          <a:stretch>
            <a:fillRect/>
          </a:stretch>
        </p:blipFill>
        <p:spPr>
          <a:xfrm>
            <a:off x="5481625" y="1451500"/>
            <a:ext cx="3341500" cy="334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311700" y="37840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 Containerization</a:t>
            </a:r>
            <a:endParaRPr/>
          </a:p>
        </p:txBody>
      </p:sp>
      <p:sp>
        <p:nvSpPr>
          <p:cNvPr id="116" name="Google Shape;116;p21"/>
          <p:cNvSpPr txBox="1"/>
          <p:nvPr>
            <p:ph idx="1" type="subTitle"/>
          </p:nvPr>
        </p:nvSpPr>
        <p:spPr>
          <a:xfrm>
            <a:off x="238025" y="1347177"/>
            <a:ext cx="8447700" cy="1566600"/>
          </a:xfrm>
          <a:prstGeom prst="rect">
            <a:avLst/>
          </a:prstGeom>
        </p:spPr>
        <p:txBody>
          <a:bodyPr anchorCtr="0" anchor="t" bIns="91425" lIns="91425" spcFirstLastPara="1" rIns="91425" wrap="square" tIns="91425">
            <a:noAutofit/>
          </a:bodyPr>
          <a:lstStyle/>
          <a:p>
            <a:pPr indent="-317500" lvl="0" marL="457200" rtl="0" algn="just">
              <a:lnSpc>
                <a:spcPct val="200000"/>
              </a:lnSpc>
              <a:spcBef>
                <a:spcPts val="0"/>
              </a:spcBef>
              <a:spcAft>
                <a:spcPts val="0"/>
              </a:spcAft>
              <a:buClr>
                <a:srgbClr val="666666"/>
              </a:buClr>
              <a:buSzPts val="1400"/>
              <a:buChar char="●"/>
            </a:pPr>
            <a:r>
              <a:rPr lang="en" sz="1400">
                <a:solidFill>
                  <a:srgbClr val="666666"/>
                </a:solidFill>
              </a:rPr>
              <a:t>It solves the problem of how to reliably move software between environments</a:t>
            </a:r>
            <a:endParaRPr sz="1400">
              <a:solidFill>
                <a:srgbClr val="666666"/>
              </a:solidFill>
            </a:endParaRPr>
          </a:p>
          <a:p>
            <a:pPr indent="-317500" lvl="0" marL="457200" rtl="0" algn="just">
              <a:lnSpc>
                <a:spcPct val="200000"/>
              </a:lnSpc>
              <a:spcBef>
                <a:spcPts val="0"/>
              </a:spcBef>
              <a:spcAft>
                <a:spcPts val="0"/>
              </a:spcAft>
              <a:buClr>
                <a:srgbClr val="666666"/>
              </a:buClr>
              <a:buSzPts val="1400"/>
              <a:buChar char="●"/>
            </a:pPr>
            <a:r>
              <a:rPr lang="en" sz="1400">
                <a:solidFill>
                  <a:srgbClr val="666666"/>
                </a:solidFill>
              </a:rPr>
              <a:t>Encapsulates the entire runtime environment</a:t>
            </a:r>
            <a:endParaRPr sz="1400">
              <a:solidFill>
                <a:srgbClr val="666666"/>
              </a:solidFill>
            </a:endParaRPr>
          </a:p>
          <a:p>
            <a:pPr indent="-317500" lvl="0" marL="457200" rtl="0" algn="just">
              <a:lnSpc>
                <a:spcPct val="200000"/>
              </a:lnSpc>
              <a:spcBef>
                <a:spcPts val="0"/>
              </a:spcBef>
              <a:spcAft>
                <a:spcPts val="0"/>
              </a:spcAft>
              <a:buClr>
                <a:srgbClr val="666666"/>
              </a:buClr>
              <a:buSzPts val="1400"/>
              <a:buChar char="●"/>
            </a:pPr>
            <a:r>
              <a:rPr lang="en" sz="1400">
                <a:solidFill>
                  <a:srgbClr val="666666"/>
                </a:solidFill>
              </a:rPr>
              <a:t>Includes the application and its dependencies, libraries and other binaries</a:t>
            </a:r>
            <a:endParaRPr sz="14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