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4" roundtripDataSignature="AMtx7mhwU0Gh+PcorwNYRmAdhO22UFf7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186ec162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2186ec162c_1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059652708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24059652708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0596527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24059652708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2c4e7b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222c4e7be7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2c4e7be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222c4e7be7e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159f686a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24159f686a3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2c4e7be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222c4e7be7e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2c4e7be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222c4e7be7e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2c4e7be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222c4e7be7e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2c4e7be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222c4e7be7e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159f686a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24159f686a3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596527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4059652708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159f686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g24159f686a3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416d62c59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2416d62c59f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4159f686a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fnguide를 통해 생성</a:t>
            </a:r>
            <a:endParaRPr/>
          </a:p>
        </p:txBody>
      </p:sp>
      <p:sp>
        <p:nvSpPr>
          <p:cNvPr id="443" name="Google Shape;443;g24159f686a3_0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186ec162c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2186ec162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2fafae5b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222fafae5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2186ec162c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2186ec162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2186ec162c_1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2186ec162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186ec162c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2186ec162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230bc42c5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2230bc42c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23a51bd246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1" name="Google Shape;511;g223a51bd246_2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05965270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4059652708_2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23a51bd24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223a51bd2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42b0552d3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2442b0552d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442b0552d3_6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2442b0552d3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23a51bd246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7" name="Google Shape;567;g223a51bd246_2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43978d0cb9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243978d0cb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43978d0cb9_3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243978d0cb9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43978d0cb9_3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243978d0cb9_3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반영전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442b0552d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2442b0552d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43978d0cb9_3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g243978d0cb9_3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43978d0cb9_3_5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243978d0cb9_3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15d5040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415d5040e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442b0552d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g2442b0552d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442b0552d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2442b0552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442b0552d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g2442b0552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ㅇㅋㅇㅋ천처ㄴ히 써 끝!!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43978d0cb9_3_9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g243978d0cb9_3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43978d0cb9_3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6" name="Google Shape;686;g243978d0cb9_3_10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442b0552d3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9" name="Google Shape;719;g2442b0552d3_8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43978d0cb9_3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6" name="Google Shape;736;g243978d0cb9_3_1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43978d0cb9_3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5" name="Google Shape;745;g243978d0cb9_3_1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43978d0cb9_3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8" name="Google Shape;778;g243978d0cb9_3_14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442b0552d3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7" name="Google Shape;787;g2442b0552d3_7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159f686a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24159f686a3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159f686a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4159f686a3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0596527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24059652708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05965270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4059652708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0596527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24059652708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1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1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1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5.jpg"/><Relationship Id="rId7" Type="http://schemas.openxmlformats.org/officeDocument/2006/relationships/image" Target="../media/image3.jpg"/><Relationship Id="rId8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íì¬ì ëí ì´ë¯¸ì§ ê²ìê²°ê³¼" id="84" name="Google Shape;84;g22186ec162c_1_85"/>
          <p:cNvPicPr preferRelativeResize="0"/>
          <p:nvPr/>
        </p:nvPicPr>
        <p:blipFill rotWithShape="1">
          <a:blip r:embed="rId3">
            <a:alphaModFix/>
          </a:blip>
          <a:srcRect b="9838" l="2398" r="2407" t="9838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2186ec162c_1_8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Google Shape;86;g22186ec162c_1_85"/>
          <p:cNvCxnSpPr/>
          <p:nvPr/>
        </p:nvCxnSpPr>
        <p:spPr>
          <a:xfrm flipH="1" rot="-10680484">
            <a:off x="6943900" y="178436"/>
            <a:ext cx="906248" cy="1183624"/>
          </a:xfrm>
          <a:prstGeom prst="straightConnector1">
            <a:avLst/>
          </a:prstGeom>
          <a:noFill/>
          <a:ln cap="flat" cmpd="sng" w="158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87" name="Google Shape;87;g22186ec162c_1_85"/>
          <p:cNvCxnSpPr/>
          <p:nvPr/>
        </p:nvCxnSpPr>
        <p:spPr>
          <a:xfrm flipH="1" rot="10800000">
            <a:off x="7608309" y="151230"/>
            <a:ext cx="607200" cy="775800"/>
          </a:xfrm>
          <a:prstGeom prst="straightConnector1">
            <a:avLst/>
          </a:prstGeom>
          <a:noFill/>
          <a:ln cap="flat" cmpd="sng" w="158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cxnSp>
        <p:nvCxnSpPr>
          <p:cNvPr id="88" name="Google Shape;88;g22186ec162c_1_85"/>
          <p:cNvCxnSpPr/>
          <p:nvPr/>
        </p:nvCxnSpPr>
        <p:spPr>
          <a:xfrm flipH="1" rot="-10679953">
            <a:off x="4649135" y="5635832"/>
            <a:ext cx="756161" cy="987603"/>
          </a:xfrm>
          <a:prstGeom prst="straightConnector1">
            <a:avLst/>
          </a:prstGeom>
          <a:noFill/>
          <a:ln cap="flat" cmpd="sng" w="1587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sp>
        <p:nvSpPr>
          <p:cNvPr id="89" name="Google Shape;89;g22186ec162c_1_85"/>
          <p:cNvSpPr txBox="1"/>
          <p:nvPr/>
        </p:nvSpPr>
        <p:spPr>
          <a:xfrm>
            <a:off x="3754675" y="1890017"/>
            <a:ext cx="4682700" cy="1971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NLP를 활용한 산업분석 기반</a:t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다이렉트 인덱싱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2186ec162c_1_85"/>
          <p:cNvSpPr/>
          <p:nvPr/>
        </p:nvSpPr>
        <p:spPr>
          <a:xfrm>
            <a:off x="4710601" y="6170655"/>
            <a:ext cx="2770800" cy="4548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889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186ec162c_1_85"/>
          <p:cNvSpPr txBox="1"/>
          <p:nvPr/>
        </p:nvSpPr>
        <p:spPr>
          <a:xfrm>
            <a:off x="5230117" y="6213398"/>
            <a:ext cx="2137800" cy="36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889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팀명 BE-SPOKEN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2186ec162c_1_85"/>
          <p:cNvSpPr/>
          <p:nvPr/>
        </p:nvSpPr>
        <p:spPr>
          <a:xfrm>
            <a:off x="345500" y="253225"/>
            <a:ext cx="5011800" cy="10023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50800" rotWithShape="0" algn="tl" dir="2700000" dist="889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2186ec162c_1_85"/>
          <p:cNvSpPr txBox="1"/>
          <p:nvPr/>
        </p:nvSpPr>
        <p:spPr>
          <a:xfrm>
            <a:off x="438625" y="330713"/>
            <a:ext cx="5011800" cy="1077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889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신한AI, 보다 나은 금융 생활을 위한 AI 서비스 아이디어 경진대회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2186ec162c_1_85"/>
          <p:cNvSpPr txBox="1"/>
          <p:nvPr/>
        </p:nvSpPr>
        <p:spPr>
          <a:xfrm>
            <a:off x="10095200" y="4978925"/>
            <a:ext cx="2252700" cy="14469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ko-K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팀원: 정가연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ko-K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함문정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ko-K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임새연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ko-K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박성은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186ec162c_1_85"/>
          <p:cNvSpPr txBox="1"/>
          <p:nvPr/>
        </p:nvSpPr>
        <p:spPr>
          <a:xfrm>
            <a:off x="5422150" y="3651000"/>
            <a:ext cx="3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6" name="Google Shape;96;g22186ec162c_1_85"/>
          <p:cNvGrpSpPr/>
          <p:nvPr/>
        </p:nvGrpSpPr>
        <p:grpSpPr>
          <a:xfrm>
            <a:off x="7870593" y="4004180"/>
            <a:ext cx="287056" cy="295521"/>
            <a:chOff x="5295109" y="3671264"/>
            <a:chExt cx="287056" cy="297604"/>
          </a:xfrm>
        </p:grpSpPr>
        <p:sp>
          <p:nvSpPr>
            <p:cNvPr id="97" name="Google Shape;97;g22186ec162c_1_85"/>
            <p:cNvSpPr/>
            <p:nvPr/>
          </p:nvSpPr>
          <p:spPr>
            <a:xfrm rot="-350835">
              <a:off x="5413740" y="3673049"/>
              <a:ext cx="50060" cy="29403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22186ec162c_1_85"/>
            <p:cNvSpPr/>
            <p:nvPr/>
          </p:nvSpPr>
          <p:spPr>
            <a:xfrm rot="6919785">
              <a:off x="5413744" y="3675635"/>
              <a:ext cx="49786" cy="29402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22186ec162c_1_85"/>
            <p:cNvSpPr/>
            <p:nvPr/>
          </p:nvSpPr>
          <p:spPr>
            <a:xfrm rot="3258123">
              <a:off x="5409864" y="3675517"/>
              <a:ext cx="49870" cy="2940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22186ec162c_1_85"/>
          <p:cNvSpPr/>
          <p:nvPr/>
        </p:nvSpPr>
        <p:spPr>
          <a:xfrm>
            <a:off x="2923225" y="1520899"/>
            <a:ext cx="6345600" cy="3138600"/>
          </a:xfrm>
          <a:prstGeom prst="rect">
            <a:avLst/>
          </a:prstGeom>
          <a:noFill/>
          <a:ln cap="flat" cmpd="sng" w="1143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g24059652708_12_0"/>
          <p:cNvGrpSpPr/>
          <p:nvPr/>
        </p:nvGrpSpPr>
        <p:grpSpPr>
          <a:xfrm>
            <a:off x="492700" y="412450"/>
            <a:ext cx="8081400" cy="538665"/>
            <a:chOff x="376177" y="-90748"/>
            <a:chExt cx="8081400" cy="1429200"/>
          </a:xfrm>
        </p:grpSpPr>
        <p:sp>
          <p:nvSpPr>
            <p:cNvPr id="251" name="Google Shape;251;g24059652708_12_0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g24059652708_12_0"/>
            <p:cNvSpPr txBox="1"/>
            <p:nvPr/>
          </p:nvSpPr>
          <p:spPr>
            <a:xfrm>
              <a:off x="376177" y="-90748"/>
              <a:ext cx="80814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 02 다이렉트 인덱싱의 국외 현황</a:t>
              </a:r>
              <a:endParaRPr b="1" i="0" sz="1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g24059652708_12_0"/>
          <p:cNvSpPr/>
          <p:nvPr/>
        </p:nvSpPr>
        <p:spPr>
          <a:xfrm>
            <a:off x="492745" y="1273216"/>
            <a:ext cx="11206500" cy="4789800"/>
          </a:xfrm>
          <a:prstGeom prst="rect">
            <a:avLst/>
          </a:prstGeom>
          <a:noFill/>
          <a:ln cap="flat" cmpd="sng" w="476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24059652708_12_0"/>
          <p:cNvSpPr txBox="1"/>
          <p:nvPr/>
        </p:nvSpPr>
        <p:spPr>
          <a:xfrm>
            <a:off x="629275" y="1594775"/>
            <a:ext cx="50571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2021년 1분기 미국시장 다이렉트 인덱싱 시장규모(AUM)는 3500억 달러로 추산되며 연평균 성장률은 약 30%이다.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모건 스탠리는 다이렉트 인덱싱 시장이 2025년에는 1조 5000억 달러 규모의 시장이 될 것으로 추정했다.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5" name="Google Shape;255;g24059652708_1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8050" y="1916025"/>
            <a:ext cx="5536250" cy="33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g24059652708_0_70"/>
          <p:cNvGrpSpPr/>
          <p:nvPr/>
        </p:nvGrpSpPr>
        <p:grpSpPr>
          <a:xfrm>
            <a:off x="492700" y="412450"/>
            <a:ext cx="9487200" cy="538665"/>
            <a:chOff x="376177" y="-90748"/>
            <a:chExt cx="9487200" cy="1429200"/>
          </a:xfrm>
        </p:grpSpPr>
        <p:sp>
          <p:nvSpPr>
            <p:cNvPr id="261" name="Google Shape;261;g24059652708_0_70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g24059652708_0_70"/>
            <p:cNvSpPr txBox="1"/>
            <p:nvPr/>
          </p:nvSpPr>
          <p:spPr>
            <a:xfrm>
              <a:off x="376177" y="-90748"/>
              <a:ext cx="94872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 02 다이렉트 인덱싱의 국외 현황  [미국]</a:t>
              </a:r>
              <a:endParaRPr b="1" i="0" sz="1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g24059652708_0_70"/>
          <p:cNvSpPr/>
          <p:nvPr/>
        </p:nvSpPr>
        <p:spPr>
          <a:xfrm>
            <a:off x="492745" y="1273216"/>
            <a:ext cx="11206500" cy="4789800"/>
          </a:xfrm>
          <a:prstGeom prst="rect">
            <a:avLst/>
          </a:prstGeom>
          <a:noFill/>
          <a:ln cap="flat" cmpd="sng" w="476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24059652708_0_70"/>
          <p:cNvSpPr txBox="1"/>
          <p:nvPr/>
        </p:nvSpPr>
        <p:spPr>
          <a:xfrm>
            <a:off x="629275" y="1594775"/>
            <a:ext cx="50571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2022년 기준 </a:t>
            </a:r>
            <a:r>
              <a:rPr b="0" i="0" lang="ko-KR" sz="23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42%의 회사들이 다이렉트 인덱싱을 제공</a:t>
            </a: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 있으며, 서비스를 제공하지 않는 회사들의 경우 내부자원이 충분하지 않다는 응답이 45%를 차지 했다.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미국에서 다이렉트 인덱싱 제공의 주 요인은 </a:t>
            </a:r>
            <a:r>
              <a:rPr b="0" i="0" lang="ko-KR" sz="23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세금절세</a:t>
            </a: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있다.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5" name="Google Shape;265;g24059652708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650" y="1837488"/>
            <a:ext cx="5697872" cy="32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g222c4e7be7e_0_0"/>
          <p:cNvGrpSpPr/>
          <p:nvPr/>
        </p:nvGrpSpPr>
        <p:grpSpPr>
          <a:xfrm>
            <a:off x="492700" y="412450"/>
            <a:ext cx="9487200" cy="538665"/>
            <a:chOff x="376177" y="-90748"/>
            <a:chExt cx="9487200" cy="1429200"/>
          </a:xfrm>
        </p:grpSpPr>
        <p:sp>
          <p:nvSpPr>
            <p:cNvPr id="271" name="Google Shape;271;g222c4e7be7e_0_0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g222c4e7be7e_0_0"/>
            <p:cNvSpPr txBox="1"/>
            <p:nvPr/>
          </p:nvSpPr>
          <p:spPr>
            <a:xfrm>
              <a:off x="376177" y="-90748"/>
              <a:ext cx="94872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 02 다이렉트 인덱싱의 국내 현황</a:t>
              </a:r>
              <a:endParaRPr b="1" i="0" sz="1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g222c4e7be7e_0_0"/>
          <p:cNvSpPr/>
          <p:nvPr/>
        </p:nvSpPr>
        <p:spPr>
          <a:xfrm>
            <a:off x="652250" y="1701975"/>
            <a:ext cx="11000100" cy="21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22c4e7be7e_0_0"/>
          <p:cNvSpPr txBox="1"/>
          <p:nvPr/>
        </p:nvSpPr>
        <p:spPr>
          <a:xfrm>
            <a:off x="949100" y="1819725"/>
            <a:ext cx="104064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1" lang="ko-KR" sz="2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자산운용업계가 일부 핀테크 기업에서만 이루어졌던 '다이렉트 인덱싱' 서비스에 주목하기 시작했다. (중략) 기존 자산운용사까지 진출을 밝힐 정도로 다이렉트 인덱싱 시장은 미래 수익원으로 부상하고 있다.</a:t>
            </a:r>
            <a:endParaRPr b="0" i="1" sz="2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2023.05.03 연합인포맥스 기사 일부</a:t>
            </a:r>
            <a:endParaRPr b="0" i="1" sz="1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222c4e7be7e_0_0"/>
          <p:cNvSpPr/>
          <p:nvPr/>
        </p:nvSpPr>
        <p:spPr>
          <a:xfrm>
            <a:off x="1526300" y="4313225"/>
            <a:ext cx="2202000" cy="13986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핀테크 기업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두***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222c4e7be7e_0_0"/>
          <p:cNvSpPr/>
          <p:nvPr/>
        </p:nvSpPr>
        <p:spPr>
          <a:xfrm>
            <a:off x="8530050" y="4313225"/>
            <a:ext cx="2202000" cy="13986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자산운용사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K*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g222c4e7be7e_0_0"/>
          <p:cNvCxnSpPr/>
          <p:nvPr/>
        </p:nvCxnSpPr>
        <p:spPr>
          <a:xfrm>
            <a:off x="652250" y="1273225"/>
            <a:ext cx="11000100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g222c4e7be7e_0_0"/>
          <p:cNvSpPr/>
          <p:nvPr/>
        </p:nvSpPr>
        <p:spPr>
          <a:xfrm>
            <a:off x="5028175" y="4313225"/>
            <a:ext cx="2202000" cy="13986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증권사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N*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g222c4e7be7e_0_76"/>
          <p:cNvGrpSpPr/>
          <p:nvPr/>
        </p:nvGrpSpPr>
        <p:grpSpPr>
          <a:xfrm>
            <a:off x="492700" y="412450"/>
            <a:ext cx="9487200" cy="538665"/>
            <a:chOff x="376177" y="-90748"/>
            <a:chExt cx="9487200" cy="1429200"/>
          </a:xfrm>
        </p:grpSpPr>
        <p:sp>
          <p:nvSpPr>
            <p:cNvPr id="284" name="Google Shape;284;g222c4e7be7e_0_76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g222c4e7be7e_0_76"/>
            <p:cNvSpPr txBox="1"/>
            <p:nvPr/>
          </p:nvSpPr>
          <p:spPr>
            <a:xfrm>
              <a:off x="376177" y="-90748"/>
              <a:ext cx="94872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 02 다이렉트 인덱싱의 국내 현황  [각 기업별 특징]</a:t>
              </a:r>
              <a:endParaRPr b="1" i="0" sz="1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g222c4e7be7e_0_76"/>
          <p:cNvSpPr txBox="1"/>
          <p:nvPr/>
        </p:nvSpPr>
        <p:spPr>
          <a:xfrm>
            <a:off x="864400" y="1883500"/>
            <a:ext cx="32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222c4e7be7e_0_76"/>
          <p:cNvSpPr/>
          <p:nvPr/>
        </p:nvSpPr>
        <p:spPr>
          <a:xfrm>
            <a:off x="3026900" y="1726925"/>
            <a:ext cx="8625600" cy="1662600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77800" rotWithShape="0" algn="bl" dir="18900000" dist="762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-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22년 국가·업종·전략을 자유롭게 선택할 수 있는 국내 최초 다이렉트 인덱싱 서비스 ‘테일러’를 출시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-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23년 4월초 챗GPT 접목: 챗GPT는 테일러의 사용자에게 1~5분 이내에 전 세계 주식 종목의 분석 자료를 개별 보고서 형태로 제공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22c4e7be7e_0_76"/>
          <p:cNvSpPr/>
          <p:nvPr/>
        </p:nvSpPr>
        <p:spPr>
          <a:xfrm>
            <a:off x="748950" y="1926500"/>
            <a:ext cx="2126100" cy="11532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핀테크기업 두***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222c4e7be7e_0_76"/>
          <p:cNvSpPr/>
          <p:nvPr/>
        </p:nvSpPr>
        <p:spPr>
          <a:xfrm>
            <a:off x="748950" y="3987525"/>
            <a:ext cx="2126100" cy="11532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자산운용사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K*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222c4e7be7e_0_76"/>
          <p:cNvSpPr/>
          <p:nvPr/>
        </p:nvSpPr>
        <p:spPr>
          <a:xfrm>
            <a:off x="3026900" y="3732825"/>
            <a:ext cx="8625600" cy="1662600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77800" rotWithShape="0" algn="bl" dir="18900000" dist="762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-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코스피, 코스닥, KRX300 등을 포함한 다양한 7가지 유니버스를 제공해 국내 상장된 모든 주식을 분석 대상으로 함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-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5단계로 구성: 전략 선택, 전략 편집, 전략 설정, 전략 상세, 투자 결정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g24159f686a3_0_71"/>
          <p:cNvGrpSpPr/>
          <p:nvPr/>
        </p:nvGrpSpPr>
        <p:grpSpPr>
          <a:xfrm>
            <a:off x="492700" y="412450"/>
            <a:ext cx="9487200" cy="538665"/>
            <a:chOff x="376177" y="-90748"/>
            <a:chExt cx="9487200" cy="1429200"/>
          </a:xfrm>
        </p:grpSpPr>
        <p:sp>
          <p:nvSpPr>
            <p:cNvPr id="296" name="Google Shape;296;g24159f686a3_0_71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g24159f686a3_0_71"/>
            <p:cNvSpPr txBox="1"/>
            <p:nvPr/>
          </p:nvSpPr>
          <p:spPr>
            <a:xfrm>
              <a:off x="376177" y="-90748"/>
              <a:ext cx="94872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 02 다이렉트 인덱싱의 국내 현황  [각 기업별 특징]</a:t>
              </a:r>
              <a:endParaRPr b="1" i="0" sz="1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24159f686a3_0_71"/>
          <p:cNvSpPr txBox="1"/>
          <p:nvPr/>
        </p:nvSpPr>
        <p:spPr>
          <a:xfrm>
            <a:off x="864400" y="1883500"/>
            <a:ext cx="32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24159f686a3_0_71"/>
          <p:cNvSpPr/>
          <p:nvPr/>
        </p:nvSpPr>
        <p:spPr>
          <a:xfrm>
            <a:off x="3026900" y="1726925"/>
            <a:ext cx="8625600" cy="4345800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77800" rotWithShape="0" algn="bl" dir="18900000" dist="76200">
              <a:srgbClr val="000000">
                <a:alpha val="1411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-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주식으로 인덱스를 만들어 투자할 수 있는 서비스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-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 종목 수와 최소 투자금액을 설정한 뒤 투자자가 직접 원하는 종목을 편입하고 투자 비중을 조절하는 형식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-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 지수를 선택하고, 다양한 투자 컨셉(업종/테마/재무팩터 등)을 더해 개인화된 지수를 만들 수 있는 서비스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-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지수의 과거 수익률을 시뮬레이션하고, 설정한 주기에 맞춰 투자 종목들이 변경(리벨런싱)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-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 1. 지수 보관함: 생성한 지수를 관리하고 성과 확인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-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기능 2. 리더보드: 생성한 지수들의 성과를 다른 사람들과 비교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24159f686a3_0_71"/>
          <p:cNvSpPr/>
          <p:nvPr/>
        </p:nvSpPr>
        <p:spPr>
          <a:xfrm>
            <a:off x="748950" y="1926500"/>
            <a:ext cx="2126100" cy="11532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증권사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N*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ages.unsplash.com/photo-1518600506278-4e8ef466b810?ixlib=rb-0.3.5&amp;ixid=eyJhcHBfaWQiOjEyMDd9&amp;s=858391bd28bf4aadaa5b3e0750edb485&amp;dpr=1&amp;auto=format&amp;fit=crop&amp;w=1000&amp;q=80&amp;cs=tinysrgb" id="305" name="Google Shape;305;g222c4e7be7e_0_9"/>
          <p:cNvPicPr preferRelativeResize="0"/>
          <p:nvPr/>
        </p:nvPicPr>
        <p:blipFill rotWithShape="1">
          <a:blip r:embed="rId3">
            <a:alphaModFix/>
          </a:blip>
          <a:srcRect b="0" l="39027" r="28878" t="0"/>
          <a:stretch/>
        </p:blipFill>
        <p:spPr>
          <a:xfrm>
            <a:off x="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llway in an elegant office space in Munich" id="306" name="Google Shape;306;g222c4e7be7e_0_9"/>
          <p:cNvPicPr preferRelativeResize="0"/>
          <p:nvPr/>
        </p:nvPicPr>
        <p:blipFill rotWithShape="1">
          <a:blip r:embed="rId4">
            <a:alphaModFix/>
          </a:blip>
          <a:srcRect b="0" l="20153" r="49997" t="0"/>
          <a:stretch/>
        </p:blipFill>
        <p:spPr>
          <a:xfrm>
            <a:off x="205685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lass building reflecting other buildings in the windows" id="307" name="Google Shape;307;g222c4e7be7e_0_9"/>
          <p:cNvPicPr preferRelativeResize="0"/>
          <p:nvPr/>
        </p:nvPicPr>
        <p:blipFill rotWithShape="1">
          <a:blip r:embed="rId5">
            <a:alphaModFix/>
          </a:blip>
          <a:srcRect b="0" l="35255" r="35255" t="0"/>
          <a:stretch/>
        </p:blipFill>
        <p:spPr>
          <a:xfrm>
            <a:off x="4108600" y="0"/>
            <a:ext cx="3048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unsplash.com/photo-1519033093166-cc076527fd0d?ixlib=rb-0.3.5&amp;ixid=eyJhcHBfaWQiOjEyMDd9&amp;s=2139e0cd284f5795ea39422f2c3e6939&amp;dpr=1&amp;auto=format&amp;fit=crop&amp;w=1000&amp;q=80&amp;cs=tinysrgb" id="308" name="Google Shape;308;g222c4e7be7e_0_9"/>
          <p:cNvPicPr preferRelativeResize="0"/>
          <p:nvPr/>
        </p:nvPicPr>
        <p:blipFill rotWithShape="1">
          <a:blip r:embed="rId6">
            <a:alphaModFix/>
          </a:blip>
          <a:srcRect b="268" l="41992" r="28518" t="-270"/>
          <a:stretch/>
        </p:blipFill>
        <p:spPr>
          <a:xfrm>
            <a:off x="6061950" y="-18250"/>
            <a:ext cx="3048000" cy="68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222c4e7be7e_0_9"/>
          <p:cNvPicPr preferRelativeResize="0"/>
          <p:nvPr/>
        </p:nvPicPr>
        <p:blipFill rotWithShape="1">
          <a:blip r:embed="rId7">
            <a:alphaModFix/>
          </a:blip>
          <a:srcRect b="7842" l="0" r="36635" t="0"/>
          <a:stretch/>
        </p:blipFill>
        <p:spPr>
          <a:xfrm>
            <a:off x="8052950" y="0"/>
            <a:ext cx="41390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22c4e7be7e_0_9"/>
          <p:cNvPicPr preferRelativeResize="0"/>
          <p:nvPr/>
        </p:nvPicPr>
        <p:blipFill rotWithShape="1">
          <a:blip r:embed="rId8">
            <a:alphaModFix/>
          </a:blip>
          <a:srcRect b="2733" l="0" r="29178" t="-3256"/>
          <a:stretch/>
        </p:blipFill>
        <p:spPr>
          <a:xfrm>
            <a:off x="10067050" y="-240150"/>
            <a:ext cx="2124950" cy="70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22c4e7be7e_0_9"/>
          <p:cNvSpPr/>
          <p:nvPr/>
        </p:nvSpPr>
        <p:spPr>
          <a:xfrm>
            <a:off x="-20550" y="0"/>
            <a:ext cx="122127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222c4e7be7e_0_9"/>
          <p:cNvSpPr/>
          <p:nvPr/>
        </p:nvSpPr>
        <p:spPr>
          <a:xfrm>
            <a:off x="4052713" y="0"/>
            <a:ext cx="2077500" cy="6858000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3" name="Google Shape;313;g222c4e7be7e_0_9"/>
          <p:cNvGrpSpPr/>
          <p:nvPr/>
        </p:nvGrpSpPr>
        <p:grpSpPr>
          <a:xfrm>
            <a:off x="4307588" y="4574337"/>
            <a:ext cx="1784901" cy="1232754"/>
            <a:chOff x="1516877" y="4695114"/>
            <a:chExt cx="2855384" cy="1232754"/>
          </a:xfrm>
        </p:grpSpPr>
        <p:sp>
          <p:nvSpPr>
            <p:cNvPr id="314" name="Google Shape;314;g222c4e7be7e_0_9"/>
            <p:cNvSpPr txBox="1"/>
            <p:nvPr/>
          </p:nvSpPr>
          <p:spPr>
            <a:xfrm>
              <a:off x="1516877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222c4e7be7e_0_9"/>
            <p:cNvSpPr txBox="1"/>
            <p:nvPr/>
          </p:nvSpPr>
          <p:spPr>
            <a:xfrm>
              <a:off x="1549861" y="5373768"/>
              <a:ext cx="2822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다이렉트 인덱싱 관련 법안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g222c4e7be7e_0_9"/>
          <p:cNvGrpSpPr/>
          <p:nvPr/>
        </p:nvGrpSpPr>
        <p:grpSpPr>
          <a:xfrm>
            <a:off x="6177738" y="4574337"/>
            <a:ext cx="1637843" cy="2041163"/>
            <a:chOff x="1672352" y="4695114"/>
            <a:chExt cx="2620129" cy="2041163"/>
          </a:xfrm>
        </p:grpSpPr>
        <p:sp>
          <p:nvSpPr>
            <p:cNvPr id="317" name="Google Shape;317;g222c4e7be7e_0_9"/>
            <p:cNvSpPr txBox="1"/>
            <p:nvPr/>
          </p:nvSpPr>
          <p:spPr>
            <a:xfrm>
              <a:off x="1672352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222c4e7be7e_0_9"/>
            <p:cNvSpPr txBox="1"/>
            <p:nvPr/>
          </p:nvSpPr>
          <p:spPr>
            <a:xfrm>
              <a:off x="1705335" y="5373768"/>
              <a:ext cx="2554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포트폴리오 구성 PROCESS 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222c4e7be7e_0_9"/>
            <p:cNvSpPr txBox="1"/>
            <p:nvPr/>
          </p:nvSpPr>
          <p:spPr>
            <a:xfrm>
              <a:off x="1738281" y="5754377"/>
              <a:ext cx="2554200" cy="9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1) NLP를 활용한 산업분석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2) 포트폴리오 구성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3) UI/UX 구현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g222c4e7be7e_0_9"/>
          <p:cNvGrpSpPr/>
          <p:nvPr/>
        </p:nvGrpSpPr>
        <p:grpSpPr>
          <a:xfrm>
            <a:off x="8162375" y="4574337"/>
            <a:ext cx="1763521" cy="1232754"/>
            <a:chOff x="2194269" y="4695114"/>
            <a:chExt cx="2821182" cy="1232754"/>
          </a:xfrm>
        </p:grpSpPr>
        <p:sp>
          <p:nvSpPr>
            <p:cNvPr id="321" name="Google Shape;321;g222c4e7be7e_0_9"/>
            <p:cNvSpPr txBox="1"/>
            <p:nvPr/>
          </p:nvSpPr>
          <p:spPr>
            <a:xfrm>
              <a:off x="219426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222c4e7be7e_0_9"/>
            <p:cNvSpPr txBox="1"/>
            <p:nvPr/>
          </p:nvSpPr>
          <p:spPr>
            <a:xfrm>
              <a:off x="2227251" y="5373768"/>
              <a:ext cx="2788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우리 서비스만의 강점 및 활용방안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g222c4e7be7e_0_9"/>
          <p:cNvGrpSpPr/>
          <p:nvPr/>
        </p:nvGrpSpPr>
        <p:grpSpPr>
          <a:xfrm>
            <a:off x="10341480" y="4574337"/>
            <a:ext cx="1617237" cy="1297764"/>
            <a:chOff x="35702" y="4695114"/>
            <a:chExt cx="2587166" cy="1297764"/>
          </a:xfrm>
        </p:grpSpPr>
        <p:sp>
          <p:nvSpPr>
            <p:cNvPr id="324" name="Google Shape;324;g222c4e7be7e_0_9"/>
            <p:cNvSpPr txBox="1"/>
            <p:nvPr/>
          </p:nvSpPr>
          <p:spPr>
            <a:xfrm>
              <a:off x="87146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222c4e7be7e_0_9"/>
            <p:cNvSpPr txBox="1"/>
            <p:nvPr/>
          </p:nvSpPr>
          <p:spPr>
            <a:xfrm>
              <a:off x="3570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참고문헌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222c4e7be7e_0_9"/>
            <p:cNvSpPr txBox="1"/>
            <p:nvPr/>
          </p:nvSpPr>
          <p:spPr>
            <a:xfrm>
              <a:off x="68668" y="5754378"/>
              <a:ext cx="25542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g222c4e7be7e_0_9"/>
          <p:cNvGrpSpPr/>
          <p:nvPr/>
        </p:nvGrpSpPr>
        <p:grpSpPr>
          <a:xfrm>
            <a:off x="41225" y="4574337"/>
            <a:ext cx="1718948" cy="1668864"/>
            <a:chOff x="153095" y="4695114"/>
            <a:chExt cx="2749877" cy="1668864"/>
          </a:xfrm>
        </p:grpSpPr>
        <p:sp>
          <p:nvSpPr>
            <p:cNvPr id="328" name="Google Shape;328;g222c4e7be7e_0_9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222c4e7be7e_0_9"/>
            <p:cNvSpPr txBox="1"/>
            <p:nvPr/>
          </p:nvSpPr>
          <p:spPr>
            <a:xfrm>
              <a:off x="34877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서비스 소개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222c4e7be7e_0_9"/>
            <p:cNvSpPr txBox="1"/>
            <p:nvPr/>
          </p:nvSpPr>
          <p:spPr>
            <a:xfrm>
              <a:off x="153095" y="5754378"/>
              <a:ext cx="25542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baseline="-25000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g222c4e7be7e_0_9"/>
          <p:cNvGrpSpPr/>
          <p:nvPr/>
        </p:nvGrpSpPr>
        <p:grpSpPr>
          <a:xfrm>
            <a:off x="2125763" y="4574337"/>
            <a:ext cx="1879416" cy="1232754"/>
            <a:chOff x="315789" y="4695114"/>
            <a:chExt cx="3006584" cy="1232754"/>
          </a:xfrm>
        </p:grpSpPr>
        <p:sp>
          <p:nvSpPr>
            <p:cNvPr id="332" name="Google Shape;332;g222c4e7be7e_0_9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222c4e7be7e_0_9"/>
            <p:cNvSpPr txBox="1"/>
            <p:nvPr/>
          </p:nvSpPr>
          <p:spPr>
            <a:xfrm>
              <a:off x="348773" y="5373768"/>
              <a:ext cx="297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다이렉트 인덱싱의 정의 및 현황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g222c4e7be7e_0_42"/>
          <p:cNvGrpSpPr/>
          <p:nvPr/>
        </p:nvGrpSpPr>
        <p:grpSpPr>
          <a:xfrm>
            <a:off x="492699" y="412450"/>
            <a:ext cx="9615600" cy="538665"/>
            <a:chOff x="376176" y="-90748"/>
            <a:chExt cx="9615600" cy="1429200"/>
          </a:xfrm>
        </p:grpSpPr>
        <p:sp>
          <p:nvSpPr>
            <p:cNvPr id="339" name="Google Shape;339;g222c4e7be7e_0_42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g222c4e7be7e_0_42"/>
            <p:cNvSpPr txBox="1"/>
            <p:nvPr/>
          </p:nvSpPr>
          <p:spPr>
            <a:xfrm>
              <a:off x="376176" y="-90748"/>
              <a:ext cx="96156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ko-KR" sz="2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03 다이렉트 인덱싱 관련 법안  1) 금융투자소득세</a:t>
              </a:r>
              <a:endParaRPr b="1" i="0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g222c4e7be7e_0_42"/>
          <p:cNvSpPr/>
          <p:nvPr/>
        </p:nvSpPr>
        <p:spPr>
          <a:xfrm>
            <a:off x="428775" y="1416200"/>
            <a:ext cx="11431800" cy="166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22c4e7be7e_0_42"/>
          <p:cNvSpPr txBox="1"/>
          <p:nvPr/>
        </p:nvSpPr>
        <p:spPr>
          <a:xfrm>
            <a:off x="808125" y="1619750"/>
            <a:ext cx="10673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주식과 채권, 펀드 등 금융투자에서 발생한 합산 소득이 연 5000만원 이상일 경우 수익의 20~25%를 세금으로 내야 함.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b="1" i="0" lang="ko-KR" sz="23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2025년 이후 도입 예정</a:t>
            </a:r>
            <a:endParaRPr b="1" i="0" sz="23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222c4e7be7e_0_42"/>
          <p:cNvSpPr/>
          <p:nvPr/>
        </p:nvSpPr>
        <p:spPr>
          <a:xfrm>
            <a:off x="492700" y="4011275"/>
            <a:ext cx="11431800" cy="213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22c4e7be7e_0_42"/>
          <p:cNvSpPr txBox="1"/>
          <p:nvPr/>
        </p:nvSpPr>
        <p:spPr>
          <a:xfrm>
            <a:off x="759450" y="4242425"/>
            <a:ext cx="109884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➢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(+) 다이렉트 인덱싱을 </a:t>
            </a:r>
            <a:r>
              <a:rPr b="0" i="0" lang="ko-KR" sz="23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절세상품</a:t>
            </a: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으로서 활용 가능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➢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다이렉트 인덱싱을 활용하여 연간 금융투자 수익을 5000만원 이하로 조절 가능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➢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지수 구성 종목 중 손실을 본 종목만 골라서 매도하면 총수익 규모가 줄어들기 때문에 절세에 대응하기 수월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222c4e7be7e_0_42"/>
          <p:cNvSpPr/>
          <p:nvPr/>
        </p:nvSpPr>
        <p:spPr>
          <a:xfrm>
            <a:off x="5876475" y="3280200"/>
            <a:ext cx="607800" cy="53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g222c4e7be7e_0_55"/>
          <p:cNvGrpSpPr/>
          <p:nvPr/>
        </p:nvGrpSpPr>
        <p:grpSpPr>
          <a:xfrm>
            <a:off x="492699" y="412450"/>
            <a:ext cx="9615600" cy="538665"/>
            <a:chOff x="376176" y="-90748"/>
            <a:chExt cx="9615600" cy="1429200"/>
          </a:xfrm>
        </p:grpSpPr>
        <p:sp>
          <p:nvSpPr>
            <p:cNvPr id="351" name="Google Shape;351;g222c4e7be7e_0_55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g222c4e7be7e_0_55"/>
            <p:cNvSpPr txBox="1"/>
            <p:nvPr/>
          </p:nvSpPr>
          <p:spPr>
            <a:xfrm>
              <a:off x="376176" y="-90748"/>
              <a:ext cx="96156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ko-KR" sz="2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03 다이렉트 인덱싱 관련 법안  2) 증권 거래세 폐지</a:t>
              </a:r>
              <a:endParaRPr b="1" i="0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g222c4e7be7e_0_55"/>
          <p:cNvSpPr/>
          <p:nvPr/>
        </p:nvSpPr>
        <p:spPr>
          <a:xfrm>
            <a:off x="428775" y="1416200"/>
            <a:ext cx="11431800" cy="71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22c4e7be7e_0_55"/>
          <p:cNvSpPr txBox="1"/>
          <p:nvPr/>
        </p:nvSpPr>
        <p:spPr>
          <a:xfrm>
            <a:off x="808125" y="1541013"/>
            <a:ext cx="1067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주권 또는 지분(이하 “주권 등”이라 한다)의 양도에 대해 부과되는 세금</a:t>
            </a:r>
            <a:endParaRPr b="1" i="0" sz="23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g222c4e7be7e_0_55"/>
          <p:cNvSpPr/>
          <p:nvPr/>
        </p:nvSpPr>
        <p:spPr>
          <a:xfrm>
            <a:off x="492700" y="2292325"/>
            <a:ext cx="11431800" cy="423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22c4e7be7e_0_55"/>
          <p:cNvSpPr txBox="1"/>
          <p:nvPr/>
        </p:nvSpPr>
        <p:spPr>
          <a:xfrm>
            <a:off x="714400" y="2457925"/>
            <a:ext cx="109884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❖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세율 계산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(+)	단계적 인하, 코스피시장의 경우 2025년 폐지 예정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➢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코스피시장: </a:t>
            </a:r>
            <a:r>
              <a:rPr b="0" i="0" lang="ko-KR" sz="23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2025년부터 0% 적용 예정</a:t>
            </a:r>
            <a:endParaRPr b="0" i="0" sz="23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■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2023년 1월 1일부터 2023년 12월 31일까지는 0.05%로 하며, 2024년 1월 1일부터 2024년 12월 31일까지는 0.03%로 함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➢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코넥스시장: 0.1%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➢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코스닥시장/금융투자협회를 통하여 양도되는 주권: </a:t>
            </a:r>
            <a:r>
              <a:rPr b="0" i="0" lang="ko-KR" sz="23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2025년부터 0.15% 적용 예정</a:t>
            </a:r>
            <a:endParaRPr b="0" i="0" sz="23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■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2023년 1월 1일부터 2023년 12월 31일까지는 0.2%로 하며, 2024년 1월 1일부터 2024년 12월 31일까지는 0.18%로 함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g222c4e7be7e_0_66"/>
          <p:cNvGrpSpPr/>
          <p:nvPr/>
        </p:nvGrpSpPr>
        <p:grpSpPr>
          <a:xfrm>
            <a:off x="492699" y="412450"/>
            <a:ext cx="9615600" cy="538665"/>
            <a:chOff x="376176" y="-90748"/>
            <a:chExt cx="9615600" cy="1429200"/>
          </a:xfrm>
        </p:grpSpPr>
        <p:sp>
          <p:nvSpPr>
            <p:cNvPr id="362" name="Google Shape;362;g222c4e7be7e_0_66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g222c4e7be7e_0_66"/>
            <p:cNvSpPr txBox="1"/>
            <p:nvPr/>
          </p:nvSpPr>
          <p:spPr>
            <a:xfrm>
              <a:off x="376176" y="-90748"/>
              <a:ext cx="96156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ko-KR" sz="2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03 다이렉트 인덱싱 관련 법안  3) 소수점 거래</a:t>
              </a:r>
              <a:endParaRPr b="1" i="0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g222c4e7be7e_0_66"/>
          <p:cNvSpPr/>
          <p:nvPr/>
        </p:nvSpPr>
        <p:spPr>
          <a:xfrm>
            <a:off x="428775" y="1416200"/>
            <a:ext cx="11431800" cy="71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22c4e7be7e_0_66"/>
          <p:cNvSpPr txBox="1"/>
          <p:nvPr/>
        </p:nvSpPr>
        <p:spPr>
          <a:xfrm>
            <a:off x="808125" y="1541013"/>
            <a:ext cx="1067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주식을 1주 단위가 아닌 소수점 단위로 매매하는 서비스</a:t>
            </a:r>
            <a:endParaRPr b="1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222c4e7be7e_0_66"/>
          <p:cNvSpPr/>
          <p:nvPr/>
        </p:nvSpPr>
        <p:spPr>
          <a:xfrm>
            <a:off x="492700" y="2292325"/>
            <a:ext cx="11431800" cy="423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22c4e7be7e_0_66"/>
          <p:cNvSpPr txBox="1"/>
          <p:nvPr/>
        </p:nvSpPr>
        <p:spPr>
          <a:xfrm>
            <a:off x="714400" y="2511025"/>
            <a:ext cx="109884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➢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(+)	소수점 거래의 등장으로 </a:t>
            </a:r>
            <a:r>
              <a:rPr b="0" i="0" lang="ko-KR" sz="23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소액 투자자</a:t>
            </a: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 다이렉트 인덱싱을 이용할 만한 경제적 여건이 마련됨</a:t>
            </a:r>
            <a:endParaRPr b="0" i="0" sz="23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○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투자자산의 규모와 상관없이 손쉽게 투자자 본인이 제작한 지수에 지속해서 투자할 수 있기 때문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➢"/>
            </a:pPr>
            <a:r>
              <a:rPr b="0" i="0" lang="ko-KR" sz="23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(+)	기획재정부에 따르면 국내 소수 단위 주식 투자자가 취득한 수익증권을 매도할 때 발생하는 소득은 </a:t>
            </a:r>
            <a:r>
              <a:rPr b="0" i="0" lang="ko-KR" sz="23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배당소득세 또는 양도소득세 과세 대상이 아님</a:t>
            </a:r>
            <a:endParaRPr b="0" i="0" sz="23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○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수익증권은 자본시장법에 따른 수익증권으로 보고, 소득세법상 과세 대상에 해당하지 않는 것으로 판단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lgun Gothic"/>
              <a:buChar char="○"/>
            </a:pPr>
            <a:r>
              <a:rPr b="0" i="0" lang="ko-KR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주식 양도세 납부 대상인 대주주도 소수 주식 양도 차익에 대해서는 세금을 내지 않아도 됨</a:t>
            </a:r>
            <a:endParaRPr b="0" i="0" sz="20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g24159f686a3_0_172"/>
          <p:cNvGrpSpPr/>
          <p:nvPr/>
        </p:nvGrpSpPr>
        <p:grpSpPr>
          <a:xfrm>
            <a:off x="492699" y="412450"/>
            <a:ext cx="9615600" cy="538665"/>
            <a:chOff x="376176" y="-90748"/>
            <a:chExt cx="9615600" cy="1429200"/>
          </a:xfrm>
        </p:grpSpPr>
        <p:sp>
          <p:nvSpPr>
            <p:cNvPr id="373" name="Google Shape;373;g24159f686a3_0_172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4" name="Google Shape;374;g24159f686a3_0_172"/>
            <p:cNvSpPr txBox="1"/>
            <p:nvPr/>
          </p:nvSpPr>
          <p:spPr>
            <a:xfrm>
              <a:off x="376176" y="-90748"/>
              <a:ext cx="96156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ko-KR" sz="2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03 다이렉트 인덱싱 관련 법안</a:t>
              </a:r>
              <a:endParaRPr b="1" i="0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g24159f686a3_0_172"/>
          <p:cNvSpPr/>
          <p:nvPr/>
        </p:nvSpPr>
        <p:spPr>
          <a:xfrm>
            <a:off x="492745" y="1273216"/>
            <a:ext cx="11206500" cy="4789800"/>
          </a:xfrm>
          <a:prstGeom prst="rect">
            <a:avLst/>
          </a:prstGeom>
          <a:noFill/>
          <a:ln cap="flat" cmpd="sng" w="476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24159f686a3_0_172"/>
          <p:cNvSpPr txBox="1"/>
          <p:nvPr>
            <p:ph idx="1" type="body"/>
          </p:nvPr>
        </p:nvSpPr>
        <p:spPr>
          <a:xfrm>
            <a:off x="838200" y="2607025"/>
            <a:ext cx="10515600" cy="21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>
                <a:solidFill>
                  <a:schemeClr val="lt1"/>
                </a:solidFill>
              </a:rPr>
              <a:t>향후 증권거래세 폐지, 소수점 거래 활성화 등으로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>
                <a:solidFill>
                  <a:schemeClr val="lt1"/>
                </a:solidFill>
              </a:rPr>
              <a:t>다이렉트 인덱싱 비용이 더 낮아지면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>
                <a:solidFill>
                  <a:schemeClr val="lt1"/>
                </a:solidFill>
              </a:rPr>
              <a:t>시장이 급격히 성장할 것으로 예측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77" name="Google Shape;377;g24159f686a3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7350" y="3641150"/>
            <a:ext cx="2231924" cy="22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059652708_2_0"/>
          <p:cNvSpPr/>
          <p:nvPr/>
        </p:nvSpPr>
        <p:spPr>
          <a:xfrm>
            <a:off x="0" y="0"/>
            <a:ext cx="10185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24059652708_2_0"/>
          <p:cNvSpPr txBox="1"/>
          <p:nvPr/>
        </p:nvSpPr>
        <p:spPr>
          <a:xfrm>
            <a:off x="1169052" y="425200"/>
            <a:ext cx="255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4059652708_2_0"/>
          <p:cNvSpPr txBox="1"/>
          <p:nvPr/>
        </p:nvSpPr>
        <p:spPr>
          <a:xfrm>
            <a:off x="3478470" y="1228812"/>
            <a:ext cx="113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4059652708_2_0"/>
          <p:cNvSpPr txBox="1"/>
          <p:nvPr/>
        </p:nvSpPr>
        <p:spPr>
          <a:xfrm>
            <a:off x="4818893" y="1398162"/>
            <a:ext cx="255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서비스 소개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4059652708_2_0"/>
          <p:cNvSpPr txBox="1"/>
          <p:nvPr/>
        </p:nvSpPr>
        <p:spPr>
          <a:xfrm>
            <a:off x="3478470" y="2110752"/>
            <a:ext cx="113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4059652708_2_0"/>
          <p:cNvSpPr txBox="1"/>
          <p:nvPr/>
        </p:nvSpPr>
        <p:spPr>
          <a:xfrm>
            <a:off x="4818907" y="2280088"/>
            <a:ext cx="51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다이렉트 인덱싱의 정의 및 현황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4059652708_2_0"/>
          <p:cNvSpPr txBox="1"/>
          <p:nvPr/>
        </p:nvSpPr>
        <p:spPr>
          <a:xfrm>
            <a:off x="3478470" y="2992705"/>
            <a:ext cx="113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4059652708_2_0"/>
          <p:cNvSpPr txBox="1"/>
          <p:nvPr/>
        </p:nvSpPr>
        <p:spPr>
          <a:xfrm>
            <a:off x="3478470" y="4689558"/>
            <a:ext cx="113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4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4059652708_2_0"/>
          <p:cNvSpPr txBox="1"/>
          <p:nvPr/>
        </p:nvSpPr>
        <p:spPr>
          <a:xfrm>
            <a:off x="3478470" y="3841133"/>
            <a:ext cx="113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4059652708_2_0"/>
          <p:cNvSpPr txBox="1"/>
          <p:nvPr/>
        </p:nvSpPr>
        <p:spPr>
          <a:xfrm>
            <a:off x="3478470" y="5537983"/>
            <a:ext cx="113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0" i="0" sz="40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4059652708_2_0"/>
          <p:cNvSpPr txBox="1"/>
          <p:nvPr/>
        </p:nvSpPr>
        <p:spPr>
          <a:xfrm>
            <a:off x="4818898" y="4043050"/>
            <a:ext cx="645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포트폴리오 구성 PROCESS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4059652708_2_0"/>
          <p:cNvSpPr txBox="1"/>
          <p:nvPr/>
        </p:nvSpPr>
        <p:spPr>
          <a:xfrm>
            <a:off x="4818898" y="4867513"/>
            <a:ext cx="67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기대효과 및 활용방안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4059652708_2_0"/>
          <p:cNvSpPr txBox="1"/>
          <p:nvPr/>
        </p:nvSpPr>
        <p:spPr>
          <a:xfrm>
            <a:off x="4818907" y="5691988"/>
            <a:ext cx="51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참고문헌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4059652708_2_0"/>
          <p:cNvSpPr txBox="1"/>
          <p:nvPr/>
        </p:nvSpPr>
        <p:spPr>
          <a:xfrm>
            <a:off x="4818907" y="3161575"/>
            <a:ext cx="51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다이렉트 인덱싱 관련 법안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ages.unsplash.com/photo-1518600506278-4e8ef466b810?ixlib=rb-0.3.5&amp;ixid=eyJhcHBfaWQiOjEyMDd9&amp;s=858391bd28bf4aadaa5b3e0750edb485&amp;dpr=1&amp;auto=format&amp;fit=crop&amp;w=1000&amp;q=80&amp;cs=tinysrgb" id="382" name="Google Shape;382;g24159f686a3_0_12"/>
          <p:cNvPicPr preferRelativeResize="0"/>
          <p:nvPr/>
        </p:nvPicPr>
        <p:blipFill rotWithShape="1">
          <a:blip r:embed="rId3">
            <a:alphaModFix/>
          </a:blip>
          <a:srcRect b="0" l="39027" r="28878" t="0"/>
          <a:stretch/>
        </p:blipFill>
        <p:spPr>
          <a:xfrm>
            <a:off x="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llway in an elegant office space in Munich" id="383" name="Google Shape;383;g24159f686a3_0_12"/>
          <p:cNvPicPr preferRelativeResize="0"/>
          <p:nvPr/>
        </p:nvPicPr>
        <p:blipFill rotWithShape="1">
          <a:blip r:embed="rId4">
            <a:alphaModFix/>
          </a:blip>
          <a:srcRect b="0" l="20153" r="49997" t="0"/>
          <a:stretch/>
        </p:blipFill>
        <p:spPr>
          <a:xfrm>
            <a:off x="205685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lass building reflecting other buildings in the windows" id="384" name="Google Shape;384;g24159f686a3_0_12"/>
          <p:cNvPicPr preferRelativeResize="0"/>
          <p:nvPr/>
        </p:nvPicPr>
        <p:blipFill rotWithShape="1">
          <a:blip r:embed="rId5">
            <a:alphaModFix/>
          </a:blip>
          <a:srcRect b="0" l="35255" r="35255" t="0"/>
          <a:stretch/>
        </p:blipFill>
        <p:spPr>
          <a:xfrm>
            <a:off x="4108600" y="0"/>
            <a:ext cx="3048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unsplash.com/photo-1519033093166-cc076527fd0d?ixlib=rb-0.3.5&amp;ixid=eyJhcHBfaWQiOjEyMDd9&amp;s=2139e0cd284f5795ea39422f2c3e6939&amp;dpr=1&amp;auto=format&amp;fit=crop&amp;w=1000&amp;q=80&amp;cs=tinysrgb" id="385" name="Google Shape;385;g24159f686a3_0_12"/>
          <p:cNvPicPr preferRelativeResize="0"/>
          <p:nvPr/>
        </p:nvPicPr>
        <p:blipFill rotWithShape="1">
          <a:blip r:embed="rId6">
            <a:alphaModFix/>
          </a:blip>
          <a:srcRect b="268" l="41992" r="28518" t="-270"/>
          <a:stretch/>
        </p:blipFill>
        <p:spPr>
          <a:xfrm>
            <a:off x="6061950" y="-18250"/>
            <a:ext cx="3048000" cy="68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24159f686a3_0_12"/>
          <p:cNvPicPr preferRelativeResize="0"/>
          <p:nvPr/>
        </p:nvPicPr>
        <p:blipFill rotWithShape="1">
          <a:blip r:embed="rId7">
            <a:alphaModFix/>
          </a:blip>
          <a:srcRect b="7842" l="0" r="36635" t="0"/>
          <a:stretch/>
        </p:blipFill>
        <p:spPr>
          <a:xfrm>
            <a:off x="8052950" y="0"/>
            <a:ext cx="41390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24159f686a3_0_12"/>
          <p:cNvPicPr preferRelativeResize="0"/>
          <p:nvPr/>
        </p:nvPicPr>
        <p:blipFill rotWithShape="1">
          <a:blip r:embed="rId8">
            <a:alphaModFix/>
          </a:blip>
          <a:srcRect b="2733" l="0" r="29178" t="-3256"/>
          <a:stretch/>
        </p:blipFill>
        <p:spPr>
          <a:xfrm>
            <a:off x="10067050" y="-240150"/>
            <a:ext cx="2124950" cy="70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24159f686a3_0_12"/>
          <p:cNvSpPr/>
          <p:nvPr/>
        </p:nvSpPr>
        <p:spPr>
          <a:xfrm>
            <a:off x="-20550" y="0"/>
            <a:ext cx="122127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24159f686a3_0_12"/>
          <p:cNvSpPr/>
          <p:nvPr/>
        </p:nvSpPr>
        <p:spPr>
          <a:xfrm>
            <a:off x="5997350" y="0"/>
            <a:ext cx="2077500" cy="6858000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0" name="Google Shape;390;g24159f686a3_0_12"/>
          <p:cNvGrpSpPr/>
          <p:nvPr/>
        </p:nvGrpSpPr>
        <p:grpSpPr>
          <a:xfrm>
            <a:off x="4307588" y="4574337"/>
            <a:ext cx="1784901" cy="1232754"/>
            <a:chOff x="1516877" y="4695114"/>
            <a:chExt cx="2855384" cy="1232754"/>
          </a:xfrm>
        </p:grpSpPr>
        <p:sp>
          <p:nvSpPr>
            <p:cNvPr id="391" name="Google Shape;391;g24159f686a3_0_12"/>
            <p:cNvSpPr txBox="1"/>
            <p:nvPr/>
          </p:nvSpPr>
          <p:spPr>
            <a:xfrm>
              <a:off x="1516877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24159f686a3_0_12"/>
            <p:cNvSpPr txBox="1"/>
            <p:nvPr/>
          </p:nvSpPr>
          <p:spPr>
            <a:xfrm>
              <a:off x="1549861" y="5373768"/>
              <a:ext cx="2822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다이렉트 인덱싱 관련 법안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g24159f686a3_0_12"/>
          <p:cNvGrpSpPr/>
          <p:nvPr/>
        </p:nvGrpSpPr>
        <p:grpSpPr>
          <a:xfrm>
            <a:off x="6177738" y="4574337"/>
            <a:ext cx="1637843" cy="2041163"/>
            <a:chOff x="1672352" y="4695114"/>
            <a:chExt cx="2620129" cy="2041163"/>
          </a:xfrm>
        </p:grpSpPr>
        <p:sp>
          <p:nvSpPr>
            <p:cNvPr id="394" name="Google Shape;394;g24159f686a3_0_12"/>
            <p:cNvSpPr txBox="1"/>
            <p:nvPr/>
          </p:nvSpPr>
          <p:spPr>
            <a:xfrm>
              <a:off x="1672352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24159f686a3_0_12"/>
            <p:cNvSpPr txBox="1"/>
            <p:nvPr/>
          </p:nvSpPr>
          <p:spPr>
            <a:xfrm>
              <a:off x="1705335" y="5373768"/>
              <a:ext cx="2554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포트폴리오 구성 PROCESS 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24159f686a3_0_12"/>
            <p:cNvSpPr txBox="1"/>
            <p:nvPr/>
          </p:nvSpPr>
          <p:spPr>
            <a:xfrm>
              <a:off x="1738281" y="5754377"/>
              <a:ext cx="2554200" cy="9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1) NLP를 활용한 산업분석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2) 포트폴리오 구성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3) UI/UX 구현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g24159f686a3_0_12"/>
          <p:cNvGrpSpPr/>
          <p:nvPr/>
        </p:nvGrpSpPr>
        <p:grpSpPr>
          <a:xfrm>
            <a:off x="8162375" y="4574337"/>
            <a:ext cx="1763521" cy="1232754"/>
            <a:chOff x="2194269" y="4695114"/>
            <a:chExt cx="2821182" cy="1232754"/>
          </a:xfrm>
        </p:grpSpPr>
        <p:sp>
          <p:nvSpPr>
            <p:cNvPr id="398" name="Google Shape;398;g24159f686a3_0_12"/>
            <p:cNvSpPr txBox="1"/>
            <p:nvPr/>
          </p:nvSpPr>
          <p:spPr>
            <a:xfrm>
              <a:off x="219426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24159f686a3_0_12"/>
            <p:cNvSpPr txBox="1"/>
            <p:nvPr/>
          </p:nvSpPr>
          <p:spPr>
            <a:xfrm>
              <a:off x="2227251" y="5373768"/>
              <a:ext cx="2788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우리 서비스만의 강점 및 활용방안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g24159f686a3_0_12"/>
          <p:cNvGrpSpPr/>
          <p:nvPr/>
        </p:nvGrpSpPr>
        <p:grpSpPr>
          <a:xfrm>
            <a:off x="10341480" y="4574337"/>
            <a:ext cx="1617237" cy="1297764"/>
            <a:chOff x="35702" y="4695114"/>
            <a:chExt cx="2587166" cy="1297764"/>
          </a:xfrm>
        </p:grpSpPr>
        <p:sp>
          <p:nvSpPr>
            <p:cNvPr id="401" name="Google Shape;401;g24159f686a3_0_12"/>
            <p:cNvSpPr txBox="1"/>
            <p:nvPr/>
          </p:nvSpPr>
          <p:spPr>
            <a:xfrm>
              <a:off x="87146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24159f686a3_0_12"/>
            <p:cNvSpPr txBox="1"/>
            <p:nvPr/>
          </p:nvSpPr>
          <p:spPr>
            <a:xfrm>
              <a:off x="3570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참고문헌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24159f686a3_0_12"/>
            <p:cNvSpPr txBox="1"/>
            <p:nvPr/>
          </p:nvSpPr>
          <p:spPr>
            <a:xfrm>
              <a:off x="68668" y="5754378"/>
              <a:ext cx="25542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g24159f686a3_0_12"/>
          <p:cNvGrpSpPr/>
          <p:nvPr/>
        </p:nvGrpSpPr>
        <p:grpSpPr>
          <a:xfrm>
            <a:off x="41225" y="4574337"/>
            <a:ext cx="1718948" cy="1668864"/>
            <a:chOff x="153095" y="4695114"/>
            <a:chExt cx="2749877" cy="1668864"/>
          </a:xfrm>
        </p:grpSpPr>
        <p:sp>
          <p:nvSpPr>
            <p:cNvPr id="405" name="Google Shape;405;g24159f686a3_0_12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24159f686a3_0_12"/>
            <p:cNvSpPr txBox="1"/>
            <p:nvPr/>
          </p:nvSpPr>
          <p:spPr>
            <a:xfrm>
              <a:off x="34877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서비스 소개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24159f686a3_0_12"/>
            <p:cNvSpPr txBox="1"/>
            <p:nvPr/>
          </p:nvSpPr>
          <p:spPr>
            <a:xfrm>
              <a:off x="153095" y="5754378"/>
              <a:ext cx="25542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baseline="-25000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g24159f686a3_0_12"/>
          <p:cNvGrpSpPr/>
          <p:nvPr/>
        </p:nvGrpSpPr>
        <p:grpSpPr>
          <a:xfrm>
            <a:off x="2125763" y="4574337"/>
            <a:ext cx="1879416" cy="1232754"/>
            <a:chOff x="315789" y="4695114"/>
            <a:chExt cx="3006584" cy="1232754"/>
          </a:xfrm>
        </p:grpSpPr>
        <p:sp>
          <p:nvSpPr>
            <p:cNvPr id="409" name="Google Shape;409;g24159f686a3_0_12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24159f686a3_0_12"/>
            <p:cNvSpPr txBox="1"/>
            <p:nvPr/>
          </p:nvSpPr>
          <p:spPr>
            <a:xfrm>
              <a:off x="348773" y="5373768"/>
              <a:ext cx="297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다이렉트 인덱싱의 정의 및 현황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16d62c59f_1_28"/>
          <p:cNvSpPr/>
          <p:nvPr/>
        </p:nvSpPr>
        <p:spPr>
          <a:xfrm>
            <a:off x="0" y="1524029"/>
            <a:ext cx="12192000" cy="2152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6" name="Google Shape;416;g2416d62c59f_1_28"/>
          <p:cNvGrpSpPr/>
          <p:nvPr/>
        </p:nvGrpSpPr>
        <p:grpSpPr>
          <a:xfrm>
            <a:off x="376172" y="328724"/>
            <a:ext cx="7731854" cy="639900"/>
            <a:chOff x="376177" y="328728"/>
            <a:chExt cx="6341224" cy="639900"/>
          </a:xfrm>
        </p:grpSpPr>
        <p:sp>
          <p:nvSpPr>
            <p:cNvPr id="417" name="Google Shape;417;g2416d62c59f_1_28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g2416d62c59f_1_28"/>
            <p:cNvSpPr txBox="1"/>
            <p:nvPr/>
          </p:nvSpPr>
          <p:spPr>
            <a:xfrm>
              <a:off x="596201" y="462300"/>
              <a:ext cx="612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#1 NLP를 이용한 네이버 뉴스 기반 산업 분석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g2416d62c59f_1_28"/>
          <p:cNvSpPr txBox="1"/>
          <p:nvPr/>
        </p:nvSpPr>
        <p:spPr>
          <a:xfrm>
            <a:off x="1915675" y="1997300"/>
            <a:ext cx="68865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산업별 뉴스 기사 수집 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뉴스 기사 분석 후 감성지수 분석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산업군별 전망 지수 데이터프레임 생성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416d62c59f_1_28"/>
          <p:cNvSpPr/>
          <p:nvPr/>
        </p:nvSpPr>
        <p:spPr>
          <a:xfrm>
            <a:off x="411479" y="1889760"/>
            <a:ext cx="11239500" cy="1783080"/>
          </a:xfrm>
          <a:custGeom>
            <a:rect b="b" l="l" r="r" t="t"/>
            <a:pathLst>
              <a:path extrusionOk="0" h="1783080" w="7193280">
                <a:moveTo>
                  <a:pt x="0" y="1783080"/>
                </a:moveTo>
                <a:lnTo>
                  <a:pt x="0" y="0"/>
                </a:lnTo>
                <a:lnTo>
                  <a:pt x="7193280" y="0"/>
                </a:lnTo>
                <a:lnTo>
                  <a:pt x="7193280" y="1463040"/>
                </a:lnTo>
                <a:lnTo>
                  <a:pt x="1965960" y="1463040"/>
                </a:lnTo>
              </a:path>
            </a:pathLst>
          </a:cu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lg" w="lg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g2416d62c59f_1_28"/>
          <p:cNvSpPr/>
          <p:nvPr/>
        </p:nvSpPr>
        <p:spPr>
          <a:xfrm>
            <a:off x="411480" y="3672840"/>
            <a:ext cx="7731888" cy="902825"/>
          </a:xfrm>
          <a:custGeom>
            <a:rect b="b" l="l" r="r" t="t"/>
            <a:pathLst>
              <a:path extrusionOk="0" h="902825" w="7731888">
                <a:moveTo>
                  <a:pt x="0" y="0"/>
                </a:moveTo>
                <a:lnTo>
                  <a:pt x="0" y="902825"/>
                </a:lnTo>
                <a:lnTo>
                  <a:pt x="7731888" y="902825"/>
                </a:lnTo>
              </a:path>
            </a:pathLst>
          </a:cu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lg" w="lg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2" name="Google Shape;422;g2416d62c59f_1_28"/>
          <p:cNvPicPr preferRelativeResize="0"/>
          <p:nvPr/>
        </p:nvPicPr>
        <p:blipFill rotWithShape="1">
          <a:blip r:embed="rId3">
            <a:alphaModFix/>
          </a:blip>
          <a:srcRect b="0" l="27879" r="26855" t="0"/>
          <a:stretch/>
        </p:blipFill>
        <p:spPr>
          <a:xfrm>
            <a:off x="8168640" y="1143714"/>
            <a:ext cx="4023360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2416d62c59f_1_28"/>
          <p:cNvSpPr/>
          <p:nvPr/>
        </p:nvSpPr>
        <p:spPr>
          <a:xfrm>
            <a:off x="3962975" y="4137509"/>
            <a:ext cx="922800" cy="922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4" name="Google Shape;424;g2416d62c59f_1_28"/>
          <p:cNvGrpSpPr/>
          <p:nvPr/>
        </p:nvGrpSpPr>
        <p:grpSpPr>
          <a:xfrm>
            <a:off x="2319521" y="5221474"/>
            <a:ext cx="1508700" cy="321165"/>
            <a:chOff x="824741" y="5343031"/>
            <a:chExt cx="1508700" cy="321165"/>
          </a:xfrm>
        </p:grpSpPr>
        <p:cxnSp>
          <p:nvCxnSpPr>
            <p:cNvPr id="425" name="Google Shape;425;g2416d62c59f_1_28"/>
            <p:cNvCxnSpPr/>
            <p:nvPr/>
          </p:nvCxnSpPr>
          <p:spPr>
            <a:xfrm>
              <a:off x="824741" y="5343031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g2416d62c59f_1_28"/>
            <p:cNvCxnSpPr/>
            <p:nvPr/>
          </p:nvCxnSpPr>
          <p:spPr>
            <a:xfrm>
              <a:off x="824741" y="5664196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27" name="Google Shape;427;g2416d62c59f_1_28"/>
          <p:cNvGrpSpPr/>
          <p:nvPr/>
        </p:nvGrpSpPr>
        <p:grpSpPr>
          <a:xfrm>
            <a:off x="6262663" y="5249875"/>
            <a:ext cx="1688700" cy="1056491"/>
            <a:chOff x="5735687" y="5299945"/>
            <a:chExt cx="1688700" cy="1056491"/>
          </a:xfrm>
        </p:grpSpPr>
        <p:sp>
          <p:nvSpPr>
            <p:cNvPr id="428" name="Google Shape;428;g2416d62c59f_1_28"/>
            <p:cNvSpPr txBox="1"/>
            <p:nvPr/>
          </p:nvSpPr>
          <p:spPr>
            <a:xfrm>
              <a:off x="5820469" y="5318210"/>
              <a:ext cx="151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내용을 넣어주세요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9" name="Google Shape;429;g2416d62c59f_1_28"/>
            <p:cNvCxnSpPr/>
            <p:nvPr/>
          </p:nvCxnSpPr>
          <p:spPr>
            <a:xfrm>
              <a:off x="5825784" y="5299945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g2416d62c59f_1_28"/>
            <p:cNvCxnSpPr/>
            <p:nvPr/>
          </p:nvCxnSpPr>
          <p:spPr>
            <a:xfrm>
              <a:off x="5825784" y="5621110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31" name="Google Shape;431;g2416d62c59f_1_28"/>
            <p:cNvSpPr txBox="1"/>
            <p:nvPr/>
          </p:nvSpPr>
          <p:spPr>
            <a:xfrm>
              <a:off x="5735687" y="5668536"/>
              <a:ext cx="16887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내용을 채워 넣어 주세요. 내용을 채워 넣어 주세요. 내용을 채워 넣어 주세요. 내용을 채워 넣어 주세요.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2" name="Google Shape;432;g2416d62c59f_1_28"/>
          <p:cNvPicPr preferRelativeResize="0"/>
          <p:nvPr/>
        </p:nvPicPr>
        <p:blipFill rotWithShape="1">
          <a:blip r:embed="rId4">
            <a:alphaModFix/>
          </a:blip>
          <a:srcRect b="-209750" l="-38190" r="38187" t="209750"/>
          <a:stretch/>
        </p:blipFill>
        <p:spPr>
          <a:xfrm>
            <a:off x="5648813" y="3706625"/>
            <a:ext cx="548774" cy="58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g2416d62c59f_1_28"/>
          <p:cNvGrpSpPr/>
          <p:nvPr/>
        </p:nvGrpSpPr>
        <p:grpSpPr>
          <a:xfrm>
            <a:off x="1036608" y="5235674"/>
            <a:ext cx="1508700" cy="321165"/>
            <a:chOff x="2559566" y="5358984"/>
            <a:chExt cx="1508700" cy="321165"/>
          </a:xfrm>
        </p:grpSpPr>
        <p:cxnSp>
          <p:nvCxnSpPr>
            <p:cNvPr id="434" name="Google Shape;434;g2416d62c59f_1_28"/>
            <p:cNvCxnSpPr/>
            <p:nvPr/>
          </p:nvCxnSpPr>
          <p:spPr>
            <a:xfrm>
              <a:off x="2559566" y="5358984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g2416d62c59f_1_28"/>
            <p:cNvCxnSpPr/>
            <p:nvPr/>
          </p:nvCxnSpPr>
          <p:spPr>
            <a:xfrm>
              <a:off x="2559566" y="5680149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6" name="Google Shape;436;g2416d62c59f_1_28"/>
          <p:cNvSpPr/>
          <p:nvPr/>
        </p:nvSpPr>
        <p:spPr>
          <a:xfrm>
            <a:off x="1329551" y="4163985"/>
            <a:ext cx="922800" cy="922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2416d62c59f_1_28"/>
          <p:cNvSpPr/>
          <p:nvPr/>
        </p:nvSpPr>
        <p:spPr>
          <a:xfrm>
            <a:off x="6393338" y="4171084"/>
            <a:ext cx="922800" cy="922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8" name="Google Shape;438;g2416d62c59f_1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0000" y="4351023"/>
            <a:ext cx="548750" cy="5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2416d62c59f_1_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6596400" y="4374149"/>
            <a:ext cx="516675" cy="5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2416d62c59f_1_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2611" y="4367038"/>
            <a:ext cx="516675" cy="51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4159f686a3_0_238"/>
          <p:cNvSpPr/>
          <p:nvPr/>
        </p:nvSpPr>
        <p:spPr>
          <a:xfrm>
            <a:off x="492700" y="570550"/>
            <a:ext cx="163800" cy="2411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g24159f686a3_0_238"/>
          <p:cNvSpPr txBox="1"/>
          <p:nvPr>
            <p:ph idx="4294967295"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4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4-1. NLP를 활용한 네이버 뉴스 기반 산업분석</a:t>
            </a:r>
            <a:endParaRPr b="1" i="0" sz="4400" u="none" cap="none" strike="noStrike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g24159f686a3_0_238"/>
          <p:cNvSpPr txBox="1"/>
          <p:nvPr>
            <p:ph idx="4294967295" type="subTitle"/>
          </p:nvPr>
        </p:nvSpPr>
        <p:spPr>
          <a:xfrm>
            <a:off x="164650" y="1026250"/>
            <a:ext cx="60735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네이버 증권의 산업군 종류 리스트 생성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8" name="Google Shape;448;g24159f686a3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675" y="1636500"/>
            <a:ext cx="5286725" cy="49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24159f686a3_0_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50" y="829825"/>
            <a:ext cx="528637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2186ec162c_1_47"/>
          <p:cNvSpPr/>
          <p:nvPr/>
        </p:nvSpPr>
        <p:spPr>
          <a:xfrm>
            <a:off x="5111825" y="5057125"/>
            <a:ext cx="3391200" cy="1020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키워드/날짜/데이터 수집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2186ec162c_1_47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b="1" lang="ko-KR" sz="2400">
                <a:solidFill>
                  <a:srgbClr val="FFC000"/>
                </a:solidFill>
              </a:rPr>
              <a:t>4-1. NLP를 활용한 네이버 뉴스 기반 산업분석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456" name="Google Shape;456;g22186ec162c_1_47"/>
          <p:cNvSpPr txBox="1"/>
          <p:nvPr>
            <p:ph idx="1" type="subTitle"/>
          </p:nvPr>
        </p:nvSpPr>
        <p:spPr>
          <a:xfrm>
            <a:off x="317050" y="1026250"/>
            <a:ext cx="4947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ko-K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뉴스 데이터 수집</a:t>
            </a:r>
            <a:endParaRPr b="1"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</p:txBody>
      </p:sp>
      <p:pic>
        <p:nvPicPr>
          <p:cNvPr id="457" name="Google Shape;457;g22186ec162c_1_47"/>
          <p:cNvPicPr preferRelativeResize="0"/>
          <p:nvPr/>
        </p:nvPicPr>
        <p:blipFill rotWithShape="1">
          <a:blip r:embed="rId3">
            <a:alphaModFix/>
          </a:blip>
          <a:srcRect b="0" l="2927" r="2004" t="3716"/>
          <a:stretch/>
        </p:blipFill>
        <p:spPr>
          <a:xfrm>
            <a:off x="267951" y="1942375"/>
            <a:ext cx="4550099" cy="43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22186ec162c_1_47"/>
          <p:cNvSpPr/>
          <p:nvPr/>
        </p:nvSpPr>
        <p:spPr>
          <a:xfrm>
            <a:off x="5111825" y="2094550"/>
            <a:ext cx="3391200" cy="1020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0000" marR="4092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검색어 입력 및 API 불러오기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2186ec162c_1_47"/>
          <p:cNvSpPr/>
          <p:nvPr/>
        </p:nvSpPr>
        <p:spPr>
          <a:xfrm>
            <a:off x="8796900" y="2094550"/>
            <a:ext cx="3218700" cy="1020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99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검색 결과에서 실제 뉴스 가져오기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2186ec162c_1_47"/>
          <p:cNvSpPr/>
          <p:nvPr/>
        </p:nvSpPr>
        <p:spPr>
          <a:xfrm>
            <a:off x="5111825" y="3575856"/>
            <a:ext cx="3391200" cy="1020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뉴스 본문 가져오기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2186ec162c_1_47"/>
          <p:cNvSpPr/>
          <p:nvPr/>
        </p:nvSpPr>
        <p:spPr>
          <a:xfrm>
            <a:off x="8796800" y="3575855"/>
            <a:ext cx="3218700" cy="1020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9999" lvl="0" marL="899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수집한 데이터 dataframe으로 제작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2186ec162c_1_47"/>
          <p:cNvSpPr/>
          <p:nvPr/>
        </p:nvSpPr>
        <p:spPr>
          <a:xfrm>
            <a:off x="8796800" y="5057125"/>
            <a:ext cx="3218700" cy="1020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99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최종 데이터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22fafae5ba_0_10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b="1" lang="ko-KR" sz="2400">
                <a:solidFill>
                  <a:srgbClr val="FFC000"/>
                </a:solidFill>
              </a:rPr>
              <a:t>4-1. NLP를 활용한 네이버 뉴스 기반 산업분석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468" name="Google Shape;468;g222fafae5ba_0_10"/>
          <p:cNvSpPr txBox="1"/>
          <p:nvPr>
            <p:ph idx="1" type="subTitle"/>
          </p:nvPr>
        </p:nvSpPr>
        <p:spPr>
          <a:xfrm>
            <a:off x="317050" y="1026250"/>
            <a:ext cx="4947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데이터 전처리</a:t>
            </a:r>
            <a:endParaRPr b="1"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469" name="Google Shape;469;g222fafae5ba_0_10"/>
          <p:cNvSpPr/>
          <p:nvPr/>
        </p:nvSpPr>
        <p:spPr>
          <a:xfrm>
            <a:off x="435775" y="1672850"/>
            <a:ext cx="2423700" cy="1220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630000" marR="4992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22fafae5ba_0_10"/>
          <p:cNvSpPr/>
          <p:nvPr/>
        </p:nvSpPr>
        <p:spPr>
          <a:xfrm>
            <a:off x="3209475" y="1672850"/>
            <a:ext cx="2643000" cy="1220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2925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2.Tokenization &amp;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2925" lvl="0" marL="80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 Tagging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22fafae5ba_0_10"/>
          <p:cNvSpPr/>
          <p:nvPr/>
        </p:nvSpPr>
        <p:spPr>
          <a:xfrm>
            <a:off x="6326925" y="1672850"/>
            <a:ext cx="2444700" cy="1220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3.Normalization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22fafae5ba_0_10"/>
          <p:cNvSpPr/>
          <p:nvPr/>
        </p:nvSpPr>
        <p:spPr>
          <a:xfrm>
            <a:off x="9139575" y="1672850"/>
            <a:ext cx="2643000" cy="1220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41783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Stopword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41783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Removal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g222fafae5b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275" y="3008850"/>
            <a:ext cx="8776284" cy="365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2186ec162c_1_34"/>
          <p:cNvSpPr txBox="1"/>
          <p:nvPr>
            <p:ph idx="1" type="subTitle"/>
          </p:nvPr>
        </p:nvSpPr>
        <p:spPr>
          <a:xfrm>
            <a:off x="414000" y="1019275"/>
            <a:ext cx="1136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3-1. WordCloud 및 단어빈도 수를 통한 산업 현황 파악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2186ec162c_1_34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b="1" lang="ko-KR" sz="2400">
                <a:solidFill>
                  <a:srgbClr val="FFC000"/>
                </a:solidFill>
              </a:rPr>
              <a:t>4-1. NLP를 활용한 네이버 뉴스 기반 산업분석</a:t>
            </a:r>
            <a:endParaRPr b="1">
              <a:solidFill>
                <a:srgbClr val="FFC000"/>
              </a:solidFill>
            </a:endParaRPr>
          </a:p>
        </p:txBody>
      </p:sp>
      <p:pic>
        <p:nvPicPr>
          <p:cNvPr id="480" name="Google Shape;480;g22186ec162c_1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800" y="2128237"/>
            <a:ext cx="4983899" cy="32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22186ec162c_1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625" y="2173150"/>
            <a:ext cx="6454551" cy="3179378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22186ec162c_1_34"/>
          <p:cNvSpPr txBox="1"/>
          <p:nvPr/>
        </p:nvSpPr>
        <p:spPr>
          <a:xfrm>
            <a:off x="4189000" y="5796325"/>
            <a:ext cx="45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철강산업</a:t>
            </a: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최근 </a:t>
            </a:r>
            <a:r>
              <a:rPr b="1" i="0" lang="ko-KR" sz="18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2개월</a:t>
            </a: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산업 현황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2186ec162c_1_73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b="1" lang="ko-KR" sz="2400">
                <a:solidFill>
                  <a:srgbClr val="FFC000"/>
                </a:solidFill>
              </a:rPr>
              <a:t>4-1. NLP를 활용한 네이버 뉴스 기반 산업분석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488" name="Google Shape;488;g22186ec162c_1_73"/>
          <p:cNvSpPr txBox="1"/>
          <p:nvPr>
            <p:ph idx="1" type="subTitle"/>
          </p:nvPr>
        </p:nvSpPr>
        <p:spPr>
          <a:xfrm>
            <a:off x="384975" y="1068238"/>
            <a:ext cx="105837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3-2. 산업별 월별 전망지수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g22186ec162c_1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975" y="1760175"/>
            <a:ext cx="6780400" cy="46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22186ec162c_1_73"/>
          <p:cNvSpPr txBox="1"/>
          <p:nvPr/>
        </p:nvSpPr>
        <p:spPr>
          <a:xfrm>
            <a:off x="7559900" y="3059550"/>
            <a:ext cx="401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산업별로 최근 1년간 월별 뉴스 데이터의 본문 수집한다.</a:t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2186ec162c_1_78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b="1" lang="ko-KR" sz="2400">
                <a:solidFill>
                  <a:srgbClr val="FFC000"/>
                </a:solidFill>
              </a:rPr>
              <a:t>4-1. NLP를 활용한 네이버 뉴스 기반 산업분석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496" name="Google Shape;496;g22186ec162c_1_78"/>
          <p:cNvSpPr txBox="1"/>
          <p:nvPr/>
        </p:nvSpPr>
        <p:spPr>
          <a:xfrm>
            <a:off x="848175" y="5741300"/>
            <a:ext cx="76029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Malgun Gothic"/>
              <a:buChar char="●"/>
            </a:pPr>
            <a:r>
              <a:rPr b="0" i="0" lang="ko-KR" sz="2100" u="none" cap="none" strike="noStrike">
                <a:solidFill>
                  <a:srgbClr val="F7F7F7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 점수 스코어는 -1부터 1 사이의 값을 가진다.</a:t>
            </a:r>
            <a:endParaRPr b="0" i="0" sz="2100" u="none" cap="none" strike="noStrike">
              <a:solidFill>
                <a:srgbClr val="F7F7F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Malgun Gothic"/>
              <a:buChar char="●"/>
            </a:pPr>
            <a:r>
              <a:rPr b="0" i="0" lang="ko-KR" sz="2100" u="none" cap="none" strike="noStrike">
                <a:solidFill>
                  <a:srgbClr val="F7F7F7"/>
                </a:solidFill>
                <a:latin typeface="Malgun Gothic"/>
                <a:ea typeface="Malgun Gothic"/>
                <a:cs typeface="Malgun Gothic"/>
                <a:sym typeface="Malgun Gothic"/>
              </a:rPr>
              <a:t>%비율로 바꾼 후 뉴스들의 긍정 부정 지수를 도출한다.</a:t>
            </a:r>
            <a:endParaRPr b="0" i="0" sz="2100" u="none" cap="none" strike="noStrike">
              <a:solidFill>
                <a:srgbClr val="F7F7F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g22186ec162c_1_78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3-2. 산업별 월별 산업지수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g22186ec162c_1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75" y="1665850"/>
            <a:ext cx="8066028" cy="3923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22186ec162c_1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2848" y="389776"/>
            <a:ext cx="2857275" cy="60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30bc42c5a_0_4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b="1" lang="ko-KR" sz="2400">
                <a:solidFill>
                  <a:srgbClr val="FFC000"/>
                </a:solidFill>
              </a:rPr>
              <a:t>4-1. NLP를 활용한 네이버 뉴스 기반 산업분석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505" name="Google Shape;505;g2230bc42c5a_0_4"/>
          <p:cNvSpPr txBox="1"/>
          <p:nvPr/>
        </p:nvSpPr>
        <p:spPr>
          <a:xfrm>
            <a:off x="763350" y="2989200"/>
            <a:ext cx="41847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-KR" sz="2100" u="none" cap="none" strike="noStrike">
                <a:solidFill>
                  <a:srgbClr val="F7F7F7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산업지수가 높은 순으로 </a:t>
            </a:r>
            <a:endParaRPr b="0" i="0" sz="2100" u="none" cap="none" strike="noStrike">
              <a:solidFill>
                <a:srgbClr val="F7F7F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ko-KR" sz="2100" u="none" cap="none" strike="noStrike">
                <a:solidFill>
                  <a:srgbClr val="F7F7F7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산업을 내림차순 나열한다.</a:t>
            </a:r>
            <a:endParaRPr b="0" i="0" sz="2100" u="none" cap="none" strike="noStrike">
              <a:solidFill>
                <a:srgbClr val="F7F7F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2230bc42c5a_0_4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3-2. 산업별 월별 산업지수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230bc42c5a_0_4"/>
          <p:cNvSpPr txBox="1"/>
          <p:nvPr/>
        </p:nvSpPr>
        <p:spPr>
          <a:xfrm>
            <a:off x="5251525" y="1006225"/>
            <a:ext cx="32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8" name="Google Shape;508;g2230bc42c5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594925"/>
            <a:ext cx="4587450" cy="45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23a51bd246_2_57"/>
          <p:cNvSpPr/>
          <p:nvPr/>
        </p:nvSpPr>
        <p:spPr>
          <a:xfrm>
            <a:off x="0" y="1524029"/>
            <a:ext cx="12192000" cy="2152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4" name="Google Shape;514;g223a51bd246_2_57"/>
          <p:cNvGrpSpPr/>
          <p:nvPr/>
        </p:nvGrpSpPr>
        <p:grpSpPr>
          <a:xfrm>
            <a:off x="376172" y="328724"/>
            <a:ext cx="7731854" cy="639900"/>
            <a:chOff x="376177" y="328728"/>
            <a:chExt cx="6341224" cy="639900"/>
          </a:xfrm>
        </p:grpSpPr>
        <p:sp>
          <p:nvSpPr>
            <p:cNvPr id="515" name="Google Shape;515;g223a51bd246_2_57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" name="Google Shape;516;g223a51bd246_2_57"/>
            <p:cNvSpPr txBox="1"/>
            <p:nvPr/>
          </p:nvSpPr>
          <p:spPr>
            <a:xfrm>
              <a:off x="596201" y="462300"/>
              <a:ext cx="612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#2 포트폴리오 구성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g223a51bd246_2_57"/>
          <p:cNvSpPr txBox="1"/>
          <p:nvPr/>
        </p:nvSpPr>
        <p:spPr>
          <a:xfrm>
            <a:off x="1915675" y="1997300"/>
            <a:ext cx="68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블랙리터만 모델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23a51bd246_2_57"/>
          <p:cNvSpPr/>
          <p:nvPr/>
        </p:nvSpPr>
        <p:spPr>
          <a:xfrm>
            <a:off x="411479" y="1889760"/>
            <a:ext cx="11239500" cy="1783080"/>
          </a:xfrm>
          <a:custGeom>
            <a:rect b="b" l="l" r="r" t="t"/>
            <a:pathLst>
              <a:path extrusionOk="0" h="1783080" w="7193280">
                <a:moveTo>
                  <a:pt x="0" y="1783080"/>
                </a:moveTo>
                <a:lnTo>
                  <a:pt x="0" y="0"/>
                </a:lnTo>
                <a:lnTo>
                  <a:pt x="7193280" y="0"/>
                </a:lnTo>
                <a:lnTo>
                  <a:pt x="7193280" y="1463040"/>
                </a:lnTo>
                <a:lnTo>
                  <a:pt x="1965960" y="1463040"/>
                </a:lnTo>
              </a:path>
            </a:pathLst>
          </a:cu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lg" w="lg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223a51bd246_2_57"/>
          <p:cNvSpPr/>
          <p:nvPr/>
        </p:nvSpPr>
        <p:spPr>
          <a:xfrm>
            <a:off x="411480" y="3672840"/>
            <a:ext cx="7731888" cy="902825"/>
          </a:xfrm>
          <a:custGeom>
            <a:rect b="b" l="l" r="r" t="t"/>
            <a:pathLst>
              <a:path extrusionOk="0" h="902825" w="7731888">
                <a:moveTo>
                  <a:pt x="0" y="0"/>
                </a:moveTo>
                <a:lnTo>
                  <a:pt x="0" y="902825"/>
                </a:lnTo>
                <a:lnTo>
                  <a:pt x="7731888" y="902825"/>
                </a:lnTo>
              </a:path>
            </a:pathLst>
          </a:cu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lg" w="lg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0" name="Google Shape;520;g223a51bd246_2_57"/>
          <p:cNvPicPr preferRelativeResize="0"/>
          <p:nvPr/>
        </p:nvPicPr>
        <p:blipFill rotWithShape="1">
          <a:blip r:embed="rId3">
            <a:alphaModFix/>
          </a:blip>
          <a:srcRect b="0" l="27877" r="26859" t="0"/>
          <a:stretch/>
        </p:blipFill>
        <p:spPr>
          <a:xfrm>
            <a:off x="8168640" y="1143714"/>
            <a:ext cx="4023360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223a51bd246_2_57"/>
          <p:cNvSpPr/>
          <p:nvPr/>
        </p:nvSpPr>
        <p:spPr>
          <a:xfrm>
            <a:off x="1329550" y="4163996"/>
            <a:ext cx="922800" cy="922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2" name="Google Shape;522;g223a51bd246_2_57"/>
          <p:cNvGrpSpPr/>
          <p:nvPr/>
        </p:nvGrpSpPr>
        <p:grpSpPr>
          <a:xfrm>
            <a:off x="2319521" y="5221474"/>
            <a:ext cx="1508700" cy="321165"/>
            <a:chOff x="824741" y="5343031"/>
            <a:chExt cx="1508700" cy="321165"/>
          </a:xfrm>
        </p:grpSpPr>
        <p:cxnSp>
          <p:nvCxnSpPr>
            <p:cNvPr id="523" name="Google Shape;523;g223a51bd246_2_57"/>
            <p:cNvCxnSpPr/>
            <p:nvPr/>
          </p:nvCxnSpPr>
          <p:spPr>
            <a:xfrm>
              <a:off x="824741" y="5343031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g223a51bd246_2_57"/>
            <p:cNvCxnSpPr/>
            <p:nvPr/>
          </p:nvCxnSpPr>
          <p:spPr>
            <a:xfrm>
              <a:off x="824741" y="5664196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25" name="Google Shape;525;g223a51bd246_2_57"/>
          <p:cNvGrpSpPr/>
          <p:nvPr/>
        </p:nvGrpSpPr>
        <p:grpSpPr>
          <a:xfrm>
            <a:off x="6262663" y="5249875"/>
            <a:ext cx="1688700" cy="1056491"/>
            <a:chOff x="5735687" y="5299945"/>
            <a:chExt cx="1688700" cy="1056491"/>
          </a:xfrm>
        </p:grpSpPr>
        <p:sp>
          <p:nvSpPr>
            <p:cNvPr id="526" name="Google Shape;526;g223a51bd246_2_57"/>
            <p:cNvSpPr txBox="1"/>
            <p:nvPr/>
          </p:nvSpPr>
          <p:spPr>
            <a:xfrm>
              <a:off x="5820469" y="5318210"/>
              <a:ext cx="151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내용을 넣어주세요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7" name="Google Shape;527;g223a51bd246_2_57"/>
            <p:cNvCxnSpPr/>
            <p:nvPr/>
          </p:nvCxnSpPr>
          <p:spPr>
            <a:xfrm>
              <a:off x="5825784" y="5299945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g223a51bd246_2_57"/>
            <p:cNvCxnSpPr/>
            <p:nvPr/>
          </p:nvCxnSpPr>
          <p:spPr>
            <a:xfrm>
              <a:off x="5825784" y="5621110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9" name="Google Shape;529;g223a51bd246_2_57"/>
            <p:cNvSpPr txBox="1"/>
            <p:nvPr/>
          </p:nvSpPr>
          <p:spPr>
            <a:xfrm>
              <a:off x="5735687" y="5668536"/>
              <a:ext cx="16887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내용을 채워 넣어 주세요. 내용을 채워 넣어 주세요. 내용을 채워 넣어 주세요. 내용을 채워 넣어 주세요.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0" name="Google Shape;530;g223a51bd246_2_57"/>
          <p:cNvPicPr preferRelativeResize="0"/>
          <p:nvPr/>
        </p:nvPicPr>
        <p:blipFill rotWithShape="1">
          <a:blip r:embed="rId4">
            <a:alphaModFix/>
          </a:blip>
          <a:srcRect b="-209750" l="-38190" r="38189" t="209750"/>
          <a:stretch/>
        </p:blipFill>
        <p:spPr>
          <a:xfrm>
            <a:off x="5648813" y="3706625"/>
            <a:ext cx="548774" cy="5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223a51bd246_2_57"/>
          <p:cNvSpPr/>
          <p:nvPr/>
        </p:nvSpPr>
        <p:spPr>
          <a:xfrm>
            <a:off x="3962976" y="4163997"/>
            <a:ext cx="922800" cy="922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g223a51bd246_2_57"/>
          <p:cNvSpPr/>
          <p:nvPr/>
        </p:nvSpPr>
        <p:spPr>
          <a:xfrm>
            <a:off x="6393338" y="4171084"/>
            <a:ext cx="922800" cy="922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3" name="Google Shape;533;g223a51bd246_2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0000" y="4351023"/>
            <a:ext cx="548750" cy="5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223a51bd246_2_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6596400" y="4374149"/>
            <a:ext cx="516675" cy="5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223a51bd246_2_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2611" y="4367038"/>
            <a:ext cx="516675" cy="51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ages.unsplash.com/photo-1518600506278-4e8ef466b810?ixlib=rb-0.3.5&amp;ixid=eyJhcHBfaWQiOjEyMDd9&amp;s=858391bd28bf4aadaa5b3e0750edb485&amp;dpr=1&amp;auto=format&amp;fit=crop&amp;w=1000&amp;q=80&amp;cs=tinysrgb" id="123" name="Google Shape;123;g24059652708_2_18"/>
          <p:cNvPicPr preferRelativeResize="0"/>
          <p:nvPr/>
        </p:nvPicPr>
        <p:blipFill rotWithShape="1">
          <a:blip r:embed="rId3">
            <a:alphaModFix/>
          </a:blip>
          <a:srcRect b="0" l="39026" r="28882" t="0"/>
          <a:stretch/>
        </p:blipFill>
        <p:spPr>
          <a:xfrm>
            <a:off x="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llway in an elegant office space in Munich" id="124" name="Google Shape;124;g24059652708_2_18"/>
          <p:cNvPicPr preferRelativeResize="0"/>
          <p:nvPr/>
        </p:nvPicPr>
        <p:blipFill rotWithShape="1">
          <a:blip r:embed="rId4">
            <a:alphaModFix/>
          </a:blip>
          <a:srcRect b="0" l="20152" r="50000" t="0"/>
          <a:stretch/>
        </p:blipFill>
        <p:spPr>
          <a:xfrm>
            <a:off x="205685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lass building reflecting other buildings in the windows" id="125" name="Google Shape;125;g24059652708_2_18"/>
          <p:cNvPicPr preferRelativeResize="0"/>
          <p:nvPr/>
        </p:nvPicPr>
        <p:blipFill rotWithShape="1">
          <a:blip r:embed="rId5">
            <a:alphaModFix/>
          </a:blip>
          <a:srcRect b="0" l="35255" r="35255" t="0"/>
          <a:stretch/>
        </p:blipFill>
        <p:spPr>
          <a:xfrm>
            <a:off x="4108600" y="0"/>
            <a:ext cx="3048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unsplash.com/photo-1519033093166-cc076527fd0d?ixlib=rb-0.3.5&amp;ixid=eyJhcHBfaWQiOjEyMDd9&amp;s=2139e0cd284f5795ea39422f2c3e6939&amp;dpr=1&amp;auto=format&amp;fit=crop&amp;w=1000&amp;q=80&amp;cs=tinysrgb" id="126" name="Google Shape;126;g24059652708_2_18"/>
          <p:cNvPicPr preferRelativeResize="0"/>
          <p:nvPr/>
        </p:nvPicPr>
        <p:blipFill rotWithShape="1">
          <a:blip r:embed="rId6">
            <a:alphaModFix/>
          </a:blip>
          <a:srcRect b="267" l="41992" r="28519" t="-270"/>
          <a:stretch/>
        </p:blipFill>
        <p:spPr>
          <a:xfrm>
            <a:off x="6061950" y="-18250"/>
            <a:ext cx="3048000" cy="68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4059652708_2_18"/>
          <p:cNvPicPr preferRelativeResize="0"/>
          <p:nvPr/>
        </p:nvPicPr>
        <p:blipFill rotWithShape="1">
          <a:blip r:embed="rId7">
            <a:alphaModFix/>
          </a:blip>
          <a:srcRect b="7842" l="0" r="36635" t="0"/>
          <a:stretch/>
        </p:blipFill>
        <p:spPr>
          <a:xfrm>
            <a:off x="8052950" y="0"/>
            <a:ext cx="41390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4059652708_2_18"/>
          <p:cNvPicPr preferRelativeResize="0"/>
          <p:nvPr/>
        </p:nvPicPr>
        <p:blipFill rotWithShape="1">
          <a:blip r:embed="rId8">
            <a:alphaModFix/>
          </a:blip>
          <a:srcRect b="2733" l="0" r="29178" t="-3256"/>
          <a:stretch/>
        </p:blipFill>
        <p:spPr>
          <a:xfrm>
            <a:off x="10067050" y="-240150"/>
            <a:ext cx="2124950" cy="70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4059652708_2_18"/>
          <p:cNvSpPr/>
          <p:nvPr/>
        </p:nvSpPr>
        <p:spPr>
          <a:xfrm>
            <a:off x="-20550" y="0"/>
            <a:ext cx="122127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" name="Google Shape;130;g24059652708_2_18"/>
          <p:cNvGrpSpPr/>
          <p:nvPr/>
        </p:nvGrpSpPr>
        <p:grpSpPr>
          <a:xfrm>
            <a:off x="4307588" y="4574337"/>
            <a:ext cx="1784901" cy="1232754"/>
            <a:chOff x="1516877" y="4695114"/>
            <a:chExt cx="2855384" cy="1232754"/>
          </a:xfrm>
        </p:grpSpPr>
        <p:sp>
          <p:nvSpPr>
            <p:cNvPr id="131" name="Google Shape;131;g24059652708_2_18"/>
            <p:cNvSpPr txBox="1"/>
            <p:nvPr/>
          </p:nvSpPr>
          <p:spPr>
            <a:xfrm>
              <a:off x="1516877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24059652708_2_18"/>
            <p:cNvSpPr txBox="1"/>
            <p:nvPr/>
          </p:nvSpPr>
          <p:spPr>
            <a:xfrm>
              <a:off x="1549861" y="5373768"/>
              <a:ext cx="2822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다이렉트 인덱싱 관련 법안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g24059652708_2_18"/>
          <p:cNvGrpSpPr/>
          <p:nvPr/>
        </p:nvGrpSpPr>
        <p:grpSpPr>
          <a:xfrm>
            <a:off x="6177738" y="4574337"/>
            <a:ext cx="1637842" cy="2041163"/>
            <a:chOff x="1672352" y="4695114"/>
            <a:chExt cx="2620129" cy="2041163"/>
          </a:xfrm>
        </p:grpSpPr>
        <p:sp>
          <p:nvSpPr>
            <p:cNvPr id="134" name="Google Shape;134;g24059652708_2_18"/>
            <p:cNvSpPr txBox="1"/>
            <p:nvPr/>
          </p:nvSpPr>
          <p:spPr>
            <a:xfrm>
              <a:off x="1672352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24059652708_2_18"/>
            <p:cNvSpPr txBox="1"/>
            <p:nvPr/>
          </p:nvSpPr>
          <p:spPr>
            <a:xfrm>
              <a:off x="1705335" y="5373768"/>
              <a:ext cx="2554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포트폴리오 구성 PROCESS 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4059652708_2_18"/>
            <p:cNvSpPr txBox="1"/>
            <p:nvPr/>
          </p:nvSpPr>
          <p:spPr>
            <a:xfrm>
              <a:off x="1738281" y="5754377"/>
              <a:ext cx="2554200" cy="9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1) NLP를 활용한 산업분석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2) 포트폴리오 구성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3) UI/UX 구현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g24059652708_2_18"/>
          <p:cNvGrpSpPr/>
          <p:nvPr/>
        </p:nvGrpSpPr>
        <p:grpSpPr>
          <a:xfrm>
            <a:off x="8162375" y="4574337"/>
            <a:ext cx="1763521" cy="1232754"/>
            <a:chOff x="2194269" y="4695114"/>
            <a:chExt cx="2821182" cy="1232754"/>
          </a:xfrm>
        </p:grpSpPr>
        <p:sp>
          <p:nvSpPr>
            <p:cNvPr id="138" name="Google Shape;138;g24059652708_2_18"/>
            <p:cNvSpPr txBox="1"/>
            <p:nvPr/>
          </p:nvSpPr>
          <p:spPr>
            <a:xfrm>
              <a:off x="219426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4059652708_2_18"/>
            <p:cNvSpPr txBox="1"/>
            <p:nvPr/>
          </p:nvSpPr>
          <p:spPr>
            <a:xfrm>
              <a:off x="2227251" y="5373768"/>
              <a:ext cx="2788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우리 서비스만의 강점 및 활용방안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g24059652708_2_18"/>
          <p:cNvSpPr/>
          <p:nvPr/>
        </p:nvSpPr>
        <p:spPr>
          <a:xfrm>
            <a:off x="-20550" y="0"/>
            <a:ext cx="2077500" cy="6858000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1" name="Google Shape;141;g24059652708_2_18"/>
          <p:cNvGrpSpPr/>
          <p:nvPr/>
        </p:nvGrpSpPr>
        <p:grpSpPr>
          <a:xfrm>
            <a:off x="10341480" y="4574337"/>
            <a:ext cx="1617238" cy="1297764"/>
            <a:chOff x="35702" y="4695114"/>
            <a:chExt cx="2587166" cy="1297764"/>
          </a:xfrm>
        </p:grpSpPr>
        <p:sp>
          <p:nvSpPr>
            <p:cNvPr id="142" name="Google Shape;142;g24059652708_2_18"/>
            <p:cNvSpPr txBox="1"/>
            <p:nvPr/>
          </p:nvSpPr>
          <p:spPr>
            <a:xfrm>
              <a:off x="87146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4059652708_2_18"/>
            <p:cNvSpPr txBox="1"/>
            <p:nvPr/>
          </p:nvSpPr>
          <p:spPr>
            <a:xfrm>
              <a:off x="3570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참고문헌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4059652708_2_18"/>
            <p:cNvSpPr txBox="1"/>
            <p:nvPr/>
          </p:nvSpPr>
          <p:spPr>
            <a:xfrm>
              <a:off x="68668" y="5754378"/>
              <a:ext cx="25542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g24059652708_2_18"/>
          <p:cNvGrpSpPr/>
          <p:nvPr/>
        </p:nvGrpSpPr>
        <p:grpSpPr>
          <a:xfrm>
            <a:off x="41225" y="4574337"/>
            <a:ext cx="1718948" cy="1668864"/>
            <a:chOff x="153095" y="4695114"/>
            <a:chExt cx="2749877" cy="1668864"/>
          </a:xfrm>
        </p:grpSpPr>
        <p:sp>
          <p:nvSpPr>
            <p:cNvPr id="146" name="Google Shape;146;g24059652708_2_18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4059652708_2_18"/>
            <p:cNvSpPr txBox="1"/>
            <p:nvPr/>
          </p:nvSpPr>
          <p:spPr>
            <a:xfrm>
              <a:off x="34877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서비스 소개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4059652708_2_18"/>
            <p:cNvSpPr txBox="1"/>
            <p:nvPr/>
          </p:nvSpPr>
          <p:spPr>
            <a:xfrm>
              <a:off x="153095" y="5754378"/>
              <a:ext cx="25542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baseline="-25000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g24059652708_2_18"/>
          <p:cNvGrpSpPr/>
          <p:nvPr/>
        </p:nvGrpSpPr>
        <p:grpSpPr>
          <a:xfrm>
            <a:off x="2125763" y="4574337"/>
            <a:ext cx="1879416" cy="1232754"/>
            <a:chOff x="315789" y="4695114"/>
            <a:chExt cx="3006584" cy="1232754"/>
          </a:xfrm>
        </p:grpSpPr>
        <p:sp>
          <p:nvSpPr>
            <p:cNvPr id="150" name="Google Shape;150;g24059652708_2_18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24059652708_2_18"/>
            <p:cNvSpPr txBox="1"/>
            <p:nvPr/>
          </p:nvSpPr>
          <p:spPr>
            <a:xfrm>
              <a:off x="348773" y="5373768"/>
              <a:ext cx="297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다이렉트 인덱싱의 정의 및 현황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23a51bd246_2_0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4-2. 포트폴리오 구성</a:t>
            </a:r>
            <a:endParaRPr b="1" sz="2400">
              <a:solidFill>
                <a:srgbClr val="FFC000"/>
              </a:solidFill>
            </a:endParaRPr>
          </a:p>
        </p:txBody>
      </p:sp>
      <p:pic>
        <p:nvPicPr>
          <p:cNvPr id="541" name="Google Shape;541;g223a51bd246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475" y="737775"/>
            <a:ext cx="4953875" cy="58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223a51bd246_2_0"/>
          <p:cNvSpPr txBox="1"/>
          <p:nvPr>
            <p:ph idx="1" type="subTitle"/>
          </p:nvPr>
        </p:nvSpPr>
        <p:spPr>
          <a:xfrm>
            <a:off x="693425" y="1378025"/>
            <a:ext cx="52845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4356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160"/>
              <a:buChar char="-"/>
            </a:pPr>
            <a:r>
              <a:rPr lang="ko-KR" sz="2160">
                <a:solidFill>
                  <a:srgbClr val="F7F7F7"/>
                </a:solidFill>
              </a:rPr>
              <a:t>산업군 감정 분석 결과를 블랙숄즈 모델을 활용해 섹터별 기대치에 반영한다.</a:t>
            </a:r>
            <a:endParaRPr sz="2160">
              <a:solidFill>
                <a:srgbClr val="F7F7F7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rgbClr val="F7F7F7"/>
              </a:solidFill>
            </a:endParaRPr>
          </a:p>
          <a:p>
            <a:pPr indent="-54356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160"/>
              <a:buChar char="-"/>
            </a:pPr>
            <a:r>
              <a:rPr lang="ko-KR" sz="2160">
                <a:solidFill>
                  <a:srgbClr val="F7F7F7"/>
                </a:solidFill>
              </a:rPr>
              <a:t>블랙리터만 연구는 역최적화 방식을 이용한 연구로, 전망행렬과 모수를 분석하여 블랙리터만 기대수익률을 계산하고 투자자 전망을 반영한다</a:t>
            </a:r>
            <a:endParaRPr sz="2160">
              <a:solidFill>
                <a:srgbClr val="F7F7F7"/>
              </a:solidFill>
            </a:endParaRPr>
          </a:p>
        </p:txBody>
      </p:sp>
      <p:sp>
        <p:nvSpPr>
          <p:cNvPr id="543" name="Google Shape;543;g223a51bd246_2_0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블랙리터만 모델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442b0552d3_6_0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4-2. 포트폴리오 구성</a:t>
            </a:r>
            <a:endParaRPr b="1" sz="2400">
              <a:solidFill>
                <a:srgbClr val="FFC000"/>
              </a:solidFill>
            </a:endParaRPr>
          </a:p>
        </p:txBody>
      </p:sp>
      <p:pic>
        <p:nvPicPr>
          <p:cNvPr id="549" name="Google Shape;549;g2442b0552d3_6_0"/>
          <p:cNvPicPr preferRelativeResize="0"/>
          <p:nvPr/>
        </p:nvPicPr>
        <p:blipFill rotWithShape="1">
          <a:blip r:embed="rId3">
            <a:alphaModFix/>
          </a:blip>
          <a:srcRect b="61631" l="0" r="0" t="0"/>
          <a:stretch/>
        </p:blipFill>
        <p:spPr>
          <a:xfrm>
            <a:off x="6553475" y="737775"/>
            <a:ext cx="4953875" cy="22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2442b0552d3_6_0"/>
          <p:cNvSpPr txBox="1"/>
          <p:nvPr>
            <p:ph idx="1" type="subTitle"/>
          </p:nvPr>
        </p:nvSpPr>
        <p:spPr>
          <a:xfrm>
            <a:off x="693425" y="1378025"/>
            <a:ext cx="52845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4356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160"/>
              <a:buChar char="-"/>
            </a:pPr>
            <a:r>
              <a:rPr lang="ko-KR" sz="2160">
                <a:solidFill>
                  <a:srgbClr val="F7F7F7"/>
                </a:solidFill>
              </a:rPr>
              <a:t>시장비중과 초과수익를의 공분산을 통해 최대수익과 최저위험을 가지는 균형기대수익률을 구한다.</a:t>
            </a:r>
            <a:endParaRPr sz="2160">
              <a:solidFill>
                <a:srgbClr val="F7F7F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rgbClr val="F7F7F7"/>
              </a:solidFill>
            </a:endParaRPr>
          </a:p>
          <a:p>
            <a:pPr indent="-54356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160"/>
              <a:buChar char="-"/>
            </a:pPr>
            <a:r>
              <a:rPr lang="ko-KR" sz="2160">
                <a:solidFill>
                  <a:srgbClr val="F7F7F7"/>
                </a:solidFill>
              </a:rPr>
              <a:t>제안하는 서비스의 예시에서는 분산과 무위험이자율을 통해 위험회피계수를 구해 반영하였다.</a:t>
            </a:r>
            <a:endParaRPr sz="2160">
              <a:solidFill>
                <a:srgbClr val="F7F7F7"/>
              </a:solidFill>
            </a:endParaRPr>
          </a:p>
        </p:txBody>
      </p:sp>
      <p:sp>
        <p:nvSpPr>
          <p:cNvPr id="551" name="Google Shape;551;g2442b0552d3_6_0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 균형 기대수익률 계산  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2442b0552d3_6_0"/>
          <p:cNvSpPr/>
          <p:nvPr/>
        </p:nvSpPr>
        <p:spPr>
          <a:xfrm>
            <a:off x="6553475" y="737775"/>
            <a:ext cx="2443500" cy="1972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g2442b0552d3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475" y="3068450"/>
            <a:ext cx="4953875" cy="2155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2442b0552d3_6_0"/>
          <p:cNvPicPr preferRelativeResize="0"/>
          <p:nvPr/>
        </p:nvPicPr>
        <p:blipFill rotWithShape="1">
          <a:blip r:embed="rId5">
            <a:alphaModFix/>
          </a:blip>
          <a:srcRect b="0" l="8901" r="8901" t="0"/>
          <a:stretch/>
        </p:blipFill>
        <p:spPr>
          <a:xfrm>
            <a:off x="6553475" y="5332630"/>
            <a:ext cx="4953874" cy="105184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2442b0552d3_6_0"/>
          <p:cNvSpPr/>
          <p:nvPr/>
        </p:nvSpPr>
        <p:spPr>
          <a:xfrm>
            <a:off x="7282550" y="6166750"/>
            <a:ext cx="3110700" cy="2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442b0552d3_6_7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4-2. 포트폴리오 구성</a:t>
            </a:r>
            <a:endParaRPr b="1" sz="2400">
              <a:solidFill>
                <a:srgbClr val="FFC000"/>
              </a:solidFill>
            </a:endParaRPr>
          </a:p>
        </p:txBody>
      </p:sp>
      <p:pic>
        <p:nvPicPr>
          <p:cNvPr id="561" name="Google Shape;561;g2442b0552d3_6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475" y="737775"/>
            <a:ext cx="4953875" cy="58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g2442b0552d3_6_7"/>
          <p:cNvSpPr txBox="1"/>
          <p:nvPr>
            <p:ph idx="1" type="subTitle"/>
          </p:nvPr>
        </p:nvSpPr>
        <p:spPr>
          <a:xfrm>
            <a:off x="693425" y="1378025"/>
            <a:ext cx="52845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4356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160"/>
              <a:buChar char="-"/>
            </a:pPr>
            <a:r>
              <a:rPr lang="ko-KR" sz="2160">
                <a:solidFill>
                  <a:srgbClr val="F7F7F7"/>
                </a:solidFill>
              </a:rPr>
              <a:t>블랙리터만 모델은 섹터별 초과수익률과 상대수익률 전망을 모두 반영할 수 있고 각 전망의 신뢰도 역시 반영이 가능하다.</a:t>
            </a:r>
            <a:endParaRPr sz="2160">
              <a:solidFill>
                <a:srgbClr val="F7F7F7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rgbClr val="F7F7F7"/>
              </a:solidFill>
            </a:endParaRPr>
          </a:p>
          <a:p>
            <a:pPr indent="-54356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160"/>
              <a:buChar char="-"/>
            </a:pPr>
            <a:r>
              <a:rPr lang="ko-KR" sz="2160">
                <a:solidFill>
                  <a:srgbClr val="F7F7F7"/>
                </a:solidFill>
              </a:rPr>
              <a:t>제안하는 서비스에서는 섹터별 absolute view가 있는 경우만을 예시로 구현하였다.</a:t>
            </a:r>
            <a:endParaRPr sz="2160">
              <a:solidFill>
                <a:srgbClr val="F7F7F7"/>
              </a:solidFill>
            </a:endParaRPr>
          </a:p>
        </p:txBody>
      </p:sp>
      <p:sp>
        <p:nvSpPr>
          <p:cNvPr id="563" name="Google Shape;563;g2442b0552d3_6_7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 투자자의 전망 반영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2442b0552d3_6_7"/>
          <p:cNvSpPr/>
          <p:nvPr/>
        </p:nvSpPr>
        <p:spPr>
          <a:xfrm>
            <a:off x="9068075" y="737775"/>
            <a:ext cx="2443500" cy="1972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23a51bd246_2_27"/>
          <p:cNvSpPr/>
          <p:nvPr/>
        </p:nvSpPr>
        <p:spPr>
          <a:xfrm>
            <a:off x="0" y="1524029"/>
            <a:ext cx="12192000" cy="2152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0" name="Google Shape;570;g223a51bd246_2_27"/>
          <p:cNvGrpSpPr/>
          <p:nvPr/>
        </p:nvGrpSpPr>
        <p:grpSpPr>
          <a:xfrm>
            <a:off x="376172" y="328724"/>
            <a:ext cx="7731854" cy="639900"/>
            <a:chOff x="376177" y="328728"/>
            <a:chExt cx="6341224" cy="639900"/>
          </a:xfrm>
        </p:grpSpPr>
        <p:sp>
          <p:nvSpPr>
            <p:cNvPr id="571" name="Google Shape;571;g223a51bd246_2_27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2" name="Google Shape;572;g223a51bd246_2_27"/>
            <p:cNvSpPr txBox="1"/>
            <p:nvPr/>
          </p:nvSpPr>
          <p:spPr>
            <a:xfrm>
              <a:off x="596201" y="462300"/>
              <a:ext cx="612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#3 UI/UX 구현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g223a51bd246_2_27"/>
          <p:cNvSpPr txBox="1"/>
          <p:nvPr/>
        </p:nvSpPr>
        <p:spPr>
          <a:xfrm>
            <a:off x="1915675" y="1997300"/>
            <a:ext cx="68865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산업 전망지수 확인하기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지수(인덱스) 만들기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ko-KR" sz="2400">
                <a:solidFill>
                  <a:schemeClr val="dk1"/>
                </a:solidFill>
              </a:rPr>
              <a:t>전망</a:t>
            </a:r>
            <a:r>
              <a:rPr b="1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지수 반영하기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223a51bd246_2_27"/>
          <p:cNvSpPr/>
          <p:nvPr/>
        </p:nvSpPr>
        <p:spPr>
          <a:xfrm>
            <a:off x="411479" y="1889760"/>
            <a:ext cx="11239500" cy="1783080"/>
          </a:xfrm>
          <a:custGeom>
            <a:rect b="b" l="l" r="r" t="t"/>
            <a:pathLst>
              <a:path extrusionOk="0" h="1783080" w="7193280">
                <a:moveTo>
                  <a:pt x="0" y="1783080"/>
                </a:moveTo>
                <a:lnTo>
                  <a:pt x="0" y="0"/>
                </a:lnTo>
                <a:lnTo>
                  <a:pt x="7193280" y="0"/>
                </a:lnTo>
                <a:lnTo>
                  <a:pt x="7193280" y="1463040"/>
                </a:lnTo>
                <a:lnTo>
                  <a:pt x="1965960" y="1463040"/>
                </a:lnTo>
              </a:path>
            </a:pathLst>
          </a:cu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lg" w="lg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g223a51bd246_2_27"/>
          <p:cNvSpPr/>
          <p:nvPr/>
        </p:nvSpPr>
        <p:spPr>
          <a:xfrm>
            <a:off x="411480" y="3672840"/>
            <a:ext cx="7731888" cy="902825"/>
          </a:xfrm>
          <a:custGeom>
            <a:rect b="b" l="l" r="r" t="t"/>
            <a:pathLst>
              <a:path extrusionOk="0" h="902825" w="7731888">
                <a:moveTo>
                  <a:pt x="0" y="0"/>
                </a:moveTo>
                <a:lnTo>
                  <a:pt x="0" y="902825"/>
                </a:lnTo>
                <a:lnTo>
                  <a:pt x="7731888" y="902825"/>
                </a:lnTo>
              </a:path>
            </a:pathLst>
          </a:custGeom>
          <a:noFill/>
          <a:ln cap="flat" cmpd="sng" w="31750">
            <a:solidFill>
              <a:srgbClr val="D8D8D8"/>
            </a:solidFill>
            <a:prstDash val="solid"/>
            <a:miter lim="800000"/>
            <a:headEnd len="sm" w="sm" type="none"/>
            <a:tailEnd len="lg" w="lg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6" name="Google Shape;576;g223a51bd246_2_27"/>
          <p:cNvPicPr preferRelativeResize="0"/>
          <p:nvPr/>
        </p:nvPicPr>
        <p:blipFill rotWithShape="1">
          <a:blip r:embed="rId3">
            <a:alphaModFix/>
          </a:blip>
          <a:srcRect b="0" l="27877" r="26859" t="0"/>
          <a:stretch/>
        </p:blipFill>
        <p:spPr>
          <a:xfrm>
            <a:off x="8168640" y="1143714"/>
            <a:ext cx="4023360" cy="57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223a51bd246_2_27"/>
          <p:cNvSpPr/>
          <p:nvPr/>
        </p:nvSpPr>
        <p:spPr>
          <a:xfrm>
            <a:off x="1329550" y="4163996"/>
            <a:ext cx="922800" cy="922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8" name="Google Shape;578;g223a51bd246_2_27"/>
          <p:cNvGrpSpPr/>
          <p:nvPr/>
        </p:nvGrpSpPr>
        <p:grpSpPr>
          <a:xfrm>
            <a:off x="2319521" y="5221474"/>
            <a:ext cx="1508700" cy="321165"/>
            <a:chOff x="824741" y="5343031"/>
            <a:chExt cx="1508700" cy="321165"/>
          </a:xfrm>
        </p:grpSpPr>
        <p:cxnSp>
          <p:nvCxnSpPr>
            <p:cNvPr id="579" name="Google Shape;579;g223a51bd246_2_27"/>
            <p:cNvCxnSpPr/>
            <p:nvPr/>
          </p:nvCxnSpPr>
          <p:spPr>
            <a:xfrm>
              <a:off x="824741" y="5343031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g223a51bd246_2_27"/>
            <p:cNvCxnSpPr/>
            <p:nvPr/>
          </p:nvCxnSpPr>
          <p:spPr>
            <a:xfrm>
              <a:off x="824741" y="5664196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81" name="Google Shape;581;g223a51bd246_2_27"/>
          <p:cNvGrpSpPr/>
          <p:nvPr/>
        </p:nvGrpSpPr>
        <p:grpSpPr>
          <a:xfrm>
            <a:off x="6262663" y="5249875"/>
            <a:ext cx="1688700" cy="1056491"/>
            <a:chOff x="5735687" y="5299945"/>
            <a:chExt cx="1688700" cy="1056491"/>
          </a:xfrm>
        </p:grpSpPr>
        <p:sp>
          <p:nvSpPr>
            <p:cNvPr id="582" name="Google Shape;582;g223a51bd246_2_27"/>
            <p:cNvSpPr txBox="1"/>
            <p:nvPr/>
          </p:nvSpPr>
          <p:spPr>
            <a:xfrm>
              <a:off x="5820469" y="5318210"/>
              <a:ext cx="151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내용을 넣어주세요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3" name="Google Shape;583;g223a51bd246_2_27"/>
            <p:cNvCxnSpPr/>
            <p:nvPr/>
          </p:nvCxnSpPr>
          <p:spPr>
            <a:xfrm>
              <a:off x="5825784" y="5299945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g223a51bd246_2_27"/>
            <p:cNvCxnSpPr/>
            <p:nvPr/>
          </p:nvCxnSpPr>
          <p:spPr>
            <a:xfrm>
              <a:off x="5825784" y="5621110"/>
              <a:ext cx="1508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5" name="Google Shape;585;g223a51bd246_2_27"/>
            <p:cNvSpPr txBox="1"/>
            <p:nvPr/>
          </p:nvSpPr>
          <p:spPr>
            <a:xfrm>
              <a:off x="5735687" y="5668536"/>
              <a:ext cx="1688700" cy="6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내용을 채워 넣어 주세요. 내용을 채워 넣어 주세요. 내용을 채워 넣어 주세요. 내용을 채워 넣어 주세요.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6" name="Google Shape;586;g223a51bd246_2_27"/>
          <p:cNvPicPr preferRelativeResize="0"/>
          <p:nvPr/>
        </p:nvPicPr>
        <p:blipFill rotWithShape="1">
          <a:blip r:embed="rId4">
            <a:alphaModFix/>
          </a:blip>
          <a:srcRect b="-209750" l="-38190" r="38189" t="209750"/>
          <a:stretch/>
        </p:blipFill>
        <p:spPr>
          <a:xfrm>
            <a:off x="5648813" y="3706625"/>
            <a:ext cx="548774" cy="5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223a51bd246_2_27"/>
          <p:cNvSpPr/>
          <p:nvPr/>
        </p:nvSpPr>
        <p:spPr>
          <a:xfrm>
            <a:off x="6393339" y="4163985"/>
            <a:ext cx="922800" cy="922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g223a51bd246_2_27"/>
          <p:cNvSpPr/>
          <p:nvPr/>
        </p:nvSpPr>
        <p:spPr>
          <a:xfrm>
            <a:off x="3962963" y="4163984"/>
            <a:ext cx="922800" cy="9228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9" name="Google Shape;589;g223a51bd246_2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0000" y="4351023"/>
            <a:ext cx="548750" cy="5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223a51bd246_2_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6596400" y="4374149"/>
            <a:ext cx="516675" cy="5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223a51bd246_2_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2611" y="4367038"/>
            <a:ext cx="516675" cy="51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43978d0cb9_3_1"/>
          <p:cNvSpPr/>
          <p:nvPr/>
        </p:nvSpPr>
        <p:spPr>
          <a:xfrm>
            <a:off x="4415250" y="452650"/>
            <a:ext cx="3361500" cy="61869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243978d0cb9_3_1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4-3. UI/UX 구현</a:t>
            </a:r>
            <a:endParaRPr b="1" sz="2400">
              <a:solidFill>
                <a:srgbClr val="FFC000"/>
              </a:solidFill>
            </a:endParaRPr>
          </a:p>
        </p:txBody>
      </p:sp>
      <p:sp>
        <p:nvSpPr>
          <p:cNvPr id="598" name="Google Shape;598;g243978d0cb9_3_1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1. 서비스 소개</a:t>
            </a:r>
            <a:endParaRPr b="1" sz="2200">
              <a:solidFill>
                <a:srgbClr val="F7F7F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g243978d0cb9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788" y="546887"/>
            <a:ext cx="5998425" cy="59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43978d0cb9_3_83"/>
          <p:cNvSpPr/>
          <p:nvPr/>
        </p:nvSpPr>
        <p:spPr>
          <a:xfrm>
            <a:off x="6612850" y="156750"/>
            <a:ext cx="3555900" cy="65445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43978d0cb9_3_83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4-3. UI/UX 구현</a:t>
            </a:r>
            <a:endParaRPr b="1" sz="2400">
              <a:solidFill>
                <a:srgbClr val="FFC000"/>
              </a:solidFill>
            </a:endParaRPr>
          </a:p>
        </p:txBody>
      </p:sp>
      <p:sp>
        <p:nvSpPr>
          <p:cNvPr id="606" name="Google Shape;606;g243978d0cb9_3_83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산업 전망지수 확인하기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243978d0cb9_3_83"/>
          <p:cNvSpPr txBox="1"/>
          <p:nvPr/>
        </p:nvSpPr>
        <p:spPr>
          <a:xfrm>
            <a:off x="384975" y="1839325"/>
            <a:ext cx="56055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(이때, 지수 선택, 구성할 종목 수 및 투자금액 선택 과정은 이미 진행되었다고 가정한다)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❖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산업의 전망지수 확인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❖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산업별 전망 지수 확인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➢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가지의 선택지가 있다.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8" name="Google Shape;608;g243978d0cb9_3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175" y="78375"/>
            <a:ext cx="6701249" cy="670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43978d0cb9_3_333"/>
          <p:cNvSpPr/>
          <p:nvPr/>
        </p:nvSpPr>
        <p:spPr>
          <a:xfrm>
            <a:off x="6770038" y="156750"/>
            <a:ext cx="3555900" cy="65445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243978d0cb9_3_333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4-3. UI/UX 구현</a:t>
            </a:r>
            <a:endParaRPr b="1" sz="2400">
              <a:solidFill>
                <a:srgbClr val="FFC000"/>
              </a:solidFill>
            </a:endParaRPr>
          </a:p>
        </p:txBody>
      </p:sp>
      <p:sp>
        <p:nvSpPr>
          <p:cNvPr id="615" name="Google Shape;615;g243978d0cb9_3_333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2-1. 전체 산업의 전망지수 확인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243978d0cb9_3_333"/>
          <p:cNvSpPr txBox="1"/>
          <p:nvPr/>
        </p:nvSpPr>
        <p:spPr>
          <a:xfrm>
            <a:off x="384975" y="1839325"/>
            <a:ext cx="63153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기간을 일, 월, 연 단위별로 선택한다.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산업의 전망지수 순위를 확인할 수 있다.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AI가 가장 전망지수가 좋은 산업을 포트폴리오 구성 항목으로 추천해준다.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7" name="Google Shape;617;g243978d0cb9_3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637" y="105637"/>
            <a:ext cx="6646725" cy="66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442b0552d3_0_43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4-3. UI/UX 구현</a:t>
            </a:r>
            <a:endParaRPr b="1" sz="2400">
              <a:solidFill>
                <a:srgbClr val="FFC000"/>
              </a:solidFill>
            </a:endParaRPr>
          </a:p>
        </p:txBody>
      </p:sp>
      <p:sp>
        <p:nvSpPr>
          <p:cNvPr id="623" name="Google Shape;623;g2442b0552d3_0_43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2-2. 산업별 전망지수 확인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2442b0552d3_0_43"/>
          <p:cNvSpPr txBox="1"/>
          <p:nvPr/>
        </p:nvSpPr>
        <p:spPr>
          <a:xfrm>
            <a:off x="384975" y="1839325"/>
            <a:ext cx="5862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기간을 선택해서 원하는 산업의 키워드를 먼저 확인할 수 있다.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키워드는 워드클라우드로 확인이 가능하며, 글씨가 클수록 빈도가 잦은 단어이다.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g2442b0552d3_0_43"/>
          <p:cNvSpPr/>
          <p:nvPr/>
        </p:nvSpPr>
        <p:spPr>
          <a:xfrm>
            <a:off x="7284075" y="132025"/>
            <a:ext cx="3487200" cy="65940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g2442b0552d3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662" y="66013"/>
            <a:ext cx="6726024" cy="672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43978d0cb9_3_417"/>
          <p:cNvSpPr/>
          <p:nvPr/>
        </p:nvSpPr>
        <p:spPr>
          <a:xfrm>
            <a:off x="5616438" y="641125"/>
            <a:ext cx="2953500" cy="60198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243978d0cb9_3_417"/>
          <p:cNvSpPr/>
          <p:nvPr/>
        </p:nvSpPr>
        <p:spPr>
          <a:xfrm>
            <a:off x="8883000" y="641125"/>
            <a:ext cx="2953500" cy="60198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243978d0cb9_3_417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4-3. UI/UX 구현</a:t>
            </a:r>
            <a:endParaRPr b="1" sz="2400">
              <a:solidFill>
                <a:srgbClr val="FFC000"/>
              </a:solidFill>
            </a:endParaRPr>
          </a:p>
        </p:txBody>
      </p:sp>
      <p:sp>
        <p:nvSpPr>
          <p:cNvPr id="634" name="Google Shape;634;g243978d0cb9_3_417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2-2. 산업별 전망지수 확인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43978d0cb9_3_417"/>
          <p:cNvSpPr txBox="1"/>
          <p:nvPr/>
        </p:nvSpPr>
        <p:spPr>
          <a:xfrm>
            <a:off x="384975" y="1839325"/>
            <a:ext cx="33462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기간을 일, 월, 연 단위별로 선택한다.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표와 같이 제공되는 그래프를 통해 원하는 산업의 전망지수 추이를 확인할 수 있다.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6" name="Google Shape;636;g243978d0cb9_3_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850" y="695000"/>
            <a:ext cx="6019801" cy="601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g243978d0cb9_3_417"/>
          <p:cNvPicPr preferRelativeResize="0"/>
          <p:nvPr/>
        </p:nvPicPr>
        <p:blipFill rotWithShape="1">
          <a:blip r:embed="rId4">
            <a:alphaModFix/>
          </a:blip>
          <a:srcRect b="6561" l="5696" r="-9" t="6186"/>
          <a:stretch/>
        </p:blipFill>
        <p:spPr>
          <a:xfrm>
            <a:off x="9184000" y="3927625"/>
            <a:ext cx="2351500" cy="199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g243978d0cb9_3_4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300" y="694988"/>
            <a:ext cx="6019801" cy="601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43978d0cb9_3_503"/>
          <p:cNvSpPr/>
          <p:nvPr/>
        </p:nvSpPr>
        <p:spPr>
          <a:xfrm>
            <a:off x="7284075" y="132025"/>
            <a:ext cx="3487200" cy="65940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243978d0cb9_3_503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4-3. UI/UX 구현</a:t>
            </a:r>
            <a:endParaRPr b="1" sz="2400">
              <a:solidFill>
                <a:srgbClr val="FFC000"/>
              </a:solidFill>
            </a:endParaRPr>
          </a:p>
        </p:txBody>
      </p:sp>
      <p:sp>
        <p:nvSpPr>
          <p:cNvPr id="645" name="Google Shape;645;g243978d0cb9_3_503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지수(인덱스) 만들기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243978d0cb9_3_503"/>
          <p:cNvSpPr txBox="1"/>
          <p:nvPr/>
        </p:nvSpPr>
        <p:spPr>
          <a:xfrm>
            <a:off x="384975" y="1839325"/>
            <a:ext cx="6420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다이렉트 인덱싱 서비스와 거의 유사하다.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Be-spoken의 서비스는 ‘블랙리터만 모델’로 최적 비중이 결정되기 때문에 구성 종목을 결정하면 포트폴리오 비중을 확인할 수 있다.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7" name="Google Shape;647;g243978d0cb9_3_5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675" y="66025"/>
            <a:ext cx="6726000" cy="6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5d5040e7_1_0"/>
          <p:cNvSpPr txBox="1"/>
          <p:nvPr/>
        </p:nvSpPr>
        <p:spPr>
          <a:xfrm>
            <a:off x="413525" y="2164450"/>
            <a:ext cx="4255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산업, 종목에 투자해야 할까?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언제 매도, 매수해야 할까?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415d5040e7_1_0"/>
          <p:cNvSpPr/>
          <p:nvPr/>
        </p:nvSpPr>
        <p:spPr>
          <a:xfrm>
            <a:off x="5566775" y="0"/>
            <a:ext cx="6480600" cy="6858000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415d5040e7_1_0"/>
          <p:cNvSpPr txBox="1"/>
          <p:nvPr/>
        </p:nvSpPr>
        <p:spPr>
          <a:xfrm>
            <a:off x="6549437" y="2600575"/>
            <a:ext cx="4817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어디에, 어떻게 투자를 해야 </a:t>
            </a:r>
            <a:r>
              <a:rPr b="1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수익</a:t>
            </a:r>
            <a:r>
              <a:rPr b="0" i="0" lang="ko-KR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낼 수 있을까?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9" name="Google Shape;159;g2415d5040e7_1_0"/>
          <p:cNvGrpSpPr/>
          <p:nvPr/>
        </p:nvGrpSpPr>
        <p:grpSpPr>
          <a:xfrm>
            <a:off x="452377" y="328728"/>
            <a:ext cx="6480724" cy="639900"/>
            <a:chOff x="376177" y="328728"/>
            <a:chExt cx="6480724" cy="639900"/>
          </a:xfrm>
        </p:grpSpPr>
        <p:sp>
          <p:nvSpPr>
            <p:cNvPr id="160" name="Google Shape;160;g2415d5040e7_1_0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g2415d5040e7_1_0"/>
            <p:cNvSpPr txBox="1"/>
            <p:nvPr/>
          </p:nvSpPr>
          <p:spPr>
            <a:xfrm>
              <a:off x="596201" y="389800"/>
              <a:ext cx="62607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개인 투자자들의 고민</a:t>
              </a:r>
              <a:endParaRPr b="1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g2415d5040e7_1_0"/>
          <p:cNvSpPr txBox="1"/>
          <p:nvPr/>
        </p:nvSpPr>
        <p:spPr>
          <a:xfrm>
            <a:off x="5913190" y="1935663"/>
            <a:ext cx="1318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i="0" lang="ko-KR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1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415d5040e7_1_0"/>
          <p:cNvSpPr txBox="1"/>
          <p:nvPr/>
        </p:nvSpPr>
        <p:spPr>
          <a:xfrm rot="10800000">
            <a:off x="10611954" y="2828913"/>
            <a:ext cx="10890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b="1" i="0" lang="ko-KR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1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2415d5040e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336" y="2709250"/>
            <a:ext cx="3086813" cy="33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415d5040e7_1_0"/>
          <p:cNvSpPr/>
          <p:nvPr/>
        </p:nvSpPr>
        <p:spPr>
          <a:xfrm>
            <a:off x="775325" y="1925050"/>
            <a:ext cx="3531600" cy="1088400"/>
          </a:xfrm>
          <a:prstGeom prst="wedgeEllipseCallout">
            <a:avLst>
              <a:gd fmla="val 10940" name="adj1"/>
              <a:gd fmla="val 6631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442b0552d3_0_4"/>
          <p:cNvSpPr/>
          <p:nvPr/>
        </p:nvSpPr>
        <p:spPr>
          <a:xfrm>
            <a:off x="7284075" y="132025"/>
            <a:ext cx="3487200" cy="65940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2442b0552d3_0_4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4-3. UI/UX 구현</a:t>
            </a:r>
            <a:endParaRPr b="1" sz="2400">
              <a:solidFill>
                <a:srgbClr val="FFC000"/>
              </a:solidFill>
            </a:endParaRPr>
          </a:p>
        </p:txBody>
      </p:sp>
      <p:sp>
        <p:nvSpPr>
          <p:cNvPr id="654" name="Google Shape;654;g2442b0552d3_0_4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전망지수 반영하기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2442b0552d3_0_4"/>
          <p:cNvSpPr txBox="1"/>
          <p:nvPr/>
        </p:nvSpPr>
        <p:spPr>
          <a:xfrm>
            <a:off x="384975" y="1839325"/>
            <a:ext cx="64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NLP를 활용하여 생성한 산업별 전망지수로 나만의 포트폴리오를 구성한다.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산업을 선택하고, 이 산업에 대한 전망(긍정/부정) 반영여부도 선택한다.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긍정을 선택하면 산업지수가 긍정일 경우에만 추가적인 포트폴리오 비중조절이 이루어진다.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6" name="Google Shape;656;g2442b0552d3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675" y="66000"/>
            <a:ext cx="6726000" cy="6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442b0552d3_0_24"/>
          <p:cNvSpPr/>
          <p:nvPr/>
        </p:nvSpPr>
        <p:spPr>
          <a:xfrm>
            <a:off x="7284075" y="132025"/>
            <a:ext cx="3487200" cy="65940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2442b0552d3_0_24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4-3. UI/UX 구현</a:t>
            </a:r>
            <a:endParaRPr b="1" sz="2400">
              <a:solidFill>
                <a:srgbClr val="FFC000"/>
              </a:solidFill>
            </a:endParaRPr>
          </a:p>
        </p:txBody>
      </p:sp>
      <p:sp>
        <p:nvSpPr>
          <p:cNvPr id="663" name="Google Shape;663;g2442b0552d3_0_24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전망지수 반영하기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2442b0552d3_0_24"/>
          <p:cNvSpPr txBox="1"/>
          <p:nvPr/>
        </p:nvSpPr>
        <p:spPr>
          <a:xfrm>
            <a:off x="384975" y="1839325"/>
            <a:ext cx="6394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본인이 원하는 전망지수의 반영정도를 직접 입력한다. 이때, 전망지수의 최솟값은 -100, 최댓값은 100이다. 숫자가 클수록 산업의 전망지수가 긍정/부정일 확률이 높다는 것을 의미한다.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긍정지수 임계값 : 40%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5" name="Google Shape;665;g2442b0552d3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850" y="65175"/>
            <a:ext cx="6727649" cy="672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442b0552d3_0_34"/>
          <p:cNvSpPr/>
          <p:nvPr/>
        </p:nvSpPr>
        <p:spPr>
          <a:xfrm>
            <a:off x="7284075" y="132025"/>
            <a:ext cx="3487200" cy="65940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2442b0552d3_0_34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4-3. UI/UX 구현</a:t>
            </a:r>
            <a:endParaRPr b="1" sz="2400">
              <a:solidFill>
                <a:srgbClr val="FFC000"/>
              </a:solidFill>
            </a:endParaRPr>
          </a:p>
        </p:txBody>
      </p:sp>
      <p:sp>
        <p:nvSpPr>
          <p:cNvPr id="672" name="Google Shape;672;g2442b0552d3_0_34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전망지수 반영하기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2442b0552d3_0_34"/>
          <p:cNvSpPr txBox="1"/>
          <p:nvPr/>
        </p:nvSpPr>
        <p:spPr>
          <a:xfrm>
            <a:off x="384975" y="1839325"/>
            <a:ext cx="6726000" cy="4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마지막으로 본인이 예상하는 초과수익률을 선택한다.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입력값은 다음달 산업군 종목의 수익률에 반영되어 해당 산업군의 비중을 조절하게 된다. 값이 클수록 다음기 해당 산업군의 비중이 증가하고, 작을수록 비중이 감소한다. 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수익률 선택지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-1.5%, -1.0%, -0.5%, 0.5%, 1.0%, 1.5%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4" name="Google Shape;674;g2442b0552d3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675" y="66025"/>
            <a:ext cx="6726000" cy="6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43978d0cb9_3_934"/>
          <p:cNvSpPr/>
          <p:nvPr/>
        </p:nvSpPr>
        <p:spPr>
          <a:xfrm>
            <a:off x="7328712" y="131988"/>
            <a:ext cx="3395400" cy="6594000"/>
          </a:xfrm>
          <a:prstGeom prst="roundRect">
            <a:avLst>
              <a:gd fmla="val 16667" name="adj"/>
            </a:avLst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243978d0cb9_3_934"/>
          <p:cNvSpPr txBox="1"/>
          <p:nvPr>
            <p:ph type="ctrTitle"/>
          </p:nvPr>
        </p:nvSpPr>
        <p:spPr>
          <a:xfrm>
            <a:off x="-261000" y="-68975"/>
            <a:ext cx="91440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ko-KR" sz="2400">
                <a:solidFill>
                  <a:srgbClr val="FFC000"/>
                </a:solidFill>
              </a:rPr>
              <a:t>4-3. UI/UX 구현</a:t>
            </a:r>
            <a:endParaRPr b="1" sz="2400">
              <a:solidFill>
                <a:srgbClr val="FFC000"/>
              </a:solidFill>
            </a:endParaRPr>
          </a:p>
        </p:txBody>
      </p:sp>
      <p:sp>
        <p:nvSpPr>
          <p:cNvPr id="681" name="Google Shape;681;g243978d0cb9_3_934"/>
          <p:cNvSpPr txBox="1"/>
          <p:nvPr>
            <p:ph idx="1" type="subTitle"/>
          </p:nvPr>
        </p:nvSpPr>
        <p:spPr>
          <a:xfrm>
            <a:off x="384975" y="1068249"/>
            <a:ext cx="1058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전망지수 반영하기</a:t>
            </a:r>
            <a:endParaRPr b="1"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243978d0cb9_3_934"/>
          <p:cNvSpPr txBox="1"/>
          <p:nvPr/>
        </p:nvSpPr>
        <p:spPr>
          <a:xfrm>
            <a:off x="384975" y="1839325"/>
            <a:ext cx="64206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 선택한 개인의 선호에 따른 </a:t>
            </a: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전망지수를 반영하여 최종 포트폴리오가 완성된다.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algun Gothic"/>
              <a:buChar char="●"/>
            </a:pPr>
            <a:r>
              <a:rPr lang="ko-KR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결과, 철강및금속 업종에 속하는 POSCO홀딩스, 고려아연, 현대제철의 비중이 증가했다.</a:t>
            </a:r>
            <a:endParaRPr sz="2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3" name="Google Shape;683;g243978d0cb9_3_9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050" y="88650"/>
            <a:ext cx="6680699" cy="668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ages.unsplash.com/photo-1518600506278-4e8ef466b810?ixlib=rb-0.3.5&amp;ixid=eyJhcHBfaWQiOjEyMDd9&amp;s=858391bd28bf4aadaa5b3e0750edb485&amp;dpr=1&amp;auto=format&amp;fit=crop&amp;w=1000&amp;q=80&amp;cs=tinysrgb" id="688" name="Google Shape;688;g243978d0cb9_3_1023"/>
          <p:cNvPicPr preferRelativeResize="0"/>
          <p:nvPr/>
        </p:nvPicPr>
        <p:blipFill rotWithShape="1">
          <a:blip r:embed="rId3">
            <a:alphaModFix/>
          </a:blip>
          <a:srcRect b="0" l="39027" r="28879" t="0"/>
          <a:stretch/>
        </p:blipFill>
        <p:spPr>
          <a:xfrm>
            <a:off x="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llway in an elegant office space in Munich" id="689" name="Google Shape;689;g243978d0cb9_3_1023"/>
          <p:cNvPicPr preferRelativeResize="0"/>
          <p:nvPr/>
        </p:nvPicPr>
        <p:blipFill rotWithShape="1">
          <a:blip r:embed="rId4">
            <a:alphaModFix/>
          </a:blip>
          <a:srcRect b="0" l="20153" r="49998" t="0"/>
          <a:stretch/>
        </p:blipFill>
        <p:spPr>
          <a:xfrm>
            <a:off x="205685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lass building reflecting other buildings in the windows" id="690" name="Google Shape;690;g243978d0cb9_3_1023"/>
          <p:cNvPicPr preferRelativeResize="0"/>
          <p:nvPr/>
        </p:nvPicPr>
        <p:blipFill rotWithShape="1">
          <a:blip r:embed="rId5">
            <a:alphaModFix/>
          </a:blip>
          <a:srcRect b="0" l="35255" r="35255" t="0"/>
          <a:stretch/>
        </p:blipFill>
        <p:spPr>
          <a:xfrm>
            <a:off x="4108600" y="0"/>
            <a:ext cx="3048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unsplash.com/photo-1519033093166-cc076527fd0d?ixlib=rb-0.3.5&amp;ixid=eyJhcHBfaWQiOjEyMDd9&amp;s=2139e0cd284f5795ea39422f2c3e6939&amp;dpr=1&amp;auto=format&amp;fit=crop&amp;w=1000&amp;q=80&amp;cs=tinysrgb" id="691" name="Google Shape;691;g243978d0cb9_3_1023"/>
          <p:cNvPicPr preferRelativeResize="0"/>
          <p:nvPr/>
        </p:nvPicPr>
        <p:blipFill rotWithShape="1">
          <a:blip r:embed="rId6">
            <a:alphaModFix/>
          </a:blip>
          <a:srcRect b="269" l="41992" r="28518" t="-270"/>
          <a:stretch/>
        </p:blipFill>
        <p:spPr>
          <a:xfrm>
            <a:off x="6061950" y="-18250"/>
            <a:ext cx="3048000" cy="68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g243978d0cb9_3_1023"/>
          <p:cNvPicPr preferRelativeResize="0"/>
          <p:nvPr/>
        </p:nvPicPr>
        <p:blipFill rotWithShape="1">
          <a:blip r:embed="rId7">
            <a:alphaModFix/>
          </a:blip>
          <a:srcRect b="7842" l="0" r="36636" t="0"/>
          <a:stretch/>
        </p:blipFill>
        <p:spPr>
          <a:xfrm>
            <a:off x="8052950" y="0"/>
            <a:ext cx="41390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g243978d0cb9_3_1023"/>
          <p:cNvPicPr preferRelativeResize="0"/>
          <p:nvPr/>
        </p:nvPicPr>
        <p:blipFill rotWithShape="1">
          <a:blip r:embed="rId8">
            <a:alphaModFix/>
          </a:blip>
          <a:srcRect b="2734" l="0" r="29178" t="-3256"/>
          <a:stretch/>
        </p:blipFill>
        <p:spPr>
          <a:xfrm>
            <a:off x="10067050" y="-240150"/>
            <a:ext cx="2124950" cy="70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g243978d0cb9_3_1023"/>
          <p:cNvSpPr/>
          <p:nvPr/>
        </p:nvSpPr>
        <p:spPr>
          <a:xfrm>
            <a:off x="-20550" y="0"/>
            <a:ext cx="122127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g243978d0cb9_3_1023"/>
          <p:cNvSpPr/>
          <p:nvPr/>
        </p:nvSpPr>
        <p:spPr>
          <a:xfrm>
            <a:off x="8039775" y="0"/>
            <a:ext cx="2077500" cy="6858000"/>
          </a:xfrm>
          <a:prstGeom prst="rect">
            <a:avLst/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6" name="Google Shape;696;g243978d0cb9_3_1023"/>
          <p:cNvGrpSpPr/>
          <p:nvPr/>
        </p:nvGrpSpPr>
        <p:grpSpPr>
          <a:xfrm>
            <a:off x="4307588" y="4574337"/>
            <a:ext cx="1784901" cy="1232754"/>
            <a:chOff x="1516877" y="4695114"/>
            <a:chExt cx="2855384" cy="1232754"/>
          </a:xfrm>
        </p:grpSpPr>
        <p:sp>
          <p:nvSpPr>
            <p:cNvPr id="697" name="Google Shape;697;g243978d0cb9_3_1023"/>
            <p:cNvSpPr txBox="1"/>
            <p:nvPr/>
          </p:nvSpPr>
          <p:spPr>
            <a:xfrm>
              <a:off x="1516877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243978d0cb9_3_1023"/>
            <p:cNvSpPr txBox="1"/>
            <p:nvPr/>
          </p:nvSpPr>
          <p:spPr>
            <a:xfrm>
              <a:off x="1549861" y="5373768"/>
              <a:ext cx="2822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다이렉트 인덱싱 관련 법안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699" name="Google Shape;699;g243978d0cb9_3_1023"/>
          <p:cNvGrpSpPr/>
          <p:nvPr/>
        </p:nvGrpSpPr>
        <p:grpSpPr>
          <a:xfrm>
            <a:off x="6177738" y="4574337"/>
            <a:ext cx="1637843" cy="2041163"/>
            <a:chOff x="1672352" y="4695114"/>
            <a:chExt cx="2620129" cy="2041163"/>
          </a:xfrm>
        </p:grpSpPr>
        <p:sp>
          <p:nvSpPr>
            <p:cNvPr id="700" name="Google Shape;700;g243978d0cb9_3_1023"/>
            <p:cNvSpPr txBox="1"/>
            <p:nvPr/>
          </p:nvSpPr>
          <p:spPr>
            <a:xfrm>
              <a:off x="1672352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243978d0cb9_3_1023"/>
            <p:cNvSpPr txBox="1"/>
            <p:nvPr/>
          </p:nvSpPr>
          <p:spPr>
            <a:xfrm>
              <a:off x="1705335" y="5373768"/>
              <a:ext cx="2554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포트폴리오 구성 PROCESS 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243978d0cb9_3_1023"/>
            <p:cNvSpPr txBox="1"/>
            <p:nvPr/>
          </p:nvSpPr>
          <p:spPr>
            <a:xfrm>
              <a:off x="1738281" y="5754377"/>
              <a:ext cx="2554200" cy="9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5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1) </a:t>
              </a:r>
              <a:r>
                <a:rPr lang="ko-KR" sz="950">
                  <a:solidFill>
                    <a:schemeClr val="lt1"/>
                  </a:solidFill>
                </a:rPr>
                <a:t>NLP를 활용한 산업분석</a:t>
              </a:r>
              <a:endParaRPr sz="95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950">
                  <a:solidFill>
                    <a:schemeClr val="lt1"/>
                  </a:solidFill>
                </a:rPr>
                <a:t>2) 포트폴리오 구성</a:t>
              </a:r>
              <a:endParaRPr sz="95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950">
                  <a:solidFill>
                    <a:schemeClr val="lt1"/>
                  </a:solidFill>
                </a:rPr>
                <a:t>3) UI/UX 구현</a:t>
              </a:r>
              <a:endParaRPr sz="95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g243978d0cb9_3_1023"/>
          <p:cNvGrpSpPr/>
          <p:nvPr/>
        </p:nvGrpSpPr>
        <p:grpSpPr>
          <a:xfrm>
            <a:off x="8162375" y="4574337"/>
            <a:ext cx="1763521" cy="1232754"/>
            <a:chOff x="2194269" y="4695114"/>
            <a:chExt cx="2821182" cy="1232754"/>
          </a:xfrm>
        </p:grpSpPr>
        <p:sp>
          <p:nvSpPr>
            <p:cNvPr id="704" name="Google Shape;704;g243978d0cb9_3_1023"/>
            <p:cNvSpPr txBox="1"/>
            <p:nvPr/>
          </p:nvSpPr>
          <p:spPr>
            <a:xfrm>
              <a:off x="219426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243978d0cb9_3_1023"/>
            <p:cNvSpPr txBox="1"/>
            <p:nvPr/>
          </p:nvSpPr>
          <p:spPr>
            <a:xfrm>
              <a:off x="2227251" y="5373768"/>
              <a:ext cx="2788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우리 서비스만의 강점</a:t>
              </a: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및 </a:t>
              </a:r>
              <a:r>
                <a:rPr lang="ko-KR" sz="1500">
                  <a:solidFill>
                    <a:schemeClr val="lt1"/>
                  </a:solidFill>
                </a:rPr>
                <a:t>활용방안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g243978d0cb9_3_1023"/>
          <p:cNvGrpSpPr/>
          <p:nvPr/>
        </p:nvGrpSpPr>
        <p:grpSpPr>
          <a:xfrm>
            <a:off x="10341480" y="4574337"/>
            <a:ext cx="1617237" cy="1297764"/>
            <a:chOff x="35702" y="4695114"/>
            <a:chExt cx="2587166" cy="1297764"/>
          </a:xfrm>
        </p:grpSpPr>
        <p:sp>
          <p:nvSpPr>
            <p:cNvPr id="707" name="Google Shape;707;g243978d0cb9_3_1023"/>
            <p:cNvSpPr txBox="1"/>
            <p:nvPr/>
          </p:nvSpPr>
          <p:spPr>
            <a:xfrm>
              <a:off x="87146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243978d0cb9_3_1023"/>
            <p:cNvSpPr txBox="1"/>
            <p:nvPr/>
          </p:nvSpPr>
          <p:spPr>
            <a:xfrm>
              <a:off x="3570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참고문헌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243978d0cb9_3_1023"/>
            <p:cNvSpPr txBox="1"/>
            <p:nvPr/>
          </p:nvSpPr>
          <p:spPr>
            <a:xfrm>
              <a:off x="68668" y="5754378"/>
              <a:ext cx="25542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g243978d0cb9_3_1023"/>
          <p:cNvGrpSpPr/>
          <p:nvPr/>
        </p:nvGrpSpPr>
        <p:grpSpPr>
          <a:xfrm>
            <a:off x="41225" y="4574337"/>
            <a:ext cx="1718948" cy="1668864"/>
            <a:chOff x="153095" y="4695114"/>
            <a:chExt cx="2749877" cy="1668864"/>
          </a:xfrm>
        </p:grpSpPr>
        <p:sp>
          <p:nvSpPr>
            <p:cNvPr id="711" name="Google Shape;711;g243978d0cb9_3_1023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243978d0cb9_3_1023"/>
            <p:cNvSpPr txBox="1"/>
            <p:nvPr/>
          </p:nvSpPr>
          <p:spPr>
            <a:xfrm>
              <a:off x="34877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서비스 소개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243978d0cb9_3_1023"/>
            <p:cNvSpPr txBox="1"/>
            <p:nvPr/>
          </p:nvSpPr>
          <p:spPr>
            <a:xfrm>
              <a:off x="153095" y="5754378"/>
              <a:ext cx="25542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baseline="-25000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g243978d0cb9_3_1023"/>
          <p:cNvGrpSpPr/>
          <p:nvPr/>
        </p:nvGrpSpPr>
        <p:grpSpPr>
          <a:xfrm>
            <a:off x="2125763" y="4574337"/>
            <a:ext cx="1879416" cy="1232754"/>
            <a:chOff x="315789" y="4695114"/>
            <a:chExt cx="3006584" cy="1232754"/>
          </a:xfrm>
        </p:grpSpPr>
        <p:sp>
          <p:nvSpPr>
            <p:cNvPr id="715" name="Google Shape;715;g243978d0cb9_3_1023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243978d0cb9_3_1023"/>
            <p:cNvSpPr txBox="1"/>
            <p:nvPr/>
          </p:nvSpPr>
          <p:spPr>
            <a:xfrm>
              <a:off x="348773" y="5373768"/>
              <a:ext cx="297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다이렉트 인덱싱의 정의 및 </a:t>
              </a: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현황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g2442b0552d3_8_5"/>
          <p:cNvGrpSpPr/>
          <p:nvPr/>
        </p:nvGrpSpPr>
        <p:grpSpPr>
          <a:xfrm>
            <a:off x="492699" y="412450"/>
            <a:ext cx="9615600" cy="538665"/>
            <a:chOff x="376176" y="-90748"/>
            <a:chExt cx="9615600" cy="1429200"/>
          </a:xfrm>
        </p:grpSpPr>
        <p:sp>
          <p:nvSpPr>
            <p:cNvPr id="722" name="Google Shape;722;g2442b0552d3_8_5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3" name="Google Shape;723;g2442b0552d3_8_5"/>
            <p:cNvSpPr txBox="1"/>
            <p:nvPr/>
          </p:nvSpPr>
          <p:spPr>
            <a:xfrm>
              <a:off x="376176" y="-90748"/>
              <a:ext cx="96156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ko-KR" sz="2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2900">
                  <a:solidFill>
                    <a:srgbClr val="FFC000"/>
                  </a:solidFill>
                </a:rPr>
                <a:t>5 </a:t>
              </a:r>
              <a:r>
                <a:rPr b="1" lang="ko-KR" sz="2900">
                  <a:solidFill>
                    <a:srgbClr val="FFC000"/>
                  </a:solidFill>
                </a:rPr>
                <a:t>기대효과</a:t>
              </a:r>
              <a:endParaRPr b="1" i="0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4" name="Google Shape;724;g2442b0552d3_8_5"/>
          <p:cNvSpPr/>
          <p:nvPr/>
        </p:nvSpPr>
        <p:spPr>
          <a:xfrm>
            <a:off x="809838" y="3212550"/>
            <a:ext cx="1817700" cy="1421100"/>
          </a:xfrm>
          <a:prstGeom prst="ellipse">
            <a:avLst/>
          </a:prstGeom>
          <a:solidFill>
            <a:srgbClr val="FFC0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2442b0552d3_8_5"/>
          <p:cNvSpPr txBox="1"/>
          <p:nvPr/>
        </p:nvSpPr>
        <p:spPr>
          <a:xfrm>
            <a:off x="915413" y="3744375"/>
            <a:ext cx="181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기대효과2</a:t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g2442b0552d3_8_5"/>
          <p:cNvSpPr/>
          <p:nvPr/>
        </p:nvSpPr>
        <p:spPr>
          <a:xfrm>
            <a:off x="757063" y="5129500"/>
            <a:ext cx="1817700" cy="1421100"/>
          </a:xfrm>
          <a:prstGeom prst="ellipse">
            <a:avLst/>
          </a:prstGeom>
          <a:solidFill>
            <a:srgbClr val="FFC0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2442b0552d3_8_5"/>
          <p:cNvSpPr txBox="1"/>
          <p:nvPr/>
        </p:nvSpPr>
        <p:spPr>
          <a:xfrm>
            <a:off x="862638" y="5661325"/>
            <a:ext cx="181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기대효과3</a:t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g2442b0552d3_8_5"/>
          <p:cNvSpPr/>
          <p:nvPr/>
        </p:nvSpPr>
        <p:spPr>
          <a:xfrm>
            <a:off x="492700" y="1122225"/>
            <a:ext cx="11206800" cy="5582100"/>
          </a:xfrm>
          <a:prstGeom prst="rect">
            <a:avLst/>
          </a:prstGeom>
          <a:noFill/>
          <a:ln cap="flat" cmpd="sng" w="476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g2442b0552d3_8_5"/>
          <p:cNvSpPr/>
          <p:nvPr/>
        </p:nvSpPr>
        <p:spPr>
          <a:xfrm>
            <a:off x="862625" y="1295600"/>
            <a:ext cx="1817700" cy="1421100"/>
          </a:xfrm>
          <a:prstGeom prst="ellipse">
            <a:avLst/>
          </a:prstGeom>
          <a:solidFill>
            <a:srgbClr val="FFC0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2442b0552d3_8_5"/>
          <p:cNvSpPr txBox="1"/>
          <p:nvPr/>
        </p:nvSpPr>
        <p:spPr>
          <a:xfrm>
            <a:off x="968200" y="1827425"/>
            <a:ext cx="181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기대효과1</a:t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g2442b0552d3_8_5"/>
          <p:cNvSpPr txBox="1"/>
          <p:nvPr/>
        </p:nvSpPr>
        <p:spPr>
          <a:xfrm>
            <a:off x="2912900" y="1532642"/>
            <a:ext cx="81117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F7F7F7"/>
                </a:solidFill>
                <a:latin typeface="Malgun Gothic"/>
                <a:ea typeface="Malgun Gothic"/>
                <a:cs typeface="Malgun Gothic"/>
                <a:sym typeface="Malgun Gothic"/>
              </a:rPr>
              <a:t>NLP 분석을 통한 결과를 투자에 적용하기 때문에 개인투자자가 직접 정보를 수집하는 것보다 </a:t>
            </a:r>
            <a:r>
              <a:rPr b="1" lang="ko-KR" sz="24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빠르고 손쉽게</a:t>
            </a:r>
            <a:r>
              <a:rPr b="1" lang="ko-KR" sz="2400">
                <a:solidFill>
                  <a:srgbClr val="F7F7F7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산업별 전망을 반영할 수 있다.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ㄱw집ㄱ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2442b0552d3_8_5"/>
          <p:cNvSpPr txBox="1"/>
          <p:nvPr/>
        </p:nvSpPr>
        <p:spPr>
          <a:xfrm>
            <a:off x="2912900" y="3361452"/>
            <a:ext cx="81117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F7F7F7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섹터 ETF를 보유하거나 전망을 고려해 구매시기를 결정하는 대신, Be-spoken의 서비스를 통해 </a:t>
            </a:r>
            <a:r>
              <a:rPr b="1" lang="ko-KR" sz="24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산업 중심의 포트폴리오</a:t>
            </a:r>
            <a:r>
              <a:rPr b="1" lang="ko-KR" sz="2400">
                <a:solidFill>
                  <a:srgbClr val="F7F7F7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b="1" lang="ko-KR" sz="24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전망에 따라</a:t>
            </a:r>
            <a:r>
              <a:rPr b="1" lang="ko-KR" sz="2400">
                <a:solidFill>
                  <a:srgbClr val="F7F7F7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구성할 수 있다.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733" name="Google Shape;733;g2442b0552d3_8_5"/>
          <p:cNvSpPr txBox="1"/>
          <p:nvPr/>
        </p:nvSpPr>
        <p:spPr>
          <a:xfrm>
            <a:off x="2989100" y="5037842"/>
            <a:ext cx="81117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2025년부터 다이렉트 인덱싱를 통해 </a:t>
            </a:r>
            <a:r>
              <a:rPr b="1" lang="ko-KR" sz="24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절세효과</a:t>
            </a: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얻을 수 있는 법안이 도입되면서 소비자의 수요를 반영할 다이렉트 인덱싱에 대한 수요가 증가할 것이다.</a:t>
            </a:r>
            <a:endParaRPr b="1" sz="2500">
              <a:solidFill>
                <a:srgbClr val="F7F7F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g243978d0cb9_3_1261"/>
          <p:cNvGrpSpPr/>
          <p:nvPr/>
        </p:nvGrpSpPr>
        <p:grpSpPr>
          <a:xfrm>
            <a:off x="492699" y="412450"/>
            <a:ext cx="9615600" cy="538665"/>
            <a:chOff x="376176" y="-90748"/>
            <a:chExt cx="9615600" cy="1429200"/>
          </a:xfrm>
        </p:grpSpPr>
        <p:sp>
          <p:nvSpPr>
            <p:cNvPr id="739" name="Google Shape;739;g243978d0cb9_3_1261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0" name="Google Shape;740;g243978d0cb9_3_1261"/>
            <p:cNvSpPr txBox="1"/>
            <p:nvPr/>
          </p:nvSpPr>
          <p:spPr>
            <a:xfrm>
              <a:off x="376176" y="-90748"/>
              <a:ext cx="96156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ko-KR" sz="2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2900">
                  <a:solidFill>
                    <a:srgbClr val="FFC000"/>
                  </a:solidFill>
                </a:rPr>
                <a:t>5 향후 활용방안</a:t>
              </a:r>
              <a:endParaRPr b="1" i="0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1" name="Google Shape;741;g243978d0cb9_3_1261"/>
          <p:cNvSpPr/>
          <p:nvPr/>
        </p:nvSpPr>
        <p:spPr>
          <a:xfrm>
            <a:off x="492745" y="1273216"/>
            <a:ext cx="11206500" cy="4789800"/>
          </a:xfrm>
          <a:prstGeom prst="rect">
            <a:avLst/>
          </a:prstGeom>
          <a:noFill/>
          <a:ln cap="flat" cmpd="sng" w="476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g243978d0cb9_3_1261"/>
          <p:cNvSpPr txBox="1"/>
          <p:nvPr/>
        </p:nvSpPr>
        <p:spPr>
          <a:xfrm>
            <a:off x="922050" y="1447132"/>
            <a:ext cx="10475100" cy="4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AutoNum type="arabicPeriod"/>
            </a:pP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전망지수를 산업군에서 </a:t>
            </a:r>
            <a:r>
              <a:rPr b="1" lang="ko-KR" sz="23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종목별로 세분화</a:t>
            </a: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해서 원하는 종목에 대한 전망을 포트폴리오에 반영할 수 있다.</a:t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AutoNum type="arabicPeriod"/>
            </a:pPr>
            <a:r>
              <a:rPr b="1" lang="ko-KR" sz="23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섹터별 상대수익률</a:t>
            </a: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</a:t>
            </a:r>
            <a:r>
              <a:rPr b="1" lang="ko-KR" sz="23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임계값을 더 세부적</a:t>
            </a: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반영해서 투자자가 원하는 포트폴리오를 구성할 수 있다.</a:t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AutoNum type="arabicPeriod"/>
            </a:pP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NLP기반으로 주식포트폴리오를 분석해서 </a:t>
            </a:r>
            <a:r>
              <a:rPr b="1" lang="ko-KR" sz="23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종목지수 생성</a:t>
            </a: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후 활용 가능하다.</a:t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AutoNum type="arabicPeriod"/>
            </a:pP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산업이 상승세/하락세로 예상될 때 투자자가 지속적인 관심을 가지지 않고도 포트폴리오를 반영하는 </a:t>
            </a:r>
            <a:r>
              <a:rPr b="1" lang="ko-KR" sz="23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자동화 기능</a:t>
            </a:r>
            <a:r>
              <a:rPr b="1"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 후 활용 가능하다.</a:t>
            </a:r>
            <a:endParaRPr b="1"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ages.unsplash.com/photo-1518600506278-4e8ef466b810?ixlib=rb-0.3.5&amp;ixid=eyJhcHBfaWQiOjEyMDd9&amp;s=858391bd28bf4aadaa5b3e0750edb485&amp;dpr=1&amp;auto=format&amp;fit=crop&amp;w=1000&amp;q=80&amp;cs=tinysrgb" id="747" name="Google Shape;747;g243978d0cb9_3_1344"/>
          <p:cNvPicPr preferRelativeResize="0"/>
          <p:nvPr/>
        </p:nvPicPr>
        <p:blipFill rotWithShape="1">
          <a:blip r:embed="rId3">
            <a:alphaModFix/>
          </a:blip>
          <a:srcRect b="0" l="39027" r="28879" t="0"/>
          <a:stretch/>
        </p:blipFill>
        <p:spPr>
          <a:xfrm>
            <a:off x="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llway in an elegant office space in Munich" id="748" name="Google Shape;748;g243978d0cb9_3_1344"/>
          <p:cNvPicPr preferRelativeResize="0"/>
          <p:nvPr/>
        </p:nvPicPr>
        <p:blipFill rotWithShape="1">
          <a:blip r:embed="rId4">
            <a:alphaModFix/>
          </a:blip>
          <a:srcRect b="0" l="20153" r="49998" t="0"/>
          <a:stretch/>
        </p:blipFill>
        <p:spPr>
          <a:xfrm>
            <a:off x="205685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lass building reflecting other buildings in the windows" id="749" name="Google Shape;749;g243978d0cb9_3_1344"/>
          <p:cNvPicPr preferRelativeResize="0"/>
          <p:nvPr/>
        </p:nvPicPr>
        <p:blipFill rotWithShape="1">
          <a:blip r:embed="rId5">
            <a:alphaModFix/>
          </a:blip>
          <a:srcRect b="0" l="35255" r="35255" t="0"/>
          <a:stretch/>
        </p:blipFill>
        <p:spPr>
          <a:xfrm>
            <a:off x="4108600" y="0"/>
            <a:ext cx="3048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unsplash.com/photo-1519033093166-cc076527fd0d?ixlib=rb-0.3.5&amp;ixid=eyJhcHBfaWQiOjEyMDd9&amp;s=2139e0cd284f5795ea39422f2c3e6939&amp;dpr=1&amp;auto=format&amp;fit=crop&amp;w=1000&amp;q=80&amp;cs=tinysrgb" id="750" name="Google Shape;750;g243978d0cb9_3_1344"/>
          <p:cNvPicPr preferRelativeResize="0"/>
          <p:nvPr/>
        </p:nvPicPr>
        <p:blipFill rotWithShape="1">
          <a:blip r:embed="rId6">
            <a:alphaModFix/>
          </a:blip>
          <a:srcRect b="269" l="41992" r="28518" t="-270"/>
          <a:stretch/>
        </p:blipFill>
        <p:spPr>
          <a:xfrm>
            <a:off x="6061950" y="-18250"/>
            <a:ext cx="3048000" cy="68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g243978d0cb9_3_1344"/>
          <p:cNvPicPr preferRelativeResize="0"/>
          <p:nvPr/>
        </p:nvPicPr>
        <p:blipFill rotWithShape="1">
          <a:blip r:embed="rId7">
            <a:alphaModFix/>
          </a:blip>
          <a:srcRect b="7842" l="0" r="36636" t="0"/>
          <a:stretch/>
        </p:blipFill>
        <p:spPr>
          <a:xfrm>
            <a:off x="8052950" y="0"/>
            <a:ext cx="41390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g243978d0cb9_3_1344"/>
          <p:cNvPicPr preferRelativeResize="0"/>
          <p:nvPr/>
        </p:nvPicPr>
        <p:blipFill rotWithShape="1">
          <a:blip r:embed="rId8">
            <a:alphaModFix/>
          </a:blip>
          <a:srcRect b="2734" l="0" r="29178" t="-3256"/>
          <a:stretch/>
        </p:blipFill>
        <p:spPr>
          <a:xfrm>
            <a:off x="10067050" y="-240150"/>
            <a:ext cx="2124950" cy="70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g243978d0cb9_3_1344"/>
          <p:cNvSpPr/>
          <p:nvPr/>
        </p:nvSpPr>
        <p:spPr>
          <a:xfrm>
            <a:off x="-20550" y="0"/>
            <a:ext cx="122127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g243978d0cb9_3_1344"/>
          <p:cNvSpPr/>
          <p:nvPr/>
        </p:nvSpPr>
        <p:spPr>
          <a:xfrm>
            <a:off x="10063900" y="-9125"/>
            <a:ext cx="2124900" cy="6858000"/>
          </a:xfrm>
          <a:prstGeom prst="rect">
            <a:avLst/>
          </a:prstGeom>
          <a:solidFill>
            <a:srgbClr val="FFC000">
              <a:alpha val="862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5" name="Google Shape;755;g243978d0cb9_3_1344"/>
          <p:cNvGrpSpPr/>
          <p:nvPr/>
        </p:nvGrpSpPr>
        <p:grpSpPr>
          <a:xfrm>
            <a:off x="4307588" y="4574337"/>
            <a:ext cx="1784901" cy="1232754"/>
            <a:chOff x="1516877" y="4695114"/>
            <a:chExt cx="2855384" cy="1232754"/>
          </a:xfrm>
        </p:grpSpPr>
        <p:sp>
          <p:nvSpPr>
            <p:cNvPr id="756" name="Google Shape;756;g243978d0cb9_3_1344"/>
            <p:cNvSpPr txBox="1"/>
            <p:nvPr/>
          </p:nvSpPr>
          <p:spPr>
            <a:xfrm>
              <a:off x="1516877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243978d0cb9_3_1344"/>
            <p:cNvSpPr txBox="1"/>
            <p:nvPr/>
          </p:nvSpPr>
          <p:spPr>
            <a:xfrm>
              <a:off x="1549861" y="5373768"/>
              <a:ext cx="2822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다이렉트 인덱싱 관련 법안</a:t>
              </a:r>
              <a:endParaRPr sz="1500">
                <a:solidFill>
                  <a:schemeClr val="lt1"/>
                </a:solidFill>
              </a:endParaRPr>
            </a:p>
          </p:txBody>
        </p:sp>
      </p:grpSp>
      <p:grpSp>
        <p:nvGrpSpPr>
          <p:cNvPr id="758" name="Google Shape;758;g243978d0cb9_3_1344"/>
          <p:cNvGrpSpPr/>
          <p:nvPr/>
        </p:nvGrpSpPr>
        <p:grpSpPr>
          <a:xfrm>
            <a:off x="6177738" y="4574337"/>
            <a:ext cx="1637843" cy="2041163"/>
            <a:chOff x="1672352" y="4695114"/>
            <a:chExt cx="2620129" cy="2041163"/>
          </a:xfrm>
        </p:grpSpPr>
        <p:sp>
          <p:nvSpPr>
            <p:cNvPr id="759" name="Google Shape;759;g243978d0cb9_3_1344"/>
            <p:cNvSpPr txBox="1"/>
            <p:nvPr/>
          </p:nvSpPr>
          <p:spPr>
            <a:xfrm>
              <a:off x="1672352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243978d0cb9_3_1344"/>
            <p:cNvSpPr txBox="1"/>
            <p:nvPr/>
          </p:nvSpPr>
          <p:spPr>
            <a:xfrm>
              <a:off x="1705335" y="5373768"/>
              <a:ext cx="2554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포트폴리오 구성 PROCESS 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243978d0cb9_3_1344"/>
            <p:cNvSpPr txBox="1"/>
            <p:nvPr/>
          </p:nvSpPr>
          <p:spPr>
            <a:xfrm>
              <a:off x="1738281" y="5754377"/>
              <a:ext cx="2554200" cy="9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5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1) </a:t>
              </a:r>
              <a:r>
                <a:rPr lang="ko-KR" sz="950">
                  <a:solidFill>
                    <a:schemeClr val="lt1"/>
                  </a:solidFill>
                </a:rPr>
                <a:t>NLP를 활용한 산업분석</a:t>
              </a:r>
              <a:endParaRPr sz="95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950">
                  <a:solidFill>
                    <a:schemeClr val="lt1"/>
                  </a:solidFill>
                </a:rPr>
                <a:t>2) 포트폴리오 구성</a:t>
              </a:r>
              <a:endParaRPr sz="95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950">
                  <a:solidFill>
                    <a:schemeClr val="lt1"/>
                  </a:solidFill>
                </a:rPr>
                <a:t>3) UI/UX 구현</a:t>
              </a:r>
              <a:endParaRPr sz="950">
                <a:solidFill>
                  <a:schemeClr val="lt1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g243978d0cb9_3_1344"/>
          <p:cNvGrpSpPr/>
          <p:nvPr/>
        </p:nvGrpSpPr>
        <p:grpSpPr>
          <a:xfrm>
            <a:off x="8162375" y="4574337"/>
            <a:ext cx="1763521" cy="1232754"/>
            <a:chOff x="2194269" y="4695114"/>
            <a:chExt cx="2821182" cy="1232754"/>
          </a:xfrm>
        </p:grpSpPr>
        <p:sp>
          <p:nvSpPr>
            <p:cNvPr id="763" name="Google Shape;763;g243978d0cb9_3_1344"/>
            <p:cNvSpPr txBox="1"/>
            <p:nvPr/>
          </p:nvSpPr>
          <p:spPr>
            <a:xfrm>
              <a:off x="219426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243978d0cb9_3_1344"/>
            <p:cNvSpPr txBox="1"/>
            <p:nvPr/>
          </p:nvSpPr>
          <p:spPr>
            <a:xfrm>
              <a:off x="2227251" y="5373768"/>
              <a:ext cx="2788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우리 서비스만의 강점 및 활용방안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g243978d0cb9_3_1344"/>
          <p:cNvGrpSpPr/>
          <p:nvPr/>
        </p:nvGrpSpPr>
        <p:grpSpPr>
          <a:xfrm>
            <a:off x="10341480" y="4574337"/>
            <a:ext cx="1617237" cy="1297764"/>
            <a:chOff x="35702" y="4695114"/>
            <a:chExt cx="2587166" cy="1297764"/>
          </a:xfrm>
        </p:grpSpPr>
        <p:sp>
          <p:nvSpPr>
            <p:cNvPr id="766" name="Google Shape;766;g243978d0cb9_3_1344"/>
            <p:cNvSpPr txBox="1"/>
            <p:nvPr/>
          </p:nvSpPr>
          <p:spPr>
            <a:xfrm>
              <a:off x="87146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243978d0cb9_3_1344"/>
            <p:cNvSpPr txBox="1"/>
            <p:nvPr/>
          </p:nvSpPr>
          <p:spPr>
            <a:xfrm>
              <a:off x="3570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참고문헌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243978d0cb9_3_1344"/>
            <p:cNvSpPr txBox="1"/>
            <p:nvPr/>
          </p:nvSpPr>
          <p:spPr>
            <a:xfrm>
              <a:off x="68668" y="5754378"/>
              <a:ext cx="25542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g243978d0cb9_3_1344"/>
          <p:cNvGrpSpPr/>
          <p:nvPr/>
        </p:nvGrpSpPr>
        <p:grpSpPr>
          <a:xfrm>
            <a:off x="41225" y="4574337"/>
            <a:ext cx="1718948" cy="1668864"/>
            <a:chOff x="153095" y="4695114"/>
            <a:chExt cx="2749877" cy="1668864"/>
          </a:xfrm>
        </p:grpSpPr>
        <p:sp>
          <p:nvSpPr>
            <p:cNvPr id="770" name="Google Shape;770;g243978d0cb9_3_1344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243978d0cb9_3_1344"/>
            <p:cNvSpPr txBox="1"/>
            <p:nvPr/>
          </p:nvSpPr>
          <p:spPr>
            <a:xfrm>
              <a:off x="34877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서비스 소개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243978d0cb9_3_1344"/>
            <p:cNvSpPr txBox="1"/>
            <p:nvPr/>
          </p:nvSpPr>
          <p:spPr>
            <a:xfrm>
              <a:off x="153095" y="5754378"/>
              <a:ext cx="25542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baseline="-25000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g243978d0cb9_3_1344"/>
          <p:cNvGrpSpPr/>
          <p:nvPr/>
        </p:nvGrpSpPr>
        <p:grpSpPr>
          <a:xfrm>
            <a:off x="2125763" y="4574337"/>
            <a:ext cx="1879416" cy="1232754"/>
            <a:chOff x="315789" y="4695114"/>
            <a:chExt cx="3006584" cy="1232754"/>
          </a:xfrm>
        </p:grpSpPr>
        <p:sp>
          <p:nvSpPr>
            <p:cNvPr id="774" name="Google Shape;774;g243978d0cb9_3_1344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243978d0cb9_3_1344"/>
            <p:cNvSpPr txBox="1"/>
            <p:nvPr/>
          </p:nvSpPr>
          <p:spPr>
            <a:xfrm>
              <a:off x="348773" y="5373768"/>
              <a:ext cx="297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다이렉트 인덱싱의 정의 및 </a:t>
              </a: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현황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g243978d0cb9_3_1451"/>
          <p:cNvGrpSpPr/>
          <p:nvPr/>
        </p:nvGrpSpPr>
        <p:grpSpPr>
          <a:xfrm>
            <a:off x="492699" y="412450"/>
            <a:ext cx="9615600" cy="538665"/>
            <a:chOff x="376176" y="-90748"/>
            <a:chExt cx="9615600" cy="1429200"/>
          </a:xfrm>
        </p:grpSpPr>
        <p:sp>
          <p:nvSpPr>
            <p:cNvPr id="781" name="Google Shape;781;g243978d0cb9_3_1451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2" name="Google Shape;782;g243978d0cb9_3_1451"/>
            <p:cNvSpPr txBox="1"/>
            <p:nvPr/>
          </p:nvSpPr>
          <p:spPr>
            <a:xfrm>
              <a:off x="376176" y="-90748"/>
              <a:ext cx="96156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ko-KR" sz="2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2900">
                  <a:solidFill>
                    <a:srgbClr val="FFC000"/>
                  </a:solidFill>
                </a:rPr>
                <a:t>6 참고문헌</a:t>
              </a:r>
              <a:endParaRPr b="1" i="0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g243978d0cb9_3_1451"/>
          <p:cNvSpPr/>
          <p:nvPr/>
        </p:nvSpPr>
        <p:spPr>
          <a:xfrm>
            <a:off x="492745" y="1273216"/>
            <a:ext cx="11206500" cy="4789800"/>
          </a:xfrm>
          <a:prstGeom prst="rect">
            <a:avLst/>
          </a:prstGeom>
          <a:noFill/>
          <a:ln cap="flat" cmpd="sng" w="476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g243978d0cb9_3_1451"/>
          <p:cNvSpPr txBox="1"/>
          <p:nvPr/>
        </p:nvSpPr>
        <p:spPr>
          <a:xfrm>
            <a:off x="845849" y="1447113"/>
            <a:ext cx="104751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BOK 이슈노트_AI 알고리즘을 이용한 산업 모니터링(증권사 리포트 텍스트 분석)_f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법제논단(인공지능_알고리즘을_활용한_전문_서비스_제공의_법적_성격에_관한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연구인공지능 머신러닝 기술을 이용한 주식 종목 매수매도 추천시(2022-17)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opinion_김민기스템의 분석 및 설계- ,_20년_3월호)- 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자본시장연구원 &lt;다이렉트 인덱싱과 패시브 투자의 개인화&gt;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Diloitte &lt;Next on the horizon: direct indexing&gt;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Morgan Stanley &lt;Competing for Growth : Customization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algun Gothic"/>
              <a:buChar char="-"/>
            </a:pPr>
            <a:r>
              <a:rPr lang="ko-KR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bridging the gap between bespoke and standardized&gt;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g2442b0552d3_7_2"/>
          <p:cNvGrpSpPr/>
          <p:nvPr/>
        </p:nvGrpSpPr>
        <p:grpSpPr>
          <a:xfrm>
            <a:off x="492699" y="412450"/>
            <a:ext cx="9615600" cy="538665"/>
            <a:chOff x="376176" y="-90748"/>
            <a:chExt cx="9615600" cy="1429200"/>
          </a:xfrm>
        </p:grpSpPr>
        <p:sp>
          <p:nvSpPr>
            <p:cNvPr id="790" name="Google Shape;790;g2442b0552d3_7_2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1" name="Google Shape;791;g2442b0552d3_7_2"/>
            <p:cNvSpPr txBox="1"/>
            <p:nvPr/>
          </p:nvSpPr>
          <p:spPr>
            <a:xfrm>
              <a:off x="376176" y="-90748"/>
              <a:ext cx="96156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ko-KR" sz="2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2900">
                  <a:solidFill>
                    <a:srgbClr val="FFC000"/>
                  </a:solidFill>
                </a:rPr>
                <a:t>6 참고문헌</a:t>
              </a:r>
              <a:endParaRPr b="1" i="0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g2442b0552d3_7_2"/>
          <p:cNvSpPr/>
          <p:nvPr/>
        </p:nvSpPr>
        <p:spPr>
          <a:xfrm>
            <a:off x="492745" y="1273216"/>
            <a:ext cx="11206500" cy="4789800"/>
          </a:xfrm>
          <a:prstGeom prst="rect">
            <a:avLst/>
          </a:prstGeom>
          <a:noFill/>
          <a:ln cap="flat" cmpd="sng" w="476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g2442b0552d3_7_2"/>
          <p:cNvSpPr txBox="1"/>
          <p:nvPr/>
        </p:nvSpPr>
        <p:spPr>
          <a:xfrm>
            <a:off x="858449" y="1457713"/>
            <a:ext cx="10475100" cy="4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*뉴스 기사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lgun Gothic"/>
              <a:buChar char="-"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230403 KB 다이렉트 인덱싱 서비스 마이포트 세부 내용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https://news.einfomax.co.kr/news/articleView.html?idxno=4260714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lgun Gothic"/>
              <a:buChar char="-"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230409 우리나라 다이렉트 인덱싱 현황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https://biz.chosun.com/stock/stock_general/2023/04/09/E4JAXIVYTBD2ZF6JC6NZODIJRA/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lgun Gothic"/>
              <a:buChar char="-"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230406 두물머리, 테일러에 챗GPT 접목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https://news.mt.co.kr/mtview.php?no=2023040612054327620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lgun Gothic"/>
              <a:buChar char="-"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220823 두물머리, '다이렉트 인덱싱' 서비스 시작…"나만의 ETF 가능"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http://news.einfomax.co.kr/news/articleView.html?idxno=4229920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*기타 웹사이트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algun Gothic"/>
              <a:buChar char="-"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NH 다이렉트인덱싱 서비스 설명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https://www.nhqv-event.com/pages/event_direct/</a:t>
            </a:r>
            <a:endParaRPr sz="1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g24159f686a3_0_215"/>
          <p:cNvGrpSpPr/>
          <p:nvPr/>
        </p:nvGrpSpPr>
        <p:grpSpPr>
          <a:xfrm>
            <a:off x="492700" y="412450"/>
            <a:ext cx="8081400" cy="538665"/>
            <a:chOff x="376177" y="-90748"/>
            <a:chExt cx="8081400" cy="1429200"/>
          </a:xfrm>
        </p:grpSpPr>
        <p:sp>
          <p:nvSpPr>
            <p:cNvPr id="171" name="Google Shape;171;g24159f686a3_0_215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g24159f686a3_0_215"/>
            <p:cNvSpPr txBox="1"/>
            <p:nvPr/>
          </p:nvSpPr>
          <p:spPr>
            <a:xfrm>
              <a:off x="376177" y="-90748"/>
              <a:ext cx="80814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 01 서비스 소개</a:t>
              </a:r>
              <a:endParaRPr b="1" i="0" sz="1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3" name="Google Shape;173;g24159f686a3_0_215"/>
          <p:cNvCxnSpPr/>
          <p:nvPr/>
        </p:nvCxnSpPr>
        <p:spPr>
          <a:xfrm>
            <a:off x="652250" y="1273225"/>
            <a:ext cx="11000100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24159f686a3_0_215"/>
          <p:cNvSpPr txBox="1"/>
          <p:nvPr/>
        </p:nvSpPr>
        <p:spPr>
          <a:xfrm>
            <a:off x="2916034" y="1876850"/>
            <a:ext cx="7158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“매수 시점을 잘 모르겠어요…”</a:t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g24159f686a3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725" y="1479125"/>
            <a:ext cx="950337" cy="95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4159f686a3_0_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725" y="2969800"/>
            <a:ext cx="950324" cy="95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4159f686a3_0_215"/>
          <p:cNvSpPr txBox="1"/>
          <p:nvPr/>
        </p:nvSpPr>
        <p:spPr>
          <a:xfrm>
            <a:off x="2916025" y="3359063"/>
            <a:ext cx="791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“오른다는 주식만 샀는데 왜 제 수익률은 이렇죠?”</a:t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24159f686a3_0_215"/>
          <p:cNvSpPr txBox="1"/>
          <p:nvPr/>
        </p:nvSpPr>
        <p:spPr>
          <a:xfrm>
            <a:off x="1425227" y="2429450"/>
            <a:ext cx="165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개미투자자 A씨</a:t>
            </a:r>
            <a:endParaRPr b="0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24159f686a3_0_215"/>
          <p:cNvSpPr txBox="1"/>
          <p:nvPr/>
        </p:nvSpPr>
        <p:spPr>
          <a:xfrm>
            <a:off x="1440539" y="3908775"/>
            <a:ext cx="165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개미투자자 B씨</a:t>
            </a:r>
            <a:endParaRPr b="0" i="0" sz="1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24159f686a3_0_215"/>
          <p:cNvSpPr/>
          <p:nvPr/>
        </p:nvSpPr>
        <p:spPr>
          <a:xfrm>
            <a:off x="1681075" y="4651300"/>
            <a:ext cx="9628800" cy="1668300"/>
          </a:xfrm>
          <a:prstGeom prst="roundRect">
            <a:avLst>
              <a:gd fmla="val 16667" name="adj"/>
            </a:avLst>
          </a:prstGeom>
          <a:solidFill>
            <a:srgbClr val="FFC000">
              <a:alpha val="85882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2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유망한 산업군에만 투자하고 싶은 당신을 위해</a:t>
            </a:r>
            <a:endParaRPr b="1" i="0" sz="2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ko-KR" sz="2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	NLP를 이용한 산업분석을 통한 당신만의 포트폴리오를 만들어 드립니다!</a:t>
            </a:r>
            <a:endParaRPr b="1" i="0" sz="2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g24159f686a3_0_194"/>
          <p:cNvGrpSpPr/>
          <p:nvPr/>
        </p:nvGrpSpPr>
        <p:grpSpPr>
          <a:xfrm>
            <a:off x="492700" y="412450"/>
            <a:ext cx="8081400" cy="538665"/>
            <a:chOff x="376177" y="-90748"/>
            <a:chExt cx="8081400" cy="1429200"/>
          </a:xfrm>
        </p:grpSpPr>
        <p:sp>
          <p:nvSpPr>
            <p:cNvPr id="186" name="Google Shape;186;g24159f686a3_0_194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g24159f686a3_0_194"/>
            <p:cNvSpPr txBox="1"/>
            <p:nvPr/>
          </p:nvSpPr>
          <p:spPr>
            <a:xfrm>
              <a:off x="376177" y="-90748"/>
              <a:ext cx="80814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  01 서비스 소개</a:t>
              </a:r>
              <a:endParaRPr b="1" i="0" sz="1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" name="Google Shape;188;g24159f686a3_0_194"/>
          <p:cNvCxnSpPr/>
          <p:nvPr/>
        </p:nvCxnSpPr>
        <p:spPr>
          <a:xfrm>
            <a:off x="652250" y="1273225"/>
            <a:ext cx="11000100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g24159f686a3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3175" y="3379200"/>
            <a:ext cx="2950476" cy="295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4159f686a3_0_194"/>
          <p:cNvSpPr txBox="1"/>
          <p:nvPr/>
        </p:nvSpPr>
        <p:spPr>
          <a:xfrm>
            <a:off x="652250" y="2292750"/>
            <a:ext cx="46908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앞으로 유망한 산업에</a:t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투자를 하고 싶은 개인 투자자</a:t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24159f686a3_0_194"/>
          <p:cNvSpPr txBox="1"/>
          <p:nvPr/>
        </p:nvSpPr>
        <p:spPr>
          <a:xfrm>
            <a:off x="6487900" y="2294975"/>
            <a:ext cx="55818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AutoNum type="arabicPeriod"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우리가 제공하는 NLP서비스를 이용해서 자체적으로 </a:t>
            </a:r>
            <a:r>
              <a:rPr b="0" i="0" lang="ko-KR" sz="25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뉴스를 분석</a:t>
            </a:r>
            <a:endParaRPr b="0" i="0" sz="2500" u="none" cap="none" strike="noStrike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AutoNum type="arabicPeriod"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 분석 결과를 바탕으로 소비자가 원하는 </a:t>
            </a:r>
            <a:r>
              <a:rPr b="0" i="0" lang="ko-KR" sz="25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종목을 선택</a:t>
            </a:r>
            <a:endParaRPr b="0" i="0" sz="2500" u="none" cap="none" strike="noStrike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AutoNum type="arabicPeriod"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결과를 바탕으로</a:t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ko-KR" sz="25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다이렉트 인덱싱</a:t>
            </a:r>
            <a:endParaRPr b="0" i="0" sz="2500" u="none" cap="none" strike="noStrike">
              <a:solidFill>
                <a:srgbClr val="FFC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24159f686a3_0_194"/>
          <p:cNvSpPr/>
          <p:nvPr/>
        </p:nvSpPr>
        <p:spPr>
          <a:xfrm>
            <a:off x="5410573" y="2292750"/>
            <a:ext cx="1009800" cy="91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7F7F7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4159f686a3_0_194"/>
          <p:cNvSpPr/>
          <p:nvPr/>
        </p:nvSpPr>
        <p:spPr>
          <a:xfrm>
            <a:off x="2349625" y="1442100"/>
            <a:ext cx="1557600" cy="68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2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24159f686a3_0_194"/>
          <p:cNvSpPr/>
          <p:nvPr/>
        </p:nvSpPr>
        <p:spPr>
          <a:xfrm>
            <a:off x="8196850" y="1442100"/>
            <a:ext cx="2163900" cy="684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ko-KR" sz="2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내용</a:t>
            </a:r>
            <a:endParaRPr b="1" i="0" sz="2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ages.unsplash.com/photo-1518600506278-4e8ef466b810?ixlib=rb-0.3.5&amp;ixid=eyJhcHBfaWQiOjEyMDd9&amp;s=858391bd28bf4aadaa5b3e0750edb485&amp;dpr=1&amp;auto=format&amp;fit=crop&amp;w=1000&amp;q=80&amp;cs=tinysrgb" id="199" name="Google Shape;199;g24059652708_0_17"/>
          <p:cNvPicPr preferRelativeResize="0"/>
          <p:nvPr/>
        </p:nvPicPr>
        <p:blipFill rotWithShape="1">
          <a:blip r:embed="rId3">
            <a:alphaModFix/>
          </a:blip>
          <a:srcRect b="0" l="39027" r="28878" t="0"/>
          <a:stretch/>
        </p:blipFill>
        <p:spPr>
          <a:xfrm>
            <a:off x="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llway in an elegant office space in Munich" id="200" name="Google Shape;200;g24059652708_0_17"/>
          <p:cNvPicPr preferRelativeResize="0"/>
          <p:nvPr/>
        </p:nvPicPr>
        <p:blipFill rotWithShape="1">
          <a:blip r:embed="rId4">
            <a:alphaModFix/>
          </a:blip>
          <a:srcRect b="0" l="20153" r="49997" t="0"/>
          <a:stretch/>
        </p:blipFill>
        <p:spPr>
          <a:xfrm>
            <a:off x="2056850" y="0"/>
            <a:ext cx="304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lass building reflecting other buildings in the windows" id="201" name="Google Shape;201;g24059652708_0_17"/>
          <p:cNvPicPr preferRelativeResize="0"/>
          <p:nvPr/>
        </p:nvPicPr>
        <p:blipFill rotWithShape="1">
          <a:blip r:embed="rId5">
            <a:alphaModFix/>
          </a:blip>
          <a:srcRect b="0" l="35255" r="35255" t="0"/>
          <a:stretch/>
        </p:blipFill>
        <p:spPr>
          <a:xfrm>
            <a:off x="4108600" y="0"/>
            <a:ext cx="3048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.unsplash.com/photo-1519033093166-cc076527fd0d?ixlib=rb-0.3.5&amp;ixid=eyJhcHBfaWQiOjEyMDd9&amp;s=2139e0cd284f5795ea39422f2c3e6939&amp;dpr=1&amp;auto=format&amp;fit=crop&amp;w=1000&amp;q=80&amp;cs=tinysrgb" id="202" name="Google Shape;202;g24059652708_0_17"/>
          <p:cNvPicPr preferRelativeResize="0"/>
          <p:nvPr/>
        </p:nvPicPr>
        <p:blipFill rotWithShape="1">
          <a:blip r:embed="rId6">
            <a:alphaModFix/>
          </a:blip>
          <a:srcRect b="268" l="41992" r="28518" t="-270"/>
          <a:stretch/>
        </p:blipFill>
        <p:spPr>
          <a:xfrm>
            <a:off x="6061950" y="-18250"/>
            <a:ext cx="3048000" cy="68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4059652708_0_17"/>
          <p:cNvPicPr preferRelativeResize="0"/>
          <p:nvPr/>
        </p:nvPicPr>
        <p:blipFill rotWithShape="1">
          <a:blip r:embed="rId7">
            <a:alphaModFix/>
          </a:blip>
          <a:srcRect b="7842" l="0" r="36635" t="0"/>
          <a:stretch/>
        </p:blipFill>
        <p:spPr>
          <a:xfrm>
            <a:off x="8052950" y="0"/>
            <a:ext cx="41390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4059652708_0_17"/>
          <p:cNvPicPr preferRelativeResize="0"/>
          <p:nvPr/>
        </p:nvPicPr>
        <p:blipFill rotWithShape="1">
          <a:blip r:embed="rId8">
            <a:alphaModFix/>
          </a:blip>
          <a:srcRect b="2733" l="0" r="29178" t="-3256"/>
          <a:stretch/>
        </p:blipFill>
        <p:spPr>
          <a:xfrm>
            <a:off x="10067050" y="-240150"/>
            <a:ext cx="2124950" cy="70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4059652708_0_17"/>
          <p:cNvSpPr/>
          <p:nvPr/>
        </p:nvSpPr>
        <p:spPr>
          <a:xfrm>
            <a:off x="-20550" y="0"/>
            <a:ext cx="122127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4059652708_0_17"/>
          <p:cNvSpPr/>
          <p:nvPr/>
        </p:nvSpPr>
        <p:spPr>
          <a:xfrm>
            <a:off x="2071325" y="-9125"/>
            <a:ext cx="2077500" cy="6858000"/>
          </a:xfrm>
          <a:prstGeom prst="rect">
            <a:avLst/>
          </a:prstGeom>
          <a:solidFill>
            <a:srgbClr val="FFC000">
              <a:alpha val="8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7" name="Google Shape;207;g24059652708_0_17"/>
          <p:cNvGrpSpPr/>
          <p:nvPr/>
        </p:nvGrpSpPr>
        <p:grpSpPr>
          <a:xfrm>
            <a:off x="4307588" y="4574337"/>
            <a:ext cx="1784901" cy="1232754"/>
            <a:chOff x="1516877" y="4695114"/>
            <a:chExt cx="2855384" cy="1232754"/>
          </a:xfrm>
        </p:grpSpPr>
        <p:sp>
          <p:nvSpPr>
            <p:cNvPr id="208" name="Google Shape;208;g24059652708_0_17"/>
            <p:cNvSpPr txBox="1"/>
            <p:nvPr/>
          </p:nvSpPr>
          <p:spPr>
            <a:xfrm>
              <a:off x="1516877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24059652708_0_17"/>
            <p:cNvSpPr txBox="1"/>
            <p:nvPr/>
          </p:nvSpPr>
          <p:spPr>
            <a:xfrm>
              <a:off x="1549861" y="5373768"/>
              <a:ext cx="2822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다이렉트 인덱싱 관련 법안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24059652708_0_17"/>
          <p:cNvGrpSpPr/>
          <p:nvPr/>
        </p:nvGrpSpPr>
        <p:grpSpPr>
          <a:xfrm>
            <a:off x="6177738" y="4574337"/>
            <a:ext cx="1637843" cy="2041163"/>
            <a:chOff x="1672352" y="4695114"/>
            <a:chExt cx="2620129" cy="2041163"/>
          </a:xfrm>
        </p:grpSpPr>
        <p:sp>
          <p:nvSpPr>
            <p:cNvPr id="211" name="Google Shape;211;g24059652708_0_17"/>
            <p:cNvSpPr txBox="1"/>
            <p:nvPr/>
          </p:nvSpPr>
          <p:spPr>
            <a:xfrm>
              <a:off x="1672352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4059652708_0_17"/>
            <p:cNvSpPr txBox="1"/>
            <p:nvPr/>
          </p:nvSpPr>
          <p:spPr>
            <a:xfrm>
              <a:off x="1705335" y="5373768"/>
              <a:ext cx="2554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포트폴리오 구성 PROCESS 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4059652708_0_17"/>
            <p:cNvSpPr txBox="1"/>
            <p:nvPr/>
          </p:nvSpPr>
          <p:spPr>
            <a:xfrm>
              <a:off x="1738281" y="5754377"/>
              <a:ext cx="2554200" cy="9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1) NLP를 활용한 산업분석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2) 포트폴리오 구성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ko-KR" sz="9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3) UI/UX 구현</a:t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g24059652708_0_17"/>
          <p:cNvGrpSpPr/>
          <p:nvPr/>
        </p:nvGrpSpPr>
        <p:grpSpPr>
          <a:xfrm>
            <a:off x="8162375" y="4574337"/>
            <a:ext cx="1763521" cy="1232754"/>
            <a:chOff x="2194269" y="4695114"/>
            <a:chExt cx="2821182" cy="1232754"/>
          </a:xfrm>
        </p:grpSpPr>
        <p:sp>
          <p:nvSpPr>
            <p:cNvPr id="215" name="Google Shape;215;g24059652708_0_17"/>
            <p:cNvSpPr txBox="1"/>
            <p:nvPr/>
          </p:nvSpPr>
          <p:spPr>
            <a:xfrm>
              <a:off x="219426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4059652708_0_17"/>
            <p:cNvSpPr txBox="1"/>
            <p:nvPr/>
          </p:nvSpPr>
          <p:spPr>
            <a:xfrm>
              <a:off x="2227251" y="5373768"/>
              <a:ext cx="2788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ko-KR" sz="1500">
                  <a:solidFill>
                    <a:schemeClr val="lt1"/>
                  </a:solidFill>
                </a:rPr>
                <a:t>우리 서비스만의 강점 및 활용방안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g24059652708_0_17"/>
          <p:cNvGrpSpPr/>
          <p:nvPr/>
        </p:nvGrpSpPr>
        <p:grpSpPr>
          <a:xfrm>
            <a:off x="10341480" y="4574337"/>
            <a:ext cx="1617237" cy="1297764"/>
            <a:chOff x="35702" y="4695114"/>
            <a:chExt cx="2587166" cy="1297764"/>
          </a:xfrm>
        </p:grpSpPr>
        <p:sp>
          <p:nvSpPr>
            <p:cNvPr id="218" name="Google Shape;218;g24059652708_0_17"/>
            <p:cNvSpPr txBox="1"/>
            <p:nvPr/>
          </p:nvSpPr>
          <p:spPr>
            <a:xfrm>
              <a:off x="87146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4059652708_0_17"/>
            <p:cNvSpPr txBox="1"/>
            <p:nvPr/>
          </p:nvSpPr>
          <p:spPr>
            <a:xfrm>
              <a:off x="3570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참고문헌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24059652708_0_17"/>
            <p:cNvSpPr txBox="1"/>
            <p:nvPr/>
          </p:nvSpPr>
          <p:spPr>
            <a:xfrm>
              <a:off x="68668" y="5754378"/>
              <a:ext cx="25542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t/>
              </a:r>
              <a:endParaRPr b="0" i="0" sz="9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g24059652708_0_17"/>
          <p:cNvGrpSpPr/>
          <p:nvPr/>
        </p:nvGrpSpPr>
        <p:grpSpPr>
          <a:xfrm>
            <a:off x="41225" y="4574337"/>
            <a:ext cx="1718948" cy="1668864"/>
            <a:chOff x="153095" y="4695114"/>
            <a:chExt cx="2749877" cy="1668864"/>
          </a:xfrm>
        </p:grpSpPr>
        <p:sp>
          <p:nvSpPr>
            <p:cNvPr id="222" name="Google Shape;222;g24059652708_0_17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24059652708_0_17"/>
            <p:cNvSpPr txBox="1"/>
            <p:nvPr/>
          </p:nvSpPr>
          <p:spPr>
            <a:xfrm>
              <a:off x="348772" y="5373768"/>
              <a:ext cx="2554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서비스 소개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24059652708_0_17"/>
            <p:cNvSpPr txBox="1"/>
            <p:nvPr/>
          </p:nvSpPr>
          <p:spPr>
            <a:xfrm>
              <a:off x="153095" y="5754378"/>
              <a:ext cx="25542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baseline="-25000" i="0" lang="ko-K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baseline="-2500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g24059652708_0_17"/>
          <p:cNvGrpSpPr/>
          <p:nvPr/>
        </p:nvGrpSpPr>
        <p:grpSpPr>
          <a:xfrm>
            <a:off x="2125763" y="4574337"/>
            <a:ext cx="1879416" cy="1232754"/>
            <a:chOff x="315789" y="4695114"/>
            <a:chExt cx="3006584" cy="1232754"/>
          </a:xfrm>
        </p:grpSpPr>
        <p:sp>
          <p:nvSpPr>
            <p:cNvPr id="226" name="Google Shape;226;g24059652708_0_17"/>
            <p:cNvSpPr txBox="1"/>
            <p:nvPr/>
          </p:nvSpPr>
          <p:spPr>
            <a:xfrm>
              <a:off x="315789" y="4695114"/>
              <a:ext cx="11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b="0" i="0" lang="ko-KR" sz="3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24059652708_0_17"/>
            <p:cNvSpPr txBox="1"/>
            <p:nvPr/>
          </p:nvSpPr>
          <p:spPr>
            <a:xfrm>
              <a:off x="348773" y="5373768"/>
              <a:ext cx="2973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ko-K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다이렉트 인덱싱의 정의 및 현황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g24059652708_2_50"/>
          <p:cNvGrpSpPr/>
          <p:nvPr/>
        </p:nvGrpSpPr>
        <p:grpSpPr>
          <a:xfrm>
            <a:off x="492699" y="412450"/>
            <a:ext cx="9615600" cy="538665"/>
            <a:chOff x="376176" y="-90748"/>
            <a:chExt cx="9615600" cy="1429200"/>
          </a:xfrm>
        </p:grpSpPr>
        <p:sp>
          <p:nvSpPr>
            <p:cNvPr id="233" name="Google Shape;233;g24059652708_2_50"/>
            <p:cNvSpPr/>
            <p:nvPr/>
          </p:nvSpPr>
          <p:spPr>
            <a:xfrm>
              <a:off x="376177" y="328728"/>
              <a:ext cx="163735" cy="6399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g24059652708_2_50"/>
            <p:cNvSpPr txBox="1"/>
            <p:nvPr/>
          </p:nvSpPr>
          <p:spPr>
            <a:xfrm>
              <a:off x="376176" y="-90748"/>
              <a:ext cx="96156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ko-KR" sz="2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02 다이렉트 인덱싱이란?</a:t>
              </a:r>
              <a:endParaRPr b="1" i="0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g24059652708_2_50"/>
          <p:cNvSpPr/>
          <p:nvPr/>
        </p:nvSpPr>
        <p:spPr>
          <a:xfrm>
            <a:off x="428775" y="1416200"/>
            <a:ext cx="11424000" cy="507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4059652708_2_50"/>
          <p:cNvSpPr txBox="1"/>
          <p:nvPr/>
        </p:nvSpPr>
        <p:spPr>
          <a:xfrm>
            <a:off x="759450" y="1725050"/>
            <a:ext cx="10673100" cy="4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ko-KR" sz="2500" u="sng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Direct Indexing</a:t>
            </a:r>
            <a:endParaRPr b="1" i="0" sz="25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sng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Char char="-"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다이렉트 인덱싱은 개인의 선호와 투자목적 등을 반영해 </a:t>
            </a:r>
            <a:r>
              <a:rPr b="0" i="0" lang="ko-KR" sz="25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벤치마크 지수를 구성</a:t>
            </a: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하고(indexing), 이를 고객의 계좌 내에서 개별 종목 단위로 </a:t>
            </a:r>
            <a:r>
              <a:rPr b="0" i="0" lang="ko-KR" sz="25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직접(direct) 운용</a:t>
            </a: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기술과 서비스를 의미한다.</a:t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Char char="-"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투자자는 다이렉트 인덱싱 기술을 통해 기존의 인덱스 상품으로 커버할 수 없는 </a:t>
            </a:r>
            <a:r>
              <a:rPr b="0" i="0" lang="ko-KR" sz="2500" u="none" cap="none" strike="noStrike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자신만의 맞춤형 포트폴리오</a:t>
            </a: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구성할 수 있고, 투자자산이 패시브 방식으로 운용되기 때문에 불필요한 거래를 줄이며 장기성과를 추구할 수 있다.</a:t>
            </a: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g24059652708_0_3"/>
          <p:cNvGrpSpPr/>
          <p:nvPr/>
        </p:nvGrpSpPr>
        <p:grpSpPr>
          <a:xfrm>
            <a:off x="492699" y="412450"/>
            <a:ext cx="9615600" cy="538665"/>
            <a:chOff x="376176" y="-90748"/>
            <a:chExt cx="9615600" cy="1429200"/>
          </a:xfrm>
        </p:grpSpPr>
        <p:sp>
          <p:nvSpPr>
            <p:cNvPr id="242" name="Google Shape;242;g24059652708_0_3"/>
            <p:cNvSpPr/>
            <p:nvPr/>
          </p:nvSpPr>
          <p:spPr>
            <a:xfrm>
              <a:off x="376177" y="328728"/>
              <a:ext cx="163800" cy="63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g24059652708_0_3"/>
            <p:cNvSpPr txBox="1"/>
            <p:nvPr/>
          </p:nvSpPr>
          <p:spPr>
            <a:xfrm>
              <a:off x="376176" y="-90748"/>
              <a:ext cx="9615600" cy="14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ko-KR" sz="2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ko-KR" sz="2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02 다이렉트 인덱싱이란?</a:t>
              </a:r>
              <a:endParaRPr b="1" i="0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g24059652708_0_3"/>
          <p:cNvSpPr/>
          <p:nvPr/>
        </p:nvSpPr>
        <p:spPr>
          <a:xfrm>
            <a:off x="428775" y="1416200"/>
            <a:ext cx="11424000" cy="5077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4059652708_0_3"/>
          <p:cNvSpPr txBox="1"/>
          <p:nvPr/>
        </p:nvSpPr>
        <p:spPr>
          <a:xfrm>
            <a:off x="759450" y="1725050"/>
            <a:ext cx="106731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2500" u="none" cap="none" strike="noStrike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[도입 배경]</a:t>
            </a:r>
            <a:endParaRPr b="1" i="0" sz="2500" u="none" cap="none" strike="noStrike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Char char="-"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과대한 투자정보 Data를 분석할 수 있는 컴퓨터 용량</a:t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Char char="-"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다수의 계좌를 동시 다발적으로 맞춤형 포트폴리오 구현과 리밸런싱, 주문 및 사후보고까지 진행할 수 있는 혁신적인 투자관련 자동화 프로세스의 발전</a:t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Char char="-"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2020년 급부상한 개인투자자들의 투자욕구</a:t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algun Gothic"/>
              <a:buChar char="➢"/>
            </a:pPr>
            <a:r>
              <a:rPr b="0" i="0" lang="ko-KR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미국에서 일부 소수 고액자산가를 대상으로 하던 포트폴리오 맞춤구성이 다이렉트 인덱싱의 형태로 다수의 부유층에게 확산되었다.</a:t>
            </a:r>
            <a:endParaRPr b="0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2023-04-27T10:31:16Z</dcterms:created>
  <dc:creator>정가연(학부생-경제학과)</dc:creator>
</cp:coreProperties>
</file>