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7" r:id="rId4"/>
    <p:sldId id="279" r:id="rId5"/>
    <p:sldId id="280" r:id="rId6"/>
    <p:sldId id="281" r:id="rId7"/>
    <p:sldId id="282" r:id="rId8"/>
    <p:sldId id="288" r:id="rId9"/>
    <p:sldId id="289" r:id="rId10"/>
    <p:sldId id="268" r:id="rId11"/>
    <p:sldId id="290" r:id="rId12"/>
    <p:sldId id="291" r:id="rId13"/>
    <p:sldId id="292" r:id="rId14"/>
    <p:sldId id="293" r:id="rId15"/>
    <p:sldId id="294" r:id="rId16"/>
    <p:sldId id="269" r:id="rId17"/>
    <p:sldId id="272" r:id="rId18"/>
    <p:sldId id="310" r:id="rId19"/>
    <p:sldId id="284" r:id="rId20"/>
    <p:sldId id="302" r:id="rId21"/>
    <p:sldId id="311" r:id="rId22"/>
    <p:sldId id="303" r:id="rId23"/>
    <p:sldId id="273" r:id="rId24"/>
    <p:sldId id="283" r:id="rId25"/>
    <p:sldId id="286" r:id="rId26"/>
    <p:sldId id="287" r:id="rId27"/>
    <p:sldId id="285" r:id="rId28"/>
    <p:sldId id="309" r:id="rId29"/>
    <p:sldId id="274" r:id="rId30"/>
    <p:sldId id="297" r:id="rId31"/>
    <p:sldId id="295" r:id="rId32"/>
    <p:sldId id="298" r:id="rId33"/>
    <p:sldId id="299" r:id="rId34"/>
    <p:sldId id="271" r:id="rId35"/>
    <p:sldId id="296" r:id="rId36"/>
    <p:sldId id="307" r:id="rId37"/>
    <p:sldId id="308" r:id="rId38"/>
  </p:sldIdLst>
  <p:sldSz cx="12192000" cy="6858000"/>
  <p:notesSz cx="6858000" cy="9144000"/>
  <p:embeddedFontLst>
    <p:embeddedFont>
      <p:font typeface="a고딕12" panose="02020600000000000000" pitchFamily="18" charset="-127"/>
      <p:regular r:id="rId39"/>
    </p:embeddedFont>
    <p:embeddedFont>
      <p:font typeface="a고딕14" panose="02020600000000000000" pitchFamily="18" charset="-127"/>
      <p:regular r:id="rId40"/>
    </p:embeddedFont>
    <p:embeddedFont>
      <p:font typeface="a고딕15" panose="02020600000000000000" pitchFamily="18" charset="-127"/>
      <p:regular r:id="rId41"/>
    </p:embeddedFont>
    <p:embeddedFont>
      <p:font typeface="a고딕18" panose="02020600000000000000" pitchFamily="18" charset="-127"/>
      <p:regular r:id="rId42"/>
    </p:embeddedFont>
    <p:embeddedFont>
      <p:font typeface="a아시아헤드1" panose="02020600000000000000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6C4C3"/>
    <a:srgbClr val="E6E6E6"/>
    <a:srgbClr val="FF4343"/>
    <a:srgbClr val="FF6600"/>
    <a:srgbClr val="81CEBD"/>
    <a:srgbClr val="4CBAC6"/>
    <a:srgbClr val="B1E9D4"/>
    <a:srgbClr val="97D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 autoAdjust="0"/>
    <p:restoredTop sz="94222" autoAdjust="0"/>
  </p:normalViewPr>
  <p:slideViewPr>
    <p:cSldViewPr snapToGrid="0">
      <p:cViewPr varScale="1">
        <p:scale>
          <a:sx n="44" d="100"/>
          <a:sy n="44" d="100"/>
        </p:scale>
        <p:origin x="4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1134135" y="2421032"/>
            <a:ext cx="99237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500" kern="0" dirty="0">
                <a:solidFill>
                  <a:prstClr val="white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서울특별시 자치구별 </a:t>
            </a:r>
            <a:endParaRPr lang="en-US" altLang="ko-KR" sz="6500" kern="0" dirty="0">
              <a:solidFill>
                <a:prstClr val="white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  <a:p>
            <a:pPr algn="ctr" latinLnBrk="0">
              <a:defRPr/>
            </a:pPr>
            <a:r>
              <a:rPr lang="ko-KR" altLang="en-US" sz="6000" kern="0" dirty="0">
                <a:solidFill>
                  <a:prstClr val="white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학구열 분석 </a:t>
            </a:r>
            <a:r>
              <a:rPr lang="en-US" altLang="ko-KR" sz="6000" kern="0" dirty="0">
                <a:solidFill>
                  <a:prstClr val="white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&amp; </a:t>
            </a:r>
            <a:r>
              <a:rPr lang="ko-KR" altLang="en-US" sz="6000" kern="0" dirty="0" err="1">
                <a:solidFill>
                  <a:prstClr val="white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서울런</a:t>
            </a:r>
            <a:r>
              <a:rPr lang="ko-KR" altLang="en-US" sz="6000" kern="0" dirty="0">
                <a:solidFill>
                  <a:prstClr val="white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교육 사업</a:t>
            </a:r>
            <a:endParaRPr lang="en-US" altLang="ko-KR" sz="6000" kern="0" dirty="0">
              <a:solidFill>
                <a:prstClr val="white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9EB3B-5B35-5FE5-39BE-6006B53CEDF1}"/>
              </a:ext>
            </a:extLst>
          </p:cNvPr>
          <p:cNvSpPr txBox="1"/>
          <p:nvPr/>
        </p:nvSpPr>
        <p:spPr>
          <a:xfrm>
            <a:off x="7220608" y="5622705"/>
            <a:ext cx="4669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2000" kern="0" dirty="0" err="1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핼로월드조</a:t>
            </a:r>
            <a:endParaRPr lang="en-US" altLang="ko-KR" sz="2000" kern="0" dirty="0">
              <a:solidFill>
                <a:prstClr val="whit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r" latinLnBrk="0">
              <a:defRPr/>
            </a:pPr>
            <a:r>
              <a:rPr lang="ko-KR" altLang="en-US" sz="2000" kern="0" dirty="0" err="1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정가연</a:t>
            </a:r>
            <a:r>
              <a:rPr lang="ko-KR" altLang="en-US" sz="2000" kern="0" dirty="0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김지은 </a:t>
            </a:r>
            <a:r>
              <a:rPr lang="ko-KR" altLang="en-US" sz="2000" kern="0" dirty="0" err="1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배지환</a:t>
            </a:r>
            <a:r>
              <a:rPr lang="ko-KR" altLang="en-US" sz="2000" kern="0" dirty="0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박수현 </a:t>
            </a:r>
            <a:r>
              <a:rPr lang="ko-KR" altLang="en-US" sz="2000" kern="0" dirty="0" err="1">
                <a:solidFill>
                  <a:prstClr val="white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허지원</a:t>
            </a:r>
            <a:endParaRPr lang="en-US" altLang="ko-KR" sz="2000" kern="0" dirty="0">
              <a:solidFill>
                <a:prstClr val="white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2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5085855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301667" y="2616303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4075656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1759176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3269191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1005314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537688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599291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3794339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594514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Main Data 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ED0485-403E-8612-825E-A6AE9299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30" y="3340648"/>
            <a:ext cx="3016616" cy="1583473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3E2E64F-096A-C01A-75CA-FA280018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00" y="2085444"/>
            <a:ext cx="2730132" cy="530859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39DC97-7C5B-4E2A-14B4-114BE8F7D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70"/>
          <a:stretch/>
        </p:blipFill>
        <p:spPr>
          <a:xfrm>
            <a:off x="4751318" y="2780352"/>
            <a:ext cx="2733621" cy="662997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49573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5107121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304205" y="2551472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3527930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1792799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2838428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1026580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558954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620557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3363576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046788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Main Data 4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FB49494-1A8F-738C-E826-2215ACFF5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0925" y="785814"/>
            <a:ext cx="3016006" cy="318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DC0B4D-DE98-96FA-9D9F-40F6F6AA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8"/>
          <a:stretch/>
        </p:blipFill>
        <p:spPr bwMode="auto">
          <a:xfrm>
            <a:off x="1663185" y="3586460"/>
            <a:ext cx="2705435" cy="1399958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E261636B-845D-29FA-3D87-5188A9FF6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40"/>
          <a:stretch/>
        </p:blipFill>
        <p:spPr bwMode="auto">
          <a:xfrm>
            <a:off x="1338807" y="3388011"/>
            <a:ext cx="2573342" cy="1399959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04D2291-D280-0E67-F983-9A5EE3FF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72" y="2700595"/>
            <a:ext cx="2958856" cy="54687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F4C4A73-1AC6-29A5-6B3A-5EB5B73E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85" y="1893709"/>
            <a:ext cx="1213451" cy="359922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5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5182697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277259" y="2703504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3924785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1856019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3564894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1077443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646888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696133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4090042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443643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Sub Data 1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2491703B-66ED-71E4-B6C7-28F01025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65619"/>
            <a:ext cx="2743200" cy="45720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44560F95-7834-B711-0F28-91205D016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2"/>
          <a:stretch/>
        </p:blipFill>
        <p:spPr bwMode="auto">
          <a:xfrm>
            <a:off x="1750198" y="3694933"/>
            <a:ext cx="2400057" cy="136356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FB5F0EE-D3B8-6742-663C-9AB230F7E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3" b="41677"/>
          <a:stretch/>
        </p:blipFill>
        <p:spPr bwMode="auto">
          <a:xfrm>
            <a:off x="1497064" y="3656341"/>
            <a:ext cx="2533295" cy="1237956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212D48A-1052-88EB-373D-DF651791A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57"/>
          <a:stretch/>
        </p:blipFill>
        <p:spPr bwMode="auto">
          <a:xfrm>
            <a:off x="1354728" y="3513719"/>
            <a:ext cx="2351253" cy="1227625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01E37CA-3C7E-7109-BF82-4BA13F4A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343" y="4170794"/>
            <a:ext cx="1590675" cy="466725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EA2EC0-26B6-11BB-1BC9-6701819686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544" y="1754668"/>
            <a:ext cx="2142763" cy="1750037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168773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5133270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304205" y="2454045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3949496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1633594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3309422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842661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424463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646706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3834570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468354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Sub Data 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697EFC-326F-D9C1-88DF-5EE4D7A0E967}"/>
              </a:ext>
            </a:extLst>
          </p:cNvPr>
          <p:cNvGrpSpPr/>
          <p:nvPr/>
        </p:nvGrpSpPr>
        <p:grpSpPr>
          <a:xfrm>
            <a:off x="1537015" y="3208261"/>
            <a:ext cx="2049035" cy="1787400"/>
            <a:chOff x="2890138" y="91402"/>
            <a:chExt cx="2764133" cy="2850322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EAB6A81A-B683-C489-BAAE-F4765AD91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138" y="91402"/>
              <a:ext cx="2761340" cy="657976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C9608FAE-0847-B3FA-C7BE-E79FE7D4A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930" y="839051"/>
              <a:ext cx="2761341" cy="2102673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72" name="Picture 8">
            <a:extLst>
              <a:ext uri="{FF2B5EF4-FFF2-40B4-BE49-F238E27FC236}">
                <a16:creationId xmlns:a16="http://schemas.microsoft.com/office/drawing/2014/main" id="{121A705B-4D04-9370-3432-999EB4C0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1" y="4091448"/>
            <a:ext cx="2190750" cy="45720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E7112054-5839-36A7-CD66-8628A678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747060"/>
            <a:ext cx="2809875" cy="40005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438DFC9-CF22-3ED7-37EC-48D5C89DBB87}"/>
              </a:ext>
            </a:extLst>
          </p:cNvPr>
          <p:cNvGrpSpPr/>
          <p:nvPr/>
        </p:nvGrpSpPr>
        <p:grpSpPr>
          <a:xfrm>
            <a:off x="7850212" y="1952997"/>
            <a:ext cx="2905125" cy="1086846"/>
            <a:chOff x="7850212" y="2002424"/>
            <a:chExt cx="2905125" cy="1086846"/>
          </a:xfrm>
        </p:grpSpPr>
        <p:pic>
          <p:nvPicPr>
            <p:cNvPr id="11276" name="Picture 12">
              <a:extLst>
                <a:ext uri="{FF2B5EF4-FFF2-40B4-BE49-F238E27FC236}">
                  <a16:creationId xmlns:a16="http://schemas.microsoft.com/office/drawing/2014/main" id="{B2F4E33D-6C31-348D-42C3-1C3101E7A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212" y="2002424"/>
              <a:ext cx="2905125" cy="523875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8" name="Picture 14">
              <a:extLst>
                <a:ext uri="{FF2B5EF4-FFF2-40B4-BE49-F238E27FC236}">
                  <a16:creationId xmlns:a16="http://schemas.microsoft.com/office/drawing/2014/main" id="{EB9BDA88-91A5-30A9-1662-91B7E3FD5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212" y="2565397"/>
              <a:ext cx="2881302" cy="523873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582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4910844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304205" y="2837110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4320199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2090794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3630697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1275147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881663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424280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4155845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839057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Sub Data 3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7DD0485-8518-1A53-71F1-5612D7C4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78" y="3793524"/>
            <a:ext cx="2782938" cy="570859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57FEF0F-3E45-C25B-4792-DEEAB740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57" y="3244883"/>
            <a:ext cx="2886486" cy="393977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70F667D-A1D9-7C11-22ED-E533C19E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125" y="2143933"/>
            <a:ext cx="2903367" cy="1009192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1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73562" y="4935555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291848" y="2973033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59633" y="4381981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42922" y="2214362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46843" y="3692479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05899" y="1386358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297464" y="1992874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72315" y="5448991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37855" y="4217627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50646" y="4900839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Sub Data 4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9BBCF72-292D-A2EB-F3BD-9E695E23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28" y="3871655"/>
            <a:ext cx="2078440" cy="65929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18B7674-9D5C-DCDA-CFDE-42A3B937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68" y="3483521"/>
            <a:ext cx="2495550" cy="47625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B0D28BB9-F777-0079-DC05-4BD267BA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8" y="2561303"/>
            <a:ext cx="2121244" cy="530311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5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7FA119-8CC9-DE9B-E51B-A3A79C9FE076}"/>
              </a:ext>
            </a:extLst>
          </p:cNvPr>
          <p:cNvSpPr/>
          <p:nvPr/>
        </p:nvSpPr>
        <p:spPr>
          <a:xfrm>
            <a:off x="534441" y="1009126"/>
            <a:ext cx="6768401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1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학교 다니는 학생수 비율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학원 다니는 학생수 비율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3D81-FC5D-3093-FDE1-DC8425952260}"/>
              </a:ext>
            </a:extLst>
          </p:cNvPr>
          <p:cNvSpPr txBox="1"/>
          <p:nvPr/>
        </p:nvSpPr>
        <p:spPr>
          <a:xfrm>
            <a:off x="7030511" y="2774420"/>
            <a:ext cx="462698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</a:t>
            </a:r>
            <a:r>
              <a:rPr lang="en-US" altLang="ko-KR" sz="1200" dirty="0" err="1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grdp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총 수와 자치구별 학교수의 상관관계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endParaRPr lang="en-US" altLang="ko-KR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유치원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초등학교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중학교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고등학교에 다니는 학생 수 산출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자치구별 연령별 총 인구 수 산출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연령별로 학교에 다니는 학생 수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/ 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전체 학생 수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교육열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를 구함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교육열을 정렬한 뒤 막대그래프로 시각화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연령별 총 학생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수와 학교에 다니는 학생 수 간의 상관관계를  나타냄</a:t>
            </a:r>
            <a:endParaRPr lang="ko-KR" altLang="en-US" sz="1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A5D4E-F5CB-1FDF-8002-CC4CC0EC2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1"/>
          <a:stretch/>
        </p:blipFill>
        <p:spPr>
          <a:xfrm>
            <a:off x="392473" y="1953573"/>
            <a:ext cx="6638038" cy="35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5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0C4747-EF33-0E44-C91B-984A47EC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45" y="2299492"/>
            <a:ext cx="4419093" cy="35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AE6E93-8253-386F-5686-D9A1F799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26" y="2273082"/>
            <a:ext cx="4639122" cy="36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4029F6-1A9A-1116-2E19-ED756881416F}"/>
              </a:ext>
            </a:extLst>
          </p:cNvPr>
          <p:cNvSpPr txBox="1"/>
          <p:nvPr/>
        </p:nvSpPr>
        <p:spPr>
          <a:xfrm>
            <a:off x="2746798" y="6007931"/>
            <a:ext cx="1587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유치원교육열</a:t>
            </a:r>
            <a:endParaRPr lang="ko-KR" altLang="en-US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B30B3-C188-6245-16EC-F6C4763999B8}"/>
              </a:ext>
            </a:extLst>
          </p:cNvPr>
          <p:cNvSpPr txBox="1"/>
          <p:nvPr/>
        </p:nvSpPr>
        <p:spPr>
          <a:xfrm>
            <a:off x="8118606" y="6007931"/>
            <a:ext cx="1465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초등교육열</a:t>
            </a:r>
            <a:endParaRPr lang="ko-KR" altLang="en-US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9FB2A-B0DF-03F0-D089-320F62C4812B}"/>
              </a:ext>
            </a:extLst>
          </p:cNvPr>
          <p:cNvSpPr/>
          <p:nvPr/>
        </p:nvSpPr>
        <p:spPr>
          <a:xfrm>
            <a:off x="534441" y="1009126"/>
            <a:ext cx="6768401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1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학교 다니는 학생수 비율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학원 다니는 학생수 비율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CC1AD-92E7-5554-5376-FA012F751999}"/>
              </a:ext>
            </a:extLst>
          </p:cNvPr>
          <p:cNvSpPr txBox="1"/>
          <p:nvPr/>
        </p:nvSpPr>
        <p:spPr>
          <a:xfrm>
            <a:off x="808253" y="1800676"/>
            <a:ext cx="5280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arenR" startAt="2"/>
            </a:pP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유〮초〮중〮고별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교육열 시각화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0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9FA76C-F30C-DA09-2A37-0F2433CB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64" y="2220113"/>
            <a:ext cx="4153298" cy="36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4F59AF-9EA3-A240-9910-874FA9E8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09" y="2171294"/>
            <a:ext cx="4229657" cy="36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D73E1-06BD-3269-4105-FA57580AE735}"/>
              </a:ext>
            </a:extLst>
          </p:cNvPr>
          <p:cNvSpPr txBox="1"/>
          <p:nvPr/>
        </p:nvSpPr>
        <p:spPr>
          <a:xfrm>
            <a:off x="8177486" y="5847958"/>
            <a:ext cx="1465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고등교육열</a:t>
            </a:r>
            <a:endParaRPr lang="ko-KR" altLang="en-US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714C1-8F67-761B-1D83-A93715E8F2A7}"/>
              </a:ext>
            </a:extLst>
          </p:cNvPr>
          <p:cNvSpPr txBox="1"/>
          <p:nvPr/>
        </p:nvSpPr>
        <p:spPr>
          <a:xfrm>
            <a:off x="2557916" y="5875015"/>
            <a:ext cx="1465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중등교육열</a:t>
            </a:r>
            <a:endParaRPr lang="ko-KR" altLang="en-US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9FB2A-B0DF-03F0-D089-320F62C4812B}"/>
              </a:ext>
            </a:extLst>
          </p:cNvPr>
          <p:cNvSpPr/>
          <p:nvPr/>
        </p:nvSpPr>
        <p:spPr>
          <a:xfrm>
            <a:off x="534441" y="1009126"/>
            <a:ext cx="6768401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1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학교 다니는 학생수 비율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학원 다니는 학생수 비율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CC1AD-92E7-5554-5376-FA012F751999}"/>
              </a:ext>
            </a:extLst>
          </p:cNvPr>
          <p:cNvSpPr txBox="1"/>
          <p:nvPr/>
        </p:nvSpPr>
        <p:spPr>
          <a:xfrm>
            <a:off x="808253" y="1800676"/>
            <a:ext cx="5280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arenR" startAt="2"/>
            </a:pP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유〮초〮중〮고별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교육열 시각화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21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CDBD0-8E1C-01A0-7D9E-5C7072B160C2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CCEE4-D354-251F-46C6-59417181CFCD}"/>
              </a:ext>
            </a:extLst>
          </p:cNvPr>
          <p:cNvSpPr txBox="1"/>
          <p:nvPr/>
        </p:nvSpPr>
        <p:spPr>
          <a:xfrm>
            <a:off x="5217654" y="1061028"/>
            <a:ext cx="419547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학원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교습소 수 비교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학원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 합계 산출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F6C622CE-6EBC-5939-675A-0D24BD7E1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81" y="2460063"/>
            <a:ext cx="6636977" cy="3586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0AC63-C709-8699-1327-F9ED5D909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2" y="1426407"/>
            <a:ext cx="4494758" cy="49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913325EE-0851-4683-BD90-013CD09C4C0B}"/>
              </a:ext>
            </a:extLst>
          </p:cNvPr>
          <p:cNvSpPr/>
          <p:nvPr/>
        </p:nvSpPr>
        <p:spPr>
          <a:xfrm>
            <a:off x="0" y="3123028"/>
            <a:ext cx="12192000" cy="3734972"/>
          </a:xfrm>
          <a:prstGeom prst="round2SameRect">
            <a:avLst>
              <a:gd name="adj1" fmla="val 659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314337" y="2199698"/>
            <a:ext cx="5158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5400" b="1" i="1" kern="0" dirty="0">
                <a:solidFill>
                  <a:prstClr val="white"/>
                </a:solidFill>
              </a:rPr>
              <a:t>CONTENTS</a:t>
            </a:r>
            <a:endParaRPr lang="en-US" altLang="ko-KR" sz="1100" kern="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9530909" y="3729194"/>
            <a:ext cx="2922645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주제 배경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BD8F0147-4021-1765-2550-8BC384F5835C}"/>
              </a:ext>
            </a:extLst>
          </p:cNvPr>
          <p:cNvSpPr/>
          <p:nvPr/>
        </p:nvSpPr>
        <p:spPr>
          <a:xfrm>
            <a:off x="7872243" y="4296479"/>
            <a:ext cx="1497716" cy="333617"/>
          </a:xfrm>
          <a:prstGeom prst="roundRect">
            <a:avLst>
              <a:gd name="adj" fmla="val 50000"/>
            </a:avLst>
          </a:prstGeom>
          <a:ln>
            <a:solidFill>
              <a:srgbClr val="81CE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STEP 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206FC5-787A-22C4-54C0-7AFE640C56BD}"/>
              </a:ext>
            </a:extLst>
          </p:cNvPr>
          <p:cNvSpPr/>
          <p:nvPr/>
        </p:nvSpPr>
        <p:spPr>
          <a:xfrm>
            <a:off x="9509887" y="4256640"/>
            <a:ext cx="2922645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사용한 데이터 소개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6FA46FA-9C2B-79FB-06A7-E07672E4329D}"/>
              </a:ext>
            </a:extLst>
          </p:cNvPr>
          <p:cNvSpPr/>
          <p:nvPr/>
        </p:nvSpPr>
        <p:spPr>
          <a:xfrm>
            <a:off x="9509887" y="4777128"/>
            <a:ext cx="2922645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0F7D6B4-51C7-8E54-5E94-74CE29EA22EA}"/>
              </a:ext>
            </a:extLst>
          </p:cNvPr>
          <p:cNvSpPr/>
          <p:nvPr/>
        </p:nvSpPr>
        <p:spPr>
          <a:xfrm>
            <a:off x="9509888" y="5295444"/>
            <a:ext cx="2922645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594E0E-B0B3-75F6-5919-E6D8EFEC0D85}"/>
              </a:ext>
            </a:extLst>
          </p:cNvPr>
          <p:cNvSpPr/>
          <p:nvPr/>
        </p:nvSpPr>
        <p:spPr>
          <a:xfrm>
            <a:off x="9495820" y="5834432"/>
            <a:ext cx="2922645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 및 활용방안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5" name="모서리가 둥근 직사각형 24">
            <a:extLst>
              <a:ext uri="{FF2B5EF4-FFF2-40B4-BE49-F238E27FC236}">
                <a16:creationId xmlns:a16="http://schemas.microsoft.com/office/drawing/2014/main" id="{F6C5ACE5-A949-4A24-6AA9-3997E8399D2D}"/>
              </a:ext>
            </a:extLst>
          </p:cNvPr>
          <p:cNvSpPr/>
          <p:nvPr/>
        </p:nvSpPr>
        <p:spPr>
          <a:xfrm>
            <a:off x="7872243" y="3773965"/>
            <a:ext cx="1497716" cy="333617"/>
          </a:xfrm>
          <a:prstGeom prst="roundRect">
            <a:avLst>
              <a:gd name="adj" fmla="val 50000"/>
            </a:avLst>
          </a:prstGeom>
          <a:ln>
            <a:solidFill>
              <a:srgbClr val="81CEBD"/>
            </a:solidFill>
          </a:ln>
        </p:spPr>
        <p:style>
          <a:lnRef idx="2">
            <a:schemeClr val="accent3"/>
          </a:lnRef>
          <a:fillRef idx="100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STEP</a:t>
            </a:r>
            <a:r>
              <a:rPr lang="ko-KR" altLang="en-US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</a:t>
            </a:r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1</a:t>
            </a:r>
          </a:p>
        </p:txBody>
      </p:sp>
      <p:sp>
        <p:nvSpPr>
          <p:cNvPr id="66" name="모서리가 둥근 직사각형 24">
            <a:extLst>
              <a:ext uri="{FF2B5EF4-FFF2-40B4-BE49-F238E27FC236}">
                <a16:creationId xmlns:a16="http://schemas.microsoft.com/office/drawing/2014/main" id="{02D6AA7C-B849-79CA-402D-0D0F6557574F}"/>
              </a:ext>
            </a:extLst>
          </p:cNvPr>
          <p:cNvSpPr/>
          <p:nvPr/>
        </p:nvSpPr>
        <p:spPr>
          <a:xfrm>
            <a:off x="7872243" y="4818993"/>
            <a:ext cx="1497716" cy="333617"/>
          </a:xfrm>
          <a:prstGeom prst="roundRect">
            <a:avLst>
              <a:gd name="adj" fmla="val 50000"/>
            </a:avLst>
          </a:prstGeom>
          <a:ln>
            <a:solidFill>
              <a:srgbClr val="81CE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STEP 3</a:t>
            </a:r>
          </a:p>
        </p:txBody>
      </p:sp>
      <p:sp>
        <p:nvSpPr>
          <p:cNvPr id="67" name="모서리가 둥근 직사각형 24">
            <a:extLst>
              <a:ext uri="{FF2B5EF4-FFF2-40B4-BE49-F238E27FC236}">
                <a16:creationId xmlns:a16="http://schemas.microsoft.com/office/drawing/2014/main" id="{0F27399E-D85F-A4A9-FB63-497466A2EAE6}"/>
              </a:ext>
            </a:extLst>
          </p:cNvPr>
          <p:cNvSpPr/>
          <p:nvPr/>
        </p:nvSpPr>
        <p:spPr>
          <a:xfrm>
            <a:off x="7872243" y="5875703"/>
            <a:ext cx="1497716" cy="333617"/>
          </a:xfrm>
          <a:prstGeom prst="roundRect">
            <a:avLst>
              <a:gd name="adj" fmla="val 50000"/>
            </a:avLst>
          </a:prstGeom>
          <a:ln>
            <a:solidFill>
              <a:srgbClr val="81CE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STEP 5</a:t>
            </a:r>
          </a:p>
        </p:txBody>
      </p:sp>
      <p:sp>
        <p:nvSpPr>
          <p:cNvPr id="69" name="모서리가 둥근 직사각형 24">
            <a:extLst>
              <a:ext uri="{FF2B5EF4-FFF2-40B4-BE49-F238E27FC236}">
                <a16:creationId xmlns:a16="http://schemas.microsoft.com/office/drawing/2014/main" id="{4A7A8008-2BEE-CE6B-9838-803C30498C9D}"/>
              </a:ext>
            </a:extLst>
          </p:cNvPr>
          <p:cNvSpPr/>
          <p:nvPr/>
        </p:nvSpPr>
        <p:spPr>
          <a:xfrm>
            <a:off x="7872243" y="5347348"/>
            <a:ext cx="1497716" cy="333617"/>
          </a:xfrm>
          <a:prstGeom prst="roundRect">
            <a:avLst>
              <a:gd name="adj" fmla="val 50000"/>
            </a:avLst>
          </a:prstGeom>
          <a:ln>
            <a:solidFill>
              <a:srgbClr val="81CE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1CEBD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08082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CDBD0-8E1C-01A0-7D9E-5C7072B160C2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38B9C-7E28-BA20-D587-4259F0EB4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0" b="1"/>
          <a:stretch/>
        </p:blipFill>
        <p:spPr>
          <a:xfrm>
            <a:off x="534442" y="1956391"/>
            <a:ext cx="8529502" cy="4346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2C9AB2-6736-0936-5F0E-BA2213B290F2}"/>
              </a:ext>
            </a:extLst>
          </p:cNvPr>
          <p:cNvSpPr txBox="1"/>
          <p:nvPr/>
        </p:nvSpPr>
        <p:spPr>
          <a:xfrm>
            <a:off x="6096000" y="967104"/>
            <a:ext cx="56709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rabicParenR" startAt="2"/>
            </a:pP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학군별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학원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교습소 수 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&amp;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학교 수 비교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1.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해당하는 학군 열 추가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강남구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서초구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&gt; 8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2. </a:t>
            </a:r>
            <a:r>
              <a:rPr lang="ko-KR" altLang="en-US" sz="1600" dirty="0" err="1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학군별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학원 수 합계 산출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8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CDBD0-8E1C-01A0-7D9E-5C7072B160C2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02C850-75E8-FFD3-9C95-94BA735F4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6" y="1643971"/>
            <a:ext cx="4795633" cy="4606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07F7C4-1D26-2A21-F1F9-3CE6BEB57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18" y="1616437"/>
            <a:ext cx="4795633" cy="46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CDBD0-8E1C-01A0-7D9E-5C7072B160C2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D436C-74D8-1A6D-AB8B-1CDC10AF6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2" y="1437146"/>
            <a:ext cx="4865460" cy="2500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722E8A-8B2A-B9CA-9086-60B52BAF2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5" y="3984674"/>
            <a:ext cx="5341262" cy="2382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E70770-3689-8041-56F0-763678BD4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17" y="3871057"/>
            <a:ext cx="2620278" cy="24966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46DE85-B8AD-BD90-B558-FD46BA91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51" y="3900541"/>
            <a:ext cx="2471613" cy="24376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9C56E3-9DEA-7F7E-393E-E2007A481B4D}"/>
              </a:ext>
            </a:extLst>
          </p:cNvPr>
          <p:cNvSpPr txBox="1"/>
          <p:nvPr/>
        </p:nvSpPr>
        <p:spPr>
          <a:xfrm>
            <a:off x="5336166" y="1929667"/>
            <a:ext cx="6257657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rabicParenR" startAt="3"/>
            </a:pP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학군별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학원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교습소 학생 수 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&amp;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학교 학생 수 비교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온라인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원격 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키워드 포함한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학원명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행 제거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실제 등원하는 학생 수 데이터가 필요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2. </a:t>
            </a:r>
            <a:r>
              <a:rPr lang="ko-KR" altLang="en-US" sz="1600" dirty="0" err="1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학군별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학원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교습소 학생 수 합계 산출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88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D40CF1-8657-CFAE-70AC-C46F272C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3" y="1647957"/>
            <a:ext cx="5141812" cy="45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EF864-99A4-3F0A-07A1-79D0B54CD7DF}"/>
              </a:ext>
            </a:extLst>
          </p:cNvPr>
          <p:cNvSpPr/>
          <p:nvPr/>
        </p:nvSpPr>
        <p:spPr>
          <a:xfrm>
            <a:off x="534442" y="1009126"/>
            <a:ext cx="4185840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3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grdp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가 높은 자치구 학구열 높을까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ECC81-4400-4730-122D-BE2131582375}"/>
              </a:ext>
            </a:extLst>
          </p:cNvPr>
          <p:cNvSpPr txBox="1"/>
          <p:nvPr/>
        </p:nvSpPr>
        <p:spPr>
          <a:xfrm>
            <a:off x="5981775" y="2644061"/>
            <a:ext cx="5662567" cy="2472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</a:t>
            </a: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grdp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총 수와 자치구별 학교수의 상관관계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데이터에서 자치구별로 총가구수의 개수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(sum)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구해서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 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새로운 데이터프레임 생성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school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데이터에서 자치구별 학교 개수 구해서 새로운 데이터프레임 생성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둘의 데이터를 자치구 기준으로 </a:t>
            </a:r>
            <a:r>
              <a:rPr lang="en-US" altLang="ko-KR" sz="16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concat</a:t>
            </a: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해준 뒤</a:t>
            </a: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새로운 데이터프레임 생성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071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3C312E-5540-1C96-69F7-1062358AF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7" y="1645195"/>
            <a:ext cx="5522096" cy="45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32CD9-DF02-6EF2-DCB8-B8F84674CFD6}"/>
              </a:ext>
            </a:extLst>
          </p:cNvPr>
          <p:cNvSpPr/>
          <p:nvPr/>
        </p:nvSpPr>
        <p:spPr>
          <a:xfrm>
            <a:off x="534442" y="1009126"/>
            <a:ext cx="4185840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3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grdp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가 높은 자치구 학구열 높을까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BD252-F471-33C9-B1D4-78E79318A8B0}"/>
              </a:ext>
            </a:extLst>
          </p:cNvPr>
          <p:cNvSpPr txBox="1"/>
          <p:nvPr/>
        </p:nvSpPr>
        <p:spPr>
          <a:xfrm>
            <a:off x="5907635" y="2582505"/>
            <a:ext cx="5662567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arenR" startAt="2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</a:t>
            </a: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grdp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총수와 자치구별 학원 및 교습소의 상관관계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 startAt="2"/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데이터에서 자치구별로 총가구수의 개수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(sum)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구해서 새로운 데이터프레임 생성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academy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데이터에서 자치구별 학원</a:t>
            </a: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교습소 개수 구해서 새로운 데이터프레임 생성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둘의 데이터를 자치구 기준으로 </a:t>
            </a:r>
            <a:r>
              <a:rPr lang="en-US" altLang="ko-KR" sz="16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concat</a:t>
            </a: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해준 뒤</a:t>
            </a: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새로운 데이터프레임 생성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303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29F6-1A9A-1116-2E19-ED756881416F}"/>
              </a:ext>
            </a:extLst>
          </p:cNvPr>
          <p:cNvSpPr txBox="1"/>
          <p:nvPr/>
        </p:nvSpPr>
        <p:spPr>
          <a:xfrm>
            <a:off x="534442" y="1537226"/>
            <a:ext cx="3420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</a:t>
            </a: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grdp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지수 분포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A8E9A-054E-6704-3A81-E64DDBA52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2378" r="-132" b="1210"/>
          <a:stretch/>
        </p:blipFill>
        <p:spPr>
          <a:xfrm>
            <a:off x="1773778" y="1896519"/>
            <a:ext cx="8644444" cy="45596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529F5-0E44-603B-52F8-4664F56F9CB0}"/>
              </a:ext>
            </a:extLst>
          </p:cNvPr>
          <p:cNvSpPr/>
          <p:nvPr/>
        </p:nvSpPr>
        <p:spPr>
          <a:xfrm>
            <a:off x="534442" y="1009126"/>
            <a:ext cx="4593612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4-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 외곽 지역에  학원 수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가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많은 이유는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5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29F6-1A9A-1116-2E19-ED756881416F}"/>
              </a:ext>
            </a:extLst>
          </p:cNvPr>
          <p:cNvSpPr txBox="1"/>
          <p:nvPr/>
        </p:nvSpPr>
        <p:spPr>
          <a:xfrm>
            <a:off x="8006606" y="3059989"/>
            <a:ext cx="37664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2)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자치구별 학령인구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(5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세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~19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세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분포도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주민등록연앙인구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데이터에서 학령인구의 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열만 추출</a:t>
            </a:r>
            <a:endParaRPr lang="en-US" altLang="ko-KR" sz="1600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학령인구 총 계 산출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17DFF-E073-B47F-0DF4-AD4009BB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1" y="1769997"/>
            <a:ext cx="7587635" cy="44574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5BE26-56A2-E277-599B-FAE298119829}"/>
              </a:ext>
            </a:extLst>
          </p:cNvPr>
          <p:cNvSpPr/>
          <p:nvPr/>
        </p:nvSpPr>
        <p:spPr>
          <a:xfrm>
            <a:off x="534442" y="1009126"/>
            <a:ext cx="4593612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4-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 외곽 지역에  학원 수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가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많은 이유는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47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3F612A-266E-0554-45A1-AD1C6D8BCB8C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715586-9B9E-ED76-E46A-850AE67D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5" y="1846277"/>
            <a:ext cx="5564005" cy="4381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D0C544-CB76-9C2B-1760-032D19D4842A}"/>
              </a:ext>
            </a:extLst>
          </p:cNvPr>
          <p:cNvSpPr txBox="1"/>
          <p:nvPr/>
        </p:nvSpPr>
        <p:spPr>
          <a:xfrm>
            <a:off x="6779182" y="2031424"/>
            <a:ext cx="4708408" cy="331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사교육열 </a:t>
            </a:r>
            <a:r>
              <a:rPr lang="ko-KR" altLang="en-US" sz="1600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시각화</a:t>
            </a:r>
            <a:endParaRPr lang="en-US" altLang="ko-KR" sz="1600" dirty="0">
              <a:solidFill>
                <a:srgbClr val="00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altLang="ko-KR" sz="1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서울특별시 학원 교습소 정보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에서 자치구별로 학원의 개수를 구한다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주민등록연양인구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연령별동별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통계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에서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5~9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10~14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15~19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세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을 합쳐서 학령인구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생성</a:t>
            </a:r>
            <a:endParaRPr lang="en-US" altLang="ko-KR" sz="1600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새롭게 만든 학령인구 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자치구별로 나눠서 구한다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자치구별로 학원의 개수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학령인구*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100</a:t>
            </a:r>
            <a:r>
              <a:rPr lang="ko-KR" altLang="en-US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계산하고 이를 사교육열로 정의한다</a:t>
            </a:r>
            <a:r>
              <a:rPr lang="en-US" altLang="ko-KR" sz="1600" dirty="0">
                <a:solidFill>
                  <a:srgbClr val="00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53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3F612A-266E-0554-45A1-AD1C6D8BCB8C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EA4E8-037B-748B-526B-35956894D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5" y="2490329"/>
            <a:ext cx="5346748" cy="3754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11E5CE-065D-41BE-62CE-3BBCAF93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1" y="2726680"/>
            <a:ext cx="3197880" cy="3282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690290-C9E2-9EA3-C5C9-858338359625}"/>
              </a:ext>
            </a:extLst>
          </p:cNvPr>
          <p:cNvSpPr txBox="1"/>
          <p:nvPr/>
        </p:nvSpPr>
        <p:spPr>
          <a:xfrm>
            <a:off x="675724" y="1779116"/>
            <a:ext cx="523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2)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사교육열과 </a:t>
            </a: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지역내총생산의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상관관계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전체 자치구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84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58A643-1931-09FF-17FA-BF1F50A5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65" y="2581092"/>
            <a:ext cx="4443338" cy="3272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AA8EBF-A1DD-68AB-937A-F5DB84826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12" y="2510661"/>
            <a:ext cx="5439511" cy="35259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CA767C-4E55-EB47-ADE8-CD8821B9E475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162A7-6936-85F6-B2D1-2F2591A66B50}"/>
              </a:ext>
            </a:extLst>
          </p:cNvPr>
          <p:cNvSpPr txBox="1"/>
          <p:nvPr/>
        </p:nvSpPr>
        <p:spPr>
          <a:xfrm>
            <a:off x="675724" y="1779116"/>
            <a:ext cx="6611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3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)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사교육열과 </a:t>
            </a:r>
            <a:r>
              <a:rPr lang="ko-KR" altLang="en-US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지역내총생산의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상관관계 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grdp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상위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하위 </a:t>
            </a:r>
            <a:r>
              <a:rPr lang="en-US" altLang="ko-KR" sz="16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10% </a:t>
            </a:r>
            <a:r>
              <a:rPr lang="ko-KR" altLang="en-US" sz="1600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자치구</a:t>
            </a:r>
            <a:r>
              <a:rPr lang="en-US" altLang="ko-KR" sz="1600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1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주제 배경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BA39D-ACAA-317A-DEFF-A57132C82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67" y="1743366"/>
            <a:ext cx="7302759" cy="3356913"/>
          </a:xfrm>
          <a:prstGeom prst="rect">
            <a:avLst/>
          </a:prstGeom>
        </p:spPr>
      </p:pic>
      <p:pic>
        <p:nvPicPr>
          <p:cNvPr id="11" name="그림 10" descr="텍스트, 사람, 그룹, 가장이(가) 표시된 사진&#10;&#10;자동 생성된 설명">
            <a:extLst>
              <a:ext uri="{FF2B5EF4-FFF2-40B4-BE49-F238E27FC236}">
                <a16:creationId xmlns:a16="http://schemas.microsoft.com/office/drawing/2014/main" id="{6CA8DE6C-33E0-1719-7F1C-8B847C114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4" y="1688777"/>
            <a:ext cx="2317420" cy="33023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44DDDA-8885-8CC5-2F00-C9B702B944C0}"/>
              </a:ext>
            </a:extLst>
          </p:cNvPr>
          <p:cNvSpPr txBox="1"/>
          <p:nvPr/>
        </p:nvSpPr>
        <p:spPr>
          <a:xfrm>
            <a:off x="1712962" y="5509246"/>
            <a:ext cx="876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우리나라가 교육에 대해 매우 민감하고 예민하다는 것을 여러 매체들을 통해서 알 수 있다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B6305-01A1-BAF4-32A6-E70BBF23E18F}"/>
              </a:ext>
            </a:extLst>
          </p:cNvPr>
          <p:cNvSpPr txBox="1"/>
          <p:nvPr/>
        </p:nvSpPr>
        <p:spPr>
          <a:xfrm>
            <a:off x="9996130" y="1302124"/>
            <a:ext cx="12274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출처 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sz="11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한경닷컴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endParaRPr lang="ko-KR" altLang="en-US" sz="11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53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534441" y="1574386"/>
            <a:ext cx="11657557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1)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유치원교육열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높음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노원구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종로구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성북구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 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낮음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서초구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강북구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성동구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2)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초등교육열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높음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광진구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 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낮음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용산구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성동구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마포구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3)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중등교육열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높음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강남구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노원구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 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낮음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용산구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성동구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영등포구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4)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고등교육열</a:t>
            </a: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높음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중구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종로구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노원구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 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낮음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성동구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서대문구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마포구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→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교육열이 </a:t>
            </a:r>
            <a:r>
              <a:rPr lang="ko-KR" altLang="en-US" sz="2000" b="0" i="0" u="sng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낮은 자치구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는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전 연령에서 동일하게 낮은 교육열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을 보이지만 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교육열이 </a:t>
            </a:r>
            <a:r>
              <a:rPr lang="ko-KR" altLang="en-US" sz="2000" b="0" i="0" u="sng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높은 자치구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는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연령에 따라서 바뀌는 것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을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알 수 있음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en-US" sz="2000" b="0" dirty="0"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1" y="1009126"/>
            <a:ext cx="6768401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1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학교 다니는 학생수 비율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자치구별 학원 다니는 학생수 비율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186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59B4E886-B00D-E973-9232-8A80C75AD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12" y="2747294"/>
            <a:ext cx="4144646" cy="36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534442" y="1673402"/>
            <a:ext cx="1165755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1)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 비교</a:t>
            </a:r>
            <a:endParaRPr lang="en-US" altLang="ko-KR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 상위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개 자치구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강남구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송파구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서초구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노원구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강서구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→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6,8,9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학군에 집중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되어 있음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수는 서울 외곽에 다수 위치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→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인천과 붙어있는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강서구</a:t>
            </a:r>
            <a:r>
              <a:rPr lang="en-US" altLang="ko-KR" sz="1800" b="0" i="0" u="sng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에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인천 소재 학생 대상 학원이 많은 것으로 추정</a:t>
            </a:r>
          </a:p>
        </p:txBody>
      </p:sp>
    </p:spTree>
    <p:extLst>
      <p:ext uri="{BB962C8B-B14F-4D97-AF65-F5344CB8AC3E}">
        <p14:creationId xmlns:p14="http://schemas.microsoft.com/office/powerpoint/2010/main" val="127249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8" name="그림 17" descr="지도이(가) 표시된 사진&#10;&#10;자동 생성된 설명">
            <a:extLst>
              <a:ext uri="{FF2B5EF4-FFF2-40B4-BE49-F238E27FC236}">
                <a16:creationId xmlns:a16="http://schemas.microsoft.com/office/drawing/2014/main" id="{9CBD523F-603C-8F02-8905-95A945B61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0" y="2772007"/>
            <a:ext cx="4144647" cy="36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534442" y="1671247"/>
            <a:ext cx="11657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2)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&amp;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학교 수 비교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algn="just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7~9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학군을 제외한 나머지 학군의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수와 학교 수 비율 비슷함</a:t>
            </a:r>
          </a:p>
          <a:p>
            <a:pPr marL="285750" indent="-285750" algn="just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지리적으로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 왼쪽에 위치한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학군의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수는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1,701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개이고 오른쪽에 위치한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6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3,153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개로 </a:t>
            </a:r>
            <a:endParaRPr lang="en-US" altLang="ko-KR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    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5,258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개와 큰 차이를 보이고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altLang="ko-KR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→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다른 학군 자치구에서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8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학군 소재 학원에 다니고 있음을 추측할 수 있다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536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284F4933-E78B-F0BA-B363-5DAEBE9B9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4" y="2809078"/>
            <a:ext cx="4144647" cy="36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534442" y="1668933"/>
            <a:ext cx="11657557" cy="225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3)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학생 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&amp;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학교 학생 수 비교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모든 학군에서 학교 학생 수보다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교습소 학생 수가 더 많음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특히 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8, 9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학군의 학원 학생 수가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다른 학군에 비해 압도적으로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많음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또한 학교학생 수 대비 학원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교습소 학생 수가 높음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타 학군 소재 학교 학생들이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8, 9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 소재 학원에 등원함을 유추할 수 있음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358834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2 – 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강남 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학군은 실제로  학구열이 높을까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9461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567901" y="1531861"/>
            <a:ext cx="11056197" cy="2026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자치구별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가 높은 곳일수록 학교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학원 및 교습소 수도 많음</a:t>
            </a:r>
            <a:endParaRPr lang="en-US" altLang="ko-KR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→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강남구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서초구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가 높을수록 학구열이 높은 경향이 있음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학구열이 높은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7,8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학군의 강남구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서초구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양천구는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입시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검정 및 보습학원의 비율 </a:t>
            </a:r>
            <a:r>
              <a:rPr lang="ko-KR" altLang="en-US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중랑구는 예체능 학원의 </a:t>
            </a:r>
            <a:r>
              <a:rPr lang="ko-KR" altLang="en-US" dirty="0">
                <a:solidFill>
                  <a:srgbClr val="0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비율 ↑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185840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3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grdp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가 높은 자치구 학구열 높을까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6B9857-A27F-C16D-369B-78459B9ADC74}"/>
              </a:ext>
            </a:extLst>
          </p:cNvPr>
          <p:cNvSpPr/>
          <p:nvPr/>
        </p:nvSpPr>
        <p:spPr>
          <a:xfrm>
            <a:off x="534441" y="3905560"/>
            <a:ext cx="4519472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4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 외곽 지역에  학원 수</a:t>
            </a:r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가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많은 이유는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63EE2-183A-838A-97B2-0E968D595EBD}"/>
              </a:ext>
            </a:extLst>
          </p:cNvPr>
          <p:cNvSpPr txBox="1"/>
          <p:nvPr/>
        </p:nvSpPr>
        <p:spPr>
          <a:xfrm>
            <a:off x="567901" y="4559631"/>
            <a:ext cx="1108965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학령인구 수 상위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개의 자치구 중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군데가 외곽에 위치해 있으므로 외곽지역에 학령인구가 많음</a:t>
            </a:r>
          </a:p>
          <a:p>
            <a:pPr marL="285750" indent="-285750" algn="just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외곽 지역의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가 다른 지역의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보다 상대적으로 높음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algn="just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→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즉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소득수준이 높으면 학원에 많이 다니므로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소득이 높은 외곽지역에 학원 수가 많음</a:t>
            </a:r>
          </a:p>
        </p:txBody>
      </p:sp>
    </p:spTree>
    <p:extLst>
      <p:ext uri="{BB962C8B-B14F-4D97-AF65-F5344CB8AC3E}">
        <p14:creationId xmlns:p14="http://schemas.microsoft.com/office/powerpoint/2010/main" val="2674159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623508" y="1679366"/>
            <a:ext cx="10944984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sz="20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서울런이란</a:t>
            </a:r>
            <a:r>
              <a:rPr lang="en-US" altLang="ko-KR" sz="2000" dirty="0">
                <a:latin typeface="a고딕14" panose="02020600000000000000" pitchFamily="18" charset="-127"/>
                <a:ea typeface="a고딕14" panose="02020600000000000000" pitchFamily="18" charset="-127"/>
              </a:rPr>
              <a:t>?</a:t>
            </a: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학습자원 접근이 어려운 청소년들을 대상으로 하는 교육 서비스 사업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초중고 학생이 가장 선호하는 온라인 교육 콘텐츠를 </a:t>
            </a:r>
            <a:r>
              <a:rPr lang="ko-KR" altLang="en-US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종합반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 수준으로 무제한 수강할 수 있도록 제공하고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가입자 전원에게 멘토링 서비스를 제공하며 효율적인 학습 관리를 지원하는 서비스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5C338-DD9B-8CAB-64B4-2249913B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53" y="4439457"/>
            <a:ext cx="3330660" cy="15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0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623508" y="2036554"/>
            <a:ext cx="1094498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자치구 전체를 살펴봤을 때 사교육열과 </a:t>
            </a:r>
            <a:r>
              <a:rPr lang="ko-KR" altLang="en-US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지역내총생산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grdp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의 상관관계가 약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50%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정도로 낮은 상관관계를 보임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서울 </a:t>
            </a:r>
            <a:r>
              <a:rPr lang="ko-KR" altLang="en-US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지역내총생산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 상위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10%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 자치구와 하위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10%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자치구만 따로 뽑아서 상관관계를 구했더니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78%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라는 값 도출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고딕15" panose="02020600000000000000" pitchFamily="18" charset="-127"/>
                <a:ea typeface="a고딕15" panose="02020600000000000000" pitchFamily="18" charset="-127"/>
              </a:rPr>
              <a:t>→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지역내총생산이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 평균인 지역들은 </a:t>
            </a:r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지역내총생산과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 사교육열 간의 상관관계가 크지 않았지만</a:t>
            </a:r>
            <a:endParaRPr lang="en-US" altLang="ko-KR" sz="2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지역내총생산이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매우 높은 지역일수록 사교육열이 더욱 높았으며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지역내총생산이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매우 낮은 지역일수록 사교육열이 줄어드는 것을 확인함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5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결론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AB9EB-EEBE-682F-A433-9DD353775ADB}"/>
              </a:ext>
            </a:extLst>
          </p:cNvPr>
          <p:cNvSpPr txBox="1"/>
          <p:nvPr/>
        </p:nvSpPr>
        <p:spPr>
          <a:xfrm>
            <a:off x="623507" y="1928123"/>
            <a:ext cx="10944984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지역내총생산이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가장 적은 강북구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중랑구</a:t>
            </a:r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용산구는 교육사각지대로 볼 수 있으며 정부의 교육 지원이 필요하다고 판단</a:t>
            </a:r>
            <a:endParaRPr lang="en-US" altLang="ko-KR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ko-KR" altLang="en-US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서울런의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가입자수는 계속 늘어날 전망이며 이를 통해 교육격차 해소를 기대해 볼 수 있다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2B104-8968-0EC3-1A3E-13A12905D5B5}"/>
              </a:ext>
            </a:extLst>
          </p:cNvPr>
          <p:cNvSpPr/>
          <p:nvPr/>
        </p:nvSpPr>
        <p:spPr>
          <a:xfrm>
            <a:off x="534442" y="1009126"/>
            <a:ext cx="4692466" cy="30656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주제</a:t>
            </a:r>
            <a:r>
              <a:rPr lang="en-US" altLang="ko-KR" sz="1600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5 </a:t>
            </a:r>
            <a:r>
              <a:rPr lang="en-US" altLang="ko-KR" sz="1600" b="1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 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서울특별시의 교육사각지대와 </a:t>
            </a:r>
            <a:r>
              <a:rPr lang="ko-KR" altLang="en-US" sz="1600" b="0" i="0" u="none" strike="noStrike" dirty="0" err="1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서울런</a:t>
            </a:r>
            <a:r>
              <a:rPr lang="ko-KR" altLang="en-US" sz="1600" b="0" i="0" u="none" strike="noStrike" dirty="0">
                <a:solidFill>
                  <a:schemeClr val="bg1"/>
                </a:solidFill>
                <a:effectLst/>
                <a:latin typeface="a고딕14" panose="02020600000000000000" pitchFamily="18" charset="-127"/>
                <a:ea typeface="a고딕14" panose="02020600000000000000" pitchFamily="18" charset="-127"/>
              </a:rPr>
              <a:t> 사업</a:t>
            </a:r>
            <a:endParaRPr lang="en-US" altLang="ko-KR" sz="1600" b="1" dirty="0"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961D6-53C6-7252-2244-695F4E90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13" y="3153987"/>
            <a:ext cx="5187771" cy="3351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8C9DDD-0DFB-BC55-A3AD-EB0624CE5B70}"/>
              </a:ext>
            </a:extLst>
          </p:cNvPr>
          <p:cNvSpPr txBox="1"/>
          <p:nvPr/>
        </p:nvSpPr>
        <p:spPr>
          <a:xfrm>
            <a:off x="4954727" y="2926253"/>
            <a:ext cx="2282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서울런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가입자 추이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]</a:t>
            </a:r>
            <a:endParaRPr lang="ko-KR" altLang="en-US" sz="1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7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 데이터 소개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7FB1249-662E-4E7A-3F42-6CF8AED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60211"/>
              </p:ext>
            </p:extLst>
          </p:nvPr>
        </p:nvGraphicFramePr>
        <p:xfrm>
          <a:off x="971999" y="16847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119840831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  <a:cs typeface="+mn-cs"/>
                        </a:rPr>
                        <a:t>메인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서브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외부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제작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학원 교습소정보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가구형태별 가구 및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가구원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2021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학급당 학생 수 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 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helloworld_data_set.xlsx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학교 기본정보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주민등록인구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일반현황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통학차량 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주민등록연앙인구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연령별동별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자치구별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인당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지역내총생산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및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수준지수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84C44E7-8957-75D5-8B6C-48BC54833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58532"/>
              </p:ext>
            </p:extLst>
          </p:nvPr>
        </p:nvGraphicFramePr>
        <p:xfrm>
          <a:off x="971999" y="1701337"/>
          <a:ext cx="3027405" cy="3768811"/>
        </p:xfrm>
        <a:graphic>
          <a:graphicData uri="http://schemas.openxmlformats.org/drawingml/2006/table">
            <a:tbl>
              <a:tblPr/>
              <a:tblGrid>
                <a:gridCol w="3027405">
                  <a:extLst>
                    <a:ext uri="{9D8B030D-6E8A-4147-A177-3AD203B41FA5}">
                      <a16:colId xmlns:a16="http://schemas.microsoft.com/office/drawing/2014/main" val="1257509169"/>
                    </a:ext>
                  </a:extLst>
                </a:gridCol>
              </a:tblGrid>
              <a:tr h="37688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mpd="sng">
                      <a:solidFill>
                        <a:srgbClr val="404040"/>
                      </a:solidFill>
                      <a:prstDash val="solid"/>
                    </a:lnL>
                    <a:lnR w="57150" cmpd="sng">
                      <a:solidFill>
                        <a:srgbClr val="404040"/>
                      </a:solidFill>
                      <a:prstDash val="solid"/>
                    </a:lnR>
                    <a:lnT w="57150" cmpd="sng">
                      <a:solidFill>
                        <a:srgbClr val="404040"/>
                      </a:solidFill>
                      <a:prstDash val="solid"/>
                    </a:lnT>
                    <a:lnB w="5715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0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3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 데이터 소개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7FB1249-662E-4E7A-3F42-6CF8AED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355"/>
              </p:ext>
            </p:extLst>
          </p:nvPr>
        </p:nvGraphicFramePr>
        <p:xfrm>
          <a:off x="971999" y="16847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119840831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  <a:cs typeface="+mn-cs"/>
                        </a:rPr>
                        <a:t>메인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서브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외부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제작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학원 교습소정보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가구형태별 가구 및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가구원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2021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학급당 학생 수 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 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helloworld_data_set.xlsx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학교 기본정보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주민등록인구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일반현황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통학차량 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주민등록연앙인구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연령별동별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자치구별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인당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지역내총생산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및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수준지수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FF3CEF-65EC-2E6F-4196-6B231E18D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58035"/>
              </p:ext>
            </p:extLst>
          </p:nvPr>
        </p:nvGraphicFramePr>
        <p:xfrm>
          <a:off x="3999415" y="1701337"/>
          <a:ext cx="3426996" cy="3768811"/>
        </p:xfrm>
        <a:graphic>
          <a:graphicData uri="http://schemas.openxmlformats.org/drawingml/2006/table">
            <a:tbl>
              <a:tblPr/>
              <a:tblGrid>
                <a:gridCol w="3426996">
                  <a:extLst>
                    <a:ext uri="{9D8B030D-6E8A-4147-A177-3AD203B41FA5}">
                      <a16:colId xmlns:a16="http://schemas.microsoft.com/office/drawing/2014/main" val="1257509169"/>
                    </a:ext>
                  </a:extLst>
                </a:gridCol>
              </a:tblGrid>
              <a:tr h="37688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mpd="sng">
                      <a:solidFill>
                        <a:srgbClr val="404040"/>
                      </a:solidFill>
                      <a:prstDash val="solid"/>
                    </a:lnL>
                    <a:lnR w="57150" cmpd="sng">
                      <a:solidFill>
                        <a:srgbClr val="404040"/>
                      </a:solidFill>
                      <a:prstDash val="solid"/>
                    </a:lnR>
                    <a:lnT w="57150" cmpd="sng">
                      <a:solidFill>
                        <a:srgbClr val="404040"/>
                      </a:solidFill>
                      <a:prstDash val="solid"/>
                    </a:lnT>
                    <a:lnB w="5715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0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 데이터 소개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7FB1249-662E-4E7A-3F42-6CF8AED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0559"/>
              </p:ext>
            </p:extLst>
          </p:nvPr>
        </p:nvGraphicFramePr>
        <p:xfrm>
          <a:off x="971999" y="16847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119840831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  <a:cs typeface="+mn-cs"/>
                        </a:rPr>
                        <a:t>메인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서브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외부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제작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학원 교습소정보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가구형태별 가구 및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가구원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2021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학급당 학생 수 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 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helloworld_data_set.xlsx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학교 기본정보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주민등록인구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일반현황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통학차량 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주민등록연앙인구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연령별동별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자치구별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인당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지역내총생산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및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수준지수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8E3D088-0BD6-80FA-4449-62D4E82A1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71129"/>
              </p:ext>
            </p:extLst>
          </p:nvPr>
        </p:nvGraphicFramePr>
        <p:xfrm>
          <a:off x="7422854" y="1687482"/>
          <a:ext cx="1890606" cy="3768811"/>
        </p:xfrm>
        <a:graphic>
          <a:graphicData uri="http://schemas.openxmlformats.org/drawingml/2006/table">
            <a:tbl>
              <a:tblPr/>
              <a:tblGrid>
                <a:gridCol w="1890606">
                  <a:extLst>
                    <a:ext uri="{9D8B030D-6E8A-4147-A177-3AD203B41FA5}">
                      <a16:colId xmlns:a16="http://schemas.microsoft.com/office/drawing/2014/main" val="1257509169"/>
                    </a:ext>
                  </a:extLst>
                </a:gridCol>
              </a:tblGrid>
              <a:tr h="37688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mpd="sng">
                      <a:solidFill>
                        <a:srgbClr val="404040"/>
                      </a:solidFill>
                      <a:prstDash val="solid"/>
                    </a:lnL>
                    <a:lnR w="57150" cmpd="sng">
                      <a:solidFill>
                        <a:srgbClr val="404040"/>
                      </a:solidFill>
                      <a:prstDash val="solid"/>
                    </a:lnR>
                    <a:lnT w="57150" cmpd="sng">
                      <a:solidFill>
                        <a:srgbClr val="404040"/>
                      </a:solidFill>
                      <a:prstDash val="solid"/>
                    </a:lnT>
                    <a:lnB w="5715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0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37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 데이터 소개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7FB1249-662E-4E7A-3F42-6CF8AED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53025"/>
              </p:ext>
            </p:extLst>
          </p:nvPr>
        </p:nvGraphicFramePr>
        <p:xfrm>
          <a:off x="971999" y="16847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973">
                  <a:extLst>
                    <a:ext uri="{9D8B030D-6E8A-4147-A177-3AD203B41FA5}">
                      <a16:colId xmlns:a16="http://schemas.microsoft.com/office/drawing/2014/main" val="119840831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  <a:cs typeface="+mn-cs"/>
                        </a:rPr>
                        <a:t>메인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서브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외부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4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제작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학원 교습소정보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가구형태별 가구 및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가구원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2021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학급당 학생 수 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 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helloworld_data_set.xlsx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학교 기본정보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주민등록인구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일반현황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서울특별시 유치원 통학차량 현황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서울시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주민등록연앙인구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연령별동별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통계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자치구별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인당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지역내총생산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 및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수준지수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11A53C-0392-5D44-378D-E6B88E7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1293"/>
              </p:ext>
            </p:extLst>
          </p:nvPr>
        </p:nvGraphicFramePr>
        <p:xfrm>
          <a:off x="9329394" y="1701337"/>
          <a:ext cx="1890606" cy="3768811"/>
        </p:xfrm>
        <a:graphic>
          <a:graphicData uri="http://schemas.openxmlformats.org/drawingml/2006/table">
            <a:tbl>
              <a:tblPr/>
              <a:tblGrid>
                <a:gridCol w="1890606">
                  <a:extLst>
                    <a:ext uri="{9D8B030D-6E8A-4147-A177-3AD203B41FA5}">
                      <a16:colId xmlns:a16="http://schemas.microsoft.com/office/drawing/2014/main" val="1257509169"/>
                    </a:ext>
                  </a:extLst>
                </a:gridCol>
              </a:tblGrid>
              <a:tr h="37688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mpd="sng">
                      <a:solidFill>
                        <a:srgbClr val="404040"/>
                      </a:solidFill>
                      <a:prstDash val="solid"/>
                    </a:lnL>
                    <a:lnR w="57150" cmpd="sng">
                      <a:solidFill>
                        <a:srgbClr val="404040"/>
                      </a:solidFill>
                      <a:prstDash val="solid"/>
                    </a:lnR>
                    <a:lnT w="57150" cmpd="sng">
                      <a:solidFill>
                        <a:srgbClr val="404040"/>
                      </a:solidFill>
                      <a:prstDash val="solid"/>
                    </a:lnT>
                    <a:lnB w="5715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0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4990159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298654" y="2622238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4394630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9288" y="1785695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3705128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1003590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548321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503595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4230276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913488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Main Data 1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DE3C97-7B6D-F687-F14B-2495AFA4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02" y="3624733"/>
            <a:ext cx="3168255" cy="100521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48F0B4B-3DC4-A430-F76C-2C71DD68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79" y="2622238"/>
            <a:ext cx="2712682" cy="1543320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A38A7BF-8E03-415E-D80B-AA725FFB80C8}"/>
              </a:ext>
            </a:extLst>
          </p:cNvPr>
          <p:cNvGrpSpPr/>
          <p:nvPr/>
        </p:nvGrpSpPr>
        <p:grpSpPr>
          <a:xfrm>
            <a:off x="7955468" y="1748410"/>
            <a:ext cx="2700628" cy="1876321"/>
            <a:chOff x="10698859" y="790873"/>
            <a:chExt cx="4248151" cy="3344480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32CA51C9-B373-D957-A164-9F7C923D7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59" y="790873"/>
              <a:ext cx="4248150" cy="352425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4A61577B-3517-DDF1-1C5D-93244686B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59" y="1184740"/>
              <a:ext cx="4248150" cy="684503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7ABDB5A8-60B9-566A-B41F-FC89BC8C3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59" y="1868585"/>
              <a:ext cx="4248150" cy="479858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DBAE197B-3283-48CD-DD72-D987606C6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60" y="2332145"/>
              <a:ext cx="4248150" cy="705673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2" name="Picture 14">
              <a:extLst>
                <a:ext uri="{FF2B5EF4-FFF2-40B4-BE49-F238E27FC236}">
                  <a16:creationId xmlns:a16="http://schemas.microsoft.com/office/drawing/2014/main" id="{BF320912-F454-27DD-CCCD-8D00C145B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60" y="3045733"/>
              <a:ext cx="4248150" cy="529255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4" name="Picture 16">
              <a:extLst>
                <a:ext uri="{FF2B5EF4-FFF2-40B4-BE49-F238E27FC236}">
                  <a16:creationId xmlns:a16="http://schemas.microsoft.com/office/drawing/2014/main" id="{AD197C3A-1A8A-20BF-C4A3-ED6B5B765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859" y="3582903"/>
              <a:ext cx="3667125" cy="55245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6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01826"/>
            <a:ext cx="12192000" cy="6456174"/>
            <a:chOff x="0" y="401826"/>
            <a:chExt cx="12192000" cy="645617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401826"/>
              <a:ext cx="11543244" cy="6104077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418971" y="443866"/>
            <a:ext cx="661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전처리</a:t>
            </a:r>
            <a:r>
              <a:rPr lang="ko-KR" altLang="en-US" sz="2800" kern="0" dirty="0">
                <a:ln w="3175">
                  <a:noFill/>
                </a:ln>
                <a:solidFill>
                  <a:srgbClr val="66C4C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과정</a:t>
            </a:r>
            <a:endParaRPr lang="en-US" altLang="ko-KR" sz="600" kern="0" dirty="0">
              <a:ln w="3175">
                <a:noFill/>
              </a:ln>
              <a:solidFill>
                <a:srgbClr val="66C4C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B915C-F2C4-1479-6B1F-BB92BE5C1664}"/>
              </a:ext>
            </a:extLst>
          </p:cNvPr>
          <p:cNvSpPr/>
          <p:nvPr/>
        </p:nvSpPr>
        <p:spPr>
          <a:xfrm>
            <a:off x="1385919" y="5044468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결측치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58C73EA-92CB-26FB-DADF-0B88D182E6F5}"/>
              </a:ext>
            </a:extLst>
          </p:cNvPr>
          <p:cNvSpPr txBox="1"/>
          <p:nvPr/>
        </p:nvSpPr>
        <p:spPr>
          <a:xfrm>
            <a:off x="2277259" y="2518112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01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52BA2-CDEC-F214-E1EA-4B3C6B9D045E}"/>
              </a:ext>
            </a:extLst>
          </p:cNvPr>
          <p:cNvSpPr/>
          <p:nvPr/>
        </p:nvSpPr>
        <p:spPr>
          <a:xfrm>
            <a:off x="4671990" y="4480839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중복값</a:t>
            </a:r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제거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BBF1307A-AA29-4869-9FB4-DDD3A9F8B55B}"/>
              </a:ext>
            </a:extLst>
          </p:cNvPr>
          <p:cNvSpPr txBox="1"/>
          <p:nvPr/>
        </p:nvSpPr>
        <p:spPr>
          <a:xfrm>
            <a:off x="5455279" y="1670664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02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604A6B-ADE5-142F-9D0E-5F30DCEA861A}"/>
              </a:ext>
            </a:extLst>
          </p:cNvPr>
          <p:cNvSpPr/>
          <p:nvPr/>
        </p:nvSpPr>
        <p:spPr>
          <a:xfrm>
            <a:off x="7859200" y="2801934"/>
            <a:ext cx="2959622" cy="523827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prstClr val="whit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이상치 처리</a:t>
            </a:r>
            <a:endParaRPr lang="en-US" altLang="ko-KR" sz="1600" dirty="0">
              <a:solidFill>
                <a:prstClr val="white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EA817966-6F54-ABB7-6697-9CC715A6152C}"/>
              </a:ext>
            </a:extLst>
          </p:cNvPr>
          <p:cNvSpPr txBox="1"/>
          <p:nvPr/>
        </p:nvSpPr>
        <p:spPr>
          <a:xfrm>
            <a:off x="8618256" y="892088"/>
            <a:ext cx="1176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rgbClr val="81CEBD"/>
                </a:solidFill>
              </a:rPr>
              <a:t>03</a:t>
            </a:r>
            <a:endParaRPr lang="ko-KR" altLang="en-US" sz="3200" dirty="0">
              <a:solidFill>
                <a:srgbClr val="81CEBD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31CF3-EC0F-174A-5439-C8CE5E0B6B1F}"/>
              </a:ext>
            </a:extLst>
          </p:cNvPr>
          <p:cNvGrpSpPr/>
          <p:nvPr/>
        </p:nvGrpSpPr>
        <p:grpSpPr>
          <a:xfrm>
            <a:off x="1309821" y="1449176"/>
            <a:ext cx="9487930" cy="1667172"/>
            <a:chOff x="1606707" y="2604500"/>
            <a:chExt cx="6711485" cy="128014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19A4A1-0AE0-AA51-8890-A783F0920B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81C3ED-31AE-F6C8-26A5-D4CBDDD59A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1847BF-62EE-49EF-CA74-5BC98FF9FE9D}"/>
                </a:ext>
              </a:extLst>
            </p:cNvPr>
            <p:cNvCxnSpPr>
              <a:cxnSpLocks/>
            </p:cNvCxnSpPr>
            <p:nvPr/>
          </p:nvCxnSpPr>
          <p:spPr>
            <a:xfrm>
              <a:off x="6082451" y="2604500"/>
              <a:ext cx="2235741" cy="0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2CBC66A-3D9E-474C-C259-1696FBDBD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8B7518-559C-20E6-DFD0-2F4E3AFBB1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9050">
              <a:solidFill>
                <a:srgbClr val="81CEB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0321E52-92A0-FC21-DAEB-56D49D6F71BF}"/>
              </a:ext>
            </a:extLst>
          </p:cNvPr>
          <p:cNvSpPr/>
          <p:nvPr/>
        </p:nvSpPr>
        <p:spPr>
          <a:xfrm flipH="1">
            <a:off x="1384672" y="5557904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DF79F767-27A8-701F-F420-B60E5C081E8A}"/>
              </a:ext>
            </a:extLst>
          </p:cNvPr>
          <p:cNvSpPr/>
          <p:nvPr/>
        </p:nvSpPr>
        <p:spPr>
          <a:xfrm flipH="1">
            <a:off x="7850212" y="3327082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7600E94-5929-82D8-7455-B5B7D18D949F}"/>
              </a:ext>
            </a:extLst>
          </p:cNvPr>
          <p:cNvSpPr/>
          <p:nvPr/>
        </p:nvSpPr>
        <p:spPr>
          <a:xfrm flipH="1">
            <a:off x="4663003" y="4999697"/>
            <a:ext cx="3586061" cy="50386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B1E9D4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rgbClr val="81CEB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87ED0-98B1-B1FF-6B56-81B730F1EB7E}"/>
              </a:ext>
            </a:extLst>
          </p:cNvPr>
          <p:cNvSpPr/>
          <p:nvPr/>
        </p:nvSpPr>
        <p:spPr>
          <a:xfrm>
            <a:off x="527001" y="1009126"/>
            <a:ext cx="1684859" cy="327658"/>
          </a:xfrm>
          <a:prstGeom prst="rect">
            <a:avLst/>
          </a:prstGeom>
          <a:solidFill>
            <a:srgbClr val="81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Main Data 2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89C31E-8CF6-A79A-D361-0157945CA550}"/>
              </a:ext>
            </a:extLst>
          </p:cNvPr>
          <p:cNvGrpSpPr/>
          <p:nvPr/>
        </p:nvGrpSpPr>
        <p:grpSpPr>
          <a:xfrm>
            <a:off x="1306673" y="3279563"/>
            <a:ext cx="3071765" cy="1506423"/>
            <a:chOff x="1309821" y="3274045"/>
            <a:chExt cx="3071765" cy="1506423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E04B5838-B8DF-ECF8-DD95-552CA2235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1" y="3274045"/>
              <a:ext cx="3071763" cy="831374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B382514A-3F0D-B9E6-E653-326EA028A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1" y="4107290"/>
              <a:ext cx="3071764" cy="285745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37676EC-78E7-26E1-5809-0B8171CA8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2" y="4391554"/>
              <a:ext cx="3071764" cy="388914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85F1E-5FD3-3C90-74E3-92540310EB22}"/>
              </a:ext>
            </a:extLst>
          </p:cNvPr>
          <p:cNvGrpSpPr/>
          <p:nvPr/>
        </p:nvGrpSpPr>
        <p:grpSpPr>
          <a:xfrm>
            <a:off x="4841957" y="2518842"/>
            <a:ext cx="2508085" cy="1747128"/>
            <a:chOff x="4841957" y="2518842"/>
            <a:chExt cx="2508085" cy="1747128"/>
          </a:xfrm>
        </p:grpSpPr>
        <p:pic>
          <p:nvPicPr>
            <p:cNvPr id="8206" name="Picture 14">
              <a:extLst>
                <a:ext uri="{FF2B5EF4-FFF2-40B4-BE49-F238E27FC236}">
                  <a16:creationId xmlns:a16="http://schemas.microsoft.com/office/drawing/2014/main" id="{E5CD95BC-2042-6FB8-DC6A-D98DE1898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941" y="2518842"/>
              <a:ext cx="2505090" cy="33824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>
              <a:extLst>
                <a:ext uri="{FF2B5EF4-FFF2-40B4-BE49-F238E27FC236}">
                  <a16:creationId xmlns:a16="http://schemas.microsoft.com/office/drawing/2014/main" id="{A7233982-87BA-4E2F-80D9-264F757A8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957" y="2927344"/>
              <a:ext cx="2508085" cy="1338626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8">
            <a:extLst>
              <a:ext uri="{FF2B5EF4-FFF2-40B4-BE49-F238E27FC236}">
                <a16:creationId xmlns:a16="http://schemas.microsoft.com/office/drawing/2014/main" id="{6FA2E0D1-B891-D1AC-58B8-959D4BC8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54" y="1893709"/>
            <a:ext cx="1213451" cy="359922"/>
          </a:xfrm>
          <a:prstGeom prst="rect">
            <a:avLst/>
          </a:prstGeom>
          <a:noFill/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17458"/>
      </p:ext>
    </p:extLst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1634</Words>
  <Application>Microsoft Office PowerPoint</Application>
  <PresentationFormat>와이드스크린</PresentationFormat>
  <Paragraphs>296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a고딕18</vt:lpstr>
      <vt:lpstr>a아시아헤드1</vt:lpstr>
      <vt:lpstr>a고딕12</vt:lpstr>
      <vt:lpstr>Arial</vt:lpstr>
      <vt:lpstr>a고딕14</vt:lpstr>
      <vt:lpstr>a고딕15</vt:lpstr>
      <vt:lpstr>맑은 고딕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박수현(학부생-경영정보전공)</cp:lastModifiedBy>
  <cp:revision>28</cp:revision>
  <dcterms:created xsi:type="dcterms:W3CDTF">2021-12-06T03:28:24Z</dcterms:created>
  <dcterms:modified xsi:type="dcterms:W3CDTF">2022-05-22T13:56:51Z</dcterms:modified>
</cp:coreProperties>
</file>