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70" r:id="rId5"/>
    <p:sldId id="272" r:id="rId6"/>
    <p:sldId id="274" r:id="rId7"/>
    <p:sldId id="273" r:id="rId8"/>
    <p:sldId id="275" r:id="rId9"/>
    <p:sldId id="266" r:id="rId10"/>
    <p:sldId id="279" r:id="rId11"/>
    <p:sldId id="283" r:id="rId12"/>
    <p:sldId id="280" r:id="rId13"/>
    <p:sldId id="282" r:id="rId14"/>
    <p:sldId id="267" r:id="rId15"/>
    <p:sldId id="284" r:id="rId16"/>
    <p:sldId id="285" r:id="rId17"/>
    <p:sldId id="268" r:id="rId18"/>
    <p:sldId id="28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323F4F"/>
    <a:srgbClr val="13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94660"/>
  </p:normalViewPr>
  <p:slideViewPr>
    <p:cSldViewPr showGuides="1">
      <p:cViewPr varScale="1">
        <p:scale>
          <a:sx n="49" d="100"/>
          <a:sy n="49" d="100"/>
        </p:scale>
        <p:origin x="72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5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3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5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1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5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C149-2A30-47DB-9794-03A4FD98191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184A-DE72-4018-8E2C-EBD92FE7D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5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6A94C60-43A9-4CBD-8863-10980B252938}"/>
              </a:ext>
            </a:extLst>
          </p:cNvPr>
          <p:cNvGrpSpPr/>
          <p:nvPr/>
        </p:nvGrpSpPr>
        <p:grpSpPr>
          <a:xfrm>
            <a:off x="1055440" y="2437993"/>
            <a:ext cx="8141972" cy="1396951"/>
            <a:chOff x="1055440" y="2437993"/>
            <a:chExt cx="8141972" cy="13969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AEA87D-CD6C-49F0-9969-36753D7D820D}"/>
                </a:ext>
              </a:extLst>
            </p:cNvPr>
            <p:cNvSpPr txBox="1"/>
            <p:nvPr/>
          </p:nvSpPr>
          <p:spPr>
            <a:xfrm>
              <a:off x="1055440" y="2437993"/>
              <a:ext cx="81419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KML</a:t>
              </a:r>
              <a:r>
                <a:rPr lang="ko-KR" altLang="en-US" sz="60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60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Challenge</a:t>
              </a:r>
              <a:r>
                <a:rPr lang="ko-KR" altLang="en-US" sz="60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6000" b="1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2022F</a:t>
              </a:r>
              <a:endParaRPr lang="ko-KR" altLang="en-US" sz="6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6F8D12-DBCD-4AC6-AC2A-4311C653DB5B}"/>
                </a:ext>
              </a:extLst>
            </p:cNvPr>
            <p:cNvSpPr txBox="1"/>
            <p:nvPr/>
          </p:nvSpPr>
          <p:spPr>
            <a:xfrm>
              <a:off x="1055440" y="34656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ko-KR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E7A877-7479-0A0B-9436-494394A26C06}"/>
              </a:ext>
            </a:extLst>
          </p:cNvPr>
          <p:cNvSpPr txBox="1"/>
          <p:nvPr/>
        </p:nvSpPr>
        <p:spPr>
          <a:xfrm>
            <a:off x="9768408" y="5373216"/>
            <a:ext cx="23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14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조</a:t>
            </a: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강성현 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20212540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배지환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20212557</a:t>
            </a: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정가연 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20200856</a:t>
            </a:r>
          </a:p>
        </p:txBody>
      </p:sp>
    </p:spTree>
    <p:extLst>
      <p:ext uri="{BB962C8B-B14F-4D97-AF65-F5344CB8AC3E}">
        <p14:creationId xmlns:p14="http://schemas.microsoft.com/office/powerpoint/2010/main" val="40244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350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2. Feature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3E04-5B60-3FEF-0FF1-25CE3AAFD92D}"/>
              </a:ext>
            </a:extLst>
          </p:cNvPr>
          <p:cNvSpPr txBox="1"/>
          <p:nvPr/>
        </p:nvSpPr>
        <p:spPr>
          <a:xfrm>
            <a:off x="360824" y="132181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대학별 그룹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4F9A78-0149-6257-7BC3-F1EDF881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7" y="1994691"/>
            <a:ext cx="10761765" cy="1809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879B2F-BE5B-ECEE-770F-A5496D1D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17" y="4182151"/>
            <a:ext cx="4031177" cy="1809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F1D1C-3639-4217-F60E-7810939F6530}"/>
              </a:ext>
            </a:extLst>
          </p:cNvPr>
          <p:cNvSpPr txBox="1"/>
          <p:nvPr/>
        </p:nvSpPr>
        <p:spPr>
          <a:xfrm>
            <a:off x="5076885" y="4859813"/>
            <a:ext cx="636873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출신대학의 수능 등급 기준으로 대학별 그룹 분류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7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337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2. Feature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B86FB-A626-6838-07A4-79BDAC13F5D0}"/>
              </a:ext>
            </a:extLst>
          </p:cNvPr>
          <p:cNvSpPr txBox="1"/>
          <p:nvPr/>
        </p:nvSpPr>
        <p:spPr>
          <a:xfrm>
            <a:off x="335360" y="1208321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세부직종별 순위부여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E9A856-7FAB-FE95-F4A5-3FF4ED4A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824256"/>
            <a:ext cx="5353272" cy="4601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9C5207-DBB7-9E97-EF3D-C76EE878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871448"/>
            <a:ext cx="651600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337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2. Feature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B86FB-A626-6838-07A4-79BDAC13F5D0}"/>
              </a:ext>
            </a:extLst>
          </p:cNvPr>
          <p:cNvSpPr txBox="1"/>
          <p:nvPr/>
        </p:nvSpPr>
        <p:spPr>
          <a:xfrm>
            <a:off x="479376" y="129318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파생변수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8AA8-82FC-A4AC-AE40-B424579B901E}"/>
              </a:ext>
            </a:extLst>
          </p:cNvPr>
          <p:cNvSpPr txBox="1"/>
          <p:nvPr/>
        </p:nvSpPr>
        <p:spPr>
          <a:xfrm>
            <a:off x="2086815" y="5884080"/>
            <a:ext cx="99371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문자열 결합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평균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표준편차 등을 사용해서 조합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2ECC8-415F-7D2B-8A6D-5ED83CDF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6" y="2196052"/>
            <a:ext cx="6627737" cy="3265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688E20-4488-A3AF-6D33-149CD65A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697554"/>
            <a:ext cx="411537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5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337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2. Feature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B86FB-A626-6838-07A4-79BDAC13F5D0}"/>
              </a:ext>
            </a:extLst>
          </p:cNvPr>
          <p:cNvSpPr txBox="1"/>
          <p:nvPr/>
        </p:nvSpPr>
        <p:spPr>
          <a:xfrm>
            <a:off x="335360" y="1208321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출신대학수치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55D405-1FBB-3242-4F4E-3E39E17D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4" y="1822008"/>
            <a:ext cx="11123494" cy="40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1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337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2. Feature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47216-ED5A-7E15-FBB3-D3715329637B}"/>
              </a:ext>
            </a:extLst>
          </p:cNvPr>
          <p:cNvSpPr txBox="1"/>
          <p:nvPr/>
        </p:nvSpPr>
        <p:spPr>
          <a:xfrm>
            <a:off x="335360" y="1208321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근무경력수치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045FE-C298-01D7-681F-FC6377F4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03830"/>
            <a:ext cx="6601746" cy="4172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FDAE1-368C-9F5E-8EA5-7668DA545E0E}"/>
              </a:ext>
            </a:extLst>
          </p:cNvPr>
          <p:cNvSpPr txBox="1"/>
          <p:nvPr/>
        </p:nvSpPr>
        <p:spPr>
          <a:xfrm>
            <a:off x="7199392" y="1977512"/>
            <a:ext cx="446449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_y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기준으로 근무경력 수치 분류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337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2. Feature Generation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BB4A9-6F3E-6B9B-0679-E69D41CD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3" y="2524834"/>
            <a:ext cx="5858295" cy="3381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D7F57-DCB3-0A8D-8992-EA420028C93A}"/>
              </a:ext>
            </a:extLst>
          </p:cNvPr>
          <p:cNvSpPr txBox="1"/>
          <p:nvPr/>
        </p:nvSpPr>
        <p:spPr>
          <a:xfrm>
            <a:off x="623392" y="1458623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대학별 구간 분류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F8096-B152-A369-2432-80D289B6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889697"/>
            <a:ext cx="4755514" cy="4824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D10E9-604C-4DBB-F55A-A3515DDE51E9}"/>
              </a:ext>
            </a:extLst>
          </p:cNvPr>
          <p:cNvSpPr txBox="1"/>
          <p:nvPr/>
        </p:nvSpPr>
        <p:spPr>
          <a:xfrm>
            <a:off x="6888088" y="108905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대학별경력구분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1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337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2. Feature Generation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263E2-AD64-C381-21BB-84D4761A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13" y="2053678"/>
            <a:ext cx="4726880" cy="4719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8ECA00-02CB-84D0-0E6F-23736D07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38" y="2564904"/>
            <a:ext cx="6506483" cy="268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CFD7B-F97C-1891-574F-90030EF027B9}"/>
              </a:ext>
            </a:extLst>
          </p:cNvPr>
          <p:cNvSpPr txBox="1"/>
          <p:nvPr/>
        </p:nvSpPr>
        <p:spPr>
          <a:xfrm>
            <a:off x="1271464" y="1222001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근무지역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_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분류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5CEE8-7C0C-04D0-A7AC-EEBD47D12749}"/>
              </a:ext>
            </a:extLst>
          </p:cNvPr>
          <p:cNvSpPr txBox="1"/>
          <p:nvPr/>
        </p:nvSpPr>
        <p:spPr>
          <a:xfrm>
            <a:off x="7595750" y="1222001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근무지역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_count]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1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5E22981-B997-4B61-8EE6-5B6761C64464}"/>
              </a:ext>
            </a:extLst>
          </p:cNvPr>
          <p:cNvSpPr txBox="1"/>
          <p:nvPr/>
        </p:nvSpPr>
        <p:spPr>
          <a:xfrm>
            <a:off x="407368" y="952536"/>
            <a:ext cx="11055656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[Features]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Numerical features: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대학성적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_y,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근무경력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_m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등 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21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개</a:t>
            </a:r>
            <a:endParaRPr lang="en-US" altLang="ko-KR" sz="20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Categorical features: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직종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세부직종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해외근무경력 등 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24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개</a:t>
            </a:r>
            <a:endParaRPr lang="en-US" altLang="ko-KR" sz="20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Binary_features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직무태그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근무지역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근무형태</a:t>
            </a:r>
            <a:endParaRPr lang="en-US" altLang="ko-KR" sz="20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[Preprocessing]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Numeric features -&gt; </a:t>
            </a:r>
            <a:r>
              <a:rPr lang="en-US" altLang="ko-KR" sz="20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SimpleImputer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FunctionTransformer</a:t>
            </a:r>
            <a:endParaRPr lang="en-US" altLang="ko-KR" sz="20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Categorical features-&gt;  </a:t>
            </a:r>
            <a:r>
              <a:rPr lang="en-US" altLang="ko-KR" sz="20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SimpleImputer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OrdinalEncoder</a:t>
            </a:r>
            <a:endParaRPr lang="en-US" altLang="ko-KR" sz="20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Binary features -&gt; imputer, corpus, </a:t>
            </a:r>
            <a:r>
              <a:rPr lang="en-US" altLang="ko-KR" sz="20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CountVectorizer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dense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en-US" altLang="ko-KR" sz="2000" b="1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Cross_validate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최적화된 </a:t>
            </a:r>
            <a:r>
              <a:rPr lang="ko-KR" altLang="en-US" sz="20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하이퍼파라미터로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OOF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를 수행하여 최종 </a:t>
            </a:r>
            <a:r>
              <a:rPr lang="en-US" altLang="ko-KR" sz="20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CatBoostRegressor</a:t>
            </a:r>
            <a:r>
              <a:rPr lang="ko-KR" altLang="en-US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이용</a:t>
            </a:r>
            <a:r>
              <a:rPr lang="en-US" altLang="ko-KR" sz="20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cv=15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1951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3. Modeling</a:t>
            </a:r>
          </a:p>
          <a:p>
            <a:endParaRPr lang="ko-KR" altLang="en-US" sz="2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0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5E22981-B997-4B61-8EE6-5B6761C64464}"/>
              </a:ext>
            </a:extLst>
          </p:cNvPr>
          <p:cNvSpPr txBox="1"/>
          <p:nvPr/>
        </p:nvSpPr>
        <p:spPr>
          <a:xfrm>
            <a:off x="509861" y="4049973"/>
            <a:ext cx="11172277" cy="267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기준</a:t>
            </a:r>
            <a:r>
              <a:rPr lang="en-US" altLang="ko-KR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:</a:t>
            </a:r>
            <a:r>
              <a:rPr lang="en-US" altLang="ko-KR" sz="24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리더보드 점수가 좋으면서  모델에 사용한 피처의 차이가 있는 서브미션 파일을 산술평균 앙상블 진행</a:t>
            </a:r>
            <a:endParaRPr lang="en-US" altLang="ko-KR" sz="24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조합</a:t>
            </a:r>
            <a:r>
              <a:rPr lang="en-US" altLang="ko-KR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Public</a:t>
            </a:r>
            <a:r>
              <a:rPr lang="ko-KR" altLang="en-US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Score:</a:t>
            </a:r>
            <a:r>
              <a:rPr lang="en-US" altLang="ko-KR" sz="24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794.43719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4. Ensemble</a:t>
            </a:r>
            <a:endParaRPr lang="ko-KR" altLang="en-US" sz="2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D66A5-4FBF-A2E2-D081-753BC38AC42F}"/>
              </a:ext>
            </a:extLst>
          </p:cNvPr>
          <p:cNvSpPr txBox="1"/>
          <p:nvPr/>
        </p:nvSpPr>
        <p:spPr>
          <a:xfrm>
            <a:off x="191345" y="1264847"/>
            <a:ext cx="5256584" cy="156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최고 성능 단일모델 </a:t>
            </a:r>
            <a:r>
              <a:rPr lang="en-US" altLang="ko-KR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en-US" altLang="ko-KR" sz="24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catboost_18_4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Public</a:t>
            </a:r>
            <a:r>
              <a:rPr lang="ko-KR" altLang="en-US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Score:</a:t>
            </a:r>
            <a:r>
              <a:rPr lang="en-US" altLang="ko-KR" sz="24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795.1245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E47834-8C9F-72A4-46E9-20A2491C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625" y="1612542"/>
            <a:ext cx="6382641" cy="866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B3FF1A-6549-7615-A098-AA294B22BEA0}"/>
              </a:ext>
            </a:extLst>
          </p:cNvPr>
          <p:cNvSpPr txBox="1"/>
          <p:nvPr/>
        </p:nvSpPr>
        <p:spPr>
          <a:xfrm>
            <a:off x="491565" y="350192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[Ensemble]</a:t>
            </a: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8722C8-7367-5D40-784A-6F161895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9" y="5893917"/>
            <a:ext cx="635406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EA87D-CD6C-49F0-9969-36753D7D820D}"/>
              </a:ext>
            </a:extLst>
          </p:cNvPr>
          <p:cNvSpPr txBox="1"/>
          <p:nvPr/>
        </p:nvSpPr>
        <p:spPr>
          <a:xfrm>
            <a:off x="3711308" y="2921168"/>
            <a:ext cx="4755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8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9E6F-4684-4E60-B3A0-CDAA3E076BB5}"/>
              </a:ext>
            </a:extLst>
          </p:cNvPr>
          <p:cNvSpPr/>
          <p:nvPr/>
        </p:nvSpPr>
        <p:spPr>
          <a:xfrm>
            <a:off x="0" y="0"/>
            <a:ext cx="12192000" cy="3068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EC71-DDA1-49FD-8B5B-D95A56E89BD0}"/>
              </a:ext>
            </a:extLst>
          </p:cNvPr>
          <p:cNvSpPr txBox="1"/>
          <p:nvPr/>
        </p:nvSpPr>
        <p:spPr>
          <a:xfrm>
            <a:off x="471831" y="1286470"/>
            <a:ext cx="5365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Table of Contents</a:t>
            </a:r>
            <a:endParaRPr lang="ko-KR" altLang="en-US" sz="48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89F73B-179F-4140-825A-43C14775F328}"/>
              </a:ext>
            </a:extLst>
          </p:cNvPr>
          <p:cNvGrpSpPr/>
          <p:nvPr/>
        </p:nvGrpSpPr>
        <p:grpSpPr>
          <a:xfrm>
            <a:off x="939650" y="3937086"/>
            <a:ext cx="5387126" cy="540000"/>
            <a:chOff x="623392" y="3501008"/>
            <a:chExt cx="5387126" cy="54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4EF4B8D-4CC1-4EF0-BACF-66C61CFD9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392" y="3501008"/>
              <a:ext cx="540000" cy="540000"/>
            </a:xfrm>
            <a:prstGeom prst="ellipse">
              <a:avLst/>
            </a:prstGeom>
            <a:noFill/>
            <a:ln w="3810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05EF7B-1325-4BEC-A16F-3700B0334DF8}"/>
                </a:ext>
              </a:extLst>
            </p:cNvPr>
            <p:cNvSpPr txBox="1"/>
            <p:nvPr/>
          </p:nvSpPr>
          <p:spPr>
            <a:xfrm>
              <a:off x="1271464" y="3549496"/>
              <a:ext cx="4739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rPr>
                <a:t>Feature Preprocessing &amp; Engineering</a:t>
              </a:r>
              <a:endPara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146409A-00DA-4BAC-A35F-C3BB05A65550}"/>
              </a:ext>
            </a:extLst>
          </p:cNvPr>
          <p:cNvGrpSpPr/>
          <p:nvPr/>
        </p:nvGrpSpPr>
        <p:grpSpPr>
          <a:xfrm>
            <a:off x="918904" y="5296724"/>
            <a:ext cx="3178252" cy="540000"/>
            <a:chOff x="665080" y="5295564"/>
            <a:chExt cx="3178252" cy="54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D95794-674F-46BA-8C02-7EB01E865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080" y="5295564"/>
              <a:ext cx="540000" cy="540000"/>
            </a:xfrm>
            <a:prstGeom prst="ellipse">
              <a:avLst/>
            </a:prstGeom>
            <a:noFill/>
            <a:ln w="3810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007B5-0D0A-4AE3-A046-92AF1A55DC2E}"/>
                </a:ext>
              </a:extLst>
            </p:cNvPr>
            <p:cNvSpPr txBox="1"/>
            <p:nvPr/>
          </p:nvSpPr>
          <p:spPr>
            <a:xfrm>
              <a:off x="1313152" y="5312114"/>
              <a:ext cx="2530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rPr>
                <a:t>Feature Generation</a:t>
              </a:r>
              <a:endPara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92A987-9CB2-43EF-AD0D-CB096EE53A4A}"/>
              </a:ext>
            </a:extLst>
          </p:cNvPr>
          <p:cNvGrpSpPr/>
          <p:nvPr/>
        </p:nvGrpSpPr>
        <p:grpSpPr>
          <a:xfrm>
            <a:off x="7896200" y="3937086"/>
            <a:ext cx="1996518" cy="575430"/>
            <a:chOff x="6672064" y="3675802"/>
            <a:chExt cx="1996518" cy="57543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5BF421B-4D2C-478D-B17E-79AD14A5B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2064" y="3675802"/>
              <a:ext cx="540000" cy="540000"/>
            </a:xfrm>
            <a:prstGeom prst="ellipse">
              <a:avLst/>
            </a:prstGeom>
            <a:noFill/>
            <a:ln w="3810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17D3F1-3656-4638-B060-86F35A629801}"/>
                </a:ext>
              </a:extLst>
            </p:cNvPr>
            <p:cNvGrpSpPr/>
            <p:nvPr/>
          </p:nvGrpSpPr>
          <p:grpSpPr>
            <a:xfrm>
              <a:off x="7320136" y="3767001"/>
              <a:ext cx="1348446" cy="484231"/>
              <a:chOff x="1271464" y="3587904"/>
              <a:chExt cx="1348446" cy="48423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0D5B9E-08FC-4E0E-B90B-EC8D3A595BC7}"/>
                  </a:ext>
                </a:extLst>
              </p:cNvPr>
              <p:cNvSpPr txBox="1"/>
              <p:nvPr/>
            </p:nvSpPr>
            <p:spPr>
              <a:xfrm>
                <a:off x="1271464" y="3587904"/>
                <a:ext cx="1348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33F50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Modeling</a:t>
                </a:r>
                <a:endParaRPr lang="ko-KR" altLang="en-US" sz="2000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CC2F14-F3FF-4C25-9F2C-C91677F608CB}"/>
                  </a:ext>
                </a:extLst>
              </p:cNvPr>
              <p:cNvSpPr txBox="1"/>
              <p:nvPr/>
            </p:nvSpPr>
            <p:spPr>
              <a:xfrm>
                <a:off x="1271464" y="3748970"/>
                <a:ext cx="18473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500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FA8592-36AE-54E7-2CA4-03C4A5658080}"/>
              </a:ext>
            </a:extLst>
          </p:cNvPr>
          <p:cNvGrpSpPr/>
          <p:nvPr/>
        </p:nvGrpSpPr>
        <p:grpSpPr>
          <a:xfrm>
            <a:off x="7928453" y="5036600"/>
            <a:ext cx="1994916" cy="575430"/>
            <a:chOff x="6672064" y="3675802"/>
            <a:chExt cx="1994916" cy="57543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6261AAF-40A5-6350-34ED-91AAD073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2064" y="3675802"/>
              <a:ext cx="540000" cy="540000"/>
            </a:xfrm>
            <a:prstGeom prst="ellipse">
              <a:avLst/>
            </a:prstGeom>
            <a:noFill/>
            <a:ln w="38100"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3C2DCD3-E801-3C73-B005-1D785E6DEB91}"/>
                </a:ext>
              </a:extLst>
            </p:cNvPr>
            <p:cNvGrpSpPr/>
            <p:nvPr/>
          </p:nvGrpSpPr>
          <p:grpSpPr>
            <a:xfrm>
              <a:off x="7320136" y="3767001"/>
              <a:ext cx="1346844" cy="484231"/>
              <a:chOff x="1271464" y="3587904"/>
              <a:chExt cx="1346844" cy="48423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7BEADC-3C63-CD56-DE5F-892633FD4A75}"/>
                  </a:ext>
                </a:extLst>
              </p:cNvPr>
              <p:cNvSpPr txBox="1"/>
              <p:nvPr/>
            </p:nvSpPr>
            <p:spPr>
              <a:xfrm>
                <a:off x="1271464" y="3587904"/>
                <a:ext cx="1346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333F50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Ensemble</a:t>
                </a:r>
                <a:endParaRPr lang="ko-KR" altLang="en-US" sz="2000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2FFD22-91FA-816F-E076-2AA36C9D32EE}"/>
                  </a:ext>
                </a:extLst>
              </p:cNvPr>
              <p:cNvSpPr txBox="1"/>
              <p:nvPr/>
            </p:nvSpPr>
            <p:spPr>
              <a:xfrm>
                <a:off x="1271464" y="3748970"/>
                <a:ext cx="18473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500" b="1" dirty="0">
                  <a:solidFill>
                    <a:srgbClr val="333F50"/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3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603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1. Feature Preprocessing &amp; Engineering</a:t>
            </a:r>
            <a:endParaRPr lang="ko-KR" altLang="en-US" sz="2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9DFE3-02FF-D45A-7333-453ACAB64843}"/>
              </a:ext>
            </a:extLst>
          </p:cNvPr>
          <p:cNvSpPr txBox="1"/>
          <p:nvPr/>
        </p:nvSpPr>
        <p:spPr>
          <a:xfrm>
            <a:off x="335360" y="120832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대학성적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9144E-0219-1609-F35A-19C83814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870288"/>
            <a:ext cx="10283080" cy="2156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97D753-854A-D3BE-62FE-29CCDCC17039}"/>
              </a:ext>
            </a:extLst>
          </p:cNvPr>
          <p:cNvSpPr txBox="1"/>
          <p:nvPr/>
        </p:nvSpPr>
        <p:spPr>
          <a:xfrm>
            <a:off x="6672064" y="4653136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근무형태</a:t>
            </a:r>
            <a:r>
              <a:rPr lang="en-US" altLang="ko-KR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18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F8DF2-863B-B8DB-0690-8F07428CFA26}"/>
              </a:ext>
            </a:extLst>
          </p:cNvPr>
          <p:cNvSpPr txBox="1"/>
          <p:nvPr/>
        </p:nvSpPr>
        <p:spPr>
          <a:xfrm>
            <a:off x="1728690" y="1169443"/>
            <a:ext cx="609872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대학성적을 각 출신대학의 평균 대학성적으로 대체</a:t>
            </a:r>
            <a:endParaRPr lang="en-US" altLang="ko-KR" sz="18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3078E-FC10-04E4-95F8-D7834ED5EFA0}"/>
              </a:ext>
            </a:extLst>
          </p:cNvPr>
          <p:cNvSpPr txBox="1"/>
          <p:nvPr/>
        </p:nvSpPr>
        <p:spPr>
          <a:xfrm>
            <a:off x="6672064" y="5027327"/>
            <a:ext cx="396044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 </a:t>
            </a:r>
            <a:r>
              <a:rPr lang="ko-KR" altLang="en-US" sz="18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결측값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‘</a:t>
            </a:r>
            <a:r>
              <a:rPr lang="ko-KR" altLang="en-US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기타</a:t>
            </a:r>
            <a:r>
              <a:rPr lang="en-US" altLang="ko-KR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723CB-8637-001F-6E53-E2D249F37F25}"/>
              </a:ext>
            </a:extLst>
          </p:cNvPr>
          <p:cNvSpPr txBox="1"/>
          <p:nvPr/>
        </p:nvSpPr>
        <p:spPr>
          <a:xfrm>
            <a:off x="1559496" y="4653136"/>
            <a:ext cx="453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18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어학시험</a:t>
            </a:r>
            <a:r>
              <a:rPr lang="en-US" altLang="ko-KR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18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26800-1CF9-4276-A024-D193A5960A2F}"/>
              </a:ext>
            </a:extLst>
          </p:cNvPr>
          <p:cNvSpPr txBox="1"/>
          <p:nvPr/>
        </p:nvSpPr>
        <p:spPr>
          <a:xfrm>
            <a:off x="1559496" y="5003777"/>
            <a:ext cx="45365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결측값</a:t>
            </a:r>
            <a:r>
              <a:rPr lang="ko-KR" altLang="en-US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‘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없음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’</a:t>
            </a:r>
            <a:endParaRPr lang="en-US" altLang="ko-KR" sz="18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공백 </a:t>
            </a:r>
            <a:r>
              <a:rPr lang="en-US" altLang="ko-KR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‘</a:t>
            </a:r>
            <a:r>
              <a:rPr lang="ko-KR" altLang="en-US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없음</a:t>
            </a:r>
            <a:r>
              <a:rPr lang="en-US" altLang="ko-KR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’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기타시험</a:t>
            </a:r>
            <a:r>
              <a:rPr lang="en-US" altLang="ko-KR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‘ -&gt; ‘</a:t>
            </a:r>
            <a:r>
              <a:rPr lang="ko-KR" altLang="en-US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기타</a:t>
            </a:r>
            <a:r>
              <a:rPr lang="en-US" altLang="ko-KR" sz="1800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＇</a:t>
            </a:r>
          </a:p>
        </p:txBody>
      </p:sp>
    </p:spTree>
    <p:extLst>
      <p:ext uri="{BB962C8B-B14F-4D97-AF65-F5344CB8AC3E}">
        <p14:creationId xmlns:p14="http://schemas.microsoft.com/office/powerpoint/2010/main" val="275519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603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1. Feature Preprocessing &amp; Engineering</a:t>
            </a:r>
            <a:endParaRPr lang="ko-KR" altLang="en-US" sz="2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9DFE3-02FF-D45A-7333-453ACAB64843}"/>
              </a:ext>
            </a:extLst>
          </p:cNvPr>
          <p:cNvSpPr txBox="1"/>
          <p:nvPr/>
        </p:nvSpPr>
        <p:spPr>
          <a:xfrm>
            <a:off x="335360" y="120832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D0C7BC-DB23-1DEC-55A2-AEBE331F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" t="-449" r="29369" b="449"/>
          <a:stretch/>
        </p:blipFill>
        <p:spPr>
          <a:xfrm>
            <a:off x="335360" y="1842373"/>
            <a:ext cx="6098720" cy="4829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512B91-C336-C992-1EFA-8835E0DB66DC}"/>
              </a:ext>
            </a:extLst>
          </p:cNvPr>
          <p:cNvSpPr txBox="1"/>
          <p:nvPr/>
        </p:nvSpPr>
        <p:spPr>
          <a:xfrm>
            <a:off x="7320136" y="2575752"/>
            <a:ext cx="396044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근무경력을 수치로 변환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_y: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근무경력의 연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_m: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근무경력의 월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_d: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근무경력의 일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기존 근무경력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drop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603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1. Feature Preprocessing &amp; Engineering</a:t>
            </a:r>
            <a:endParaRPr lang="ko-KR" altLang="en-US" sz="2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9DFE3-02FF-D45A-7333-453ACAB64843}"/>
              </a:ext>
            </a:extLst>
          </p:cNvPr>
          <p:cNvSpPr txBox="1"/>
          <p:nvPr/>
        </p:nvSpPr>
        <p:spPr>
          <a:xfrm>
            <a:off x="335360" y="120832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근무지역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12B91-C336-C992-1EFA-8835E0DB66DC}"/>
              </a:ext>
            </a:extLst>
          </p:cNvPr>
          <p:cNvSpPr txBox="1"/>
          <p:nvPr/>
        </p:nvSpPr>
        <p:spPr>
          <a:xfrm>
            <a:off x="4088197" y="1875132"/>
            <a:ext cx="734481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근무지역의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value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값을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‘ , ‘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로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split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해서 인덱싱할 수 있도록 변환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C4BA08-37AF-31DF-6300-BECD3300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8" y="1792359"/>
            <a:ext cx="3400900" cy="847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D7747D-CA09-DE1A-F9DB-83ADEC9F4F7E}"/>
              </a:ext>
            </a:extLst>
          </p:cNvPr>
          <p:cNvSpPr txBox="1"/>
          <p:nvPr/>
        </p:nvSpPr>
        <p:spPr>
          <a:xfrm>
            <a:off x="225872" y="5733256"/>
            <a:ext cx="1094521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Foreign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에 있는 리스트 값들이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split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한 근무지역에 있으면 해당 행에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‘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유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’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할당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없으면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＇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무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’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할당해서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‘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해외근무경력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’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생성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D284E2-088C-711D-ACBA-BF54A8B96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3" y="3349673"/>
            <a:ext cx="11898385" cy="2257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FE0558-910A-C156-313B-B3D062F21F84}"/>
              </a:ext>
            </a:extLst>
          </p:cNvPr>
          <p:cNvSpPr txBox="1"/>
          <p:nvPr/>
        </p:nvSpPr>
        <p:spPr>
          <a:xfrm>
            <a:off x="423584" y="2854499"/>
            <a:ext cx="616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+mj-ea"/>
                <a:ea typeface="+mj-ea"/>
                <a:cs typeface="Arial" panose="020B0604020202020204" pitchFamily="34" charset="0"/>
              </a:rPr>
              <a:t>해외근무경력</a:t>
            </a:r>
          </a:p>
        </p:txBody>
      </p:sp>
    </p:spTree>
    <p:extLst>
      <p:ext uri="{BB962C8B-B14F-4D97-AF65-F5344CB8AC3E}">
        <p14:creationId xmlns:p14="http://schemas.microsoft.com/office/powerpoint/2010/main" val="24928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603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1. Feature Preprocessing &amp; Engineering</a:t>
            </a:r>
            <a:endParaRPr lang="ko-KR" altLang="en-US" sz="2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9DFE3-02FF-D45A-7333-453ACAB64843}"/>
              </a:ext>
            </a:extLst>
          </p:cNvPr>
          <p:cNvSpPr txBox="1"/>
          <p:nvPr/>
        </p:nvSpPr>
        <p:spPr>
          <a:xfrm>
            <a:off x="344518" y="1133472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대학전공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1014A4-69F0-CE6D-AE00-D4081D85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381" y="1304400"/>
            <a:ext cx="5382593" cy="19094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B0CF6A-E7CB-B7C8-1C91-DB341791D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5"/>
          <a:stretch/>
        </p:blipFill>
        <p:spPr>
          <a:xfrm>
            <a:off x="5303912" y="3854444"/>
            <a:ext cx="6614912" cy="15918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BE5FC3-F32D-666B-26A0-205069B79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701" y="5421650"/>
            <a:ext cx="5964650" cy="12898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C67A5E-7011-1D8E-36E8-9ECB4427D9EE}"/>
              </a:ext>
            </a:extLst>
          </p:cNvPr>
          <p:cNvSpPr txBox="1"/>
          <p:nvPr/>
        </p:nvSpPr>
        <p:spPr>
          <a:xfrm>
            <a:off x="479376" y="4077072"/>
            <a:ext cx="453650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2)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값 하나씩 확인하며 세부사항 변경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이상치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‘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기타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＇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로 변경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CBF1B2-01C1-90A6-D3DE-597B529A059E}"/>
              </a:ext>
            </a:extLst>
          </p:cNvPr>
          <p:cNvSpPr txBox="1"/>
          <p:nvPr/>
        </p:nvSpPr>
        <p:spPr>
          <a:xfrm>
            <a:off x="335360" y="1639691"/>
            <a:ext cx="611502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1)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대학전공 계열별로 </a:t>
            </a:r>
            <a:r>
              <a:rPr lang="ko-KR" altLang="en-US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전처리</a:t>
            </a:r>
            <a:endParaRPr lang="ko-KR" altLang="en-US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인문계열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사회계열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교육계열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자연계열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공학계열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의학계열 예체능 계열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의학계열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대학전공 키워드 포함하면 그 키워드로 변환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6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603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1. Feature Preprocessing &amp; Engineering</a:t>
            </a:r>
            <a:endParaRPr lang="ko-KR" altLang="en-US" sz="2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41960D-996E-57D8-FEBC-A4709F2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95022"/>
            <a:ext cx="8953515" cy="24679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FCB7F9-18D6-AC9D-8701-4501E2EF2C0D}"/>
              </a:ext>
            </a:extLst>
          </p:cNvPr>
          <p:cNvSpPr txBox="1"/>
          <p:nvPr/>
        </p:nvSpPr>
        <p:spPr>
          <a:xfrm>
            <a:off x="407368" y="123081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직무태그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A596E-2244-436F-3DC2-03F6EF996944}"/>
              </a:ext>
            </a:extLst>
          </p:cNvPr>
          <p:cNvSpPr txBox="1"/>
          <p:nvPr/>
        </p:nvSpPr>
        <p:spPr>
          <a:xfrm>
            <a:off x="533566" y="5779984"/>
            <a:ext cx="1038697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앞뒤 공백 제거한 후 앞자리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글자만 가져와서 범주 </a:t>
            </a:r>
            <a:r>
              <a:rPr lang="ko-KR" altLang="en-US" dirty="0" err="1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좁혀줌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9932F8-A1CC-BD28-86FC-3AC3D7AD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74" y="4994335"/>
            <a:ext cx="6326434" cy="4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7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603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1. Feature Preprocessing &amp; Engineering</a:t>
            </a:r>
            <a:endParaRPr lang="ko-KR" altLang="en-US" sz="24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9DFE3-02FF-D45A-7333-453ACAB64843}"/>
              </a:ext>
            </a:extLst>
          </p:cNvPr>
          <p:cNvSpPr txBox="1"/>
          <p:nvPr/>
        </p:nvSpPr>
        <p:spPr>
          <a:xfrm>
            <a:off x="335360" y="120832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어학시험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12B91-C336-C992-1EFA-8835E0DB66DC}"/>
              </a:ext>
            </a:extLst>
          </p:cNvPr>
          <p:cNvSpPr txBox="1"/>
          <p:nvPr/>
        </p:nvSpPr>
        <p:spPr>
          <a:xfrm>
            <a:off x="755773" y="5334932"/>
            <a:ext cx="1094521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동일한 의미 가지는 단어 하나로 통일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B38582-C42F-5B4A-2425-9F707D8F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23" y="2028443"/>
            <a:ext cx="745911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3CAC60-9B13-3795-B6CF-7E71004BB9A7}"/>
              </a:ext>
            </a:extLst>
          </p:cNvPr>
          <p:cNvSpPr/>
          <p:nvPr/>
        </p:nvSpPr>
        <p:spPr>
          <a:xfrm>
            <a:off x="0" y="0"/>
            <a:ext cx="12192000" cy="790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14308-9C74-D0A6-F4E5-B963D86A500C}"/>
              </a:ext>
            </a:extLst>
          </p:cNvPr>
          <p:cNvSpPr txBox="1"/>
          <p:nvPr/>
        </p:nvSpPr>
        <p:spPr>
          <a:xfrm>
            <a:off x="191344" y="164384"/>
            <a:ext cx="337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2. Feature Generation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B86FB-A626-6838-07A4-79BDAC13F5D0}"/>
              </a:ext>
            </a:extLst>
          </p:cNvPr>
          <p:cNvSpPr txBox="1"/>
          <p:nvPr/>
        </p:nvSpPr>
        <p:spPr>
          <a:xfrm>
            <a:off x="335360" y="1208321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숙련도</a:t>
            </a:r>
            <a:r>
              <a:rPr lang="en-US" altLang="ko-KR" sz="2000" b="1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]</a:t>
            </a:r>
            <a:endParaRPr lang="ko-KR" altLang="en-US" sz="2000" b="1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AB6D9E-AB43-564F-32F1-ABB090BC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0" y="2529076"/>
            <a:ext cx="11286780" cy="1799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268AA8-82FC-A4AC-AE40-B424579B901E}"/>
              </a:ext>
            </a:extLst>
          </p:cNvPr>
          <p:cNvSpPr txBox="1"/>
          <p:nvPr/>
        </p:nvSpPr>
        <p:spPr>
          <a:xfrm>
            <a:off x="3692566" y="4830300"/>
            <a:ext cx="727280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근무경력에 따른 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‘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숙련도</a:t>
            </a:r>
            <a:r>
              <a:rPr lang="en-US" altLang="ko-KR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’ </a:t>
            </a:r>
            <a:r>
              <a:rPr lang="ko-KR" altLang="en-US" dirty="0">
                <a:solidFill>
                  <a:srgbClr val="333F50"/>
                </a:solidFill>
                <a:latin typeface="+mj-ea"/>
                <a:ea typeface="+mj-ea"/>
                <a:cs typeface="Arial" panose="020B0604020202020204" pitchFamily="34" charset="0"/>
              </a:rPr>
              <a:t>생성</a:t>
            </a:r>
            <a:endParaRPr lang="en-US" altLang="ko-KR" dirty="0">
              <a:solidFill>
                <a:srgbClr val="333F5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4">
      <a:dk1>
        <a:sysClr val="windowText" lastClr="000000"/>
      </a:dk1>
      <a:lt1>
        <a:sysClr val="window" lastClr="FFFFFF"/>
      </a:lt1>
      <a:dk2>
        <a:srgbClr val="333F50"/>
      </a:dk2>
      <a:lt2>
        <a:srgbClr val="252F3B"/>
      </a:lt2>
      <a:accent1>
        <a:srgbClr val="323F4F"/>
      </a:accent1>
      <a:accent2>
        <a:srgbClr val="323F4F"/>
      </a:accent2>
      <a:accent3>
        <a:srgbClr val="323F4F"/>
      </a:accent3>
      <a:accent4>
        <a:srgbClr val="323F4F"/>
      </a:accent4>
      <a:accent5>
        <a:srgbClr val="323F4F"/>
      </a:accent5>
      <a:accent6>
        <a:srgbClr val="222A35"/>
      </a:accent6>
      <a:hlink>
        <a:srgbClr val="076DD8"/>
      </a:hlink>
      <a:folHlink>
        <a:srgbClr val="C2DFF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463</Words>
  <Application>Microsoft Office PowerPoint</Application>
  <PresentationFormat>와이드스크린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20171016</dc:creator>
  <cp:lastModifiedBy>정가연(학부생-경제학과)</cp:lastModifiedBy>
  <cp:revision>65</cp:revision>
  <dcterms:created xsi:type="dcterms:W3CDTF">2019-03-20T02:42:18Z</dcterms:created>
  <dcterms:modified xsi:type="dcterms:W3CDTF">2022-11-25T01:32:00Z</dcterms:modified>
</cp:coreProperties>
</file>