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5143500" type="screen16x9"/>
  <p:notesSz cx="6858000" cy="9144000"/>
  <p:embeddedFontLst>
    <p:embeddedFont>
      <p:font typeface="Old Standard TT" pitchFamily="2" charset="77"/>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67959"/>
  </p:normalViewPr>
  <p:slideViewPr>
    <p:cSldViewPr snapToGrid="0">
      <p:cViewPr>
        <p:scale>
          <a:sx n="96" d="100"/>
          <a:sy n="96" d="100"/>
        </p:scale>
        <p:origin x="2624" y="4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240418f82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40418f82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my name is </a:t>
            </a:r>
            <a:r>
              <a:rPr lang="en-US" dirty="0" err="1"/>
              <a:t>Shihao</a:t>
            </a:r>
            <a:r>
              <a:rPr lang="en-US" dirty="0"/>
              <a:t>. </a:t>
            </a:r>
            <a:r>
              <a:rPr lang="en-GB" sz="1100" b="1" dirty="0">
                <a:latin typeface="Times New Roman"/>
                <a:ea typeface="Times New Roman"/>
                <a:cs typeface="Times New Roman"/>
                <a:sym typeface="Times New Roman"/>
              </a:rPr>
              <a:t>I am a undergraduate student from the computer science department.</a:t>
            </a:r>
            <a:r>
              <a:rPr lang="en-US" dirty="0"/>
              <a:t> Today I want to introduce my cs4490 research project and my topic is </a:t>
            </a:r>
            <a:r>
              <a:rPr lang="en-GB" sz="1100" b="1" dirty="0">
                <a:latin typeface="Times New Roman"/>
                <a:cs typeface="Times New Roman"/>
                <a:sym typeface="Times New Roman"/>
              </a:rPr>
              <a:t>t</a:t>
            </a:r>
            <a:r>
              <a:rPr lang="en-GB" sz="1100" b="1" dirty="0">
                <a:latin typeface="Times New Roman"/>
                <a:ea typeface="Times New Roman"/>
                <a:cs typeface="Times New Roman"/>
                <a:sym typeface="Times New Roman"/>
              </a:rPr>
              <a:t>echniques for migrating monolithic systems to microservices. My supervisor is professor </a:t>
            </a:r>
            <a:r>
              <a:rPr lang="en-GB" sz="1100" dirty="0">
                <a:solidFill>
                  <a:schemeClr val="dk1"/>
                </a:solidFill>
                <a:latin typeface="Times New Roman"/>
                <a:ea typeface="Times New Roman"/>
                <a:cs typeface="Times New Roman"/>
                <a:sym typeface="Times New Roman"/>
              </a:rPr>
              <a:t>Konstantinos </a:t>
            </a:r>
            <a:r>
              <a:rPr lang="en-GB" sz="1100" dirty="0" err="1">
                <a:solidFill>
                  <a:schemeClr val="dk1"/>
                </a:solidFill>
                <a:latin typeface="Times New Roman"/>
                <a:ea typeface="Times New Roman"/>
                <a:cs typeface="Times New Roman"/>
                <a:sym typeface="Times New Roman"/>
              </a:rPr>
              <a:t>Kontogiannis</a:t>
            </a:r>
            <a:r>
              <a:rPr lang="en-GB" sz="1100" dirty="0">
                <a:solidFill>
                  <a:schemeClr val="dk1"/>
                </a:solidFill>
                <a:latin typeface="Times New Roman"/>
                <a:ea typeface="Times New Roman"/>
                <a:cs typeface="Times New Roman"/>
                <a:sym typeface="Times New Roman"/>
              </a:rPr>
              <a:t> and my course instructor is professor Nazim </a:t>
            </a:r>
            <a:r>
              <a:rPr lang="en-GB" sz="1100" dirty="0" err="1">
                <a:solidFill>
                  <a:schemeClr val="dk1"/>
                </a:solidFill>
                <a:latin typeface="Times New Roman"/>
                <a:ea typeface="Times New Roman"/>
                <a:cs typeface="Times New Roman"/>
                <a:sym typeface="Times New Roman"/>
              </a:rPr>
              <a:t>Madhavji</a:t>
            </a:r>
            <a:r>
              <a:rPr lang="en-GB" sz="1100" dirty="0">
                <a:solidFill>
                  <a:schemeClr val="dk1"/>
                </a:solidFill>
                <a:latin typeface="Times New Roman"/>
                <a:ea typeface="Times New Roman"/>
                <a:cs typeface="Times New Roman"/>
                <a:sym typeface="Times New Roman"/>
              </a:rPr>
              <a:t>. 25s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43da9f8b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43da9f8b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CA" dirty="0">
                <a:effectLst/>
              </a:rPr>
              <a:t>For the system dependencies extraction, we first used a tool </a:t>
            </a:r>
            <a:r>
              <a:rPr lang="en-CA" dirty="0" err="1">
                <a:effectLst/>
              </a:rPr>
              <a:t>intergrates</a:t>
            </a:r>
            <a:r>
              <a:rPr lang="en-CA" dirty="0">
                <a:effectLst/>
              </a:rPr>
              <a:t> </a:t>
            </a:r>
            <a:r>
              <a:rPr lang="en-CA" dirty="0" err="1">
                <a:effectLst/>
              </a:rPr>
              <a:t>sourceNavigator</a:t>
            </a:r>
            <a:r>
              <a:rPr lang="en-CA" dirty="0">
                <a:effectLst/>
              </a:rPr>
              <a:t> with some additional processes and modifications. </a:t>
            </a:r>
          </a:p>
          <a:p>
            <a:br>
              <a:rPr lang="en-CA" dirty="0">
                <a:effectLst/>
              </a:rPr>
            </a:br>
            <a:r>
              <a:rPr lang="en-CA" dirty="0">
                <a:effectLst/>
              </a:rPr>
              <a:t>We then used clustering programmes like Bunch or ACDC to compare and analyse different techniques during the clustering process. </a:t>
            </a:r>
          </a:p>
          <a:p>
            <a:br>
              <a:rPr lang="en-CA" dirty="0">
                <a:effectLst/>
              </a:rPr>
            </a:br>
            <a:r>
              <a:rPr lang="en-CA" dirty="0">
                <a:effectLst/>
              </a:rPr>
              <a:t>We used Java 8 as the main language for building the microservices, and we used Spring Frameworks like Spring Boot and Spring Cloud Alibaba to help us develop microservice applications more quickly and easily. </a:t>
            </a:r>
          </a:p>
          <a:p>
            <a:br>
              <a:rPr lang="en-CA" dirty="0">
                <a:effectLst/>
              </a:rPr>
            </a:br>
            <a:r>
              <a:rPr lang="en-CA" dirty="0">
                <a:effectLst/>
              </a:rPr>
              <a:t>To test all of the REST APIs we defined in each microservice, we used API testing, which is a subset of integration testing. </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40418f82f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40418f82f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CA" dirty="0">
                <a:effectLst/>
              </a:rPr>
              <a:t>Understand how clustering techniques work and how to organise strongly entangled relationships into multiple clusters. </a:t>
            </a:r>
          </a:p>
          <a:p>
            <a:br>
              <a:rPr lang="en-CA" dirty="0">
                <a:effectLst/>
              </a:rPr>
            </a:br>
            <a:r>
              <a:rPr lang="en-CA" dirty="0">
                <a:effectLst/>
              </a:rPr>
              <a:t>Based on the clustering results, split the monolithic systems into several independent microservices. </a:t>
            </a:r>
          </a:p>
          <a:p>
            <a:br>
              <a:rPr lang="en-CA" dirty="0">
                <a:effectLst/>
              </a:rPr>
            </a:br>
            <a:br>
              <a:rPr lang="en-CA" dirty="0">
                <a:effectLst/>
              </a:rPr>
            </a:br>
            <a:r>
              <a:rPr lang="en-CA" dirty="0">
                <a:effectLst/>
              </a:rPr>
              <a:t>Putting the microservice system to the test and comparing it to the monolithic system </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43da9f8b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43da9f8b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the architecture of an open-source monolithic system that we implemented our migration approach 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 The so-called monolithic applications, is our traditional sense, a single application application. 2) This application is generally used in a layered, sub-package approach to achieve decoupling and management of code. 3) This application is generally divided into MVC three-tier architecture. (4) Generally in the traditional application, </a:t>
            </a:r>
            <a:r>
              <a:rPr lang="en-US" dirty="0" err="1"/>
              <a:t>springMVC</a:t>
            </a:r>
            <a:r>
              <a:rPr lang="en-US" dirty="0"/>
              <a:t> (or </a:t>
            </a:r>
            <a:r>
              <a:rPr lang="en-US" dirty="0" err="1"/>
              <a:t>sturts</a:t>
            </a:r>
            <a:r>
              <a:rPr lang="en-US" dirty="0"/>
              <a:t>, servlet) as the control layer, </a:t>
            </a:r>
            <a:r>
              <a:rPr lang="en-US" dirty="0" err="1"/>
              <a:t>mybaties</a:t>
            </a:r>
            <a:r>
              <a:rPr lang="en-US" dirty="0"/>
              <a:t> (or hibernate, JDBC) as the persistence layer. </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Limitations of traditional monolithic applications.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A, when the project is getting bigger and bigger, the amount of code is getting large, which could  cause compilation and packaging to be time-consuming and increasingly affecting efficiency.</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B, when the business is getting more and more, different business will rebuild new projects, and the functional modules of different projects may be built repeatedly, causing waste.</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C, not suitable for the construction of large-scale projects.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43da9f8b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43da9f8b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a:solidFill>
                  <a:schemeClr val="dk1"/>
                </a:solidFill>
                <a:latin typeface="Times New Roman"/>
                <a:ea typeface="Times New Roman"/>
                <a:cs typeface="Times New Roman"/>
                <a:sym typeface="Times New Roman"/>
              </a:rPr>
              <a:t>The diagram on the right is </a:t>
            </a:r>
          </a:p>
          <a:p>
            <a:pPr marL="0" lvl="0" indent="0" algn="l" rtl="0">
              <a:spcBef>
                <a:spcPts val="1200"/>
              </a:spcBef>
              <a:spcAft>
                <a:spcPts val="0"/>
              </a:spcAft>
              <a:buNone/>
            </a:pPr>
            <a:r>
              <a:rPr lang="en-GB" sz="1100" dirty="0">
                <a:solidFill>
                  <a:schemeClr val="dk1"/>
                </a:solidFill>
                <a:latin typeface="Times New Roman"/>
                <a:ea typeface="Times New Roman"/>
                <a:cs typeface="Times New Roman"/>
                <a:sym typeface="Times New Roman"/>
              </a:rPr>
              <a:t>the system analysis we did </a:t>
            </a:r>
          </a:p>
          <a:p>
            <a:pPr marL="0" lvl="0" indent="0" algn="l" rtl="0">
              <a:spcBef>
                <a:spcPts val="1200"/>
              </a:spcBef>
              <a:spcAft>
                <a:spcPts val="0"/>
              </a:spcAft>
              <a:buNone/>
            </a:pPr>
            <a:r>
              <a:rPr lang="en-GB" sz="1100" dirty="0">
                <a:solidFill>
                  <a:schemeClr val="dk1"/>
                </a:solidFill>
                <a:latin typeface="Times New Roman"/>
                <a:ea typeface="Times New Roman"/>
                <a:cs typeface="Times New Roman"/>
                <a:sym typeface="Times New Roman"/>
              </a:rPr>
              <a:t>on a open-source monolithic</a:t>
            </a:r>
          </a:p>
          <a:p>
            <a:pPr marL="0" lvl="0" indent="0" algn="l" rtl="0">
              <a:spcBef>
                <a:spcPts val="1200"/>
              </a:spcBef>
              <a:spcAft>
                <a:spcPts val="0"/>
              </a:spcAft>
              <a:buNone/>
            </a:pPr>
            <a:r>
              <a:rPr lang="en-GB" sz="1100" dirty="0">
                <a:solidFill>
                  <a:schemeClr val="dk1"/>
                </a:solidFill>
                <a:latin typeface="Times New Roman"/>
                <a:ea typeface="Times New Roman"/>
                <a:cs typeface="Times New Roman"/>
                <a:sym typeface="Times New Roman"/>
              </a:rPr>
              <a:t>system. For each line, the first element shows the relationship, the second and third element could be a module or a .java class</a:t>
            </a:r>
          </a:p>
          <a:p>
            <a:pPr marL="0" lvl="0" indent="0" algn="l" rtl="0">
              <a:spcBef>
                <a:spcPts val="1200"/>
              </a:spcBef>
              <a:spcAft>
                <a:spcPts val="0"/>
              </a:spcAft>
              <a:buNone/>
            </a:pPr>
            <a:endParaRPr lang="en-GB" sz="11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1100" dirty="0">
                <a:solidFill>
                  <a:schemeClr val="dk1"/>
                </a:solidFill>
                <a:latin typeface="Times New Roman"/>
                <a:ea typeface="Times New Roman"/>
                <a:cs typeface="Times New Roman"/>
                <a:sym typeface="Times New Roman"/>
              </a:rPr>
              <a:t>And the result will be used to</a:t>
            </a:r>
          </a:p>
          <a:p>
            <a:pPr marL="0" lvl="0" indent="0" algn="l" rtl="0">
              <a:spcBef>
                <a:spcPts val="1200"/>
              </a:spcBef>
              <a:spcAft>
                <a:spcPts val="0"/>
              </a:spcAft>
              <a:buNone/>
            </a:pPr>
            <a:r>
              <a:rPr lang="en-GB" sz="1100" dirty="0">
                <a:solidFill>
                  <a:schemeClr val="dk1"/>
                </a:solidFill>
                <a:latin typeface="Times New Roman"/>
                <a:ea typeface="Times New Roman"/>
                <a:cs typeface="Times New Roman"/>
                <a:sym typeface="Times New Roman"/>
              </a:rPr>
              <a:t>process to MDG for later </a:t>
            </a:r>
          </a:p>
          <a:p>
            <a:pPr marL="0" lvl="0" indent="0" algn="l" rtl="0">
              <a:spcBef>
                <a:spcPts val="1200"/>
              </a:spcBef>
              <a:spcAft>
                <a:spcPts val="1200"/>
              </a:spcAft>
              <a:buNone/>
            </a:pPr>
            <a:r>
              <a:rPr lang="en-GB" sz="1100" dirty="0">
                <a:solidFill>
                  <a:schemeClr val="dk1"/>
                </a:solidFill>
                <a:latin typeface="Times New Roman"/>
                <a:ea typeface="Times New Roman"/>
                <a:cs typeface="Times New Roman"/>
                <a:sym typeface="Times New Roman"/>
              </a:rPr>
              <a:t>clustering process.</a:t>
            </a: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43da9f8b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43da9f8b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100" b="0" i="0" u="none" strike="noStrike" cap="none" dirty="0">
                <a:solidFill>
                  <a:srgbClr val="000000"/>
                </a:solidFill>
                <a:effectLst/>
                <a:latin typeface="Arial"/>
                <a:ea typeface="Arial"/>
                <a:cs typeface="Arial"/>
                <a:sym typeface="Arial"/>
              </a:rPr>
              <a:t>Finding a good graph partition involves </a:t>
            </a:r>
            <a:r>
              <a:rPr lang="en-CA" sz="1100" b="0" i="0" u="none" strike="noStrike" cap="none" dirty="0" err="1">
                <a:solidFill>
                  <a:srgbClr val="000000"/>
                </a:solidFill>
                <a:effectLst/>
                <a:latin typeface="Arial"/>
                <a:ea typeface="Arial"/>
                <a:cs typeface="Arial"/>
                <a:sym typeface="Arial"/>
              </a:rPr>
              <a:t>systemati</a:t>
            </a:r>
            <a:r>
              <a:rPr lang="en-CA" sz="1100" b="0" i="0" u="none" strike="noStrike" cap="none" dirty="0">
                <a:solidFill>
                  <a:srgbClr val="000000"/>
                </a:solidFill>
                <a:effectLst/>
                <a:latin typeface="Arial"/>
                <a:ea typeface="Arial"/>
                <a:cs typeface="Arial"/>
                <a:sym typeface="Arial"/>
              </a:rPr>
              <a:t>-</a:t>
            </a:r>
            <a:br>
              <a:rPr lang="en-CA" dirty="0"/>
            </a:br>
            <a:r>
              <a:rPr lang="en-CA" sz="1100" b="0" i="0" u="none" strike="noStrike" cap="none" dirty="0" err="1">
                <a:solidFill>
                  <a:srgbClr val="000000"/>
                </a:solidFill>
                <a:effectLst/>
                <a:latin typeface="Arial"/>
                <a:ea typeface="Arial"/>
                <a:cs typeface="Arial"/>
                <a:sym typeface="Arial"/>
              </a:rPr>
              <a:t>cally</a:t>
            </a:r>
            <a:r>
              <a:rPr lang="en-CA" sz="1100" b="0" i="0" u="none" strike="noStrike" cap="none" dirty="0">
                <a:solidFill>
                  <a:srgbClr val="000000"/>
                </a:solidFill>
                <a:effectLst/>
                <a:latin typeface="Arial"/>
                <a:ea typeface="Arial"/>
                <a:cs typeface="Arial"/>
                <a:sym typeface="Arial"/>
              </a:rPr>
              <a:t> navigating through a very large search space of all</a:t>
            </a:r>
            <a:br>
              <a:rPr lang="en-CA" dirty="0"/>
            </a:br>
            <a:r>
              <a:rPr lang="en-CA" sz="1100" b="0" i="0" u="none" strike="noStrike" cap="none" dirty="0">
                <a:solidFill>
                  <a:srgbClr val="000000"/>
                </a:solidFill>
                <a:effectLst/>
                <a:latin typeface="Arial"/>
                <a:ea typeface="Arial"/>
                <a:cs typeface="Arial"/>
                <a:sym typeface="Arial"/>
              </a:rPr>
              <a:t>possible partitions for that graph. Bunch treats graph</a:t>
            </a:r>
            <a:br>
              <a:rPr lang="en-CA" dirty="0"/>
            </a:br>
            <a:r>
              <a:rPr lang="en-CA" sz="1100" b="0" i="0" u="none" strike="noStrike" cap="none" dirty="0">
                <a:solidFill>
                  <a:srgbClr val="000000"/>
                </a:solidFill>
                <a:effectLst/>
                <a:latin typeface="Arial"/>
                <a:ea typeface="Arial"/>
                <a:cs typeface="Arial"/>
                <a:sym typeface="Arial"/>
              </a:rPr>
              <a:t>partitioning (clustering) as an optimization problem.</a:t>
            </a:r>
            <a:br>
              <a:rPr lang="en-CA" dirty="0"/>
            </a:br>
            <a:r>
              <a:rPr lang="en-CA" sz="1100" b="0" i="0" u="none" strike="noStrike" cap="none" dirty="0">
                <a:solidFill>
                  <a:srgbClr val="000000"/>
                </a:solidFill>
                <a:effectLst/>
                <a:latin typeface="Arial"/>
                <a:ea typeface="Arial"/>
                <a:cs typeface="Arial"/>
                <a:sym typeface="Arial"/>
              </a:rPr>
              <a:t>The goal of the optimization is to maximize the value</a:t>
            </a:r>
            <a:br>
              <a:rPr lang="en-CA" dirty="0"/>
            </a:br>
            <a:r>
              <a:rPr lang="en-CA" sz="1100" b="0" i="0" u="none" strike="noStrike" cap="none" dirty="0">
                <a:solidFill>
                  <a:srgbClr val="000000"/>
                </a:solidFill>
                <a:effectLst/>
                <a:latin typeface="Arial"/>
                <a:ea typeface="Arial"/>
                <a:cs typeface="Arial"/>
                <a:sym typeface="Arial"/>
              </a:rPr>
              <a:t>of an objective function, called Modularization Quality</a:t>
            </a:r>
          </a:p>
          <a:p>
            <a:pPr marL="0" lvl="0" indent="0" algn="l" rtl="0">
              <a:spcBef>
                <a:spcPts val="0"/>
              </a:spcBef>
              <a:spcAft>
                <a:spcPts val="0"/>
              </a:spcAft>
              <a:buNone/>
            </a:pPr>
            <a:endParaRPr lang="en-CA"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CA" sz="1100" b="0" i="0" u="none" strike="noStrike" cap="none" dirty="0">
                <a:solidFill>
                  <a:srgbClr val="000000"/>
                </a:solidFill>
                <a:effectLst/>
                <a:latin typeface="Arial"/>
                <a:cs typeface="Arial"/>
                <a:sym typeface="Arial"/>
              </a:rPr>
              <a:t>What does MQ do ?</a:t>
            </a:r>
          </a:p>
          <a:p>
            <a:pPr marL="0" lvl="0" indent="0" algn="l" rtl="0">
              <a:spcBef>
                <a:spcPts val="0"/>
              </a:spcBef>
              <a:spcAft>
                <a:spcPts val="0"/>
              </a:spcAft>
              <a:buNone/>
            </a:pPr>
            <a:endParaRPr lang="en-CA"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CA" sz="1100" b="0" i="0" u="none" strike="noStrike" cap="none" dirty="0">
                <a:solidFill>
                  <a:srgbClr val="000000"/>
                </a:solidFill>
                <a:effectLst/>
                <a:latin typeface="Arial"/>
                <a:ea typeface="Arial"/>
                <a:cs typeface="Arial"/>
                <a:sym typeface="Arial"/>
              </a:rPr>
              <a:t>MQ determines the \quality" of an MDG partition quantitatively as the trade-o between inter-connectivity (i.e., dependencies between the modules</a:t>
            </a:r>
            <a:br>
              <a:rPr lang="en-CA" dirty="0"/>
            </a:br>
            <a:r>
              <a:rPr lang="en-CA" sz="1100" b="0" i="0" u="none" strike="noStrike" cap="none" dirty="0">
                <a:solidFill>
                  <a:srgbClr val="000000"/>
                </a:solidFill>
                <a:effectLst/>
                <a:latin typeface="Arial"/>
                <a:ea typeface="Arial"/>
                <a:cs typeface="Arial"/>
                <a:sym typeface="Arial"/>
              </a:rPr>
              <a:t>of two distinct subsystems) and intra-connectivity (</a:t>
            </a:r>
            <a:r>
              <a:rPr lang="en-CA" sz="1100" b="0" i="0" u="none" strike="noStrike" cap="none" dirty="0" err="1">
                <a:solidFill>
                  <a:srgbClr val="000000"/>
                </a:solidFill>
                <a:effectLst/>
                <a:latin typeface="Arial"/>
                <a:ea typeface="Arial"/>
                <a:cs typeface="Arial"/>
                <a:sym typeface="Arial"/>
              </a:rPr>
              <a:t>i.e.,dependencies</a:t>
            </a:r>
            <a:r>
              <a:rPr lang="en-CA" sz="1100" b="0" i="0" u="none" strike="noStrike" cap="none" dirty="0">
                <a:solidFill>
                  <a:srgbClr val="000000"/>
                </a:solidFill>
                <a:effectLst/>
                <a:latin typeface="Arial"/>
                <a:ea typeface="Arial"/>
                <a:cs typeface="Arial"/>
                <a:sym typeface="Arial"/>
              </a:rPr>
              <a:t> between the modules of the same </a:t>
            </a:r>
            <a:r>
              <a:rPr lang="en-CA" sz="1100" b="0" i="0" u="none" strike="noStrike" cap="none" dirty="0" err="1">
                <a:solidFill>
                  <a:srgbClr val="000000"/>
                </a:solidFill>
                <a:effectLst/>
                <a:latin typeface="Arial"/>
                <a:ea typeface="Arial"/>
                <a:cs typeface="Arial"/>
                <a:sym typeface="Arial"/>
              </a:rPr>
              <a:t>subsys-tem</a:t>
            </a:r>
            <a:r>
              <a:rPr lang="en-CA" sz="1100" b="0" i="0" u="none" strike="noStrike" cap="none" dirty="0">
                <a:solidFill>
                  <a:srgbClr val="000000"/>
                </a:solidFill>
                <a:effectLst/>
                <a:latin typeface="Arial"/>
                <a:ea typeface="Arial"/>
                <a:cs typeface="Arial"/>
                <a:sym typeface="Arial"/>
              </a:rPr>
              <a:t>). </a:t>
            </a:r>
          </a:p>
          <a:p>
            <a:pPr marL="0" lvl="0" indent="0" algn="l" rtl="0">
              <a:spcBef>
                <a:spcPts val="0"/>
              </a:spcBef>
              <a:spcAft>
                <a:spcPts val="0"/>
              </a:spcAft>
              <a:buNone/>
            </a:pPr>
            <a:endParaRPr lang="en-CA"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43da9f8b6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43da9f8b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example, the number 24 indicates it is a .java class. 24 M11 means the # 24 class has a relationship with module 11</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43da9f8b6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43da9f8b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Each SS is a clustered node, which has the potential to be constructed as microservice.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43da9f8b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43da9f8b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Definition 1: The API gateway is a service built between the client and the microservice. With it, the client sends the request to the API gateway first, and then the API gateway forwards the request to the microservice instance based on the request's identification information.</a:t>
            </a:r>
            <a:endParaRPr sz="1200" dirty="0">
              <a:solidFill>
                <a:schemeClr val="dk1"/>
              </a:solidFill>
              <a:latin typeface="Times New Roman"/>
              <a:ea typeface="Times New Roman"/>
              <a:cs typeface="Times New Roman"/>
              <a:sym typeface="Times New Roman"/>
            </a:endParaRPr>
          </a:p>
          <a:p>
            <a:pPr marL="0" lvl="0" indent="0" algn="l" rtl="0">
              <a:lnSpc>
                <a:spcPct val="115000"/>
              </a:lnSpc>
              <a:spcBef>
                <a:spcPts val="800"/>
              </a:spcBef>
              <a:spcAft>
                <a:spcPts val="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Definition2: A REST API is an API that follows the design principle of the REST, which enables an application or service to access a resource within another application or service.</a:t>
            </a:r>
          </a:p>
          <a:p>
            <a:pPr marL="0" lvl="0" indent="0" algn="l" rtl="0">
              <a:lnSpc>
                <a:spcPct val="115000"/>
              </a:lnSpc>
              <a:spcBef>
                <a:spcPts val="800"/>
              </a:spcBef>
              <a:spcAft>
                <a:spcPts val="0"/>
              </a:spcAft>
              <a:buClr>
                <a:schemeClr val="dk1"/>
              </a:buClr>
              <a:buSzPts val="1100"/>
              <a:buFont typeface="Arial"/>
              <a:buNone/>
            </a:pPr>
            <a:endParaRPr lang="en-GB" sz="1200" dirty="0">
              <a:solidFill>
                <a:schemeClr val="dk1"/>
              </a:solidFill>
              <a:latin typeface="Times New Roman"/>
              <a:ea typeface="Times New Roman"/>
              <a:cs typeface="Times New Roman"/>
              <a:sym typeface="Times New Roman"/>
            </a:endParaRPr>
          </a:p>
          <a:p>
            <a:pPr marL="0" lvl="0" indent="0" algn="l" rtl="0">
              <a:lnSpc>
                <a:spcPct val="115000"/>
              </a:lnSpc>
              <a:spcBef>
                <a:spcPts val="800"/>
              </a:spcBef>
              <a:spcAft>
                <a:spcPts val="0"/>
              </a:spcAft>
              <a:buClr>
                <a:schemeClr val="dk1"/>
              </a:buClr>
              <a:buSzPts val="1100"/>
              <a:buFont typeface="Arial"/>
              <a:buNone/>
            </a:pPr>
            <a:r>
              <a:rPr lang="en-US" dirty="0"/>
              <a:t>The monolithic application that we just saw is a single large application which contains several modules such as Owner, pet, vet  and visit</a:t>
            </a:r>
            <a:r>
              <a:rPr lang="en-US" altLang="zh-CN" dirty="0"/>
              <a:t>. Compared with the monolithic version, we do not have a single application, instead each service would be an independent application. In reality,  each service could their own database </a:t>
            </a:r>
            <a:r>
              <a:rPr lang="en-US" altLang="zh-CN" dirty="0" err="1"/>
              <a:t>distributively</a:t>
            </a:r>
            <a:r>
              <a:rPr lang="en-US" altLang="zh-CN" dirty="0"/>
              <a:t>.</a:t>
            </a:r>
          </a:p>
          <a:p>
            <a:pPr marL="0" lvl="0" indent="0" algn="l" rtl="0">
              <a:lnSpc>
                <a:spcPct val="115000"/>
              </a:lnSpc>
              <a:spcBef>
                <a:spcPts val="800"/>
              </a:spcBef>
              <a:spcAft>
                <a:spcPts val="0"/>
              </a:spcAft>
              <a:buClr>
                <a:schemeClr val="dk1"/>
              </a:buClr>
              <a:buSzPts val="1100"/>
              <a:buFont typeface="Arial"/>
              <a:buNone/>
            </a:pPr>
            <a:r>
              <a:rPr lang="en-US" altLang="zh-CN" dirty="0"/>
              <a:t> </a:t>
            </a:r>
          </a:p>
          <a:p>
            <a:pPr marL="0" lvl="0" indent="0" algn="l" rtl="0">
              <a:lnSpc>
                <a:spcPct val="115000"/>
              </a:lnSpc>
              <a:spcBef>
                <a:spcPts val="800"/>
              </a:spcBef>
              <a:spcAft>
                <a:spcPts val="0"/>
              </a:spcAft>
              <a:buClr>
                <a:schemeClr val="dk1"/>
              </a:buClr>
              <a:buSzPts val="1100"/>
              <a:buFont typeface="Arial"/>
              <a:buNone/>
            </a:pPr>
            <a:r>
              <a:rPr lang="en-US" altLang="zh-CN" dirty="0"/>
              <a:t>The advantages of microservices are </a:t>
            </a:r>
            <a:r>
              <a:rPr lang="zh-CN" altLang="en-US" dirty="0"/>
              <a:t>：</a:t>
            </a:r>
            <a:endParaRPr lang="en-CA" altLang="zh-CN" dirty="0"/>
          </a:p>
          <a:p>
            <a:pPr marL="0" lvl="0" indent="0" algn="l" rtl="0">
              <a:lnSpc>
                <a:spcPct val="115000"/>
              </a:lnSpc>
              <a:spcBef>
                <a:spcPts val="800"/>
              </a:spcBef>
              <a:spcAft>
                <a:spcPts val="0"/>
              </a:spcAft>
              <a:buClr>
                <a:schemeClr val="dk1"/>
              </a:buClr>
              <a:buSzPts val="1100"/>
              <a:buFont typeface="Arial"/>
              <a:buNone/>
            </a:pPr>
            <a:endParaRPr lang="en-CA" altLang="zh-CN" dirty="0"/>
          </a:p>
          <a:p>
            <a:pPr marL="0" lvl="0" indent="0" algn="l" rtl="0">
              <a:lnSpc>
                <a:spcPct val="115000"/>
              </a:lnSpc>
              <a:spcBef>
                <a:spcPts val="800"/>
              </a:spcBef>
              <a:spcAft>
                <a:spcPts val="0"/>
              </a:spcAft>
              <a:buClr>
                <a:schemeClr val="dk1"/>
              </a:buClr>
              <a:buSzPts val="1100"/>
              <a:buFont typeface="Arial"/>
              <a:buNone/>
            </a:pPr>
            <a:r>
              <a:rPr lang="en-US" altLang="zh-CN" dirty="0"/>
              <a:t>(1) Splitting complex services into single-function services facilitates the division of labor and locates problems easily. </a:t>
            </a:r>
          </a:p>
          <a:p>
            <a:pPr marL="0" lvl="0" indent="0" algn="l" rtl="0">
              <a:lnSpc>
                <a:spcPct val="115000"/>
              </a:lnSpc>
              <a:spcBef>
                <a:spcPts val="800"/>
              </a:spcBef>
              <a:spcAft>
                <a:spcPts val="0"/>
              </a:spcAft>
              <a:buClr>
                <a:schemeClr val="dk1"/>
              </a:buClr>
              <a:buSzPts val="1100"/>
              <a:buFont typeface="Arial"/>
              <a:buNone/>
            </a:pPr>
            <a:r>
              <a:rPr lang="en-US" altLang="zh-CN" dirty="0"/>
              <a:t>(2) Microservice system is a distributed system, and the business is completely decoupled from the business. </a:t>
            </a:r>
          </a:p>
          <a:p>
            <a:pPr marL="0" lvl="0" indent="0" algn="l" rtl="0">
              <a:lnSpc>
                <a:spcPct val="115000"/>
              </a:lnSpc>
              <a:spcBef>
                <a:spcPts val="800"/>
              </a:spcBef>
              <a:spcAft>
                <a:spcPts val="0"/>
              </a:spcAft>
              <a:buClr>
                <a:schemeClr val="dk1"/>
              </a:buClr>
              <a:buSzPts val="1100"/>
              <a:buFont typeface="Arial"/>
              <a:buNone/>
            </a:pPr>
            <a:r>
              <a:rPr lang="en-US" altLang="zh-CN" dirty="0"/>
              <a:t>(3) Services are completely independent from each other. Each service can choose the appropriate programming language and database according to the business scenario. </a:t>
            </a:r>
          </a:p>
          <a:p>
            <a:pPr marL="0" lvl="0" indent="0" algn="l" rtl="0">
              <a:lnSpc>
                <a:spcPct val="115000"/>
              </a:lnSpc>
              <a:spcBef>
                <a:spcPts val="800"/>
              </a:spcBef>
              <a:spcAft>
                <a:spcPts val="0"/>
              </a:spcAft>
              <a:buClr>
                <a:schemeClr val="dk1"/>
              </a:buClr>
              <a:buSzPts val="1100"/>
              <a:buFont typeface="Arial"/>
              <a:buNone/>
            </a:pPr>
            <a:r>
              <a:rPr lang="en-US" altLang="zh-CN" dirty="0"/>
              <a:t>(4) The services are deployed independently, and the modification and deployment of each service has no impact on other services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40418f82f_0_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240418f82f_0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dirty="0">
                <a:solidFill>
                  <a:schemeClr val="dk1"/>
                </a:solidFill>
                <a:latin typeface="Times New Roman"/>
                <a:ea typeface="Times New Roman"/>
                <a:cs typeface="Times New Roman"/>
                <a:sym typeface="Times New Roman"/>
              </a:rPr>
              <a:t>We have compared our results with the results presented by </a:t>
            </a:r>
            <a:r>
              <a:rPr lang="en-GB" sz="1100" dirty="0" err="1">
                <a:solidFill>
                  <a:schemeClr val="dk1"/>
                </a:solidFill>
                <a:latin typeface="Times New Roman"/>
                <a:ea typeface="Times New Roman"/>
                <a:cs typeface="Times New Roman"/>
                <a:sym typeface="Times New Roman"/>
              </a:rPr>
              <a:t>Kamimura</a:t>
            </a:r>
            <a:r>
              <a:rPr lang="en-GB" sz="1100" dirty="0">
                <a:solidFill>
                  <a:schemeClr val="dk1"/>
                </a:solidFill>
                <a:latin typeface="Times New Roman"/>
                <a:ea typeface="Times New Roman"/>
                <a:cs typeface="Times New Roman"/>
                <a:sym typeface="Times New Roman"/>
              </a:rPr>
              <a:t>.</a:t>
            </a:r>
            <a:endParaRPr lang="en-CA" dirty="0">
              <a:effectLst/>
            </a:endParaRPr>
          </a:p>
          <a:p>
            <a:r>
              <a:rPr lang="en-CA" dirty="0">
                <a:effectLst/>
              </a:rPr>
              <a:t>They use the </a:t>
            </a:r>
            <a:r>
              <a:rPr lang="en-CA" dirty="0" err="1">
                <a:effectLst/>
              </a:rPr>
              <a:t>SArF</a:t>
            </a:r>
            <a:r>
              <a:rPr lang="en-CA" dirty="0">
                <a:effectLst/>
              </a:rPr>
              <a:t> software clustering algorithm as the input, which uses data access and the relationship between "programme groups" and "data." </a:t>
            </a:r>
          </a:p>
          <a:p>
            <a:r>
              <a:rPr lang="en-CA" dirty="0">
                <a:effectLst/>
              </a:rPr>
              <a:t>Then they put their strategy into action on a monolithic open-source system that is identical to ours. </a:t>
            </a:r>
          </a:p>
          <a:p>
            <a:r>
              <a:rPr lang="en-CA" dirty="0">
                <a:effectLst/>
              </a:rPr>
              <a:t>They end up with three microservices: the first contains all java classes related to the Owner and Pet modules, the second contains all java classes related to the Visit module, and the third contains all java classes related to the Vet module. </a:t>
            </a:r>
          </a:p>
          <a:p>
            <a:pPr marL="0" lvl="0" indent="0" algn="l" rtl="0">
              <a:spcBef>
                <a:spcPts val="0"/>
              </a:spcBef>
              <a:spcAft>
                <a:spcPts val="0"/>
              </a:spcAft>
              <a:buNone/>
            </a:pPr>
            <a:endParaRPr lang="en-US" dirty="0"/>
          </a:p>
          <a:p>
            <a:pPr marL="0" lvl="0" indent="0" algn="l" rtl="0">
              <a:spcBef>
                <a:spcPts val="0"/>
              </a:spcBef>
              <a:spcAft>
                <a:spcPts val="0"/>
              </a:spcAft>
              <a:buNone/>
            </a:pPr>
            <a:r>
              <a:rPr lang="en-GB" sz="1100" dirty="0">
                <a:solidFill>
                  <a:schemeClr val="dk1"/>
                </a:solidFill>
                <a:latin typeface="Times New Roman"/>
                <a:ea typeface="Times New Roman"/>
                <a:cs typeface="Times New Roman"/>
                <a:sym typeface="Times New Roman"/>
              </a:rPr>
              <a:t>Instead, our technique presents a more granular feature, which the clustering result contains 4 clusters, which could be considered to build microservices. More accurate MDG will result in better clustering result.</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240418f82f_0_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240418f82f_0_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CA" dirty="0">
                <a:effectLst/>
              </a:rPr>
              <a:t>First, our migration strategy has only been tested on a small open-source programme that is less sophisticated than a real-world industrial application. </a:t>
            </a:r>
          </a:p>
          <a:p>
            <a:br>
              <a:rPr lang="en-CA" dirty="0">
                <a:effectLst/>
              </a:rPr>
            </a:br>
            <a:r>
              <a:rPr lang="en-CA" dirty="0">
                <a:effectLst/>
              </a:rPr>
              <a:t>In addition, as the input for the clustering process, our approach requires an exact or good representation of MDG. </a:t>
            </a:r>
          </a:p>
          <a:p>
            <a:br>
              <a:rPr lang="en-CA" dirty="0">
                <a:effectLst/>
              </a:rPr>
            </a:br>
            <a:r>
              <a:rPr lang="en-CA" dirty="0">
                <a:effectLst/>
              </a:rPr>
              <a:t>On a larger number of modules, our integrated clustering solution may not function effectively. </a:t>
            </a:r>
          </a:p>
          <a:p>
            <a:br>
              <a:rPr lang="en-CA" dirty="0">
                <a:effectLst/>
              </a:rPr>
            </a:br>
            <a:r>
              <a:rPr lang="en-CA" dirty="0">
                <a:effectLst/>
              </a:rPr>
              <a:t>Because we only applied simple locks to the reconstructed microservices, they may not be able to manage data consistency issues well. </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40418f82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40418f82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Now I want to introduce some context for this project.</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Making changes to a large monolithic system without some formal procedures and plans is very time consuming and expensive in the era of digital transformation, which is typically an impediment for small and medium-sized businesses. As a result, the goal of this research is to investigate and give an effective method for converting monolithic systems to microservices.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GB" sz="1200" dirty="0">
                <a:solidFill>
                  <a:schemeClr val="dk1"/>
                </a:solidFill>
                <a:highlight>
                  <a:srgbClr val="EDFAFF"/>
                </a:highlight>
              </a:rPr>
              <a:t>Microservices are becoming more popular in businesses today, but some small businesses are still having trouble moving from monolithic apps to microservices due to a lack of a common foundation to guide them. </a:t>
            </a:r>
            <a:r>
              <a:rPr lang="en-GB" sz="1200" dirty="0">
                <a:solidFill>
                  <a:schemeClr val="dk1"/>
                </a:solidFill>
              </a:rPr>
              <a:t>We're attempting to lead them through the process of transitioning monolithic systems to microservices using modern techniques and procedures. </a:t>
            </a:r>
            <a:endParaRPr dirty="0"/>
          </a:p>
          <a:p>
            <a:pPr marL="0" lvl="0" indent="0" algn="l" rtl="0">
              <a:spcBef>
                <a:spcPts val="0"/>
              </a:spcBef>
              <a:spcAft>
                <a:spcPts val="0"/>
              </a:spcAft>
              <a:buNone/>
            </a:pPr>
            <a:endParaRPr lang="en-US" dirty="0"/>
          </a:p>
          <a:p>
            <a:pPr marL="0" lvl="0" indent="0" algn="l" rtl="0">
              <a:spcBef>
                <a:spcPts val="0"/>
              </a:spcBef>
              <a:spcAft>
                <a:spcPts val="0"/>
              </a:spcAft>
              <a:buNone/>
            </a:pPr>
            <a:r>
              <a:rPr lang="en-CA" dirty="0"/>
              <a:t>57s</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40418f82f_0_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40418f82f_0_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CA" dirty="0">
                <a:effectLst/>
              </a:rPr>
              <a:t>Since system migration has been a popular issue in academia for decades, a systematic analysis of monolithic systems and the implementation of various clustering strategies will have a significant impact on the outcome of deploying clusters as independent microservices, contributing some foundational research knowledge to the field of system migration and microservices. </a:t>
            </a:r>
          </a:p>
          <a:p>
            <a:r>
              <a:rPr lang="en-CA" dirty="0">
                <a:effectLst/>
              </a:rPr>
              <a:t>This thesis will lay the groundwork for advanced subjects such as clustering algorithms and microservice migration by establishing certain research foundations and approaches. </a:t>
            </a:r>
          </a:p>
          <a:p>
            <a:br>
              <a:rPr lang="en-CA" dirty="0">
                <a:effectLst/>
              </a:rPr>
            </a:br>
            <a:r>
              <a:rPr lang="en-CA" dirty="0">
                <a:effectLst/>
              </a:rPr>
              <a:t>It will assist organisations and businesses in moving monolithic programmes to microservices in a more optimised and efficient manner. </a:t>
            </a:r>
          </a:p>
          <a:p>
            <a:r>
              <a:rPr lang="en-CA" dirty="0">
                <a:effectLst/>
              </a:rPr>
              <a:t>Some of the advantages that this study provides to businesses include cost savings and reduced time spent on the system migration process. </a:t>
            </a: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40418f82f_0_9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40418f82f_0_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These are some examples of microservice architecture applications. I think the biggest benefit of microservice architecture for these application scenarios is that when a service goes down or stops working, it does not affect the operation of other services. For example, for live streaming, if it is a single application, if there is a problem with a function of the application or the server where it is located, then the live streaming will be shut down. But if it is a microservice architecture, as long as the service with live streaming function is not down, then the live streaming can continue to line.</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240418f82f_0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240418f82f_0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CA" dirty="0">
                <a:effectLst/>
              </a:rPr>
              <a:t>To validate the entire system, we package each microservice module as a jar file and then deploy each jar file on localhost to test if they work properly together. </a:t>
            </a:r>
          </a:p>
          <a:p>
            <a:r>
              <a:rPr lang="en-CA" dirty="0">
                <a:effectLst/>
              </a:rPr>
              <a:t>Instead of performing integration testing for each microservice module individually, we will use a client-side application to validate the overall system's health. </a:t>
            </a:r>
          </a:p>
          <a:p>
            <a:r>
              <a:rPr lang="en-CA" dirty="0">
                <a:effectLst/>
              </a:rPr>
              <a:t>Then, to simulate the isolated environment, we'll try to </a:t>
            </a:r>
            <a:r>
              <a:rPr lang="en-CA" dirty="0" err="1">
                <a:effectLst/>
              </a:rPr>
              <a:t>dockerize</a:t>
            </a:r>
            <a:r>
              <a:rPr lang="en-CA" dirty="0">
                <a:effectLst/>
              </a:rPr>
              <a:t> each jar file (each service) and database. </a:t>
            </a:r>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40418f82f_0_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240418f82f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43da9f8b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43da9f8b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CA" dirty="0">
                <a:effectLst/>
              </a:rPr>
              <a:t>First, rather than exploring techniques for the entire microservice migration process, we would limit down the research field and focus on one single issue. </a:t>
            </a:r>
          </a:p>
          <a:p>
            <a:br>
              <a:rPr lang="en-CA" dirty="0">
                <a:effectLst/>
              </a:rPr>
            </a:br>
            <a:br>
              <a:rPr lang="en-CA" dirty="0">
                <a:effectLst/>
              </a:rPr>
            </a:br>
            <a:r>
              <a:rPr lang="en-CA" dirty="0">
                <a:effectLst/>
              </a:rPr>
              <a:t>Second, we'd spend more time focusing on clustering approaches and developing new clustering algorithms or software.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br>
              <a:rPr lang="en-CA" dirty="0">
                <a:effectLst/>
              </a:rPr>
            </a:br>
            <a:br>
              <a:rPr lang="en-CA" dirty="0">
                <a:effectLst/>
              </a:rPr>
            </a:br>
            <a:r>
              <a:rPr lang="en-GB" sz="1100" dirty="0">
                <a:solidFill>
                  <a:schemeClr val="dk1"/>
                </a:solidFill>
                <a:latin typeface="Times New Roman"/>
                <a:ea typeface="Times New Roman"/>
                <a:cs typeface="Times New Roman"/>
                <a:sym typeface="Times New Roman"/>
              </a:rPr>
              <a:t>Third, we would develop a systematic method for solving the data consistency issues.</a:t>
            </a:r>
          </a:p>
          <a:p>
            <a:br>
              <a:rPr lang="en-CA" dirty="0">
                <a:effectLst/>
              </a:rPr>
            </a:br>
            <a:br>
              <a:rPr lang="en-CA" dirty="0">
                <a:effectLst/>
              </a:rPr>
            </a:br>
            <a:r>
              <a:rPr lang="en-CA" dirty="0">
                <a:effectLst/>
              </a:rPr>
              <a:t>Finally, rather than a small system, we would apply our migration strategy to a more complicated real-world system in order to obtain more dependable and persuasive results. </a:t>
            </a:r>
          </a:p>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240418f82f_0_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240418f82f_0_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40418f82f_0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240418f82f_0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43da9f8b6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43da9f8b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243da9f8b6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243da9f8b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240418f82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240418f82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Many research papers only focus on clustering techniques or the application of existing techniques to a monolithic system, and there is a lack of systematic review of the entire migration process, from comparing and analysing different clustering strategies to building a microservice system using modern microservice tech stack. </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expected aim of this study is the successful acquisition of clustering results through comparison and analysis of various clustering techniques or algorithms, as well as the development of microservice modules based on the clustering results. </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38s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240418f82f_0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240418f82f_0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This research</a:t>
            </a:r>
            <a:r>
              <a:rPr lang="zh-CN" altLang="en-US" dirty="0"/>
              <a:t> </a:t>
            </a:r>
            <a:r>
              <a:rPr lang="en-CA" dirty="0"/>
              <a:t>study looked into and discovered a solid migration method for creating highly decoupled and well-functioning microservices from a monolithic system. </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research findings will not only strengthen some academic theories, but will also provide some practical solutions for assisting industry companies in converting monolithic systems to microservices. </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26s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40418f82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40418f82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0418f82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0418f82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We've chosen a few papers to help us create a theoretical foundation and improve our comprehension for this study:</a:t>
            </a:r>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technique of identifying and extracting microservices was introduced in three of these articles, by </a:t>
            </a:r>
            <a:r>
              <a:rPr lang="en-CA" dirty="0" err="1"/>
              <a:t>Kamimura</a:t>
            </a:r>
            <a:r>
              <a:rPr lang="en-CA" dirty="0"/>
              <a:t>, </a:t>
            </a:r>
            <a:r>
              <a:rPr lang="en-CA" dirty="0" err="1"/>
              <a:t>Mazlami</a:t>
            </a:r>
            <a:r>
              <a:rPr lang="en-CA" dirty="0"/>
              <a:t>, and Ivanov, respectively.</a:t>
            </a:r>
          </a:p>
          <a:p>
            <a:pPr marL="0" lvl="0" indent="0" algn="l" rtl="0">
              <a:spcBef>
                <a:spcPts val="0"/>
              </a:spcBef>
              <a:spcAft>
                <a:spcPts val="0"/>
              </a:spcAft>
              <a:buNone/>
            </a:pPr>
            <a:r>
              <a:rPr lang="en-CA" dirty="0"/>
              <a:t>The fundamental difficulty in these initiatives is identifying candidates for microservices from monolithic systems, which includes programme and class files as well as data (such as database tables, files, and data objects) that can be transformed into cohesive, standalone services.</a:t>
            </a:r>
          </a:p>
          <a:p>
            <a:pPr marL="0" lvl="0" indent="0" algn="l" rtl="0">
              <a:spcBef>
                <a:spcPts val="0"/>
              </a:spcBef>
              <a:spcAft>
                <a:spcPts val="0"/>
              </a:spcAft>
              <a:buNone/>
            </a:pPr>
            <a:endParaRPr lang="en-US" dirty="0"/>
          </a:p>
          <a:p>
            <a:pPr marL="0" lvl="0" indent="0" algn="l" rtl="0">
              <a:spcBef>
                <a:spcPts val="0"/>
              </a:spcBef>
              <a:spcAft>
                <a:spcPts val="0"/>
              </a:spcAft>
              <a:buNone/>
            </a:pPr>
            <a:r>
              <a:rPr lang="en-CA" dirty="0"/>
              <a:t>40s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40418f82f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40418f82f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Other two articles, by Li and </a:t>
            </a:r>
            <a:r>
              <a:rPr lang="en-CA" dirty="0" err="1"/>
              <a:t>Yugopuspito</a:t>
            </a:r>
            <a:r>
              <a:rPr lang="en-CA" dirty="0"/>
              <a:t>, respectively, implemented the migration process from monolithic systems to microservices on two separate systems, proving a workable POC for our point of view.</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We also studied three articles in order to gain some industry background knowledge in the topic of microservices migration:</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err="1"/>
              <a:t>Furda</a:t>
            </a:r>
            <a:r>
              <a:rPr lang="en-CA" dirty="0"/>
              <a:t> present their first work, which focuses on three issues of microservice migration: multitenancy, </a:t>
            </a:r>
            <a:r>
              <a:rPr lang="en-CA" dirty="0" err="1"/>
              <a:t>statefulness</a:t>
            </a:r>
            <a:r>
              <a:rPr lang="en-CA" dirty="0"/>
              <a:t>, and data consistency.</a:t>
            </a:r>
          </a:p>
          <a:p>
            <a:pPr marL="0" lvl="0" indent="0" algn="l" rtl="0">
              <a:spcBef>
                <a:spcPts val="0"/>
              </a:spcBef>
              <a:spcAft>
                <a:spcPts val="0"/>
              </a:spcAft>
              <a:buNone/>
            </a:pPr>
            <a:r>
              <a:rPr lang="en-CA" dirty="0"/>
              <a:t>It also gives a hint of a best-practice strategy for iteratively developing a microservice, with a focus on removing </a:t>
            </a:r>
            <a:r>
              <a:rPr lang="en-CA" dirty="0" err="1"/>
              <a:t>statefulness</a:t>
            </a:r>
            <a:r>
              <a:rPr lang="en-CA" dirty="0"/>
              <a:t> from extracted legacy code, providing multitenancy functionalities, and resolving any new data consistency issues that may arise.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40418f82f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40418f82f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CA" dirty="0">
              <a:effectLs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1100" dirty="0">
                <a:solidFill>
                  <a:schemeClr val="dk1"/>
                </a:solidFill>
                <a:latin typeface="Times New Roman"/>
                <a:ea typeface="Times New Roman"/>
                <a:cs typeface="Times New Roman"/>
                <a:sym typeface="Times New Roman"/>
              </a:rPr>
              <a:t>The second paper presented by </a:t>
            </a:r>
            <a:r>
              <a:rPr lang="en-GB" sz="1100" dirty="0" err="1">
                <a:solidFill>
                  <a:schemeClr val="dk1"/>
                </a:solidFill>
                <a:latin typeface="Times New Roman"/>
                <a:ea typeface="Times New Roman"/>
                <a:cs typeface="Times New Roman"/>
                <a:sym typeface="Times New Roman"/>
              </a:rPr>
              <a:t>Kazanavičius</a:t>
            </a:r>
            <a:r>
              <a:rPr lang="en-GB" sz="1100" dirty="0">
                <a:solidFill>
                  <a:schemeClr val="dk1"/>
                </a:solidFill>
                <a:latin typeface="Times New Roman"/>
                <a:ea typeface="Times New Roman"/>
                <a:cs typeface="Times New Roman"/>
                <a:sym typeface="Times New Roman"/>
              </a:rPr>
              <a:t> includes six migration process methods, which introduces and </a:t>
            </a:r>
            <a:r>
              <a:rPr lang="en-GB" sz="1100" dirty="0" err="1">
                <a:solidFill>
                  <a:schemeClr val="dk1"/>
                </a:solidFill>
                <a:latin typeface="Times New Roman"/>
                <a:ea typeface="Times New Roman"/>
                <a:cs typeface="Times New Roman"/>
                <a:sym typeface="Times New Roman"/>
              </a:rPr>
              <a:t>analyzed</a:t>
            </a:r>
            <a:r>
              <a:rPr lang="en-GB" sz="1100" dirty="0">
                <a:solidFill>
                  <a:schemeClr val="dk1"/>
                </a:solidFill>
                <a:latin typeface="Times New Roman"/>
                <a:ea typeface="Times New Roman"/>
                <a:cs typeface="Times New Roman"/>
                <a:sym typeface="Times New Roman"/>
              </a:rPr>
              <a:t> the benefits and drawbacks for each of them.</a:t>
            </a:r>
            <a:endParaRPr lang="en-CA" dirty="0">
              <a:effectLs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dirty="0">
                <a:effectLst/>
              </a:rPr>
              <a:t>It implies that each legacy monolithic programme is unique, and there is no one-size-fits-all approach to moving monoliths to microservices, which results in a lack of broad principles for doing so. </a:t>
            </a:r>
          </a:p>
          <a:p>
            <a:endParaRPr lang="en-CA" dirty="0">
              <a:effectLst/>
            </a:endParaRPr>
          </a:p>
          <a:p>
            <a:r>
              <a:rPr lang="en-CA" dirty="0">
                <a:effectLst/>
              </a:rPr>
              <a:t>IBM researchers Kalia presented the third article, which developed a tool called Mono2Micro to help with the difficult work of transitioning monolithic systems to microservices. </a:t>
            </a:r>
          </a:p>
          <a:p>
            <a:r>
              <a:rPr lang="en-CA" dirty="0">
                <a:effectLst/>
              </a:rPr>
              <a:t>They discussed the process of how Mono2Micro conducts migration tasks and compared Mono2Micro to other clustering algorithms on a set of open-source and proprietary Java programmes, using various metrics to gauge decomposition quality and tool efficiency.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40418f82f_0_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40418f82f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CA" dirty="0">
                <a:effectLst/>
              </a:rPr>
              <a:t>Now I want to talk about the methodology or implementation strategy we used in this project</a:t>
            </a:r>
          </a:p>
          <a:p>
            <a:endParaRPr lang="en-CA" dirty="0">
              <a:effectLst/>
            </a:endParaRPr>
          </a:p>
          <a:p>
            <a:r>
              <a:rPr lang="en-CA" dirty="0">
                <a:effectLst/>
              </a:rPr>
              <a:t>We used build methodology to validate our microservice migration approach for this study. </a:t>
            </a:r>
          </a:p>
          <a:p>
            <a:r>
              <a:rPr lang="en-CA" dirty="0">
                <a:effectLst/>
              </a:rPr>
              <a:t>We defined our model for transitioning monolithic systems to microservices after doing some literature review. </a:t>
            </a:r>
            <a:br>
              <a:rPr lang="en-CA" dirty="0">
                <a:effectLst/>
              </a:rPr>
            </a:br>
            <a:r>
              <a:rPr lang="en-CA" dirty="0">
                <a:effectLst/>
              </a:rPr>
              <a:t>We used this migration model to obtain the later results. </a:t>
            </a:r>
          </a:p>
          <a:p>
            <a:r>
              <a:rPr lang="en-CA" dirty="0">
                <a:effectLst/>
              </a:rPr>
              <a:t>On the right, you can see the migration process, which is also composed of our five research objectives:</a:t>
            </a:r>
          </a:p>
          <a:p>
            <a:endParaRPr lang="en-CA" dirty="0">
              <a:effectLst/>
            </a:endParaRPr>
          </a:p>
          <a:p>
            <a:pPr lvl="0" rtl="0"/>
            <a:r>
              <a:rPr lang="en-CA" sz="1100" b="0" i="0" u="none" strike="noStrike" cap="none" dirty="0">
                <a:solidFill>
                  <a:srgbClr val="000000"/>
                </a:solidFill>
                <a:effectLst/>
                <a:latin typeface="Arial"/>
                <a:ea typeface="Arial"/>
                <a:cs typeface="Arial"/>
                <a:sym typeface="Arial"/>
              </a:rPr>
              <a:t>Extract and analyze the dependencies of monolithic systems</a:t>
            </a:r>
          </a:p>
          <a:p>
            <a:pPr lvl="0"/>
            <a:r>
              <a:rPr lang="en-CA" sz="1100" b="0" i="0" u="none" strike="noStrike" cap="none" dirty="0">
                <a:solidFill>
                  <a:srgbClr val="000000"/>
                </a:solidFill>
                <a:effectLst/>
                <a:latin typeface="Arial"/>
                <a:ea typeface="Arial"/>
                <a:cs typeface="Arial"/>
                <a:sym typeface="Arial"/>
              </a:rPr>
              <a:t>Understand the mechanism of different clustering algorithms and group the highly coupled dependencies into several clusters</a:t>
            </a:r>
          </a:p>
          <a:p>
            <a:pPr lvl="0"/>
            <a:r>
              <a:rPr lang="en-CA" sz="1100" b="0" i="0" u="none" strike="noStrike" cap="none" dirty="0">
                <a:solidFill>
                  <a:srgbClr val="000000"/>
                </a:solidFill>
                <a:effectLst/>
                <a:latin typeface="Arial"/>
                <a:ea typeface="Arial"/>
                <a:cs typeface="Arial"/>
                <a:sym typeface="Arial"/>
              </a:rPr>
              <a:t>Decompose the monolithic systems into several independent modules based on the clustering results</a:t>
            </a:r>
          </a:p>
          <a:p>
            <a:pPr lvl="0"/>
            <a:r>
              <a:rPr lang="en-CA" sz="1100" b="0" i="0" u="none" strike="noStrike" cap="none" dirty="0">
                <a:solidFill>
                  <a:srgbClr val="000000"/>
                </a:solidFill>
                <a:effectLst/>
                <a:latin typeface="Arial"/>
                <a:ea typeface="Arial"/>
                <a:cs typeface="Arial"/>
                <a:sym typeface="Arial"/>
              </a:rPr>
              <a:t>Construct decomposed modules as independent microservices, which will be deployed by using </a:t>
            </a:r>
            <a:r>
              <a:rPr lang="en-US" sz="1100" b="0" i="0" u="none" strike="noStrike" cap="none" dirty="0">
                <a:solidFill>
                  <a:srgbClr val="000000"/>
                </a:solidFill>
                <a:effectLst/>
                <a:latin typeface="Arial"/>
                <a:ea typeface="Arial"/>
                <a:cs typeface="Arial"/>
                <a:sym typeface="Arial"/>
              </a:rPr>
              <a:t>container techniques such as Docker</a:t>
            </a:r>
            <a:endParaRPr lang="en-CA" sz="1100" b="0" i="0" u="none" strike="noStrike" cap="none" dirty="0">
              <a:solidFill>
                <a:srgbClr val="000000"/>
              </a:solidFill>
              <a:effectLst/>
              <a:latin typeface="Arial"/>
              <a:ea typeface="Arial"/>
              <a:cs typeface="Arial"/>
              <a:sym typeface="Arial"/>
            </a:endParaRPr>
          </a:p>
          <a:p>
            <a:pPr lvl="0"/>
            <a:r>
              <a:rPr lang="en-CA" sz="1100" b="0" i="0" u="none" strike="noStrike" cap="none" dirty="0">
                <a:solidFill>
                  <a:srgbClr val="000000"/>
                </a:solidFill>
                <a:effectLst/>
                <a:latin typeface="Arial"/>
                <a:ea typeface="Arial"/>
                <a:cs typeface="Arial"/>
                <a:sym typeface="Arial"/>
              </a:rPr>
              <a:t>Testing the microservice systems with the comparison of the monolithic one</a:t>
            </a:r>
          </a:p>
          <a:p>
            <a:endParaRPr lang="en-CA" dirty="0">
              <a:effectLst/>
            </a:endParaRPr>
          </a:p>
          <a:p>
            <a:endParaRPr lang="en-CA" dirty="0">
              <a:effectLst/>
            </a:endParaRPr>
          </a:p>
          <a:p>
            <a:endParaRPr lang="en-CA" dirty="0">
              <a:effectLst/>
            </a:endParaRP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311700" y="599125"/>
            <a:ext cx="8520600" cy="6432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GB" sz="2188" b="1" dirty="0">
                <a:latin typeface="Times New Roman"/>
                <a:ea typeface="Times New Roman"/>
                <a:cs typeface="Times New Roman"/>
                <a:sym typeface="Times New Roman"/>
              </a:rPr>
              <a:t>  Techniques for migrating monolithic systems to microservices</a:t>
            </a:r>
            <a:endParaRPr sz="3566" b="1" dirty="0">
              <a:latin typeface="Times New Roman"/>
              <a:ea typeface="Times New Roman"/>
              <a:cs typeface="Times New Roman"/>
              <a:sym typeface="Times New Roman"/>
            </a:endParaRPr>
          </a:p>
        </p:txBody>
      </p:sp>
      <p:sp>
        <p:nvSpPr>
          <p:cNvPr id="60" name="Google Shape;60;p13"/>
          <p:cNvSpPr txBox="1">
            <a:spLocks noGrp="1"/>
          </p:cNvSpPr>
          <p:nvPr>
            <p:ph type="body" idx="1"/>
          </p:nvPr>
        </p:nvSpPr>
        <p:spPr>
          <a:xfrm>
            <a:off x="248625" y="1858750"/>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GB" sz="1600" dirty="0" err="1">
                <a:solidFill>
                  <a:schemeClr val="dk1"/>
                </a:solidFill>
                <a:latin typeface="Times New Roman"/>
                <a:ea typeface="Times New Roman"/>
                <a:cs typeface="Times New Roman"/>
                <a:sym typeface="Times New Roman"/>
              </a:rPr>
              <a:t>Shihao</a:t>
            </a:r>
            <a:r>
              <a:rPr lang="en-GB" sz="1600" dirty="0">
                <a:solidFill>
                  <a:schemeClr val="dk1"/>
                </a:solidFill>
                <a:latin typeface="Times New Roman"/>
                <a:ea typeface="Times New Roman"/>
                <a:cs typeface="Times New Roman"/>
                <a:sym typeface="Times New Roman"/>
              </a:rPr>
              <a:t> Hu</a:t>
            </a: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GB" sz="1600" dirty="0">
                <a:solidFill>
                  <a:schemeClr val="dk1"/>
                </a:solidFill>
                <a:latin typeface="Times New Roman"/>
                <a:ea typeface="Times New Roman"/>
                <a:cs typeface="Times New Roman"/>
                <a:sym typeface="Times New Roman"/>
              </a:rPr>
              <a:t>THESIS - CS 4490Z</a:t>
            </a: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GB" sz="1600" dirty="0">
                <a:solidFill>
                  <a:schemeClr val="dk1"/>
                </a:solidFill>
                <a:latin typeface="Times New Roman"/>
                <a:ea typeface="Times New Roman"/>
                <a:cs typeface="Times New Roman"/>
                <a:sym typeface="Times New Roman"/>
              </a:rPr>
              <a:t>Department of Computer Science</a:t>
            </a:r>
            <a:endParaRPr sz="1600"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GB" sz="1600" dirty="0">
                <a:solidFill>
                  <a:schemeClr val="dk1"/>
                </a:solidFill>
                <a:latin typeface="Times New Roman"/>
                <a:ea typeface="Times New Roman"/>
                <a:cs typeface="Times New Roman"/>
                <a:sym typeface="Times New Roman"/>
              </a:rPr>
              <a:t>Western University </a:t>
            </a:r>
            <a:endParaRPr sz="1600"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GB" sz="1600" dirty="0">
                <a:solidFill>
                  <a:schemeClr val="dk1"/>
                </a:solidFill>
                <a:latin typeface="Times New Roman"/>
                <a:ea typeface="Times New Roman"/>
                <a:cs typeface="Times New Roman"/>
                <a:sym typeface="Times New Roman"/>
              </a:rPr>
              <a:t>Prof. Konstantinos </a:t>
            </a:r>
            <a:r>
              <a:rPr lang="en-GB" sz="1600" dirty="0" err="1">
                <a:solidFill>
                  <a:schemeClr val="dk1"/>
                </a:solidFill>
                <a:latin typeface="Times New Roman"/>
                <a:ea typeface="Times New Roman"/>
                <a:cs typeface="Times New Roman"/>
                <a:sym typeface="Times New Roman"/>
              </a:rPr>
              <a:t>Kontogiannis</a:t>
            </a:r>
            <a:endParaRPr sz="1600" dirty="0">
              <a:solidFill>
                <a:schemeClr val="dk1"/>
              </a:solidFill>
              <a:latin typeface="Times New Roman"/>
              <a:ea typeface="Times New Roman"/>
              <a:cs typeface="Times New Roman"/>
              <a:sym typeface="Times New Roman"/>
            </a:endParaRPr>
          </a:p>
          <a:p>
            <a:pPr marL="3200400" lvl="0" indent="0" algn="l" rtl="0">
              <a:lnSpc>
                <a:spcPct val="100000"/>
              </a:lnSpc>
              <a:spcBef>
                <a:spcPts val="0"/>
              </a:spcBef>
              <a:spcAft>
                <a:spcPts val="0"/>
              </a:spcAft>
              <a:buClr>
                <a:schemeClr val="dk1"/>
              </a:buClr>
              <a:buSzPts val="1100"/>
              <a:buFont typeface="Arial"/>
              <a:buNone/>
            </a:pPr>
            <a:r>
              <a:rPr lang="en-GB" sz="1600" dirty="0">
                <a:solidFill>
                  <a:schemeClr val="dk1"/>
                </a:solidFill>
                <a:latin typeface="Times New Roman"/>
                <a:ea typeface="Times New Roman"/>
                <a:cs typeface="Times New Roman"/>
                <a:sym typeface="Times New Roman"/>
              </a:rPr>
              <a:t>    Prof. Nazim </a:t>
            </a:r>
            <a:r>
              <a:rPr lang="en-GB" sz="1600" dirty="0" err="1">
                <a:solidFill>
                  <a:schemeClr val="dk1"/>
                </a:solidFill>
                <a:latin typeface="Times New Roman"/>
                <a:ea typeface="Times New Roman"/>
                <a:cs typeface="Times New Roman"/>
                <a:sym typeface="Times New Roman"/>
              </a:rPr>
              <a:t>Madhavji</a:t>
            </a:r>
            <a:endParaRPr sz="1600" dirty="0">
              <a:latin typeface="Times New Roman"/>
              <a:ea typeface="Times New Roman"/>
              <a:cs typeface="Times New Roman"/>
              <a:sym typeface="Times New Roman"/>
            </a:endParaRPr>
          </a:p>
        </p:txBody>
      </p:sp>
      <p:sp>
        <p:nvSpPr>
          <p:cNvPr id="61" name="Google Shape;6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1</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220" dirty="0">
                <a:latin typeface="Times New Roman"/>
                <a:ea typeface="Times New Roman"/>
                <a:cs typeface="Times New Roman"/>
                <a:sym typeface="Times New Roman"/>
              </a:rPr>
              <a:t>Technical details:</a:t>
            </a:r>
            <a:endParaRPr sz="2220" dirty="0">
              <a:latin typeface="Times New Roman"/>
              <a:ea typeface="Times New Roman"/>
              <a:cs typeface="Times New Roman"/>
              <a:sym typeface="Times New Roman"/>
            </a:endParaRPr>
          </a:p>
        </p:txBody>
      </p:sp>
      <p:sp>
        <p:nvSpPr>
          <p:cNvPr id="120" name="Google Shape;120;p22"/>
          <p:cNvSpPr txBox="1">
            <a:spLocks noGrp="1"/>
          </p:cNvSpPr>
          <p:nvPr>
            <p:ph type="body" idx="1"/>
          </p:nvPr>
        </p:nvSpPr>
        <p:spPr>
          <a:xfrm>
            <a:off x="311700" y="1152475"/>
            <a:ext cx="8520600" cy="3510900"/>
          </a:xfrm>
          <a:prstGeom prst="rect">
            <a:avLst/>
          </a:prstGeom>
        </p:spPr>
        <p:txBody>
          <a:bodyPr spcFirstLastPara="1" wrap="square" lIns="91425" tIns="91425" rIns="91425" bIns="91425" anchor="t" anchorCtr="0">
            <a:normAutofit fontScale="25000" lnSpcReduction="20000"/>
          </a:bodyPr>
          <a:lstStyle/>
          <a:p>
            <a:pPr marL="457200" lvl="0" indent="-357981" algn="just" rtl="0">
              <a:spcBef>
                <a:spcPts val="0"/>
              </a:spcBef>
              <a:spcAft>
                <a:spcPts val="0"/>
              </a:spcAft>
              <a:buClr>
                <a:schemeClr val="dk1"/>
              </a:buClr>
              <a:buSzPct val="100000"/>
              <a:buFont typeface="Times New Roman"/>
              <a:buChar char="●"/>
            </a:pPr>
            <a:r>
              <a:rPr lang="en-GB" sz="8150" dirty="0">
                <a:solidFill>
                  <a:schemeClr val="dk1"/>
                </a:solidFill>
                <a:latin typeface="Times New Roman"/>
                <a:ea typeface="Times New Roman"/>
                <a:cs typeface="Times New Roman"/>
                <a:sym typeface="Times New Roman"/>
              </a:rPr>
              <a:t>We first used a tool called </a:t>
            </a:r>
            <a:r>
              <a:rPr lang="en-GB" sz="8150" dirty="0" err="1">
                <a:solidFill>
                  <a:schemeClr val="dk1"/>
                </a:solidFill>
                <a:latin typeface="Times New Roman"/>
                <a:ea typeface="Times New Roman"/>
                <a:cs typeface="Times New Roman"/>
                <a:sym typeface="Times New Roman"/>
              </a:rPr>
              <a:t>sourceNavigator</a:t>
            </a:r>
            <a:r>
              <a:rPr lang="en-GB" sz="8150" dirty="0">
                <a:solidFill>
                  <a:schemeClr val="dk1"/>
                </a:solidFill>
                <a:latin typeface="Times New Roman"/>
                <a:ea typeface="Times New Roman"/>
                <a:cs typeface="Times New Roman"/>
                <a:sym typeface="Times New Roman"/>
              </a:rPr>
              <a:t> with some additional process and modification for the system dependencies extraction. </a:t>
            </a:r>
            <a:endParaRPr sz="8150" dirty="0">
              <a:solidFill>
                <a:schemeClr val="dk1"/>
              </a:solidFill>
              <a:latin typeface="Times New Roman"/>
              <a:ea typeface="Times New Roman"/>
              <a:cs typeface="Times New Roman"/>
              <a:sym typeface="Times New Roman"/>
            </a:endParaRPr>
          </a:p>
          <a:p>
            <a:pPr marL="457200" lvl="0" indent="-357981" algn="just" rtl="0">
              <a:spcBef>
                <a:spcPts val="0"/>
              </a:spcBef>
              <a:spcAft>
                <a:spcPts val="0"/>
              </a:spcAft>
              <a:buClr>
                <a:schemeClr val="dk1"/>
              </a:buClr>
              <a:buSzPct val="100000"/>
              <a:buFont typeface="Times New Roman"/>
              <a:buChar char="●"/>
            </a:pPr>
            <a:r>
              <a:rPr lang="en-GB" sz="8150" dirty="0">
                <a:solidFill>
                  <a:schemeClr val="dk1"/>
                </a:solidFill>
                <a:latin typeface="Times New Roman"/>
                <a:ea typeface="Times New Roman"/>
                <a:cs typeface="Times New Roman"/>
                <a:sym typeface="Times New Roman"/>
              </a:rPr>
              <a:t>We then used some clustering tools such as Bunch or ACDC for the clustering process with the comparison and analysis of different algorithms.</a:t>
            </a:r>
            <a:endParaRPr sz="8150" dirty="0">
              <a:solidFill>
                <a:schemeClr val="dk1"/>
              </a:solidFill>
              <a:latin typeface="Times New Roman"/>
              <a:ea typeface="Times New Roman"/>
              <a:cs typeface="Times New Roman"/>
              <a:sym typeface="Times New Roman"/>
            </a:endParaRPr>
          </a:p>
          <a:p>
            <a:pPr marL="457200" lvl="0" indent="-357981" algn="just" rtl="0">
              <a:spcBef>
                <a:spcPts val="0"/>
              </a:spcBef>
              <a:spcAft>
                <a:spcPts val="0"/>
              </a:spcAft>
              <a:buClr>
                <a:schemeClr val="dk1"/>
              </a:buClr>
              <a:buSzPct val="100000"/>
              <a:buFont typeface="Times New Roman"/>
              <a:buChar char="●"/>
            </a:pPr>
            <a:r>
              <a:rPr lang="en-GB" sz="8150" dirty="0">
                <a:solidFill>
                  <a:schemeClr val="dk1"/>
                </a:solidFill>
                <a:latin typeface="Times New Roman"/>
                <a:ea typeface="Times New Roman"/>
                <a:cs typeface="Times New Roman"/>
                <a:sym typeface="Times New Roman"/>
              </a:rPr>
              <a:t>The main language we used for constructing the microservices is Java 8, and we have adopted some Spring Framework such as Spring Boot and Spring Cloud Alibaba for helping us to develop microservice applications faster and easier.</a:t>
            </a:r>
            <a:endParaRPr sz="8150" dirty="0">
              <a:solidFill>
                <a:schemeClr val="dk1"/>
              </a:solidFill>
              <a:latin typeface="Times New Roman"/>
              <a:ea typeface="Times New Roman"/>
              <a:cs typeface="Times New Roman"/>
              <a:sym typeface="Times New Roman"/>
            </a:endParaRPr>
          </a:p>
          <a:p>
            <a:pPr marL="457200" lvl="0" indent="-357981" algn="just" rtl="0">
              <a:spcBef>
                <a:spcPts val="0"/>
              </a:spcBef>
              <a:spcAft>
                <a:spcPts val="0"/>
              </a:spcAft>
              <a:buClr>
                <a:schemeClr val="dk1"/>
              </a:buClr>
              <a:buSzPct val="100000"/>
              <a:buFont typeface="Times New Roman"/>
              <a:buChar char="●"/>
            </a:pPr>
            <a:r>
              <a:rPr lang="en-GB" sz="8150" dirty="0">
                <a:solidFill>
                  <a:schemeClr val="dk1"/>
                </a:solidFill>
                <a:latin typeface="Times New Roman"/>
                <a:ea typeface="Times New Roman"/>
                <a:cs typeface="Times New Roman"/>
                <a:sym typeface="Times New Roman"/>
              </a:rPr>
              <a:t>We have used API testing which is part of integration testing to test all the REST APIs we defined in each microservice.</a:t>
            </a:r>
            <a:endParaRPr sz="8150" dirty="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dirty="0"/>
          </a:p>
        </p:txBody>
      </p:sp>
      <p:sp>
        <p:nvSpPr>
          <p:cNvPr id="121" name="Google Shape;12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10</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latin typeface="Times New Roman"/>
                <a:ea typeface="Times New Roman"/>
                <a:cs typeface="Times New Roman"/>
                <a:sym typeface="Times New Roman"/>
              </a:rPr>
              <a:t>RESULTS</a:t>
            </a:r>
            <a:endParaRPr sz="2800" dirty="0">
              <a:latin typeface="Times New Roman"/>
              <a:ea typeface="Times New Roman"/>
              <a:cs typeface="Times New Roman"/>
              <a:sym typeface="Times New Roman"/>
            </a:endParaRPr>
          </a:p>
        </p:txBody>
      </p:sp>
      <p:sp>
        <p:nvSpPr>
          <p:cNvPr id="134" name="Google Shape;134;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228600" lvl="0" indent="0" algn="just" rtl="0">
              <a:spcBef>
                <a:spcPts val="0"/>
              </a:spcBef>
              <a:spcAft>
                <a:spcPts val="0"/>
              </a:spcAft>
              <a:buNone/>
            </a:pPr>
            <a:r>
              <a:rPr lang="en-GB" sz="2200" dirty="0">
                <a:solidFill>
                  <a:schemeClr val="dk1"/>
                </a:solidFill>
                <a:latin typeface="Times New Roman"/>
                <a:ea typeface="Times New Roman"/>
                <a:cs typeface="Times New Roman"/>
                <a:sym typeface="Times New Roman"/>
              </a:rPr>
              <a:t>Three key results:</a:t>
            </a:r>
            <a:endParaRPr sz="2200" dirty="0">
              <a:solidFill>
                <a:schemeClr val="dk1"/>
              </a:solidFill>
              <a:latin typeface="Times New Roman"/>
              <a:ea typeface="Times New Roman"/>
              <a:cs typeface="Times New Roman"/>
              <a:sym typeface="Times New Roman"/>
            </a:endParaRPr>
          </a:p>
          <a:p>
            <a:pPr marL="228600" lvl="0" indent="0" algn="just"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228600" lvl="0" indent="0" algn="just"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Understand the mechanism of different clustering algorithms and group the highly coupled dependencies into several clusters</a:t>
            </a:r>
            <a:endParaRPr sz="20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Reconstruct the monolithic systems into several independent microservices based on the clustering results</a:t>
            </a:r>
            <a:endParaRPr sz="20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Testing the microservice system and compare it with the monolithic one</a:t>
            </a:r>
            <a:endParaRPr sz="2000" dirty="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dirty="0"/>
          </a:p>
        </p:txBody>
      </p:sp>
      <p:sp>
        <p:nvSpPr>
          <p:cNvPr id="135" name="Google Shape;13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11</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latin typeface="Times New Roman"/>
                <a:ea typeface="Times New Roman"/>
                <a:cs typeface="Times New Roman"/>
                <a:sym typeface="Times New Roman"/>
              </a:rPr>
              <a:t>A monolithic system - </a:t>
            </a:r>
            <a:r>
              <a:rPr lang="en-GB" sz="2800" dirty="0" err="1">
                <a:latin typeface="Times New Roman"/>
                <a:ea typeface="Times New Roman"/>
                <a:cs typeface="Times New Roman"/>
                <a:sym typeface="Times New Roman"/>
              </a:rPr>
              <a:t>petclinic</a:t>
            </a:r>
            <a:endParaRPr sz="2800" dirty="0">
              <a:latin typeface="Times New Roman"/>
              <a:ea typeface="Times New Roman"/>
              <a:cs typeface="Times New Roman"/>
              <a:sym typeface="Times New Roman"/>
            </a:endParaRPr>
          </a:p>
        </p:txBody>
      </p:sp>
      <p:sp>
        <p:nvSpPr>
          <p:cNvPr id="141" name="Google Shape;14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2000" dirty="0">
                <a:latin typeface="Times New Roman" panose="02020603050405020304" pitchFamily="18" charset="0"/>
                <a:cs typeface="Times New Roman" panose="02020603050405020304" pitchFamily="18" charset="0"/>
              </a:rPr>
              <a:t>Limitations:</a:t>
            </a:r>
          </a:p>
          <a:p>
            <a:pPr marL="342900">
              <a:spcAft>
                <a:spcPts val="1200"/>
              </a:spcAft>
            </a:pPr>
            <a:r>
              <a:rPr lang="en-US" sz="2000" dirty="0">
                <a:latin typeface="Times New Roman" panose="02020603050405020304" pitchFamily="18" charset="0"/>
                <a:cs typeface="Times New Roman" panose="02020603050405020304" pitchFamily="18" charset="0"/>
              </a:rPr>
              <a:t>Inconvenient</a:t>
            </a:r>
          </a:p>
          <a:p>
            <a:pPr marL="342900">
              <a:spcAft>
                <a:spcPts val="1200"/>
              </a:spcAft>
            </a:pPr>
            <a:r>
              <a:rPr lang="en-US" sz="2000" dirty="0">
                <a:latin typeface="Times New Roman" panose="02020603050405020304" pitchFamily="18" charset="0"/>
                <a:cs typeface="Times New Roman" panose="02020603050405020304" pitchFamily="18" charset="0"/>
              </a:rPr>
              <a:t>Causing waste</a:t>
            </a:r>
          </a:p>
          <a:p>
            <a:pPr marL="342900">
              <a:spcAft>
                <a:spcPts val="1200"/>
              </a:spcAft>
            </a:pPr>
            <a:r>
              <a:rPr lang="en-US" sz="2000" dirty="0">
                <a:latin typeface="Times New Roman" panose="02020603050405020304" pitchFamily="18" charset="0"/>
                <a:cs typeface="Times New Roman" panose="02020603050405020304" pitchFamily="18" charset="0"/>
              </a:rPr>
              <a:t>Not for larger projects</a:t>
            </a:r>
          </a:p>
        </p:txBody>
      </p:sp>
      <p:sp>
        <p:nvSpPr>
          <p:cNvPr id="142" name="Google Shape;14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12</a:t>
            </a:fld>
            <a:endParaRPr>
              <a:solidFill>
                <a:schemeClr val="dk1"/>
              </a:solidFill>
              <a:latin typeface="Old Standard TT"/>
              <a:ea typeface="Old Standard TT"/>
              <a:cs typeface="Old Standard TT"/>
              <a:sym typeface="Old Standard TT"/>
            </a:endParaRPr>
          </a:p>
        </p:txBody>
      </p:sp>
      <p:pic>
        <p:nvPicPr>
          <p:cNvPr id="143" name="Google Shape;143;p25"/>
          <p:cNvPicPr preferRelativeResize="0"/>
          <p:nvPr/>
        </p:nvPicPr>
        <p:blipFill>
          <a:blip r:embed="rId3">
            <a:alphaModFix/>
          </a:blip>
          <a:stretch>
            <a:fillRect/>
          </a:stretch>
        </p:blipFill>
        <p:spPr>
          <a:xfrm>
            <a:off x="3882886" y="1171600"/>
            <a:ext cx="4949414" cy="2631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200" dirty="0">
                <a:latin typeface="Times New Roman"/>
                <a:ea typeface="Times New Roman"/>
                <a:cs typeface="Times New Roman"/>
                <a:sym typeface="Times New Roman"/>
              </a:rPr>
              <a:t>Dependency extraction and Analysis:</a:t>
            </a:r>
            <a:endParaRPr sz="2200" dirty="0">
              <a:latin typeface="Times New Roman"/>
              <a:ea typeface="Times New Roman"/>
              <a:cs typeface="Times New Roman"/>
              <a:sym typeface="Times New Roman"/>
            </a:endParaRPr>
          </a:p>
        </p:txBody>
      </p:sp>
      <p:sp>
        <p:nvSpPr>
          <p:cNvPr id="149" name="Google Shape;149;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solidFill>
                  <a:schemeClr val="dk1"/>
                </a:solidFill>
                <a:latin typeface="Times New Roman"/>
                <a:ea typeface="Times New Roman"/>
                <a:cs typeface="Times New Roman"/>
                <a:sym typeface="Times New Roman"/>
              </a:rPr>
              <a:t>The diagram on the right is </a:t>
            </a:r>
            <a:endParaRPr sz="20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000" dirty="0">
                <a:solidFill>
                  <a:schemeClr val="dk1"/>
                </a:solidFill>
                <a:latin typeface="Times New Roman"/>
                <a:ea typeface="Times New Roman"/>
                <a:cs typeface="Times New Roman"/>
                <a:sym typeface="Times New Roman"/>
              </a:rPr>
              <a:t>the system analysis we did </a:t>
            </a:r>
            <a:endParaRPr sz="20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000" dirty="0">
                <a:solidFill>
                  <a:schemeClr val="dk1"/>
                </a:solidFill>
                <a:latin typeface="Times New Roman"/>
                <a:ea typeface="Times New Roman"/>
                <a:cs typeface="Times New Roman"/>
                <a:sym typeface="Times New Roman"/>
              </a:rPr>
              <a:t>on a open-source monolithic</a:t>
            </a:r>
            <a:endParaRPr sz="20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000" dirty="0">
                <a:solidFill>
                  <a:schemeClr val="dk1"/>
                </a:solidFill>
                <a:latin typeface="Times New Roman"/>
                <a:ea typeface="Times New Roman"/>
                <a:cs typeface="Times New Roman"/>
                <a:sym typeface="Times New Roman"/>
              </a:rPr>
              <a:t>System. And the result is </a:t>
            </a:r>
            <a:endParaRPr sz="20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000" dirty="0">
                <a:solidFill>
                  <a:schemeClr val="dk1"/>
                </a:solidFill>
                <a:latin typeface="Times New Roman"/>
                <a:ea typeface="Times New Roman"/>
                <a:cs typeface="Times New Roman"/>
                <a:sym typeface="Times New Roman"/>
              </a:rPr>
              <a:t>process to MDG for later </a:t>
            </a:r>
            <a:endParaRPr sz="2000"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GB" sz="2000" dirty="0">
                <a:solidFill>
                  <a:schemeClr val="dk1"/>
                </a:solidFill>
                <a:latin typeface="Times New Roman"/>
                <a:ea typeface="Times New Roman"/>
                <a:cs typeface="Times New Roman"/>
                <a:sym typeface="Times New Roman"/>
              </a:rPr>
              <a:t>clustering process.</a:t>
            </a:r>
            <a:endParaRPr sz="2000" dirty="0">
              <a:solidFill>
                <a:schemeClr val="dk1"/>
              </a:solidFill>
              <a:latin typeface="Times New Roman"/>
              <a:ea typeface="Times New Roman"/>
              <a:cs typeface="Times New Roman"/>
              <a:sym typeface="Times New Roman"/>
            </a:endParaRPr>
          </a:p>
        </p:txBody>
      </p:sp>
      <p:sp>
        <p:nvSpPr>
          <p:cNvPr id="150" name="Google Shape;15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13</a:t>
            </a:fld>
            <a:endParaRPr>
              <a:solidFill>
                <a:schemeClr val="dk1"/>
              </a:solidFill>
              <a:latin typeface="Old Standard TT"/>
              <a:ea typeface="Old Standard TT"/>
              <a:cs typeface="Old Standard TT"/>
              <a:sym typeface="Old Standard TT"/>
            </a:endParaRPr>
          </a:p>
        </p:txBody>
      </p:sp>
      <p:pic>
        <p:nvPicPr>
          <p:cNvPr id="151" name="Google Shape;151;p26"/>
          <p:cNvPicPr preferRelativeResize="0"/>
          <p:nvPr/>
        </p:nvPicPr>
        <p:blipFill>
          <a:blip r:embed="rId3">
            <a:alphaModFix/>
          </a:blip>
          <a:stretch>
            <a:fillRect/>
          </a:stretch>
        </p:blipFill>
        <p:spPr>
          <a:xfrm>
            <a:off x="3392425" y="1295650"/>
            <a:ext cx="5628723" cy="2983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269850"/>
            <a:ext cx="8520600" cy="60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200" dirty="0">
                <a:latin typeface="Times New Roman"/>
                <a:ea typeface="Times New Roman"/>
                <a:cs typeface="Times New Roman"/>
                <a:sym typeface="Times New Roman"/>
              </a:rPr>
              <a:t>Clustering mechanism:</a:t>
            </a:r>
            <a:endParaRPr sz="2200" dirty="0">
              <a:latin typeface="Times New Roman"/>
              <a:ea typeface="Times New Roman"/>
              <a:cs typeface="Times New Roman"/>
              <a:sym typeface="Times New Roman"/>
            </a:endParaRPr>
          </a:p>
        </p:txBody>
      </p:sp>
      <p:sp>
        <p:nvSpPr>
          <p:cNvPr id="157" name="Google Shape;157;p27"/>
          <p:cNvSpPr txBox="1">
            <a:spLocks noGrp="1"/>
          </p:cNvSpPr>
          <p:nvPr>
            <p:ph type="body" idx="1"/>
          </p:nvPr>
        </p:nvSpPr>
        <p:spPr>
          <a:xfrm>
            <a:off x="311700" y="875550"/>
            <a:ext cx="8520600" cy="400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solidFill>
                  <a:schemeClr val="dk1"/>
                </a:solidFill>
                <a:latin typeface="Times New Roman"/>
                <a:ea typeface="Times New Roman"/>
                <a:cs typeface="Times New Roman"/>
                <a:sym typeface="Times New Roman"/>
              </a:rPr>
              <a:t>Here we introduced the clustering mechanism from the Bunch tool:</a:t>
            </a:r>
            <a:endParaRPr sz="2000"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
        <p:nvSpPr>
          <p:cNvPr id="158" name="Google Shape;15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14</a:t>
            </a:fld>
            <a:endParaRPr>
              <a:solidFill>
                <a:schemeClr val="dk1"/>
              </a:solidFill>
              <a:latin typeface="Old Standard TT"/>
              <a:ea typeface="Old Standard TT"/>
              <a:cs typeface="Old Standard TT"/>
              <a:sym typeface="Old Standard TT"/>
            </a:endParaRPr>
          </a:p>
        </p:txBody>
      </p:sp>
      <p:pic>
        <p:nvPicPr>
          <p:cNvPr id="159" name="Google Shape;159;p27"/>
          <p:cNvPicPr preferRelativeResize="0"/>
          <p:nvPr/>
        </p:nvPicPr>
        <p:blipFill>
          <a:blip r:embed="rId3">
            <a:alphaModFix/>
          </a:blip>
          <a:stretch>
            <a:fillRect/>
          </a:stretch>
        </p:blipFill>
        <p:spPr>
          <a:xfrm>
            <a:off x="409350" y="1360225"/>
            <a:ext cx="6498226" cy="359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200" dirty="0">
                <a:latin typeface="Times New Roman"/>
                <a:ea typeface="Times New Roman"/>
                <a:cs typeface="Times New Roman"/>
                <a:sym typeface="Times New Roman"/>
              </a:rPr>
              <a:t>Input MDG:</a:t>
            </a:r>
            <a:endParaRPr sz="2200" dirty="0">
              <a:latin typeface="Times New Roman"/>
              <a:ea typeface="Times New Roman"/>
              <a:cs typeface="Times New Roman"/>
              <a:sym typeface="Times New Roman"/>
            </a:endParaRPr>
          </a:p>
        </p:txBody>
      </p:sp>
      <p:sp>
        <p:nvSpPr>
          <p:cNvPr id="165" name="Google Shape;165;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a:solidFill>
                  <a:schemeClr val="dk1"/>
                </a:solidFill>
                <a:latin typeface="Times New Roman"/>
                <a:ea typeface="Times New Roman"/>
                <a:cs typeface="Times New Roman"/>
                <a:sym typeface="Times New Roman"/>
              </a:rPr>
              <a:t>Here is the model dependency graph we </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000">
                <a:solidFill>
                  <a:schemeClr val="dk1"/>
                </a:solidFill>
                <a:latin typeface="Times New Roman"/>
                <a:ea typeface="Times New Roman"/>
                <a:cs typeface="Times New Roman"/>
                <a:sym typeface="Times New Roman"/>
              </a:rPr>
              <a:t>obtained based on the output of system</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000">
                <a:solidFill>
                  <a:schemeClr val="dk1"/>
                </a:solidFill>
                <a:latin typeface="Times New Roman"/>
                <a:ea typeface="Times New Roman"/>
                <a:cs typeface="Times New Roman"/>
                <a:sym typeface="Times New Roman"/>
              </a:rPr>
              <a:t>information analysis, each line indicates </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000">
                <a:solidFill>
                  <a:schemeClr val="dk1"/>
                </a:solidFill>
                <a:latin typeface="Times New Roman"/>
                <a:ea typeface="Times New Roman"/>
                <a:cs typeface="Times New Roman"/>
                <a:sym typeface="Times New Roman"/>
              </a:rPr>
              <a:t>a relationship exist between two elements.</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000">
                <a:solidFill>
                  <a:schemeClr val="dk1"/>
                </a:solidFill>
                <a:latin typeface="Times New Roman"/>
                <a:ea typeface="Times New Roman"/>
                <a:cs typeface="Times New Roman"/>
                <a:sym typeface="Times New Roman"/>
              </a:rPr>
              <a:t>Eg. Module 11 has relationships with </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GB" sz="2000">
                <a:solidFill>
                  <a:schemeClr val="dk1"/>
                </a:solidFill>
                <a:latin typeface="Times New Roman"/>
                <a:ea typeface="Times New Roman"/>
                <a:cs typeface="Times New Roman"/>
                <a:sym typeface="Times New Roman"/>
              </a:rPr>
              <a:t>system parts 24 and 25.</a:t>
            </a:r>
            <a:endParaRPr sz="2000">
              <a:solidFill>
                <a:schemeClr val="dk1"/>
              </a:solidFill>
              <a:latin typeface="Times New Roman"/>
              <a:ea typeface="Times New Roman"/>
              <a:cs typeface="Times New Roman"/>
              <a:sym typeface="Times New Roman"/>
            </a:endParaRPr>
          </a:p>
        </p:txBody>
      </p:sp>
      <p:sp>
        <p:nvSpPr>
          <p:cNvPr id="166" name="Google Shape;16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15</a:t>
            </a:fld>
            <a:endParaRPr>
              <a:solidFill>
                <a:schemeClr val="dk1"/>
              </a:solidFill>
              <a:latin typeface="Old Standard TT"/>
              <a:ea typeface="Old Standard TT"/>
              <a:cs typeface="Old Standard TT"/>
              <a:sym typeface="Old Standard TT"/>
            </a:endParaRPr>
          </a:p>
        </p:txBody>
      </p:sp>
      <p:pic>
        <p:nvPicPr>
          <p:cNvPr id="167" name="Google Shape;167;p28"/>
          <p:cNvPicPr preferRelativeResize="0"/>
          <p:nvPr/>
        </p:nvPicPr>
        <p:blipFill>
          <a:blip r:embed="rId3">
            <a:alphaModFix/>
          </a:blip>
          <a:stretch>
            <a:fillRect/>
          </a:stretch>
        </p:blipFill>
        <p:spPr>
          <a:xfrm>
            <a:off x="4726800" y="1170750"/>
            <a:ext cx="4075175" cy="337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990"/>
              <a:buFont typeface="Arial"/>
              <a:buNone/>
            </a:pPr>
            <a:r>
              <a:rPr lang="en-GB" sz="2200" dirty="0">
                <a:latin typeface="Times New Roman"/>
                <a:ea typeface="Times New Roman"/>
                <a:cs typeface="Times New Roman"/>
                <a:sym typeface="Times New Roman"/>
              </a:rPr>
              <a:t>Clustering results:</a:t>
            </a:r>
            <a:endParaRPr sz="2200" dirty="0"/>
          </a:p>
        </p:txBody>
      </p:sp>
      <p:sp>
        <p:nvSpPr>
          <p:cNvPr id="173" name="Google Shape;173;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2000">
                <a:solidFill>
                  <a:schemeClr val="dk1"/>
                </a:solidFill>
                <a:latin typeface="Times New Roman"/>
                <a:ea typeface="Times New Roman"/>
                <a:cs typeface="Times New Roman"/>
                <a:sym typeface="Times New Roman"/>
              </a:rPr>
              <a:t>The following result corresponds to the clustering process as we defined in our </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GB" sz="2000">
                <a:solidFill>
                  <a:schemeClr val="dk1"/>
                </a:solidFill>
                <a:latin typeface="Times New Roman"/>
                <a:ea typeface="Times New Roman"/>
                <a:cs typeface="Times New Roman"/>
                <a:sym typeface="Times New Roman"/>
              </a:rPr>
              <a:t>implementation strategy:</a:t>
            </a:r>
            <a:endParaRPr sz="2000">
              <a:solidFill>
                <a:schemeClr val="dk1"/>
              </a:solidFill>
              <a:latin typeface="Times New Roman"/>
              <a:ea typeface="Times New Roman"/>
              <a:cs typeface="Times New Roman"/>
              <a:sym typeface="Times New Roman"/>
            </a:endParaRPr>
          </a:p>
        </p:txBody>
      </p:sp>
      <p:sp>
        <p:nvSpPr>
          <p:cNvPr id="174" name="Google Shape;17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16</a:t>
            </a:fld>
            <a:endParaRPr>
              <a:solidFill>
                <a:schemeClr val="dk1"/>
              </a:solidFill>
              <a:latin typeface="Old Standard TT"/>
              <a:ea typeface="Old Standard TT"/>
              <a:cs typeface="Old Standard TT"/>
              <a:sym typeface="Old Standard TT"/>
            </a:endParaRPr>
          </a:p>
        </p:txBody>
      </p:sp>
      <p:pic>
        <p:nvPicPr>
          <p:cNvPr id="175" name="Google Shape;175;p29"/>
          <p:cNvPicPr preferRelativeResize="0"/>
          <p:nvPr/>
        </p:nvPicPr>
        <p:blipFill>
          <a:blip r:embed="rId3">
            <a:alphaModFix/>
          </a:blip>
          <a:stretch>
            <a:fillRect/>
          </a:stretch>
        </p:blipFill>
        <p:spPr>
          <a:xfrm>
            <a:off x="311700" y="2332383"/>
            <a:ext cx="8520600" cy="22364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200" dirty="0">
                <a:latin typeface="Times New Roman"/>
                <a:ea typeface="Times New Roman"/>
                <a:cs typeface="Times New Roman"/>
                <a:sym typeface="Times New Roman"/>
              </a:rPr>
              <a:t>Reconstructed microservices:</a:t>
            </a:r>
            <a:endParaRPr sz="2200" dirty="0">
              <a:latin typeface="Times New Roman"/>
              <a:ea typeface="Times New Roman"/>
              <a:cs typeface="Times New Roman"/>
              <a:sym typeface="Times New Roman"/>
            </a:endParaRPr>
          </a:p>
        </p:txBody>
      </p:sp>
      <p:sp>
        <p:nvSpPr>
          <p:cNvPr id="181" name="Google Shape;18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a:solidFill>
                  <a:schemeClr val="dk1"/>
                </a:solidFill>
                <a:latin typeface="Times New Roman"/>
                <a:ea typeface="Times New Roman"/>
                <a:cs typeface="Times New Roman"/>
                <a:sym typeface="Times New Roman"/>
              </a:rPr>
              <a:t>Here the figure shows the </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000">
                <a:solidFill>
                  <a:schemeClr val="dk1"/>
                </a:solidFill>
                <a:latin typeface="Times New Roman"/>
                <a:ea typeface="Times New Roman"/>
                <a:cs typeface="Times New Roman"/>
                <a:sym typeface="Times New Roman"/>
              </a:rPr>
              <a:t>microservices we built based</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000">
                <a:solidFill>
                  <a:schemeClr val="dk1"/>
                </a:solidFill>
                <a:latin typeface="Times New Roman"/>
                <a:ea typeface="Times New Roman"/>
                <a:cs typeface="Times New Roman"/>
                <a:sym typeface="Times New Roman"/>
              </a:rPr>
              <a:t>on the clustering results we </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GB" sz="2000">
                <a:solidFill>
                  <a:schemeClr val="dk1"/>
                </a:solidFill>
                <a:latin typeface="Times New Roman"/>
                <a:ea typeface="Times New Roman"/>
                <a:cs typeface="Times New Roman"/>
                <a:sym typeface="Times New Roman"/>
              </a:rPr>
              <a:t>obtained before:</a:t>
            </a:r>
            <a:endParaRPr sz="2000">
              <a:solidFill>
                <a:schemeClr val="dk1"/>
              </a:solidFill>
              <a:latin typeface="Times New Roman"/>
              <a:ea typeface="Times New Roman"/>
              <a:cs typeface="Times New Roman"/>
              <a:sym typeface="Times New Roman"/>
            </a:endParaRPr>
          </a:p>
        </p:txBody>
      </p:sp>
      <p:sp>
        <p:nvSpPr>
          <p:cNvPr id="182" name="Google Shape;18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17</a:t>
            </a:fld>
            <a:endParaRPr>
              <a:solidFill>
                <a:schemeClr val="dk1"/>
              </a:solidFill>
              <a:latin typeface="Old Standard TT"/>
              <a:ea typeface="Old Standard TT"/>
              <a:cs typeface="Old Standard TT"/>
              <a:sym typeface="Old Standard TT"/>
            </a:endParaRPr>
          </a:p>
        </p:txBody>
      </p:sp>
      <p:pic>
        <p:nvPicPr>
          <p:cNvPr id="183" name="Google Shape;183;p30"/>
          <p:cNvPicPr preferRelativeResize="0"/>
          <p:nvPr/>
        </p:nvPicPr>
        <p:blipFill>
          <a:blip r:embed="rId3">
            <a:alphaModFix/>
          </a:blip>
          <a:stretch>
            <a:fillRect/>
          </a:stretch>
        </p:blipFill>
        <p:spPr>
          <a:xfrm>
            <a:off x="3437075" y="1238850"/>
            <a:ext cx="5517975" cy="32032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latin typeface="Times New Roman"/>
                <a:ea typeface="Times New Roman"/>
                <a:cs typeface="Times New Roman"/>
                <a:sym typeface="Times New Roman"/>
              </a:rPr>
              <a:t>NOVELTY &amp; ANALYSIS</a:t>
            </a:r>
            <a:endParaRPr sz="2800" dirty="0">
              <a:latin typeface="Times New Roman"/>
              <a:ea typeface="Times New Roman"/>
              <a:cs typeface="Times New Roman"/>
              <a:sym typeface="Times New Roman"/>
            </a:endParaRPr>
          </a:p>
        </p:txBody>
      </p:sp>
      <p:sp>
        <p:nvSpPr>
          <p:cNvPr id="189" name="Google Shape;189;p31"/>
          <p:cNvSpPr txBox="1">
            <a:spLocks noGrp="1"/>
          </p:cNvSpPr>
          <p:nvPr>
            <p:ph type="body" idx="1"/>
          </p:nvPr>
        </p:nvSpPr>
        <p:spPr>
          <a:xfrm>
            <a:off x="311700" y="1152475"/>
            <a:ext cx="8520600" cy="36111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0"/>
              </a:spcBef>
              <a:spcAft>
                <a:spcPts val="0"/>
              </a:spcAft>
              <a:buClr>
                <a:schemeClr val="dk1"/>
              </a:buClr>
              <a:buSzPts val="275"/>
              <a:buFont typeface="Arial"/>
              <a:buNone/>
            </a:pPr>
            <a:r>
              <a:rPr lang="en-GB" sz="8000" dirty="0">
                <a:solidFill>
                  <a:schemeClr val="dk1"/>
                </a:solidFill>
                <a:latin typeface="Times New Roman"/>
                <a:ea typeface="Times New Roman"/>
                <a:cs typeface="Times New Roman"/>
                <a:sym typeface="Times New Roman"/>
              </a:rPr>
              <a:t>We have compared our results with the results presented by </a:t>
            </a:r>
            <a:r>
              <a:rPr lang="en-GB" sz="8000" dirty="0" err="1">
                <a:solidFill>
                  <a:schemeClr val="dk1"/>
                </a:solidFill>
                <a:latin typeface="Times New Roman"/>
                <a:ea typeface="Times New Roman"/>
                <a:cs typeface="Times New Roman"/>
                <a:sym typeface="Times New Roman"/>
              </a:rPr>
              <a:t>Kamimura</a:t>
            </a:r>
            <a:r>
              <a:rPr lang="en-GB" sz="8000" dirty="0">
                <a:solidFill>
                  <a:schemeClr val="dk1"/>
                </a:solidFill>
                <a:latin typeface="Times New Roman"/>
                <a:ea typeface="Times New Roman"/>
                <a:cs typeface="Times New Roman"/>
                <a:sym typeface="Times New Roman"/>
              </a:rPr>
              <a:t> &amp; Yano &amp; </a:t>
            </a:r>
            <a:r>
              <a:rPr lang="en-GB" sz="8000" dirty="0" err="1">
                <a:solidFill>
                  <a:schemeClr val="dk1"/>
                </a:solidFill>
                <a:latin typeface="Times New Roman"/>
                <a:ea typeface="Times New Roman"/>
                <a:cs typeface="Times New Roman"/>
                <a:sym typeface="Times New Roman"/>
              </a:rPr>
              <a:t>Hatano</a:t>
            </a:r>
            <a:r>
              <a:rPr lang="en-GB" sz="8000" dirty="0">
                <a:solidFill>
                  <a:schemeClr val="dk1"/>
                </a:solidFill>
                <a:latin typeface="Times New Roman"/>
                <a:ea typeface="Times New Roman"/>
                <a:cs typeface="Times New Roman"/>
                <a:sym typeface="Times New Roman"/>
              </a:rPr>
              <a:t> &amp; Matsuo: They first proposed a method which produces the candidates of microservices as the list of programs and data from the source code of monolithic applications. They use </a:t>
            </a:r>
            <a:r>
              <a:rPr lang="en-GB" sz="8000" dirty="0" err="1">
                <a:solidFill>
                  <a:schemeClr val="dk1"/>
                </a:solidFill>
                <a:latin typeface="Times New Roman"/>
                <a:ea typeface="Times New Roman"/>
                <a:cs typeface="Times New Roman"/>
                <a:sym typeface="Times New Roman"/>
              </a:rPr>
              <a:t>SArF</a:t>
            </a:r>
            <a:r>
              <a:rPr lang="en-GB" sz="8000" dirty="0">
                <a:solidFill>
                  <a:schemeClr val="dk1"/>
                </a:solidFill>
                <a:latin typeface="Times New Roman"/>
                <a:ea typeface="Times New Roman"/>
                <a:cs typeface="Times New Roman"/>
                <a:sym typeface="Times New Roman"/>
              </a:rPr>
              <a:t> software clustering algorithm with data access and the relationship between “program groups” and “data” as the input. Then they implement their approach on an open-source monolithic system, which is the same one as ours. The result they get is they reconstructed three microservices: the first service contains all java classes related to Owner and Pet modules, the second service contains all java classes related to the Visit module and the third service contains all java classes related to the Vet module. Instead, our technique presents a more granular feature, which the clustering result contains 4 clusters, which could be considered to build microservices.</a:t>
            </a:r>
            <a:endParaRPr sz="8000" dirty="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dirty="0"/>
          </a:p>
        </p:txBody>
      </p:sp>
      <p:sp>
        <p:nvSpPr>
          <p:cNvPr id="190" name="Google Shape;19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18</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latin typeface="Times New Roman"/>
                <a:ea typeface="Times New Roman"/>
                <a:cs typeface="Times New Roman"/>
                <a:sym typeface="Times New Roman"/>
              </a:rPr>
              <a:t>LIMITATIONS of RESULTS</a:t>
            </a:r>
            <a:endParaRPr sz="2800" dirty="0">
              <a:latin typeface="Times New Roman"/>
              <a:ea typeface="Times New Roman"/>
              <a:cs typeface="Times New Roman"/>
              <a:sym typeface="Times New Roman"/>
            </a:endParaRPr>
          </a:p>
        </p:txBody>
      </p:sp>
      <p:sp>
        <p:nvSpPr>
          <p:cNvPr id="196" name="Google Shape;196;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32500" lnSpcReduction="20000"/>
          </a:bodyPr>
          <a:lstStyle/>
          <a:p>
            <a:pPr marL="457200" lvl="0" indent="-357900" algn="l" rtl="0">
              <a:spcBef>
                <a:spcPts val="0"/>
              </a:spcBef>
              <a:spcAft>
                <a:spcPts val="0"/>
              </a:spcAft>
              <a:buClr>
                <a:schemeClr val="dk1"/>
              </a:buClr>
              <a:buSzPct val="100000"/>
              <a:buFont typeface="Times New Roman"/>
              <a:buChar char="●"/>
            </a:pPr>
            <a:r>
              <a:rPr lang="en-GB" sz="6200" dirty="0">
                <a:solidFill>
                  <a:schemeClr val="dk1"/>
                </a:solidFill>
                <a:latin typeface="Times New Roman"/>
                <a:ea typeface="Times New Roman"/>
                <a:cs typeface="Times New Roman"/>
                <a:sym typeface="Times New Roman"/>
              </a:rPr>
              <a:t>First, our migration approach has only implemented under a small open-source application, which is less complex than a real-world industrial application. </a:t>
            </a:r>
            <a:endParaRPr sz="6200" dirty="0">
              <a:solidFill>
                <a:schemeClr val="dk1"/>
              </a:solidFill>
              <a:latin typeface="Times New Roman"/>
              <a:ea typeface="Times New Roman"/>
              <a:cs typeface="Times New Roman"/>
              <a:sym typeface="Times New Roman"/>
            </a:endParaRPr>
          </a:p>
          <a:p>
            <a:pPr marL="457200" lvl="0" indent="-357900" algn="l" rtl="0">
              <a:spcBef>
                <a:spcPts val="0"/>
              </a:spcBef>
              <a:spcAft>
                <a:spcPts val="0"/>
              </a:spcAft>
              <a:buClr>
                <a:schemeClr val="dk1"/>
              </a:buClr>
              <a:buSzPct val="100000"/>
              <a:buFont typeface="Times New Roman"/>
              <a:buChar char="●"/>
            </a:pPr>
            <a:r>
              <a:rPr lang="en-GB" sz="6200" dirty="0">
                <a:solidFill>
                  <a:schemeClr val="dk1"/>
                </a:solidFill>
                <a:latin typeface="Times New Roman"/>
                <a:ea typeface="Times New Roman"/>
                <a:cs typeface="Times New Roman"/>
                <a:sym typeface="Times New Roman"/>
              </a:rPr>
              <a:t>Also, our approach needs an accurate or good representation of MDG as the input for the clustering algorithm. </a:t>
            </a:r>
            <a:endParaRPr sz="6200" dirty="0">
              <a:solidFill>
                <a:schemeClr val="dk1"/>
              </a:solidFill>
              <a:latin typeface="Times New Roman"/>
              <a:ea typeface="Times New Roman"/>
              <a:cs typeface="Times New Roman"/>
              <a:sym typeface="Times New Roman"/>
            </a:endParaRPr>
          </a:p>
          <a:p>
            <a:pPr marL="457200" lvl="0" indent="-357900" algn="l" rtl="0">
              <a:spcBef>
                <a:spcPts val="0"/>
              </a:spcBef>
              <a:spcAft>
                <a:spcPts val="0"/>
              </a:spcAft>
              <a:buClr>
                <a:schemeClr val="dk1"/>
              </a:buClr>
              <a:buSzPct val="100000"/>
              <a:buFont typeface="Times New Roman"/>
              <a:buChar char="●"/>
            </a:pPr>
            <a:r>
              <a:rPr lang="en-GB" sz="6200" dirty="0">
                <a:solidFill>
                  <a:schemeClr val="dk1"/>
                </a:solidFill>
                <a:latin typeface="Times New Roman"/>
                <a:ea typeface="Times New Roman"/>
                <a:cs typeface="Times New Roman"/>
                <a:sym typeface="Times New Roman"/>
              </a:rPr>
              <a:t>Our integrated clustering approach may not perform well on larger number of modules.</a:t>
            </a:r>
            <a:endParaRPr sz="6200" dirty="0">
              <a:solidFill>
                <a:schemeClr val="dk1"/>
              </a:solidFill>
              <a:latin typeface="Times New Roman"/>
              <a:ea typeface="Times New Roman"/>
              <a:cs typeface="Times New Roman"/>
              <a:sym typeface="Times New Roman"/>
            </a:endParaRPr>
          </a:p>
          <a:p>
            <a:pPr marL="457200" lvl="0" indent="-357900" algn="l" rtl="0">
              <a:spcBef>
                <a:spcPts val="0"/>
              </a:spcBef>
              <a:spcAft>
                <a:spcPts val="0"/>
              </a:spcAft>
              <a:buClr>
                <a:schemeClr val="dk1"/>
              </a:buClr>
              <a:buSzPct val="100000"/>
              <a:buFont typeface="Times New Roman"/>
              <a:buChar char="●"/>
            </a:pPr>
            <a:r>
              <a:rPr lang="en-GB" sz="6200" dirty="0">
                <a:solidFill>
                  <a:schemeClr val="dk1"/>
                </a:solidFill>
                <a:latin typeface="Times New Roman"/>
                <a:ea typeface="Times New Roman"/>
                <a:cs typeface="Times New Roman"/>
                <a:sym typeface="Times New Roman"/>
              </a:rPr>
              <a:t>The reconstructed microservices may not handle well on data consistency issue since we just applied simple locks.</a:t>
            </a:r>
            <a:endParaRPr sz="6200" dirty="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dirty="0"/>
          </a:p>
        </p:txBody>
      </p:sp>
      <p:sp>
        <p:nvSpPr>
          <p:cNvPr id="197" name="Google Shape;19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19</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258550"/>
            <a:ext cx="8520600" cy="56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latin typeface="Times New Roman"/>
                <a:ea typeface="Times New Roman"/>
                <a:cs typeface="Times New Roman"/>
                <a:sym typeface="Times New Roman"/>
              </a:rPr>
              <a:t>INTRODUCTION</a:t>
            </a:r>
            <a:endParaRPr sz="2800" dirty="0">
              <a:latin typeface="Times New Roman"/>
              <a:ea typeface="Times New Roman"/>
              <a:cs typeface="Times New Roman"/>
              <a:sym typeface="Times New Roman"/>
            </a:endParaRPr>
          </a:p>
        </p:txBody>
      </p:sp>
      <p:sp>
        <p:nvSpPr>
          <p:cNvPr id="67" name="Google Shape;67;p14"/>
          <p:cNvSpPr txBox="1">
            <a:spLocks noGrp="1"/>
          </p:cNvSpPr>
          <p:nvPr>
            <p:ph type="body" idx="1"/>
          </p:nvPr>
        </p:nvSpPr>
        <p:spPr>
          <a:xfrm>
            <a:off x="311700" y="1027900"/>
            <a:ext cx="8832300" cy="3889800"/>
          </a:xfrm>
          <a:prstGeom prst="rect">
            <a:avLst/>
          </a:prstGeom>
        </p:spPr>
        <p:txBody>
          <a:bodyPr spcFirstLastPara="1" wrap="square" lIns="91425" tIns="91425" rIns="91425" bIns="91425" anchor="t" anchorCtr="0">
            <a:normAutofit fontScale="25000" lnSpcReduction="20000"/>
          </a:bodyPr>
          <a:lstStyle/>
          <a:p>
            <a:pPr marL="0" marR="0" lvl="0" indent="0" algn="just" rtl="0">
              <a:spcBef>
                <a:spcPts val="0"/>
              </a:spcBef>
              <a:spcAft>
                <a:spcPts val="0"/>
              </a:spcAft>
              <a:buNone/>
            </a:pPr>
            <a:r>
              <a:rPr lang="en-GB" sz="8000" b="1" dirty="0">
                <a:solidFill>
                  <a:schemeClr val="dk1"/>
                </a:solidFill>
                <a:latin typeface="Times New Roman" panose="02020603050405020304" pitchFamily="18" charset="0"/>
                <a:ea typeface="Times New Roman"/>
                <a:cs typeface="Times New Roman" panose="02020603050405020304" pitchFamily="18" charset="0"/>
                <a:sym typeface="Times New Roman"/>
              </a:rPr>
              <a:t>General Context: </a:t>
            </a:r>
            <a:r>
              <a:rPr lang="en-GB" sz="8000" dirty="0">
                <a:solidFill>
                  <a:schemeClr val="dk1"/>
                </a:solidFill>
                <a:latin typeface="Times New Roman" panose="02020603050405020304" pitchFamily="18" charset="0"/>
                <a:ea typeface="Times New Roman"/>
                <a:cs typeface="Times New Roman" panose="02020603050405020304" pitchFamily="18" charset="0"/>
                <a:sym typeface="Times New Roman"/>
              </a:rPr>
              <a:t>In the era of digital transformation of enterprises, making </a:t>
            </a:r>
            <a:endParaRPr sz="8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GB" sz="8000" dirty="0">
                <a:solidFill>
                  <a:schemeClr val="dk1"/>
                </a:solidFill>
                <a:latin typeface="Times New Roman" panose="02020603050405020304" pitchFamily="18" charset="0"/>
                <a:ea typeface="Times New Roman"/>
                <a:cs typeface="Times New Roman" panose="02020603050405020304" pitchFamily="18" charset="0"/>
                <a:sym typeface="Times New Roman"/>
              </a:rPr>
              <a:t>changes without some formal procedures and strategies to a complex monolithic </a:t>
            </a:r>
            <a:endParaRPr sz="8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GB" sz="8000" dirty="0">
                <a:solidFill>
                  <a:schemeClr val="dk1"/>
                </a:solidFill>
                <a:latin typeface="Times New Roman" panose="02020603050405020304" pitchFamily="18" charset="0"/>
                <a:ea typeface="Times New Roman"/>
                <a:cs typeface="Times New Roman" panose="02020603050405020304" pitchFamily="18" charset="0"/>
                <a:sym typeface="Times New Roman"/>
              </a:rPr>
              <a:t>system is very expensive in terms of time and cost, which is often an obstacle for </a:t>
            </a:r>
            <a:endParaRPr sz="8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GB" sz="8000" dirty="0">
                <a:solidFill>
                  <a:schemeClr val="dk1"/>
                </a:solidFill>
                <a:latin typeface="Times New Roman" panose="02020603050405020304" pitchFamily="18" charset="0"/>
                <a:ea typeface="Times New Roman"/>
                <a:cs typeface="Times New Roman" panose="02020603050405020304" pitchFamily="18" charset="0"/>
                <a:sym typeface="Times New Roman"/>
              </a:rPr>
              <a:t>small and medium sized enterprises. Hence, this research aims will explore and </a:t>
            </a:r>
            <a:endParaRPr sz="8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GB" sz="8000" dirty="0">
                <a:solidFill>
                  <a:schemeClr val="dk1"/>
                </a:solidFill>
                <a:latin typeface="Times New Roman" panose="02020603050405020304" pitchFamily="18" charset="0"/>
                <a:ea typeface="Times New Roman"/>
                <a:cs typeface="Times New Roman" panose="02020603050405020304" pitchFamily="18" charset="0"/>
                <a:sym typeface="Times New Roman"/>
              </a:rPr>
              <a:t>provide an effective approach in transforming monolithic systems to microservices.</a:t>
            </a:r>
            <a:endParaRPr sz="8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endParaRPr sz="8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Clr>
                <a:schemeClr val="dk1"/>
              </a:buClr>
              <a:buSzPts val="275"/>
              <a:buFont typeface="Arial"/>
              <a:buNone/>
            </a:pPr>
            <a:r>
              <a:rPr lang="en-GB" sz="8000" b="1" dirty="0">
                <a:solidFill>
                  <a:schemeClr val="dk1"/>
                </a:solidFill>
                <a:latin typeface="Times New Roman" panose="02020603050405020304" pitchFamily="18" charset="0"/>
                <a:ea typeface="Times New Roman"/>
                <a:cs typeface="Times New Roman" panose="02020603050405020304" pitchFamily="18" charset="0"/>
                <a:sym typeface="Times New Roman"/>
              </a:rPr>
              <a:t>Current situation and problems: </a:t>
            </a:r>
            <a:r>
              <a:rPr lang="en-GB" sz="8000" dirty="0">
                <a:solidFill>
                  <a:schemeClr val="dk1"/>
                </a:solidFill>
                <a:latin typeface="Times New Roman" panose="02020603050405020304" pitchFamily="18" charset="0"/>
                <a:ea typeface="Times New Roman"/>
                <a:cs typeface="Times New Roman" panose="02020603050405020304" pitchFamily="18" charset="0"/>
                <a:sym typeface="Times New Roman"/>
              </a:rPr>
              <a:t>The demand for microservices is growing in </a:t>
            </a:r>
            <a:endParaRPr sz="8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Clr>
                <a:schemeClr val="dk1"/>
              </a:buClr>
              <a:buSzPts val="275"/>
              <a:buFont typeface="Arial"/>
              <a:buNone/>
            </a:pPr>
            <a:r>
              <a:rPr lang="en-GB" sz="8000" dirty="0">
                <a:solidFill>
                  <a:schemeClr val="dk1"/>
                </a:solidFill>
                <a:latin typeface="Times New Roman" panose="02020603050405020304" pitchFamily="18" charset="0"/>
                <a:ea typeface="Times New Roman"/>
                <a:cs typeface="Times New Roman" panose="02020603050405020304" pitchFamily="18" charset="0"/>
                <a:sym typeface="Times New Roman"/>
              </a:rPr>
              <a:t>enterprises today, but some SMBs still have difficulties in migrating from </a:t>
            </a:r>
            <a:endParaRPr sz="8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Clr>
                <a:schemeClr val="dk1"/>
              </a:buClr>
              <a:buSzPts val="275"/>
              <a:buFont typeface="Arial"/>
              <a:buNone/>
            </a:pPr>
            <a:r>
              <a:rPr lang="en-GB" sz="8000" dirty="0">
                <a:solidFill>
                  <a:schemeClr val="dk1"/>
                </a:solidFill>
                <a:latin typeface="Times New Roman" panose="02020603050405020304" pitchFamily="18" charset="0"/>
                <a:ea typeface="Times New Roman"/>
                <a:cs typeface="Times New Roman" panose="02020603050405020304" pitchFamily="18" charset="0"/>
                <a:sym typeface="Times New Roman"/>
              </a:rPr>
              <a:t>monolithic applications to microservices because they lack a standard foundation </a:t>
            </a:r>
            <a:endParaRPr sz="8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Clr>
                <a:schemeClr val="dk1"/>
              </a:buClr>
              <a:buSzPts val="275"/>
              <a:buFont typeface="Arial"/>
              <a:buNone/>
            </a:pPr>
            <a:r>
              <a:rPr lang="en-GB" sz="8000" dirty="0">
                <a:solidFill>
                  <a:schemeClr val="dk1"/>
                </a:solidFill>
                <a:latin typeface="Times New Roman" panose="02020603050405020304" pitchFamily="18" charset="0"/>
                <a:ea typeface="Times New Roman"/>
                <a:cs typeface="Times New Roman" panose="02020603050405020304" pitchFamily="18" charset="0"/>
                <a:sym typeface="Times New Roman"/>
              </a:rPr>
              <a:t>to guide them. We are trying to guide them through</a:t>
            </a:r>
            <a:r>
              <a:rPr lang="en-GB" sz="8000" dirty="0">
                <a:solidFill>
                  <a:schemeClr val="dk1"/>
                </a:solidFill>
                <a:latin typeface="Times New Roman" panose="02020603050405020304" pitchFamily="18" charset="0"/>
                <a:cs typeface="Times New Roman" panose="02020603050405020304" pitchFamily="18" charset="0"/>
              </a:rPr>
              <a:t>·   </a:t>
            </a:r>
            <a:r>
              <a:rPr lang="en-GB" sz="8000" dirty="0">
                <a:solidFill>
                  <a:schemeClr val="dk1"/>
                </a:solidFill>
                <a:latin typeface="Times New Roman" panose="02020603050405020304" pitchFamily="18" charset="0"/>
                <a:ea typeface="Times New Roman"/>
                <a:cs typeface="Times New Roman" panose="02020603050405020304" pitchFamily="18" charset="0"/>
                <a:sym typeface="Times New Roman"/>
              </a:rPr>
              <a:t>the modern technique and </a:t>
            </a:r>
            <a:endParaRPr sz="8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Clr>
                <a:schemeClr val="dk1"/>
              </a:buClr>
              <a:buSzPts val="275"/>
              <a:buFont typeface="Arial"/>
              <a:buNone/>
            </a:pPr>
            <a:r>
              <a:rPr lang="en-GB" sz="8000" dirty="0">
                <a:solidFill>
                  <a:schemeClr val="dk1"/>
                </a:solidFill>
                <a:latin typeface="Times New Roman" panose="02020603050405020304" pitchFamily="18" charset="0"/>
                <a:ea typeface="Times New Roman"/>
                <a:cs typeface="Times New Roman" panose="02020603050405020304" pitchFamily="18" charset="0"/>
                <a:sym typeface="Times New Roman"/>
              </a:rPr>
              <a:t>procedure of migrating monolithic systems to microservices.</a:t>
            </a:r>
            <a:endParaRPr sz="8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Clr>
                <a:schemeClr val="dk1"/>
              </a:buClr>
              <a:buSzPts val="275"/>
              <a:buFont typeface="Arial"/>
              <a:buNone/>
            </a:pPr>
            <a:endParaRPr sz="80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75"/>
              <a:buFont typeface="Arial"/>
              <a:buNone/>
            </a:pPr>
            <a:endParaRPr sz="50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75"/>
              <a:buFont typeface="Arial"/>
              <a:buNone/>
            </a:pPr>
            <a:endParaRPr sz="5000" dirty="0">
              <a:solidFill>
                <a:schemeClr val="dk1"/>
              </a:solidFill>
              <a:latin typeface="Times New Roman"/>
              <a:ea typeface="Times New Roman"/>
              <a:cs typeface="Times New Roman"/>
              <a:sym typeface="Times New Roman"/>
            </a:endParaRPr>
          </a:p>
          <a:p>
            <a:pPr marL="177800" marR="0" lvl="0" indent="-228600" algn="just" rtl="0">
              <a:spcBef>
                <a:spcPts val="0"/>
              </a:spcBef>
              <a:spcAft>
                <a:spcPts val="0"/>
              </a:spcAft>
              <a:buClr>
                <a:schemeClr val="dk1"/>
              </a:buClr>
              <a:buSzPts val="275"/>
              <a:buFont typeface="Arial"/>
              <a:buNone/>
            </a:pPr>
            <a:r>
              <a:rPr lang="en-GB" sz="5414" dirty="0">
                <a:solidFill>
                  <a:schemeClr val="dk1"/>
                </a:solidFill>
              </a:rPr>
              <a:t>   </a:t>
            </a:r>
            <a:endParaRPr sz="5414" dirty="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sz="2000" dirty="0">
              <a:latin typeface="Times New Roman"/>
              <a:ea typeface="Times New Roman"/>
              <a:cs typeface="Times New Roman"/>
              <a:sym typeface="Times New Roman"/>
            </a:endParaRPr>
          </a:p>
        </p:txBody>
      </p:sp>
      <p:sp>
        <p:nvSpPr>
          <p:cNvPr id="68" name="Google Shape;68;p14"/>
          <p:cNvSpPr txBox="1">
            <a:spLocks noGrp="1"/>
          </p:cNvSpPr>
          <p:nvPr>
            <p:ph type="sldNum" idx="12"/>
          </p:nvPr>
        </p:nvSpPr>
        <p:spPr>
          <a:xfrm>
            <a:off x="8649033" y="46379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2</a:t>
            </a:fld>
            <a:endParaRPr>
              <a:solidFill>
                <a:schemeClr val="dk1"/>
              </a:solidFill>
              <a:latin typeface="Old Standard TT"/>
              <a:ea typeface="Old Standard TT"/>
              <a:cs typeface="Old Standard TT"/>
              <a:sym typeface="Old Standard TT"/>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271175"/>
            <a:ext cx="8520600" cy="6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a:ea typeface="Times New Roman"/>
                <a:cs typeface="Times New Roman"/>
                <a:sym typeface="Times New Roman"/>
              </a:rPr>
              <a:t>IMPACT on theory and practice</a:t>
            </a:r>
            <a:endParaRPr dirty="0">
              <a:latin typeface="Times New Roman"/>
              <a:ea typeface="Times New Roman"/>
              <a:cs typeface="Times New Roman"/>
              <a:sym typeface="Times New Roman"/>
            </a:endParaRPr>
          </a:p>
        </p:txBody>
      </p:sp>
      <p:sp>
        <p:nvSpPr>
          <p:cNvPr id="203" name="Google Shape;203;p33"/>
          <p:cNvSpPr txBox="1">
            <a:spLocks noGrp="1"/>
          </p:cNvSpPr>
          <p:nvPr>
            <p:ph type="body" idx="1"/>
          </p:nvPr>
        </p:nvSpPr>
        <p:spPr>
          <a:xfrm>
            <a:off x="311700" y="889175"/>
            <a:ext cx="8520600" cy="38721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en-GB" sz="8000" dirty="0">
                <a:solidFill>
                  <a:schemeClr val="tx1"/>
                </a:solidFill>
                <a:latin typeface="Times New Roman"/>
                <a:ea typeface="Times New Roman"/>
                <a:cs typeface="Times New Roman"/>
                <a:sym typeface="Times New Roman"/>
              </a:rPr>
              <a:t>Since system migration has been a prominent problem these decades, the systematic analysis of monolithic systems and implementation of different clustering strategies will have some great impacts on the result of deploying the clusters as independent microservices, which will contribute some foundational research knowledge into the academia of system migrating and microservices. This thesis work will build up some research foundations and methodologies for advanced topics related to the novelty of clustering algorithms and microservice migration. </a:t>
            </a:r>
            <a:endParaRPr sz="8000" dirty="0">
              <a:solidFill>
                <a:schemeClr val="tx1"/>
              </a:solidFill>
              <a:latin typeface="Times New Roman"/>
              <a:ea typeface="Times New Roman"/>
              <a:cs typeface="Times New Roman"/>
              <a:sym typeface="Times New Roman"/>
            </a:endParaRPr>
          </a:p>
          <a:p>
            <a:pPr marL="0" lvl="0" indent="0" algn="l" rtl="0">
              <a:spcBef>
                <a:spcPts val="1200"/>
              </a:spcBef>
              <a:spcAft>
                <a:spcPts val="1200"/>
              </a:spcAft>
              <a:buNone/>
            </a:pPr>
            <a:r>
              <a:rPr lang="en-GB" sz="8000" dirty="0">
                <a:solidFill>
                  <a:schemeClr val="tx1"/>
                </a:solidFill>
                <a:latin typeface="Times New Roman"/>
                <a:ea typeface="Times New Roman"/>
                <a:cs typeface="Times New Roman"/>
                <a:sym typeface="Times New Roman"/>
              </a:rPr>
              <a:t>It will help the organizations and enterprises to have an optimized and efficient approach of migrating their monolithic applications to microservices. Some benefits this research bring to enterprises will result in costs saving and less time consumption for system migration process.</a:t>
            </a:r>
            <a:endParaRPr dirty="0">
              <a:solidFill>
                <a:schemeClr val="tx1"/>
              </a:solidFill>
            </a:endParaRPr>
          </a:p>
        </p:txBody>
      </p:sp>
      <p:sp>
        <p:nvSpPr>
          <p:cNvPr id="204" name="Google Shape;20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20</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0070C0"/>
                </a:solidFill>
                <a:latin typeface="Times New Roman" panose="02020603050405020304" pitchFamily="18" charset="0"/>
                <a:cs typeface="Times New Roman" panose="02020603050405020304" pitchFamily="18" charset="0"/>
              </a:rPr>
              <a:t>Microservices cases examples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10" name="Google Shape;210;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spcAft>
                <a:spcPts val="1200"/>
              </a:spcAft>
              <a:buNone/>
            </a:pPr>
            <a:r>
              <a:rPr lang="en-CA" sz="2000" dirty="0">
                <a:latin typeface="Times New Roman" panose="02020603050405020304" pitchFamily="18" charset="0"/>
                <a:cs typeface="Times New Roman" panose="02020603050405020304" pitchFamily="18" charset="0"/>
              </a:rPr>
              <a:t>Typical scenarios of microservices Microservices architecture cases:</a:t>
            </a:r>
          </a:p>
          <a:p>
            <a:pPr marL="342900">
              <a:spcAft>
                <a:spcPts val="1200"/>
              </a:spcAft>
            </a:pPr>
            <a:r>
              <a:rPr lang="en-CA" sz="2000" dirty="0">
                <a:latin typeface="Times New Roman" panose="02020603050405020304" pitchFamily="18" charset="0"/>
                <a:cs typeface="Times New Roman" panose="02020603050405020304" pitchFamily="18" charset="0"/>
              </a:rPr>
              <a:t>E-commerce</a:t>
            </a:r>
          </a:p>
          <a:p>
            <a:pPr marL="342900">
              <a:spcAft>
                <a:spcPts val="1200"/>
              </a:spcAft>
            </a:pPr>
            <a:r>
              <a:rPr lang="en-CA" sz="2000" dirty="0">
                <a:latin typeface="Times New Roman" panose="02020603050405020304" pitchFamily="18" charset="0"/>
                <a:cs typeface="Times New Roman" panose="02020603050405020304" pitchFamily="18" charset="0"/>
              </a:rPr>
              <a:t>WeChat</a:t>
            </a:r>
          </a:p>
          <a:p>
            <a:pPr marL="342900">
              <a:spcAft>
                <a:spcPts val="1200"/>
              </a:spcAft>
            </a:pPr>
            <a:r>
              <a:rPr lang="en-CA" sz="2000" dirty="0">
                <a:latin typeface="Times New Roman" panose="02020603050405020304" pitchFamily="18" charset="0"/>
                <a:cs typeface="Times New Roman" panose="02020603050405020304" pitchFamily="18" charset="0"/>
              </a:rPr>
              <a:t>Payment</a:t>
            </a:r>
          </a:p>
          <a:p>
            <a:pPr marL="342900">
              <a:spcAft>
                <a:spcPts val="1200"/>
              </a:spcAft>
            </a:pPr>
            <a:r>
              <a:rPr lang="en-CA" sz="2000" dirty="0">
                <a:latin typeface="Times New Roman" panose="02020603050405020304" pitchFamily="18" charset="0"/>
                <a:cs typeface="Times New Roman" panose="02020603050405020304" pitchFamily="18" charset="0"/>
              </a:rPr>
              <a:t>Live streaming</a:t>
            </a:r>
          </a:p>
          <a:p>
            <a:pPr marL="342900">
              <a:spcAft>
                <a:spcPts val="1200"/>
              </a:spcAft>
            </a:pPr>
            <a:r>
              <a:rPr lang="en-CA" sz="2000" dirty="0">
                <a:latin typeface="Times New Roman" panose="02020603050405020304" pitchFamily="18" charset="0"/>
                <a:cs typeface="Times New Roman" panose="02020603050405020304" pitchFamily="18" charset="0"/>
              </a:rPr>
              <a:t>Games</a:t>
            </a:r>
            <a:endParaRPr sz="2000" dirty="0">
              <a:latin typeface="Times New Roman" panose="02020603050405020304" pitchFamily="18" charset="0"/>
              <a:cs typeface="Times New Roman" panose="02020603050405020304" pitchFamily="18" charset="0"/>
            </a:endParaRPr>
          </a:p>
        </p:txBody>
      </p:sp>
      <p:sp>
        <p:nvSpPr>
          <p:cNvPr id="211" name="Google Shape;21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21</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50">
                <a:latin typeface="Times New Roman"/>
                <a:ea typeface="Times New Roman"/>
                <a:cs typeface="Times New Roman"/>
                <a:sym typeface="Times New Roman"/>
              </a:rPr>
              <a:t>VALIDATION</a:t>
            </a:r>
            <a:endParaRPr sz="4020">
              <a:latin typeface="Times New Roman"/>
              <a:ea typeface="Times New Roman"/>
              <a:cs typeface="Times New Roman"/>
              <a:sym typeface="Times New Roman"/>
            </a:endParaRPr>
          </a:p>
        </p:txBody>
      </p:sp>
      <p:sp>
        <p:nvSpPr>
          <p:cNvPr id="217" name="Google Shape;217;p3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GB" sz="2000" dirty="0">
                <a:solidFill>
                  <a:schemeClr val="dk1"/>
                </a:solidFill>
                <a:latin typeface="Times New Roman"/>
                <a:ea typeface="Times New Roman"/>
                <a:cs typeface="Times New Roman"/>
                <a:sym typeface="Times New Roman"/>
              </a:rPr>
              <a:t>For validating the whole system, we first package each microservice module as a jar file, then we deploy every jar file on localhost to see if they can function together well. Instead of using integration testing for each microservice module separately as we described before, we will have a client-side application for validating the wellness of whole system. Then we will try to </a:t>
            </a:r>
            <a:r>
              <a:rPr lang="en-GB" sz="2000" dirty="0" err="1">
                <a:solidFill>
                  <a:schemeClr val="dk1"/>
                </a:solidFill>
                <a:latin typeface="Times New Roman"/>
                <a:ea typeface="Times New Roman"/>
                <a:cs typeface="Times New Roman"/>
                <a:sym typeface="Times New Roman"/>
              </a:rPr>
              <a:t>dockerize</a:t>
            </a:r>
            <a:r>
              <a:rPr lang="en-GB" sz="2000" dirty="0">
                <a:solidFill>
                  <a:schemeClr val="dk1"/>
                </a:solidFill>
                <a:latin typeface="Times New Roman"/>
                <a:ea typeface="Times New Roman"/>
                <a:cs typeface="Times New Roman"/>
                <a:sym typeface="Times New Roman"/>
              </a:rPr>
              <a:t> each jar file (each service) and database for simulating the isolated environment.</a:t>
            </a:r>
            <a:endParaRPr sz="2000" dirty="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dirty="0"/>
          </a:p>
        </p:txBody>
      </p:sp>
      <p:sp>
        <p:nvSpPr>
          <p:cNvPr id="218" name="Google Shape;21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22</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311700" y="271175"/>
            <a:ext cx="8520600" cy="6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latin typeface="Times New Roman"/>
                <a:ea typeface="Times New Roman"/>
                <a:cs typeface="Times New Roman"/>
                <a:sym typeface="Times New Roman"/>
              </a:rPr>
              <a:t>CONCLUSIONS</a:t>
            </a:r>
            <a:endParaRPr sz="2800" dirty="0">
              <a:latin typeface="Times New Roman"/>
              <a:ea typeface="Times New Roman"/>
              <a:cs typeface="Times New Roman"/>
              <a:sym typeface="Times New Roman"/>
            </a:endParaRPr>
          </a:p>
        </p:txBody>
      </p:sp>
      <p:sp>
        <p:nvSpPr>
          <p:cNvPr id="224" name="Google Shape;224;p36"/>
          <p:cNvSpPr txBox="1">
            <a:spLocks noGrp="1"/>
          </p:cNvSpPr>
          <p:nvPr>
            <p:ph type="body" idx="1"/>
          </p:nvPr>
        </p:nvSpPr>
        <p:spPr>
          <a:xfrm>
            <a:off x="311700" y="889175"/>
            <a:ext cx="8520600" cy="41676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0"/>
              </a:spcBef>
              <a:spcAft>
                <a:spcPts val="0"/>
              </a:spcAft>
              <a:buClr>
                <a:schemeClr val="dk1"/>
              </a:buClr>
              <a:buSzPts val="275"/>
              <a:buFont typeface="Arial"/>
              <a:buNone/>
            </a:pPr>
            <a:r>
              <a:rPr lang="en-GB" sz="8000" dirty="0">
                <a:solidFill>
                  <a:schemeClr val="dk1"/>
                </a:solidFill>
                <a:latin typeface="Times New Roman"/>
                <a:ea typeface="Times New Roman"/>
                <a:cs typeface="Times New Roman"/>
                <a:sym typeface="Times New Roman"/>
              </a:rPr>
              <a:t>For this research, we have answered the problem of what is whole process of migrating monolithic systems to microservices with the compare and analysis of different clustering strategies. The research that were defined earlier have been successfully completed. The significant contribution in this research is the compare and analysis of different clustering strategies [O2], the decomposition of extracted dependencies into clusters [O3] and the construction of microservices with modern industrial tech stack [O4].</a:t>
            </a:r>
            <a:endParaRPr sz="8000" dirty="0">
              <a:solidFill>
                <a:schemeClr val="dk1"/>
              </a:solidFill>
              <a:latin typeface="Times New Roman"/>
              <a:ea typeface="Times New Roman"/>
              <a:cs typeface="Times New Roman"/>
              <a:sym typeface="Times New Roman"/>
            </a:endParaRPr>
          </a:p>
          <a:p>
            <a:pPr marL="0" lvl="0" indent="0" algn="just" rtl="0">
              <a:spcBef>
                <a:spcPts val="800"/>
              </a:spcBef>
              <a:spcAft>
                <a:spcPts val="0"/>
              </a:spcAft>
              <a:buClr>
                <a:schemeClr val="dk1"/>
              </a:buClr>
              <a:buSzPts val="275"/>
              <a:buFont typeface="Arial"/>
              <a:buNone/>
            </a:pPr>
            <a:r>
              <a:rPr lang="en-GB" sz="8000" dirty="0">
                <a:solidFill>
                  <a:schemeClr val="dk1"/>
                </a:solidFill>
                <a:latin typeface="Times New Roman"/>
                <a:ea typeface="Times New Roman"/>
                <a:cs typeface="Times New Roman"/>
                <a:sym typeface="Times New Roman"/>
              </a:rPr>
              <a:t>The key results achieved are:</a:t>
            </a:r>
            <a:endParaRPr sz="8000" dirty="0">
              <a:solidFill>
                <a:schemeClr val="dk1"/>
              </a:solidFill>
              <a:latin typeface="Times New Roman"/>
              <a:ea typeface="Times New Roman"/>
              <a:cs typeface="Times New Roman"/>
              <a:sym typeface="Times New Roman"/>
            </a:endParaRPr>
          </a:p>
          <a:p>
            <a:pPr marL="0" lvl="0" indent="457200" algn="just" rtl="0">
              <a:spcBef>
                <a:spcPts val="800"/>
              </a:spcBef>
              <a:spcAft>
                <a:spcPts val="0"/>
              </a:spcAft>
              <a:buClr>
                <a:schemeClr val="dk1"/>
              </a:buClr>
              <a:buSzPts val="275"/>
              <a:buFont typeface="Arial"/>
              <a:buNone/>
            </a:pPr>
            <a:r>
              <a:rPr lang="en-GB" sz="8000" dirty="0">
                <a:solidFill>
                  <a:schemeClr val="dk1"/>
                </a:solidFill>
                <a:latin typeface="Times New Roman"/>
                <a:ea typeface="Times New Roman"/>
                <a:cs typeface="Times New Roman"/>
                <a:sym typeface="Times New Roman"/>
              </a:rPr>
              <a:t>(I) Constructing the migration approach</a:t>
            </a:r>
            <a:endParaRPr sz="8000" dirty="0">
              <a:solidFill>
                <a:schemeClr val="dk1"/>
              </a:solidFill>
              <a:latin typeface="Times New Roman"/>
              <a:ea typeface="Times New Roman"/>
              <a:cs typeface="Times New Roman"/>
              <a:sym typeface="Times New Roman"/>
            </a:endParaRPr>
          </a:p>
          <a:p>
            <a:pPr marL="0" lvl="0" indent="457200" algn="just" rtl="0">
              <a:spcBef>
                <a:spcPts val="800"/>
              </a:spcBef>
              <a:spcAft>
                <a:spcPts val="0"/>
              </a:spcAft>
              <a:buClr>
                <a:schemeClr val="dk1"/>
              </a:buClr>
              <a:buSzPts val="275"/>
              <a:buFont typeface="Arial"/>
              <a:buNone/>
            </a:pPr>
            <a:r>
              <a:rPr lang="en-GB" sz="8000" dirty="0">
                <a:solidFill>
                  <a:schemeClr val="dk1"/>
                </a:solidFill>
                <a:latin typeface="Times New Roman"/>
                <a:ea typeface="Times New Roman"/>
                <a:cs typeface="Times New Roman"/>
                <a:sym typeface="Times New Roman"/>
              </a:rPr>
              <a:t>(II) Building the Proof of Concept</a:t>
            </a:r>
            <a:endParaRPr sz="8000" dirty="0">
              <a:solidFill>
                <a:schemeClr val="dk1"/>
              </a:solidFill>
              <a:latin typeface="Times New Roman"/>
              <a:ea typeface="Times New Roman"/>
              <a:cs typeface="Times New Roman"/>
              <a:sym typeface="Times New Roman"/>
            </a:endParaRPr>
          </a:p>
          <a:p>
            <a:pPr marL="0" lvl="0" indent="457200" algn="just" rtl="0">
              <a:spcBef>
                <a:spcPts val="800"/>
              </a:spcBef>
              <a:spcAft>
                <a:spcPts val="0"/>
              </a:spcAft>
              <a:buClr>
                <a:schemeClr val="dk1"/>
              </a:buClr>
              <a:buSzPts val="275"/>
              <a:buFont typeface="Arial"/>
              <a:buNone/>
            </a:pPr>
            <a:r>
              <a:rPr lang="en-GB" sz="8000" dirty="0">
                <a:solidFill>
                  <a:schemeClr val="dk1"/>
                </a:solidFill>
                <a:latin typeface="Times New Roman"/>
                <a:ea typeface="Times New Roman"/>
                <a:cs typeface="Times New Roman"/>
                <a:sym typeface="Times New Roman"/>
              </a:rPr>
              <a:t>(III) Implementing our migration theory on an open-source monolithic system</a:t>
            </a:r>
            <a:endParaRPr sz="8000" dirty="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dirty="0"/>
          </a:p>
        </p:txBody>
      </p:sp>
      <p:sp>
        <p:nvSpPr>
          <p:cNvPr id="225" name="Google Shape;22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23</a:t>
            </a:fld>
            <a:endParaRPr>
              <a:solidFill>
                <a:schemeClr val="dk1"/>
              </a:solidFill>
              <a:latin typeface="Old Standard TT"/>
              <a:ea typeface="Old Standard TT"/>
              <a:cs typeface="Old Standard TT"/>
              <a:sym typeface="Old Standard T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0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311700" y="321625"/>
            <a:ext cx="85206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latin typeface="Times New Roman"/>
                <a:ea typeface="Times New Roman"/>
                <a:cs typeface="Times New Roman"/>
                <a:sym typeface="Times New Roman"/>
              </a:rPr>
              <a:t>FUTURE WORK &amp; LESSONS LEARNT</a:t>
            </a:r>
            <a:endParaRPr sz="2800" dirty="0">
              <a:latin typeface="Times New Roman"/>
              <a:ea typeface="Times New Roman"/>
              <a:cs typeface="Times New Roman"/>
              <a:sym typeface="Times New Roman"/>
            </a:endParaRPr>
          </a:p>
        </p:txBody>
      </p:sp>
      <p:sp>
        <p:nvSpPr>
          <p:cNvPr id="231" name="Google Shape;231;p37"/>
          <p:cNvSpPr txBox="1">
            <a:spLocks noGrp="1"/>
          </p:cNvSpPr>
          <p:nvPr>
            <p:ph type="body" idx="1"/>
          </p:nvPr>
        </p:nvSpPr>
        <p:spPr>
          <a:xfrm>
            <a:off x="311700" y="1005751"/>
            <a:ext cx="8520600" cy="3919500"/>
          </a:xfrm>
          <a:prstGeom prst="rect">
            <a:avLst/>
          </a:prstGeom>
        </p:spPr>
        <p:txBody>
          <a:bodyPr spcFirstLastPara="1" wrap="square" lIns="91425" tIns="91425" rIns="91425" bIns="91425" anchor="t" anchorCtr="0">
            <a:normAutofit fontScale="25000" lnSpcReduction="20000"/>
          </a:bodyPr>
          <a:lstStyle/>
          <a:p>
            <a:pPr marL="457200" lvl="0" indent="-356350" algn="just" rtl="0">
              <a:spcBef>
                <a:spcPts val="0"/>
              </a:spcBef>
              <a:spcAft>
                <a:spcPts val="0"/>
              </a:spcAft>
              <a:buClr>
                <a:schemeClr val="dk1"/>
              </a:buClr>
              <a:buSzPct val="100000"/>
              <a:buFont typeface="Times New Roman"/>
              <a:buChar char="●"/>
            </a:pPr>
            <a:r>
              <a:rPr lang="en-GB" sz="8047" dirty="0">
                <a:solidFill>
                  <a:schemeClr val="dk1"/>
                </a:solidFill>
                <a:latin typeface="Times New Roman"/>
                <a:ea typeface="Times New Roman"/>
                <a:cs typeface="Times New Roman"/>
                <a:sym typeface="Times New Roman"/>
              </a:rPr>
              <a:t>First, we would narrow down the research area and only explore one specific area instead of the techniques for whole microservice migration process.</a:t>
            </a:r>
            <a:endParaRPr sz="8047"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8047" dirty="0">
              <a:solidFill>
                <a:schemeClr val="dk1"/>
              </a:solidFill>
              <a:latin typeface="Times New Roman"/>
              <a:ea typeface="Times New Roman"/>
              <a:cs typeface="Times New Roman"/>
              <a:sym typeface="Times New Roman"/>
            </a:endParaRPr>
          </a:p>
          <a:p>
            <a:pPr marL="457200" lvl="0" indent="-356350" algn="just" rtl="0">
              <a:spcBef>
                <a:spcPts val="0"/>
              </a:spcBef>
              <a:spcAft>
                <a:spcPts val="0"/>
              </a:spcAft>
              <a:buClr>
                <a:schemeClr val="dk1"/>
              </a:buClr>
              <a:buSzPct val="100000"/>
              <a:buFont typeface="Times New Roman"/>
              <a:buChar char="●"/>
            </a:pPr>
            <a:r>
              <a:rPr lang="en-GB" sz="8047" dirty="0">
                <a:solidFill>
                  <a:schemeClr val="dk1"/>
                </a:solidFill>
                <a:latin typeface="Times New Roman"/>
                <a:ea typeface="Times New Roman"/>
                <a:cs typeface="Times New Roman"/>
                <a:sym typeface="Times New Roman"/>
              </a:rPr>
              <a:t>Second, we would focus on more about clustering techniques and create new</a:t>
            </a:r>
            <a:endParaRPr sz="8047"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8047" dirty="0">
                <a:solidFill>
                  <a:schemeClr val="dk1"/>
                </a:solidFill>
                <a:latin typeface="Times New Roman"/>
                <a:ea typeface="Times New Roman"/>
                <a:cs typeface="Times New Roman"/>
                <a:sym typeface="Times New Roman"/>
              </a:rPr>
              <a:t>clustering algorithms or software.</a:t>
            </a:r>
            <a:endParaRPr sz="8047"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8047" dirty="0">
              <a:solidFill>
                <a:schemeClr val="dk1"/>
              </a:solidFill>
              <a:latin typeface="Times New Roman"/>
              <a:ea typeface="Times New Roman"/>
              <a:cs typeface="Times New Roman"/>
              <a:sym typeface="Times New Roman"/>
            </a:endParaRPr>
          </a:p>
          <a:p>
            <a:pPr marL="457200" lvl="0" indent="-356350" algn="just" rtl="0">
              <a:spcBef>
                <a:spcPts val="0"/>
              </a:spcBef>
              <a:spcAft>
                <a:spcPts val="0"/>
              </a:spcAft>
              <a:buClr>
                <a:schemeClr val="dk1"/>
              </a:buClr>
              <a:buSzPct val="100000"/>
              <a:buFont typeface="Times New Roman"/>
              <a:buChar char="●"/>
            </a:pPr>
            <a:r>
              <a:rPr lang="en-GB" sz="8047" dirty="0">
                <a:solidFill>
                  <a:schemeClr val="dk1"/>
                </a:solidFill>
                <a:latin typeface="Times New Roman"/>
                <a:ea typeface="Times New Roman"/>
                <a:cs typeface="Times New Roman"/>
                <a:sym typeface="Times New Roman"/>
              </a:rPr>
              <a:t>Third, we would develop a systematic method for solving the data consistency issues.</a:t>
            </a:r>
            <a:endParaRPr sz="8047"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8047" dirty="0">
              <a:solidFill>
                <a:schemeClr val="dk1"/>
              </a:solidFill>
              <a:latin typeface="Times New Roman"/>
              <a:ea typeface="Times New Roman"/>
              <a:cs typeface="Times New Roman"/>
              <a:sym typeface="Times New Roman"/>
            </a:endParaRPr>
          </a:p>
          <a:p>
            <a:pPr marL="457200" lvl="0" indent="-356350" algn="just" rtl="0">
              <a:spcBef>
                <a:spcPts val="0"/>
              </a:spcBef>
              <a:spcAft>
                <a:spcPts val="0"/>
              </a:spcAft>
              <a:buClr>
                <a:schemeClr val="dk1"/>
              </a:buClr>
              <a:buSzPct val="100000"/>
              <a:buFont typeface="Times New Roman"/>
              <a:buChar char="●"/>
            </a:pPr>
            <a:r>
              <a:rPr lang="en-GB" sz="8047" dirty="0">
                <a:solidFill>
                  <a:schemeClr val="dk1"/>
                </a:solidFill>
                <a:latin typeface="Times New Roman"/>
                <a:ea typeface="Times New Roman"/>
                <a:cs typeface="Times New Roman"/>
                <a:sym typeface="Times New Roman"/>
              </a:rPr>
              <a:t>Finally, we would implement our migration approach on a more complex</a:t>
            </a:r>
            <a:endParaRPr sz="8047"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8047" dirty="0">
                <a:solidFill>
                  <a:schemeClr val="dk1"/>
                </a:solidFill>
                <a:latin typeface="Times New Roman"/>
                <a:ea typeface="Times New Roman"/>
                <a:cs typeface="Times New Roman"/>
                <a:sym typeface="Times New Roman"/>
              </a:rPr>
              <a:t>real-world system instead of a small system for acquiring more reliable and</a:t>
            </a:r>
            <a:endParaRPr sz="8047"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8047" dirty="0">
                <a:solidFill>
                  <a:schemeClr val="dk1"/>
                </a:solidFill>
                <a:latin typeface="Times New Roman"/>
                <a:ea typeface="Times New Roman"/>
                <a:cs typeface="Times New Roman"/>
                <a:sym typeface="Times New Roman"/>
              </a:rPr>
              <a:t>persuasive result.</a:t>
            </a:r>
            <a:endParaRPr sz="8047" dirty="0">
              <a:solidFill>
                <a:schemeClr val="dk1"/>
              </a:solidFill>
              <a:latin typeface="Times New Roman"/>
              <a:ea typeface="Times New Roman"/>
              <a:cs typeface="Times New Roman"/>
              <a:sym typeface="Times New Roman"/>
            </a:endParaRPr>
          </a:p>
          <a:p>
            <a:pPr marL="457200" lvl="0" indent="-228600" algn="just" rtl="0">
              <a:spcBef>
                <a:spcPts val="0"/>
              </a:spcBef>
              <a:spcAft>
                <a:spcPts val="0"/>
              </a:spcAft>
              <a:buClr>
                <a:schemeClr val="dk1"/>
              </a:buClr>
              <a:buSzPts val="275"/>
              <a:buFont typeface="Arial"/>
              <a:buNone/>
            </a:pPr>
            <a:endParaRPr sz="8047" dirty="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dirty="0"/>
          </a:p>
        </p:txBody>
      </p:sp>
      <p:sp>
        <p:nvSpPr>
          <p:cNvPr id="232" name="Google Shape;23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24</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body" idx="1"/>
          </p:nvPr>
        </p:nvSpPr>
        <p:spPr>
          <a:xfrm>
            <a:off x="261250" y="383125"/>
            <a:ext cx="8520600" cy="4280100"/>
          </a:xfrm>
          <a:prstGeom prst="rect">
            <a:avLst/>
          </a:prstGeom>
        </p:spPr>
        <p:txBody>
          <a:bodyPr spcFirstLastPara="1" wrap="square" lIns="91425" tIns="91425" rIns="91425" bIns="91425" anchor="t" anchorCtr="0">
            <a:normAutofit fontScale="25000" lnSpcReduction="20000"/>
          </a:bodyPr>
          <a:lstStyle/>
          <a:p>
            <a:pPr marL="457200" lvl="0" indent="-356350" algn="just" rtl="0">
              <a:spcBef>
                <a:spcPts val="0"/>
              </a:spcBef>
              <a:spcAft>
                <a:spcPts val="0"/>
              </a:spcAft>
              <a:buClr>
                <a:schemeClr val="dk1"/>
              </a:buClr>
              <a:buSzPct val="100000"/>
              <a:buFont typeface="Times New Roman"/>
              <a:buChar char="●"/>
            </a:pPr>
            <a:r>
              <a:rPr lang="en-GB" sz="8047" dirty="0">
                <a:solidFill>
                  <a:schemeClr val="dk1"/>
                </a:solidFill>
                <a:latin typeface="Times New Roman"/>
                <a:ea typeface="Times New Roman"/>
                <a:cs typeface="Times New Roman"/>
                <a:sym typeface="Times New Roman"/>
              </a:rPr>
              <a:t>Through this research experience, the lesson I learnt is you should learn to be an independent researcher instead of heavily relying on the supervisor.</a:t>
            </a:r>
            <a:endParaRPr sz="8047"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8047" dirty="0">
                <a:solidFill>
                  <a:schemeClr val="dk1"/>
                </a:solidFill>
                <a:latin typeface="Times New Roman"/>
                <a:ea typeface="Times New Roman"/>
                <a:cs typeface="Times New Roman"/>
                <a:sym typeface="Times New Roman"/>
              </a:rPr>
              <a:t>Sometimes your questions may not be that hard if you would like to spend</a:t>
            </a:r>
            <a:endParaRPr sz="8047"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GB" sz="8047" dirty="0">
                <a:solidFill>
                  <a:schemeClr val="dk1"/>
                </a:solidFill>
                <a:latin typeface="Times New Roman"/>
                <a:ea typeface="Times New Roman"/>
                <a:cs typeface="Times New Roman"/>
                <a:sym typeface="Times New Roman"/>
              </a:rPr>
              <a:t>some time on it.</a:t>
            </a:r>
          </a:p>
          <a:p>
            <a:pPr marL="457200" lvl="0" indent="0" algn="just" rtl="0">
              <a:spcBef>
                <a:spcPts val="0"/>
              </a:spcBef>
              <a:spcAft>
                <a:spcPts val="0"/>
              </a:spcAft>
              <a:buNone/>
            </a:pPr>
            <a:endParaRPr sz="8047" dirty="0">
              <a:solidFill>
                <a:schemeClr val="dk1"/>
              </a:solidFill>
              <a:latin typeface="Times New Roman"/>
              <a:ea typeface="Times New Roman"/>
              <a:cs typeface="Times New Roman"/>
              <a:sym typeface="Times New Roman"/>
            </a:endParaRPr>
          </a:p>
          <a:p>
            <a:pPr marL="457200" lvl="0" indent="-356350" algn="just" rtl="0">
              <a:spcBef>
                <a:spcPts val="0"/>
              </a:spcBef>
              <a:spcAft>
                <a:spcPts val="0"/>
              </a:spcAft>
              <a:buClr>
                <a:schemeClr val="dk1"/>
              </a:buClr>
              <a:buSzPct val="100000"/>
              <a:buFont typeface="Times New Roman"/>
              <a:buChar char="●"/>
            </a:pPr>
            <a:r>
              <a:rPr lang="en-GB" sz="8047" dirty="0">
                <a:solidFill>
                  <a:schemeClr val="dk1"/>
                </a:solidFill>
                <a:latin typeface="Times New Roman"/>
                <a:ea typeface="Times New Roman"/>
                <a:cs typeface="Times New Roman"/>
                <a:sym typeface="Times New Roman"/>
              </a:rPr>
              <a:t>For the area you have no previous knowledge, just do enough research by yourself first, then head to your supervisor and have a talk with him. Do not rush to decide what your topic is until you find out your interest and do not be ashamed to ask the same question multiple times until you figured out what your professor means.</a:t>
            </a:r>
            <a:endParaRPr dirty="0"/>
          </a:p>
        </p:txBody>
      </p:sp>
      <p:sp>
        <p:nvSpPr>
          <p:cNvPr id="238" name="Google Shape;23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25</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269850"/>
            <a:ext cx="8520600" cy="58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latin typeface="Times New Roman"/>
                <a:ea typeface="Times New Roman"/>
                <a:cs typeface="Times New Roman"/>
                <a:sym typeface="Times New Roman"/>
              </a:rPr>
              <a:t>REFERENCES</a:t>
            </a:r>
            <a:endParaRPr sz="2800" dirty="0">
              <a:latin typeface="Times New Roman"/>
              <a:ea typeface="Times New Roman"/>
              <a:cs typeface="Times New Roman"/>
              <a:sym typeface="Times New Roman"/>
            </a:endParaRPr>
          </a:p>
        </p:txBody>
      </p:sp>
      <p:sp>
        <p:nvSpPr>
          <p:cNvPr id="244" name="Google Shape;244;p39"/>
          <p:cNvSpPr txBox="1">
            <a:spLocks noGrp="1"/>
          </p:cNvSpPr>
          <p:nvPr>
            <p:ph type="body" idx="1"/>
          </p:nvPr>
        </p:nvSpPr>
        <p:spPr>
          <a:xfrm>
            <a:off x="311700" y="930675"/>
            <a:ext cx="8520600" cy="41262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355600" lvl="0" indent="0" algn="l" rtl="0">
              <a:spcBef>
                <a:spcPts val="800"/>
              </a:spcBef>
              <a:spcAft>
                <a:spcPts val="0"/>
              </a:spcAft>
              <a:buClr>
                <a:schemeClr val="dk1"/>
              </a:buClr>
              <a:buSzPts val="275"/>
              <a:buFont typeface="Arial"/>
              <a:buNone/>
            </a:pPr>
            <a:r>
              <a:rPr lang="en-GB" sz="5900" dirty="0">
                <a:solidFill>
                  <a:schemeClr val="dk1"/>
                </a:solidFill>
                <a:latin typeface="Times New Roman"/>
                <a:ea typeface="Times New Roman"/>
                <a:cs typeface="Times New Roman"/>
                <a:sym typeface="Times New Roman"/>
              </a:rPr>
              <a:t>[1] 	Auer, F., </a:t>
            </a:r>
            <a:r>
              <a:rPr lang="en-GB" sz="5900" dirty="0" err="1">
                <a:solidFill>
                  <a:schemeClr val="dk1"/>
                </a:solidFill>
                <a:latin typeface="Times New Roman"/>
                <a:ea typeface="Times New Roman"/>
                <a:cs typeface="Times New Roman"/>
                <a:sym typeface="Times New Roman"/>
              </a:rPr>
              <a:t>Lenarduzzi</a:t>
            </a:r>
            <a:r>
              <a:rPr lang="en-GB" sz="5900" dirty="0">
                <a:solidFill>
                  <a:schemeClr val="dk1"/>
                </a:solidFill>
                <a:latin typeface="Times New Roman"/>
                <a:ea typeface="Times New Roman"/>
                <a:cs typeface="Times New Roman"/>
                <a:sym typeface="Times New Roman"/>
              </a:rPr>
              <a:t>, V., </a:t>
            </a:r>
            <a:r>
              <a:rPr lang="en-GB" sz="5900" dirty="0" err="1">
                <a:solidFill>
                  <a:schemeClr val="dk1"/>
                </a:solidFill>
                <a:latin typeface="Times New Roman"/>
                <a:ea typeface="Times New Roman"/>
                <a:cs typeface="Times New Roman"/>
                <a:sym typeface="Times New Roman"/>
              </a:rPr>
              <a:t>Felderer</a:t>
            </a:r>
            <a:r>
              <a:rPr lang="en-GB" sz="5900" dirty="0">
                <a:solidFill>
                  <a:schemeClr val="dk1"/>
                </a:solidFill>
                <a:latin typeface="Times New Roman"/>
                <a:ea typeface="Times New Roman"/>
                <a:cs typeface="Times New Roman"/>
                <a:sym typeface="Times New Roman"/>
              </a:rPr>
              <a:t>, M., &amp; </a:t>
            </a:r>
            <a:r>
              <a:rPr lang="en-GB" sz="5900" dirty="0" err="1">
                <a:solidFill>
                  <a:schemeClr val="dk1"/>
                </a:solidFill>
                <a:latin typeface="Times New Roman"/>
                <a:ea typeface="Times New Roman"/>
                <a:cs typeface="Times New Roman"/>
                <a:sym typeface="Times New Roman"/>
              </a:rPr>
              <a:t>Taibi</a:t>
            </a:r>
            <a:r>
              <a:rPr lang="en-GB" sz="5900" dirty="0">
                <a:solidFill>
                  <a:schemeClr val="dk1"/>
                </a:solidFill>
                <a:latin typeface="Times New Roman"/>
                <a:ea typeface="Times New Roman"/>
                <a:cs typeface="Times New Roman"/>
                <a:sym typeface="Times New Roman"/>
              </a:rPr>
              <a:t>, D. (2021). From Monolithic Systems to microservices: An assessment framework. </a:t>
            </a:r>
            <a:r>
              <a:rPr lang="en-GB" sz="5900" i="1" dirty="0">
                <a:solidFill>
                  <a:schemeClr val="dk1"/>
                </a:solidFill>
                <a:latin typeface="Times New Roman"/>
                <a:ea typeface="Times New Roman"/>
                <a:cs typeface="Times New Roman"/>
                <a:sym typeface="Times New Roman"/>
              </a:rPr>
              <a:t>Information and Software Technology</a:t>
            </a:r>
            <a:r>
              <a:rPr lang="en-GB" sz="5900" dirty="0">
                <a:solidFill>
                  <a:schemeClr val="dk1"/>
                </a:solidFill>
                <a:latin typeface="Times New Roman"/>
                <a:ea typeface="Times New Roman"/>
                <a:cs typeface="Times New Roman"/>
                <a:sym typeface="Times New Roman"/>
              </a:rPr>
              <a:t>, </a:t>
            </a:r>
            <a:r>
              <a:rPr lang="en-GB" sz="5900" i="1" dirty="0">
                <a:solidFill>
                  <a:schemeClr val="dk1"/>
                </a:solidFill>
                <a:latin typeface="Times New Roman"/>
                <a:ea typeface="Times New Roman"/>
                <a:cs typeface="Times New Roman"/>
                <a:sym typeface="Times New Roman"/>
              </a:rPr>
              <a:t>137</a:t>
            </a:r>
            <a:r>
              <a:rPr lang="en-GB" sz="5900" dirty="0">
                <a:solidFill>
                  <a:schemeClr val="dk1"/>
                </a:solidFill>
                <a:latin typeface="Times New Roman"/>
                <a:ea typeface="Times New Roman"/>
                <a:cs typeface="Times New Roman"/>
                <a:sym typeface="Times New Roman"/>
              </a:rPr>
              <a:t>, 106600. https://</a:t>
            </a:r>
            <a:r>
              <a:rPr lang="en-GB" sz="5900" dirty="0" err="1">
                <a:solidFill>
                  <a:schemeClr val="dk1"/>
                </a:solidFill>
                <a:latin typeface="Times New Roman"/>
                <a:ea typeface="Times New Roman"/>
                <a:cs typeface="Times New Roman"/>
                <a:sym typeface="Times New Roman"/>
              </a:rPr>
              <a:t>doi.org</a:t>
            </a:r>
            <a:r>
              <a:rPr lang="en-GB" sz="5900" dirty="0">
                <a:solidFill>
                  <a:schemeClr val="dk1"/>
                </a:solidFill>
                <a:latin typeface="Times New Roman"/>
                <a:ea typeface="Times New Roman"/>
                <a:cs typeface="Times New Roman"/>
                <a:sym typeface="Times New Roman"/>
              </a:rPr>
              <a:t>/10.1016/j.infsof.2021.106600</a:t>
            </a:r>
            <a:endParaRPr sz="5900" dirty="0">
              <a:solidFill>
                <a:schemeClr val="dk1"/>
              </a:solidFill>
              <a:latin typeface="Times New Roman"/>
              <a:ea typeface="Times New Roman"/>
              <a:cs typeface="Times New Roman"/>
              <a:sym typeface="Times New Roman"/>
            </a:endParaRPr>
          </a:p>
          <a:p>
            <a:pPr marL="355600" lvl="0" indent="0" algn="l" rtl="0">
              <a:spcBef>
                <a:spcPts val="1200"/>
              </a:spcBef>
              <a:spcAft>
                <a:spcPts val="0"/>
              </a:spcAft>
              <a:buClr>
                <a:schemeClr val="dk1"/>
              </a:buClr>
              <a:buSzPts val="275"/>
              <a:buFont typeface="Arial"/>
              <a:buNone/>
            </a:pPr>
            <a:r>
              <a:rPr lang="en-GB" sz="5900" dirty="0">
                <a:solidFill>
                  <a:schemeClr val="dk1"/>
                </a:solidFill>
                <a:latin typeface="Times New Roman"/>
                <a:ea typeface="Times New Roman"/>
                <a:cs typeface="Times New Roman"/>
                <a:sym typeface="Times New Roman"/>
              </a:rPr>
              <a:t>[2] 	A. </a:t>
            </a:r>
            <a:r>
              <a:rPr lang="en-GB" sz="5900" dirty="0" err="1">
                <a:solidFill>
                  <a:schemeClr val="dk1"/>
                </a:solidFill>
                <a:latin typeface="Times New Roman"/>
                <a:ea typeface="Times New Roman"/>
                <a:cs typeface="Times New Roman"/>
                <a:sym typeface="Times New Roman"/>
              </a:rPr>
              <a:t>Furda</a:t>
            </a:r>
            <a:r>
              <a:rPr lang="en-GB" sz="5900" dirty="0">
                <a:solidFill>
                  <a:schemeClr val="dk1"/>
                </a:solidFill>
                <a:latin typeface="Times New Roman"/>
                <a:ea typeface="Times New Roman"/>
                <a:cs typeface="Times New Roman"/>
                <a:sym typeface="Times New Roman"/>
              </a:rPr>
              <a:t>, C. </a:t>
            </a:r>
            <a:r>
              <a:rPr lang="en-GB" sz="5900" dirty="0" err="1">
                <a:solidFill>
                  <a:schemeClr val="dk1"/>
                </a:solidFill>
                <a:latin typeface="Times New Roman"/>
                <a:ea typeface="Times New Roman"/>
                <a:cs typeface="Times New Roman"/>
                <a:sym typeface="Times New Roman"/>
              </a:rPr>
              <a:t>Fidge</a:t>
            </a:r>
            <a:r>
              <a:rPr lang="en-GB" sz="5900" dirty="0">
                <a:solidFill>
                  <a:schemeClr val="dk1"/>
                </a:solidFill>
                <a:latin typeface="Times New Roman"/>
                <a:ea typeface="Times New Roman"/>
                <a:cs typeface="Times New Roman"/>
                <a:sym typeface="Times New Roman"/>
              </a:rPr>
              <a:t>, O. Zimmermann, W. Kelly and A. Barros, "Migrating Enterprise Legacy Source Code to Microservices: On Multitenancy, </a:t>
            </a:r>
            <a:r>
              <a:rPr lang="en-GB" sz="5900" dirty="0" err="1">
                <a:solidFill>
                  <a:schemeClr val="dk1"/>
                </a:solidFill>
                <a:latin typeface="Times New Roman"/>
                <a:ea typeface="Times New Roman"/>
                <a:cs typeface="Times New Roman"/>
                <a:sym typeface="Times New Roman"/>
              </a:rPr>
              <a:t>Statefulness</a:t>
            </a:r>
            <a:r>
              <a:rPr lang="en-GB" sz="5900" dirty="0">
                <a:solidFill>
                  <a:schemeClr val="dk1"/>
                </a:solidFill>
                <a:latin typeface="Times New Roman"/>
                <a:ea typeface="Times New Roman"/>
                <a:cs typeface="Times New Roman"/>
                <a:sym typeface="Times New Roman"/>
              </a:rPr>
              <a:t>, and Data Consistency," in IEEE Software, vol. 35, no. 3, pp. 63-72, May/June 2018, </a:t>
            </a:r>
            <a:r>
              <a:rPr lang="en-GB" sz="5900" dirty="0" err="1">
                <a:solidFill>
                  <a:schemeClr val="dk1"/>
                </a:solidFill>
                <a:latin typeface="Times New Roman"/>
                <a:ea typeface="Times New Roman"/>
                <a:cs typeface="Times New Roman"/>
                <a:sym typeface="Times New Roman"/>
              </a:rPr>
              <a:t>doi</a:t>
            </a:r>
            <a:r>
              <a:rPr lang="en-GB" sz="5900" dirty="0">
                <a:solidFill>
                  <a:schemeClr val="dk1"/>
                </a:solidFill>
                <a:latin typeface="Times New Roman"/>
                <a:ea typeface="Times New Roman"/>
                <a:cs typeface="Times New Roman"/>
                <a:sym typeface="Times New Roman"/>
              </a:rPr>
              <a:t>: 10.1109/MS.2017.440134612.</a:t>
            </a:r>
            <a:endParaRPr sz="5900" dirty="0">
              <a:solidFill>
                <a:schemeClr val="dk1"/>
              </a:solidFill>
              <a:latin typeface="Times New Roman"/>
              <a:ea typeface="Times New Roman"/>
              <a:cs typeface="Times New Roman"/>
              <a:sym typeface="Times New Roman"/>
            </a:endParaRPr>
          </a:p>
          <a:p>
            <a:pPr marL="355600" lvl="0" indent="0" algn="l" rtl="0">
              <a:spcBef>
                <a:spcPts val="1200"/>
              </a:spcBef>
              <a:spcAft>
                <a:spcPts val="0"/>
              </a:spcAft>
              <a:buClr>
                <a:schemeClr val="dk1"/>
              </a:buClr>
              <a:buSzPts val="275"/>
              <a:buFont typeface="Arial"/>
              <a:buNone/>
            </a:pPr>
            <a:r>
              <a:rPr lang="en-GB" sz="5900" dirty="0">
                <a:solidFill>
                  <a:schemeClr val="dk1"/>
                </a:solidFill>
                <a:latin typeface="Times New Roman"/>
                <a:ea typeface="Times New Roman"/>
                <a:cs typeface="Times New Roman"/>
                <a:sym typeface="Times New Roman"/>
              </a:rPr>
              <a:t>[3] 	N. Ivanov and A. </a:t>
            </a:r>
            <a:r>
              <a:rPr lang="en-GB" sz="5900" dirty="0" err="1">
                <a:solidFill>
                  <a:schemeClr val="dk1"/>
                </a:solidFill>
                <a:latin typeface="Times New Roman"/>
                <a:ea typeface="Times New Roman"/>
                <a:cs typeface="Times New Roman"/>
                <a:sym typeface="Times New Roman"/>
              </a:rPr>
              <a:t>Tasheva</a:t>
            </a:r>
            <a:r>
              <a:rPr lang="en-GB" sz="5900" dirty="0">
                <a:solidFill>
                  <a:schemeClr val="dk1"/>
                </a:solidFill>
                <a:latin typeface="Times New Roman"/>
                <a:ea typeface="Times New Roman"/>
                <a:cs typeface="Times New Roman"/>
                <a:sym typeface="Times New Roman"/>
              </a:rPr>
              <a:t>, "A Hot Decomposition Procedure: Operational Monolith System to Microservices," 2021 International Conference Automatics and Informatics (ICAI), 2021, pp. 182-187, </a:t>
            </a:r>
            <a:r>
              <a:rPr lang="en-GB" sz="5900" dirty="0" err="1">
                <a:solidFill>
                  <a:schemeClr val="dk1"/>
                </a:solidFill>
                <a:latin typeface="Times New Roman"/>
                <a:ea typeface="Times New Roman"/>
                <a:cs typeface="Times New Roman"/>
                <a:sym typeface="Times New Roman"/>
              </a:rPr>
              <a:t>doi</a:t>
            </a:r>
            <a:r>
              <a:rPr lang="en-GB" sz="5900" dirty="0">
                <a:solidFill>
                  <a:schemeClr val="dk1"/>
                </a:solidFill>
                <a:latin typeface="Times New Roman"/>
                <a:ea typeface="Times New Roman"/>
                <a:cs typeface="Times New Roman"/>
                <a:sym typeface="Times New Roman"/>
              </a:rPr>
              <a:t>: 10.1109/ICAI52893.2021.9639494.</a:t>
            </a:r>
            <a:endParaRPr sz="5900" dirty="0">
              <a:solidFill>
                <a:schemeClr val="dk1"/>
              </a:solidFill>
              <a:latin typeface="Times New Roman"/>
              <a:ea typeface="Times New Roman"/>
              <a:cs typeface="Times New Roman"/>
              <a:sym typeface="Times New Roman"/>
            </a:endParaRPr>
          </a:p>
          <a:p>
            <a:pPr marL="355600" lvl="0" indent="0" algn="l" rtl="0">
              <a:spcBef>
                <a:spcPts val="1200"/>
              </a:spcBef>
              <a:spcAft>
                <a:spcPts val="0"/>
              </a:spcAft>
              <a:buNone/>
            </a:pPr>
            <a:r>
              <a:rPr lang="en-GB" sz="5900" dirty="0">
                <a:solidFill>
                  <a:schemeClr val="dk1"/>
                </a:solidFill>
                <a:latin typeface="Times New Roman"/>
                <a:ea typeface="Times New Roman"/>
                <a:cs typeface="Times New Roman"/>
                <a:sym typeface="Times New Roman"/>
              </a:rPr>
              <a:t>[4] 	A. Kalia, J. Xiao, R. Krishna, S. Sinha, M. </a:t>
            </a:r>
            <a:r>
              <a:rPr lang="en-GB" sz="5900" dirty="0" err="1">
                <a:solidFill>
                  <a:schemeClr val="dk1"/>
                </a:solidFill>
                <a:latin typeface="Times New Roman"/>
                <a:ea typeface="Times New Roman"/>
                <a:cs typeface="Times New Roman"/>
                <a:sym typeface="Times New Roman"/>
              </a:rPr>
              <a:t>Vukovic</a:t>
            </a:r>
            <a:r>
              <a:rPr lang="en-GB" sz="5900" dirty="0">
                <a:solidFill>
                  <a:schemeClr val="dk1"/>
                </a:solidFill>
                <a:latin typeface="Times New Roman"/>
                <a:ea typeface="Times New Roman"/>
                <a:cs typeface="Times New Roman"/>
                <a:sym typeface="Times New Roman"/>
              </a:rPr>
              <a:t>, and D. Banerjee, “Mono2micro: A practical and effective tool for decomposing monolithic Java applications to microservices,” </a:t>
            </a:r>
            <a:r>
              <a:rPr lang="en-GB" sz="5900" i="1" dirty="0" err="1">
                <a:solidFill>
                  <a:schemeClr val="dk1"/>
                </a:solidFill>
                <a:latin typeface="Times New Roman"/>
                <a:ea typeface="Times New Roman"/>
                <a:cs typeface="Times New Roman"/>
                <a:sym typeface="Times New Roman"/>
              </a:rPr>
              <a:t>arXiv.org</a:t>
            </a:r>
            <a:r>
              <a:rPr lang="en-GB" sz="5900" dirty="0">
                <a:solidFill>
                  <a:schemeClr val="dk1"/>
                </a:solidFill>
                <a:latin typeface="Times New Roman"/>
                <a:ea typeface="Times New Roman"/>
                <a:cs typeface="Times New Roman"/>
                <a:sym typeface="Times New Roman"/>
              </a:rPr>
              <a:t>, 14-Sep-2021. [Online]. Available: https://</a:t>
            </a:r>
            <a:r>
              <a:rPr lang="en-GB" sz="5900" dirty="0" err="1">
                <a:solidFill>
                  <a:schemeClr val="dk1"/>
                </a:solidFill>
                <a:latin typeface="Times New Roman"/>
                <a:ea typeface="Times New Roman"/>
                <a:cs typeface="Times New Roman"/>
                <a:sym typeface="Times New Roman"/>
              </a:rPr>
              <a:t>arxiv.org</a:t>
            </a:r>
            <a:r>
              <a:rPr lang="en-GB" sz="5900" dirty="0">
                <a:solidFill>
                  <a:schemeClr val="dk1"/>
                </a:solidFill>
                <a:latin typeface="Times New Roman"/>
                <a:ea typeface="Times New Roman"/>
                <a:cs typeface="Times New Roman"/>
                <a:sym typeface="Times New Roman"/>
              </a:rPr>
              <a:t>/abs/2107.09698. [Accessed: 25-Mar-2022].</a:t>
            </a:r>
            <a:endParaRPr sz="5900" dirty="0">
              <a:solidFill>
                <a:schemeClr val="dk1"/>
              </a:solidFill>
              <a:latin typeface="Times New Roman"/>
              <a:ea typeface="Times New Roman"/>
              <a:cs typeface="Times New Roman"/>
              <a:sym typeface="Times New Roman"/>
            </a:endParaRPr>
          </a:p>
          <a:p>
            <a:pPr marL="355600" lvl="0" indent="0" algn="l" rtl="0">
              <a:spcBef>
                <a:spcPts val="1200"/>
              </a:spcBef>
              <a:spcAft>
                <a:spcPts val="0"/>
              </a:spcAft>
              <a:buClr>
                <a:schemeClr val="dk1"/>
              </a:buClr>
              <a:buSzPts val="275"/>
              <a:buFont typeface="Arial"/>
              <a:buNone/>
            </a:pPr>
            <a:r>
              <a:rPr lang="en-GB" sz="5900" dirty="0">
                <a:solidFill>
                  <a:schemeClr val="dk1"/>
                </a:solidFill>
                <a:latin typeface="Times New Roman"/>
                <a:ea typeface="Times New Roman"/>
                <a:cs typeface="Times New Roman"/>
                <a:sym typeface="Times New Roman"/>
              </a:rPr>
              <a:t>[5] 	M. </a:t>
            </a:r>
            <a:r>
              <a:rPr lang="en-GB" sz="5900" dirty="0" err="1">
                <a:solidFill>
                  <a:schemeClr val="dk1"/>
                </a:solidFill>
                <a:latin typeface="Times New Roman"/>
                <a:ea typeface="Times New Roman"/>
                <a:cs typeface="Times New Roman"/>
                <a:sym typeface="Times New Roman"/>
              </a:rPr>
              <a:t>Kamimura</a:t>
            </a:r>
            <a:r>
              <a:rPr lang="en-GB" sz="5900" dirty="0">
                <a:solidFill>
                  <a:schemeClr val="dk1"/>
                </a:solidFill>
                <a:latin typeface="Times New Roman"/>
                <a:ea typeface="Times New Roman"/>
                <a:cs typeface="Times New Roman"/>
                <a:sym typeface="Times New Roman"/>
              </a:rPr>
              <a:t>, K. Yano, T. </a:t>
            </a:r>
            <a:r>
              <a:rPr lang="en-GB" sz="5900" dirty="0" err="1">
                <a:solidFill>
                  <a:schemeClr val="dk1"/>
                </a:solidFill>
                <a:latin typeface="Times New Roman"/>
                <a:ea typeface="Times New Roman"/>
                <a:cs typeface="Times New Roman"/>
                <a:sym typeface="Times New Roman"/>
              </a:rPr>
              <a:t>Hatano</a:t>
            </a:r>
            <a:r>
              <a:rPr lang="en-GB" sz="5900" dirty="0">
                <a:solidFill>
                  <a:schemeClr val="dk1"/>
                </a:solidFill>
                <a:latin typeface="Times New Roman"/>
                <a:ea typeface="Times New Roman"/>
                <a:cs typeface="Times New Roman"/>
                <a:sym typeface="Times New Roman"/>
              </a:rPr>
              <a:t> and A. Matsuo, "Extracting Candidates of Microservices from Monolithic Application Code," 2018 25th Asia-Pacific Software Engineering Conference (APSEC), 2018, pp. 571-580, </a:t>
            </a:r>
            <a:r>
              <a:rPr lang="en-GB" sz="5900" dirty="0" err="1">
                <a:solidFill>
                  <a:schemeClr val="dk1"/>
                </a:solidFill>
                <a:latin typeface="Times New Roman"/>
                <a:ea typeface="Times New Roman"/>
                <a:cs typeface="Times New Roman"/>
                <a:sym typeface="Times New Roman"/>
              </a:rPr>
              <a:t>doi</a:t>
            </a:r>
            <a:r>
              <a:rPr lang="en-GB" sz="5900" dirty="0">
                <a:solidFill>
                  <a:schemeClr val="dk1"/>
                </a:solidFill>
                <a:latin typeface="Times New Roman"/>
                <a:ea typeface="Times New Roman"/>
                <a:cs typeface="Times New Roman"/>
                <a:sym typeface="Times New Roman"/>
              </a:rPr>
              <a:t>: 10.1109/APSEC.2018.00072.</a:t>
            </a:r>
            <a:endParaRPr sz="5900" dirty="0">
              <a:solidFill>
                <a:schemeClr val="dk1"/>
              </a:solidFill>
              <a:latin typeface="Times New Roman"/>
              <a:ea typeface="Times New Roman"/>
              <a:cs typeface="Times New Roman"/>
              <a:sym typeface="Times New Roman"/>
            </a:endParaRPr>
          </a:p>
          <a:p>
            <a:pPr marL="355600" lvl="0" indent="0" algn="l" rtl="0">
              <a:spcBef>
                <a:spcPts val="800"/>
              </a:spcBef>
              <a:spcAft>
                <a:spcPts val="0"/>
              </a:spcAft>
              <a:buClr>
                <a:schemeClr val="dk1"/>
              </a:buClr>
              <a:buSzPts val="275"/>
              <a:buFont typeface="Arial"/>
              <a:buNone/>
            </a:pPr>
            <a:endParaRPr sz="5900" dirty="0">
              <a:solidFill>
                <a:schemeClr val="dk1"/>
              </a:solidFill>
              <a:latin typeface="Times New Roman"/>
              <a:ea typeface="Times New Roman"/>
              <a:cs typeface="Times New Roman"/>
              <a:sym typeface="Times New Roman"/>
            </a:endParaRPr>
          </a:p>
          <a:p>
            <a:pPr marL="355600" lvl="0" indent="0" algn="l" rtl="0">
              <a:spcBef>
                <a:spcPts val="800"/>
              </a:spcBef>
              <a:spcAft>
                <a:spcPts val="0"/>
              </a:spcAft>
              <a:buClr>
                <a:schemeClr val="dk1"/>
              </a:buClr>
              <a:buSzPts val="275"/>
              <a:buFont typeface="Arial"/>
              <a:buNone/>
            </a:pPr>
            <a:endParaRPr sz="5900" dirty="0">
              <a:solidFill>
                <a:schemeClr val="dk1"/>
              </a:solidFill>
              <a:latin typeface="Times New Roman"/>
              <a:ea typeface="Times New Roman"/>
              <a:cs typeface="Times New Roman"/>
              <a:sym typeface="Times New Roman"/>
            </a:endParaRPr>
          </a:p>
          <a:p>
            <a:pPr marL="355600" lvl="0" indent="0" algn="just" rtl="0">
              <a:spcBef>
                <a:spcPts val="800"/>
              </a:spcBef>
              <a:spcAft>
                <a:spcPts val="0"/>
              </a:spcAft>
              <a:buClr>
                <a:schemeClr val="dk1"/>
              </a:buClr>
              <a:buSzPts val="275"/>
              <a:buFont typeface="Arial"/>
              <a:buNone/>
            </a:pPr>
            <a:endParaRPr sz="5900"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
        <p:nvSpPr>
          <p:cNvPr id="245" name="Google Shape;245;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26</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body" idx="1"/>
          </p:nvPr>
        </p:nvSpPr>
        <p:spPr>
          <a:xfrm>
            <a:off x="311700" y="225775"/>
            <a:ext cx="8520600" cy="4343100"/>
          </a:xfrm>
          <a:prstGeom prst="rect">
            <a:avLst/>
          </a:prstGeom>
        </p:spPr>
        <p:txBody>
          <a:bodyPr spcFirstLastPara="1" wrap="square" lIns="91425" tIns="91425" rIns="91425" bIns="91425" anchor="t" anchorCtr="0">
            <a:normAutofit fontScale="25000" lnSpcReduction="20000"/>
          </a:bodyPr>
          <a:lstStyle/>
          <a:p>
            <a:pPr marL="355600" lvl="0" indent="0" algn="l" rtl="0">
              <a:spcBef>
                <a:spcPts val="0"/>
              </a:spcBef>
              <a:spcAft>
                <a:spcPts val="0"/>
              </a:spcAft>
              <a:buClr>
                <a:schemeClr val="dk1"/>
              </a:buClr>
              <a:buSzPts val="275"/>
              <a:buFont typeface="Arial"/>
              <a:buNone/>
            </a:pPr>
            <a:endParaRPr sz="5900">
              <a:solidFill>
                <a:schemeClr val="dk1"/>
              </a:solidFill>
              <a:latin typeface="Times New Roman"/>
              <a:ea typeface="Times New Roman"/>
              <a:cs typeface="Times New Roman"/>
              <a:sym typeface="Times New Roman"/>
            </a:endParaRPr>
          </a:p>
          <a:p>
            <a:pPr marL="355600" lvl="0" indent="0" algn="l" rtl="0">
              <a:spcBef>
                <a:spcPts val="800"/>
              </a:spcBef>
              <a:spcAft>
                <a:spcPts val="0"/>
              </a:spcAft>
              <a:buClr>
                <a:schemeClr val="dk1"/>
              </a:buClr>
              <a:buSzPts val="275"/>
              <a:buFont typeface="Arial"/>
              <a:buNone/>
            </a:pPr>
            <a:r>
              <a:rPr lang="en-GB" sz="5900">
                <a:solidFill>
                  <a:schemeClr val="dk1"/>
                </a:solidFill>
                <a:latin typeface="Times New Roman"/>
                <a:ea typeface="Times New Roman"/>
                <a:cs typeface="Times New Roman"/>
                <a:sym typeface="Times New Roman"/>
              </a:rPr>
              <a:t>[6] 	J. Kazanavičius and D. Mažeika, "Migrating Legacy Software to Microservices Architecture," 2019 Open Conference of Electrical, Electronic and Information Sciences (eStream), 2019, pp. 1-5, doi: 10.1109/eStream.2019.8732170.</a:t>
            </a:r>
            <a:endParaRPr sz="5900">
              <a:solidFill>
                <a:schemeClr val="dk1"/>
              </a:solidFill>
              <a:latin typeface="Times New Roman"/>
              <a:ea typeface="Times New Roman"/>
              <a:cs typeface="Times New Roman"/>
              <a:sym typeface="Times New Roman"/>
            </a:endParaRPr>
          </a:p>
          <a:p>
            <a:pPr marL="355600" lvl="0" indent="0" algn="l" rtl="0">
              <a:spcBef>
                <a:spcPts val="800"/>
              </a:spcBef>
              <a:spcAft>
                <a:spcPts val="0"/>
              </a:spcAft>
              <a:buClr>
                <a:schemeClr val="dk1"/>
              </a:buClr>
              <a:buSzPts val="275"/>
              <a:buFont typeface="Arial"/>
              <a:buNone/>
            </a:pPr>
            <a:r>
              <a:rPr lang="en-GB" sz="5900">
                <a:solidFill>
                  <a:schemeClr val="dk1"/>
                </a:solidFill>
                <a:latin typeface="Times New Roman"/>
                <a:ea typeface="Times New Roman"/>
                <a:cs typeface="Times New Roman"/>
                <a:sym typeface="Times New Roman"/>
              </a:rPr>
              <a:t>[7] 	C. -Y. Li, S. -P. Ma and T. -W. Lu, "Microservice Migration Using Strangler Fig Pattern: A Case Study on the Green Button System," 2020 International Computer Symposium (ICS), 2020, pp. 519-524, doi: 10.1109/ICS51289.2020.00107.</a:t>
            </a:r>
            <a:endParaRPr sz="5900">
              <a:solidFill>
                <a:schemeClr val="dk1"/>
              </a:solidFill>
              <a:latin typeface="Times New Roman"/>
              <a:ea typeface="Times New Roman"/>
              <a:cs typeface="Times New Roman"/>
              <a:sym typeface="Times New Roman"/>
            </a:endParaRPr>
          </a:p>
          <a:p>
            <a:pPr marL="355600" lvl="0" indent="0" algn="l" rtl="0">
              <a:spcBef>
                <a:spcPts val="800"/>
              </a:spcBef>
              <a:spcAft>
                <a:spcPts val="0"/>
              </a:spcAft>
              <a:buNone/>
            </a:pPr>
            <a:r>
              <a:rPr lang="en-GB" sz="5900">
                <a:solidFill>
                  <a:schemeClr val="dk1"/>
                </a:solidFill>
                <a:latin typeface="Times New Roman"/>
                <a:ea typeface="Times New Roman"/>
                <a:cs typeface="Times New Roman"/>
                <a:sym typeface="Times New Roman"/>
              </a:rPr>
              <a:t>[8] 	S. Mancoridis, B. S. Mitchell, Y. Chen and E. R. Gansner, "Bunch: a clustering tool for the recovery and maintenance of software system structures," Proceedings IEEE International Conference on Software Maintenance - 1999 (ICSM'99). 'Software Maintenance for Business Change' (Cat. No.99CB36360), 1999, pp. 50-59, doi: 10.1109/ICSM.1999.792498.</a:t>
            </a:r>
            <a:endParaRPr sz="5900">
              <a:solidFill>
                <a:schemeClr val="dk1"/>
              </a:solidFill>
              <a:latin typeface="Times New Roman"/>
              <a:ea typeface="Times New Roman"/>
              <a:cs typeface="Times New Roman"/>
              <a:sym typeface="Times New Roman"/>
            </a:endParaRPr>
          </a:p>
          <a:p>
            <a:pPr marL="355600" lvl="0" indent="0" algn="l" rtl="0">
              <a:spcBef>
                <a:spcPts val="800"/>
              </a:spcBef>
              <a:spcAft>
                <a:spcPts val="0"/>
              </a:spcAft>
              <a:buNone/>
            </a:pPr>
            <a:r>
              <a:rPr lang="en-GB" sz="5900">
                <a:solidFill>
                  <a:schemeClr val="dk1"/>
                </a:solidFill>
                <a:latin typeface="Times New Roman"/>
                <a:ea typeface="Times New Roman"/>
                <a:cs typeface="Times New Roman"/>
                <a:sym typeface="Times New Roman"/>
              </a:rPr>
              <a:t>[9] 	G. Mazlami, J. Cito and P. Leitner, "Extraction of Microservices from Monolithic Software Architectures," 2017 IEEE International Conference on Web Services (ICWS), 2017, pp. 524-531, doi: 10.1109/ICWS.2017.61.</a:t>
            </a:r>
            <a:endParaRPr sz="5900">
              <a:solidFill>
                <a:schemeClr val="dk1"/>
              </a:solidFill>
              <a:latin typeface="Times New Roman"/>
              <a:ea typeface="Times New Roman"/>
              <a:cs typeface="Times New Roman"/>
              <a:sym typeface="Times New Roman"/>
            </a:endParaRPr>
          </a:p>
          <a:p>
            <a:pPr marL="355600" lvl="0" indent="0" algn="l" rtl="0">
              <a:spcBef>
                <a:spcPts val="800"/>
              </a:spcBef>
              <a:spcAft>
                <a:spcPts val="0"/>
              </a:spcAft>
              <a:buClr>
                <a:schemeClr val="dk1"/>
              </a:buClr>
              <a:buSzPts val="275"/>
              <a:buFont typeface="Arial"/>
              <a:buNone/>
            </a:pPr>
            <a:r>
              <a:rPr lang="en-GB" sz="5900">
                <a:solidFill>
                  <a:schemeClr val="dk1"/>
                </a:solidFill>
                <a:latin typeface="Times New Roman"/>
                <a:ea typeface="Times New Roman"/>
                <a:cs typeface="Times New Roman"/>
                <a:sym typeface="Times New Roman"/>
              </a:rPr>
              <a:t>[10]   J. Zhao, J. Zhou, H. Yang and G. Liu, "An orthogonal approach to reusable component n   discovery in cloud migration," in China Communications, vol. 12, no. 5, pp. 134-151, May 2015, doi: 10.1109/CC.2015.7112036.</a:t>
            </a:r>
            <a:endParaRPr sz="590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a:p>
        </p:txBody>
      </p:sp>
      <p:sp>
        <p:nvSpPr>
          <p:cNvPr id="251" name="Google Shape;251;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27</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body" idx="1"/>
          </p:nvPr>
        </p:nvSpPr>
        <p:spPr>
          <a:xfrm>
            <a:off x="311700" y="291875"/>
            <a:ext cx="8520600" cy="4277100"/>
          </a:xfrm>
          <a:prstGeom prst="rect">
            <a:avLst/>
          </a:prstGeom>
        </p:spPr>
        <p:txBody>
          <a:bodyPr spcFirstLastPara="1" wrap="square" lIns="91425" tIns="91425" rIns="91425" bIns="91425" anchor="t" anchorCtr="0">
            <a:normAutofit/>
          </a:bodyPr>
          <a:lstStyle/>
          <a:p>
            <a:pPr marL="355600" lvl="0" indent="0" algn="l" rtl="0">
              <a:spcBef>
                <a:spcPts val="0"/>
              </a:spcBef>
              <a:spcAft>
                <a:spcPts val="0"/>
              </a:spcAft>
              <a:buClr>
                <a:schemeClr val="dk1"/>
              </a:buClr>
              <a:buSzPts val="358"/>
              <a:buFont typeface="Arial"/>
              <a:buNone/>
            </a:pPr>
            <a:r>
              <a:rPr lang="en-GB" sz="1450">
                <a:solidFill>
                  <a:schemeClr val="dk1"/>
                </a:solidFill>
                <a:latin typeface="Times New Roman"/>
                <a:ea typeface="Times New Roman"/>
                <a:cs typeface="Times New Roman"/>
                <a:sym typeface="Times New Roman"/>
              </a:rPr>
              <a:t>[11]   P. Yugopuspito, F. Panduwinata and S. Sutrisno, "Microservices architecture: Case on the migration of reservation-based parking system," 2017 IEEE 17th International Conference on Communication Technology (ICCT), 2017, pp. 1827-1831, doi: 10.1109/ICCT.2017.8359946.</a:t>
            </a:r>
            <a:endParaRPr sz="1450">
              <a:solidFill>
                <a:schemeClr val="dk1"/>
              </a:solidFill>
              <a:latin typeface="Times New Roman"/>
              <a:ea typeface="Times New Roman"/>
              <a:cs typeface="Times New Roman"/>
              <a:sym typeface="Times New Roman"/>
            </a:endParaRPr>
          </a:p>
          <a:p>
            <a:pPr marL="355600" lvl="0" indent="0" algn="just" rtl="0">
              <a:spcBef>
                <a:spcPts val="800"/>
              </a:spcBef>
              <a:spcAft>
                <a:spcPts val="0"/>
              </a:spcAft>
              <a:buClr>
                <a:schemeClr val="dk1"/>
              </a:buClr>
              <a:buSzPts val="358"/>
              <a:buFont typeface="Arial"/>
              <a:buNone/>
            </a:pPr>
            <a:r>
              <a:rPr lang="en-GB" sz="1450">
                <a:solidFill>
                  <a:schemeClr val="dk1"/>
                </a:solidFill>
                <a:latin typeface="Times New Roman"/>
                <a:ea typeface="Times New Roman"/>
                <a:cs typeface="Times New Roman"/>
                <a:sym typeface="Times New Roman"/>
              </a:rPr>
              <a:t>[12]   S. Sarkar, G. Vashi and P. P. Abdulla, "Towards Transforming an Industrial Automation System from Monolithic to Microservices," </a:t>
            </a:r>
            <a:r>
              <a:rPr lang="en-GB" sz="1450" i="1">
                <a:solidFill>
                  <a:schemeClr val="dk1"/>
                </a:solidFill>
                <a:latin typeface="Times New Roman"/>
                <a:ea typeface="Times New Roman"/>
                <a:cs typeface="Times New Roman"/>
                <a:sym typeface="Times New Roman"/>
              </a:rPr>
              <a:t>2018 IEEE 23rd International Conference on Emerging Technologies and Factory Automation (ETFA)</a:t>
            </a:r>
            <a:r>
              <a:rPr lang="en-GB" sz="1450">
                <a:solidFill>
                  <a:schemeClr val="dk1"/>
                </a:solidFill>
                <a:latin typeface="Times New Roman"/>
                <a:ea typeface="Times New Roman"/>
                <a:cs typeface="Times New Roman"/>
                <a:sym typeface="Times New Roman"/>
              </a:rPr>
              <a:t>, 2018, pp. 1256-1259, doi: 10.1109/ETFA.2018.8502567.</a:t>
            </a:r>
            <a:endParaRPr sz="1450"/>
          </a:p>
        </p:txBody>
      </p:sp>
      <p:sp>
        <p:nvSpPr>
          <p:cNvPr id="257" name="Google Shape;257;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28</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body" idx="1"/>
          </p:nvPr>
        </p:nvSpPr>
        <p:spPr>
          <a:xfrm>
            <a:off x="311700" y="446075"/>
            <a:ext cx="8589300" cy="4122900"/>
          </a:xfrm>
          <a:prstGeom prst="rect">
            <a:avLst/>
          </a:prstGeom>
        </p:spPr>
        <p:txBody>
          <a:bodyPr spcFirstLastPara="1" wrap="square" lIns="91425" tIns="91425" rIns="91425" bIns="91425" anchor="t" anchorCtr="0">
            <a:noAutofit/>
          </a:bodyPr>
          <a:lstStyle/>
          <a:p>
            <a:pPr marL="177800" marR="0" lvl="0" indent="-228600" algn="just" rtl="0">
              <a:lnSpc>
                <a:spcPct val="95000"/>
              </a:lnSpc>
              <a:spcBef>
                <a:spcPts val="0"/>
              </a:spcBef>
              <a:spcAft>
                <a:spcPts val="0"/>
              </a:spcAft>
              <a:buSzPts val="523"/>
              <a:buNone/>
            </a:pPr>
            <a:r>
              <a:rPr lang="en-GB" sz="2000" b="1" dirty="0">
                <a:solidFill>
                  <a:schemeClr val="dk1"/>
                </a:solidFill>
                <a:latin typeface="Times New Roman"/>
                <a:ea typeface="Times New Roman"/>
                <a:cs typeface="Times New Roman"/>
                <a:sym typeface="Times New Roman"/>
              </a:rPr>
              <a:t>Research Gap addressed: </a:t>
            </a:r>
            <a:r>
              <a:rPr lang="en-GB" sz="2000" dirty="0">
                <a:solidFill>
                  <a:schemeClr val="dk1"/>
                </a:solidFill>
                <a:latin typeface="Times New Roman"/>
                <a:ea typeface="Times New Roman"/>
                <a:cs typeface="Times New Roman"/>
                <a:sym typeface="Times New Roman"/>
              </a:rPr>
              <a:t>We found that many research papers only focus on </a:t>
            </a:r>
            <a:endParaRPr sz="2000" dirty="0">
              <a:solidFill>
                <a:schemeClr val="dk1"/>
              </a:solidFill>
              <a:latin typeface="Times New Roman"/>
              <a:ea typeface="Times New Roman"/>
              <a:cs typeface="Times New Roman"/>
              <a:sym typeface="Times New Roman"/>
            </a:endParaRPr>
          </a:p>
          <a:p>
            <a:pPr marL="177800" marR="0" lvl="0" indent="-228600" algn="just" rtl="0">
              <a:lnSpc>
                <a:spcPct val="95000"/>
              </a:lnSpc>
              <a:spcBef>
                <a:spcPts val="800"/>
              </a:spcBef>
              <a:spcAft>
                <a:spcPts val="0"/>
              </a:spcAft>
              <a:buSzPts val="523"/>
              <a:buNone/>
            </a:pPr>
            <a:r>
              <a:rPr lang="en-GB" sz="2000" dirty="0">
                <a:solidFill>
                  <a:schemeClr val="dk1"/>
                </a:solidFill>
                <a:latin typeface="Times New Roman"/>
                <a:ea typeface="Times New Roman"/>
                <a:cs typeface="Times New Roman"/>
                <a:sym typeface="Times New Roman"/>
              </a:rPr>
              <a:t>either the clustering techniques or the use of existing techniques on a </a:t>
            </a:r>
            <a:endParaRPr sz="2000" dirty="0">
              <a:solidFill>
                <a:schemeClr val="dk1"/>
              </a:solidFill>
              <a:latin typeface="Times New Roman"/>
              <a:ea typeface="Times New Roman"/>
              <a:cs typeface="Times New Roman"/>
              <a:sym typeface="Times New Roman"/>
            </a:endParaRPr>
          </a:p>
          <a:p>
            <a:pPr marL="177800" marR="0" lvl="0" indent="-228600" algn="just" rtl="0">
              <a:lnSpc>
                <a:spcPct val="95000"/>
              </a:lnSpc>
              <a:spcBef>
                <a:spcPts val="800"/>
              </a:spcBef>
              <a:spcAft>
                <a:spcPts val="0"/>
              </a:spcAft>
              <a:buSzPts val="523"/>
              <a:buNone/>
            </a:pPr>
            <a:r>
              <a:rPr lang="en-GB" sz="2000" dirty="0">
                <a:solidFill>
                  <a:schemeClr val="dk1"/>
                </a:solidFill>
                <a:latin typeface="Times New Roman"/>
                <a:ea typeface="Times New Roman"/>
                <a:cs typeface="Times New Roman"/>
                <a:sym typeface="Times New Roman"/>
              </a:rPr>
              <a:t>monolithic system, and there is lack of systematic review of whole migration </a:t>
            </a:r>
            <a:endParaRPr sz="2000" dirty="0">
              <a:solidFill>
                <a:schemeClr val="dk1"/>
              </a:solidFill>
              <a:latin typeface="Times New Roman"/>
              <a:ea typeface="Times New Roman"/>
              <a:cs typeface="Times New Roman"/>
              <a:sym typeface="Times New Roman"/>
            </a:endParaRPr>
          </a:p>
          <a:p>
            <a:pPr marL="177800" marR="0" lvl="0" indent="-228600" algn="just" rtl="0">
              <a:lnSpc>
                <a:spcPct val="95000"/>
              </a:lnSpc>
              <a:spcBef>
                <a:spcPts val="800"/>
              </a:spcBef>
              <a:spcAft>
                <a:spcPts val="0"/>
              </a:spcAft>
              <a:buSzPts val="523"/>
              <a:buNone/>
            </a:pPr>
            <a:r>
              <a:rPr lang="en-GB" sz="2000" dirty="0">
                <a:solidFill>
                  <a:schemeClr val="dk1"/>
                </a:solidFill>
                <a:latin typeface="Times New Roman"/>
                <a:ea typeface="Times New Roman"/>
                <a:cs typeface="Times New Roman"/>
                <a:sym typeface="Times New Roman"/>
              </a:rPr>
              <a:t>process from the comparing and </a:t>
            </a:r>
            <a:r>
              <a:rPr lang="en-GB" sz="2000" dirty="0" err="1">
                <a:solidFill>
                  <a:schemeClr val="dk1"/>
                </a:solidFill>
                <a:latin typeface="Times New Roman"/>
                <a:ea typeface="Times New Roman"/>
                <a:cs typeface="Times New Roman"/>
                <a:sym typeface="Times New Roman"/>
              </a:rPr>
              <a:t>analyzing</a:t>
            </a:r>
            <a:r>
              <a:rPr lang="en-GB" sz="2000" dirty="0">
                <a:solidFill>
                  <a:schemeClr val="dk1"/>
                </a:solidFill>
                <a:latin typeface="Times New Roman"/>
                <a:ea typeface="Times New Roman"/>
                <a:cs typeface="Times New Roman"/>
                <a:sym typeface="Times New Roman"/>
              </a:rPr>
              <a:t> different clustering strategies to </a:t>
            </a:r>
            <a:endParaRPr sz="2000" dirty="0">
              <a:solidFill>
                <a:schemeClr val="dk1"/>
              </a:solidFill>
              <a:latin typeface="Times New Roman"/>
              <a:ea typeface="Times New Roman"/>
              <a:cs typeface="Times New Roman"/>
              <a:sym typeface="Times New Roman"/>
            </a:endParaRPr>
          </a:p>
          <a:p>
            <a:pPr marL="177800" marR="0" lvl="0" indent="-228600" algn="just" rtl="0">
              <a:lnSpc>
                <a:spcPct val="95000"/>
              </a:lnSpc>
              <a:spcBef>
                <a:spcPts val="800"/>
              </a:spcBef>
              <a:spcAft>
                <a:spcPts val="0"/>
              </a:spcAft>
              <a:buSzPts val="523"/>
              <a:buNone/>
            </a:pPr>
            <a:r>
              <a:rPr lang="en-GB" sz="2000" dirty="0">
                <a:solidFill>
                  <a:schemeClr val="dk1"/>
                </a:solidFill>
                <a:latin typeface="Times New Roman"/>
                <a:ea typeface="Times New Roman"/>
                <a:cs typeface="Times New Roman"/>
                <a:sym typeface="Times New Roman"/>
              </a:rPr>
              <a:t>the construction of a microservice system by using modern microservice tech</a:t>
            </a:r>
            <a:r>
              <a:rPr lang="zh-CN" altLang="en-US" sz="2000" dirty="0">
                <a:solidFill>
                  <a:schemeClr val="dk1"/>
                </a:solidFill>
                <a:latin typeface="Times New Roman"/>
                <a:ea typeface="Times New Roman"/>
                <a:cs typeface="Times New Roman"/>
                <a:sym typeface="Times New Roman"/>
              </a:rPr>
              <a:t> </a:t>
            </a:r>
            <a:r>
              <a:rPr lang="en-GB" sz="2000" dirty="0">
                <a:solidFill>
                  <a:schemeClr val="dk1"/>
                </a:solidFill>
                <a:latin typeface="Times New Roman"/>
                <a:ea typeface="Times New Roman"/>
                <a:cs typeface="Times New Roman"/>
                <a:sym typeface="Times New Roman"/>
              </a:rPr>
              <a:t>stack.</a:t>
            </a:r>
            <a:endParaRPr sz="2000" dirty="0">
              <a:solidFill>
                <a:schemeClr val="dk1"/>
              </a:solidFill>
              <a:latin typeface="Times New Roman"/>
              <a:ea typeface="Times New Roman"/>
              <a:cs typeface="Times New Roman"/>
              <a:sym typeface="Times New Roman"/>
            </a:endParaRPr>
          </a:p>
          <a:p>
            <a:pPr marL="177800" marR="0" lvl="0" indent="-228600" algn="just" rtl="0">
              <a:lnSpc>
                <a:spcPct val="95000"/>
              </a:lnSpc>
              <a:spcBef>
                <a:spcPts val="800"/>
              </a:spcBef>
              <a:spcAft>
                <a:spcPts val="0"/>
              </a:spcAft>
              <a:buSzPts val="523"/>
              <a:buNone/>
            </a:pPr>
            <a:r>
              <a:rPr lang="en-GB" sz="20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177800" marR="0" lvl="0" indent="-228600" algn="just" rtl="0">
              <a:lnSpc>
                <a:spcPct val="95000"/>
              </a:lnSpc>
              <a:spcBef>
                <a:spcPts val="800"/>
              </a:spcBef>
              <a:spcAft>
                <a:spcPts val="0"/>
              </a:spcAft>
              <a:buSzPts val="523"/>
              <a:buNone/>
            </a:pPr>
            <a:r>
              <a:rPr lang="en-GB" sz="2000" b="1" dirty="0">
                <a:solidFill>
                  <a:schemeClr val="dk1"/>
                </a:solidFill>
                <a:latin typeface="Times New Roman"/>
                <a:ea typeface="Times New Roman"/>
                <a:cs typeface="Times New Roman"/>
                <a:sym typeface="Times New Roman"/>
              </a:rPr>
              <a:t>Results attained:</a:t>
            </a:r>
            <a:r>
              <a:rPr lang="en-GB" sz="2000" dirty="0">
                <a:solidFill>
                  <a:schemeClr val="dk1"/>
                </a:solidFill>
                <a:latin typeface="Times New Roman"/>
                <a:ea typeface="Times New Roman"/>
                <a:cs typeface="Times New Roman"/>
                <a:sym typeface="Times New Roman"/>
              </a:rPr>
              <a:t> The anticipated outcome of this research would be </a:t>
            </a:r>
            <a:endParaRPr sz="2000" dirty="0">
              <a:solidFill>
                <a:schemeClr val="dk1"/>
              </a:solidFill>
              <a:latin typeface="Times New Roman"/>
              <a:ea typeface="Times New Roman"/>
              <a:cs typeface="Times New Roman"/>
              <a:sym typeface="Times New Roman"/>
            </a:endParaRPr>
          </a:p>
          <a:p>
            <a:pPr marL="177800" marR="0" lvl="0" indent="-228600" algn="just" rtl="0">
              <a:lnSpc>
                <a:spcPct val="95000"/>
              </a:lnSpc>
              <a:spcBef>
                <a:spcPts val="800"/>
              </a:spcBef>
              <a:spcAft>
                <a:spcPts val="0"/>
              </a:spcAft>
              <a:buSzPts val="523"/>
              <a:buNone/>
            </a:pPr>
            <a:r>
              <a:rPr lang="en-GB" sz="2000" dirty="0">
                <a:solidFill>
                  <a:schemeClr val="dk1"/>
                </a:solidFill>
                <a:latin typeface="Times New Roman"/>
                <a:ea typeface="Times New Roman"/>
                <a:cs typeface="Times New Roman"/>
                <a:sym typeface="Times New Roman"/>
              </a:rPr>
              <a:t>successfully obtaining the clustering results with compare and analysis of </a:t>
            </a:r>
            <a:endParaRPr sz="2000" dirty="0">
              <a:solidFill>
                <a:schemeClr val="dk1"/>
              </a:solidFill>
              <a:latin typeface="Times New Roman"/>
              <a:ea typeface="Times New Roman"/>
              <a:cs typeface="Times New Roman"/>
              <a:sym typeface="Times New Roman"/>
            </a:endParaRPr>
          </a:p>
          <a:p>
            <a:pPr marL="177800" marR="0" lvl="0" indent="-228600" algn="just" rtl="0">
              <a:lnSpc>
                <a:spcPct val="95000"/>
              </a:lnSpc>
              <a:spcBef>
                <a:spcPts val="800"/>
              </a:spcBef>
              <a:spcAft>
                <a:spcPts val="0"/>
              </a:spcAft>
              <a:buSzPts val="523"/>
              <a:buNone/>
            </a:pPr>
            <a:r>
              <a:rPr lang="en-GB" sz="2000" dirty="0">
                <a:solidFill>
                  <a:schemeClr val="dk1"/>
                </a:solidFill>
                <a:latin typeface="Times New Roman"/>
                <a:ea typeface="Times New Roman"/>
                <a:cs typeface="Times New Roman"/>
                <a:sym typeface="Times New Roman"/>
              </a:rPr>
              <a:t>different clustering strategies or algorithms and building the microservice </a:t>
            </a:r>
            <a:endParaRPr sz="2000" dirty="0">
              <a:solidFill>
                <a:schemeClr val="dk1"/>
              </a:solidFill>
              <a:latin typeface="Times New Roman"/>
              <a:ea typeface="Times New Roman"/>
              <a:cs typeface="Times New Roman"/>
              <a:sym typeface="Times New Roman"/>
            </a:endParaRPr>
          </a:p>
          <a:p>
            <a:pPr marL="177800" marR="0" lvl="0" indent="-228600" algn="just" rtl="0">
              <a:lnSpc>
                <a:spcPct val="95000"/>
              </a:lnSpc>
              <a:spcBef>
                <a:spcPts val="800"/>
              </a:spcBef>
              <a:spcAft>
                <a:spcPts val="0"/>
              </a:spcAft>
              <a:buSzPts val="523"/>
              <a:buNone/>
            </a:pPr>
            <a:r>
              <a:rPr lang="en-GB" sz="2000" dirty="0">
                <a:solidFill>
                  <a:schemeClr val="dk1"/>
                </a:solidFill>
                <a:latin typeface="Times New Roman"/>
                <a:ea typeface="Times New Roman"/>
                <a:cs typeface="Times New Roman"/>
                <a:sym typeface="Times New Roman"/>
              </a:rPr>
              <a:t>modules based on the clustering results.</a:t>
            </a:r>
            <a:endParaRPr sz="2000" dirty="0">
              <a:solidFill>
                <a:schemeClr val="dk1"/>
              </a:solidFill>
              <a:latin typeface="Times New Roman"/>
              <a:ea typeface="Times New Roman"/>
              <a:cs typeface="Times New Roman"/>
              <a:sym typeface="Times New Roman"/>
            </a:endParaRPr>
          </a:p>
          <a:p>
            <a:pPr marL="177800" marR="0" lvl="0" indent="-228600" algn="just" rtl="0">
              <a:lnSpc>
                <a:spcPct val="95000"/>
              </a:lnSpc>
              <a:spcBef>
                <a:spcPts val="800"/>
              </a:spcBef>
              <a:spcAft>
                <a:spcPts val="0"/>
              </a:spcAft>
              <a:buSzPts val="523"/>
              <a:buNone/>
            </a:pPr>
            <a:endParaRPr sz="2000" dirty="0">
              <a:solidFill>
                <a:schemeClr val="dk1"/>
              </a:solidFill>
              <a:latin typeface="Times New Roman"/>
              <a:ea typeface="Times New Roman"/>
              <a:cs typeface="Times New Roman"/>
              <a:sym typeface="Times New Roman"/>
            </a:endParaRPr>
          </a:p>
          <a:p>
            <a:pPr marL="177800" marR="0" lvl="0" indent="-228600" algn="just" rtl="0">
              <a:lnSpc>
                <a:spcPct val="95000"/>
              </a:lnSpc>
              <a:spcBef>
                <a:spcPts val="800"/>
              </a:spcBef>
              <a:spcAft>
                <a:spcPts val="0"/>
              </a:spcAft>
              <a:buSzPts val="523"/>
              <a:buNone/>
            </a:pPr>
            <a:endParaRPr sz="2000" b="1" dirty="0">
              <a:solidFill>
                <a:schemeClr val="dk1"/>
              </a:solidFill>
              <a:latin typeface="Times New Roman"/>
              <a:ea typeface="Times New Roman"/>
              <a:cs typeface="Times New Roman"/>
              <a:sym typeface="Times New Roman"/>
            </a:endParaRPr>
          </a:p>
          <a:p>
            <a:pPr marL="177800" marR="0" lvl="0" indent="-228600" algn="just" rtl="0">
              <a:lnSpc>
                <a:spcPct val="95000"/>
              </a:lnSpc>
              <a:spcBef>
                <a:spcPts val="800"/>
              </a:spcBef>
              <a:spcAft>
                <a:spcPts val="800"/>
              </a:spcAft>
              <a:buClr>
                <a:schemeClr val="dk1"/>
              </a:buClr>
              <a:buSzPts val="523"/>
              <a:buFont typeface="Arial"/>
              <a:buNone/>
            </a:pPr>
            <a:endParaRPr sz="2000" b="1" dirty="0">
              <a:solidFill>
                <a:schemeClr val="dk1"/>
              </a:solidFill>
              <a:latin typeface="Times New Roman"/>
              <a:ea typeface="Times New Roman"/>
              <a:cs typeface="Times New Roman"/>
              <a:sym typeface="Times New Roman"/>
            </a:endParaRPr>
          </a:p>
        </p:txBody>
      </p:sp>
      <p:sp>
        <p:nvSpPr>
          <p:cNvPr id="74" name="Google Shape;7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3</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11700" y="435075"/>
            <a:ext cx="8520600" cy="4078800"/>
          </a:xfrm>
          <a:prstGeom prst="rect">
            <a:avLst/>
          </a:prstGeom>
        </p:spPr>
        <p:txBody>
          <a:bodyPr spcFirstLastPara="1" wrap="square" lIns="91425" tIns="91425" rIns="91425" bIns="91425" anchor="t" anchorCtr="0">
            <a:normAutofit/>
          </a:bodyPr>
          <a:lstStyle/>
          <a:p>
            <a:pPr marL="177800" marR="0" lvl="0" indent="-228600" algn="just" rtl="0">
              <a:spcBef>
                <a:spcPts val="0"/>
              </a:spcBef>
              <a:spcAft>
                <a:spcPts val="0"/>
              </a:spcAft>
              <a:buNone/>
            </a:pPr>
            <a:r>
              <a:rPr lang="en-GB" sz="2000" b="1" dirty="0">
                <a:solidFill>
                  <a:schemeClr val="dk1"/>
                </a:solidFill>
                <a:latin typeface="Times New Roman"/>
                <a:ea typeface="Times New Roman"/>
                <a:cs typeface="Times New Roman"/>
                <a:sym typeface="Times New Roman"/>
              </a:rPr>
              <a:t>Novelty/Progress made: </a:t>
            </a:r>
            <a:r>
              <a:rPr lang="en-GB" sz="2000" dirty="0">
                <a:solidFill>
                  <a:schemeClr val="dk1"/>
                </a:solidFill>
                <a:latin typeface="Times New Roman"/>
                <a:ea typeface="Times New Roman"/>
                <a:cs typeface="Times New Roman"/>
                <a:sym typeface="Times New Roman"/>
              </a:rPr>
              <a:t>This research work has explored and find a </a:t>
            </a:r>
            <a:endParaRPr sz="2000" dirty="0">
              <a:solidFill>
                <a:schemeClr val="dk1"/>
              </a:solidFill>
              <a:latin typeface="Times New Roman"/>
              <a:ea typeface="Times New Roman"/>
              <a:cs typeface="Times New Roman"/>
              <a:sym typeface="Times New Roman"/>
            </a:endParaRPr>
          </a:p>
          <a:p>
            <a:pPr marL="177800" marR="0" lvl="0" indent="-228600" algn="just" rtl="0">
              <a:spcBef>
                <a:spcPts val="800"/>
              </a:spcBef>
              <a:spcAft>
                <a:spcPts val="0"/>
              </a:spcAft>
              <a:buNone/>
            </a:pPr>
            <a:r>
              <a:rPr lang="en-GB" sz="2000" dirty="0">
                <a:solidFill>
                  <a:schemeClr val="dk1"/>
                </a:solidFill>
                <a:latin typeface="Times New Roman"/>
                <a:ea typeface="Times New Roman"/>
                <a:cs typeface="Times New Roman"/>
                <a:sym typeface="Times New Roman"/>
              </a:rPr>
              <a:t>good migration approach for constructing some highly decoupled and </a:t>
            </a:r>
            <a:endParaRPr sz="2000" dirty="0">
              <a:solidFill>
                <a:schemeClr val="dk1"/>
              </a:solidFill>
              <a:latin typeface="Times New Roman"/>
              <a:ea typeface="Times New Roman"/>
              <a:cs typeface="Times New Roman"/>
              <a:sym typeface="Times New Roman"/>
            </a:endParaRPr>
          </a:p>
          <a:p>
            <a:pPr marL="177800" marR="0" lvl="0" indent="-228600" algn="just" rtl="0">
              <a:spcBef>
                <a:spcPts val="800"/>
              </a:spcBef>
              <a:spcAft>
                <a:spcPts val="0"/>
              </a:spcAft>
              <a:buNone/>
            </a:pPr>
            <a:r>
              <a:rPr lang="en-GB" sz="2000" dirty="0">
                <a:solidFill>
                  <a:schemeClr val="dk1"/>
                </a:solidFill>
                <a:latin typeface="Times New Roman"/>
                <a:ea typeface="Times New Roman"/>
                <a:cs typeface="Times New Roman"/>
                <a:sym typeface="Times New Roman"/>
              </a:rPr>
              <a:t>well-functioned microservices from a monolithic system. </a:t>
            </a:r>
            <a:endParaRPr sz="2900" b="1" dirty="0">
              <a:solidFill>
                <a:schemeClr val="dk1"/>
              </a:solidFill>
              <a:latin typeface="Times New Roman"/>
              <a:ea typeface="Times New Roman"/>
              <a:cs typeface="Times New Roman"/>
              <a:sym typeface="Times New Roman"/>
            </a:endParaRPr>
          </a:p>
          <a:p>
            <a:pPr marL="177800" marR="0" lvl="0" indent="-228600" algn="just" rtl="0">
              <a:spcBef>
                <a:spcPts val="800"/>
              </a:spcBef>
              <a:spcAft>
                <a:spcPts val="0"/>
              </a:spcAft>
              <a:buNone/>
            </a:pPr>
            <a:endParaRPr sz="2000" b="1" dirty="0">
              <a:solidFill>
                <a:schemeClr val="dk1"/>
              </a:solidFill>
              <a:latin typeface="Times New Roman"/>
              <a:ea typeface="Times New Roman"/>
              <a:cs typeface="Times New Roman"/>
              <a:sym typeface="Times New Roman"/>
            </a:endParaRPr>
          </a:p>
          <a:p>
            <a:pPr marL="177800" marR="0" lvl="0" indent="-228600" algn="just" rtl="0">
              <a:spcBef>
                <a:spcPts val="800"/>
              </a:spcBef>
              <a:spcAft>
                <a:spcPts val="0"/>
              </a:spcAft>
              <a:buClr>
                <a:schemeClr val="dk1"/>
              </a:buClr>
              <a:buSzPts val="1100"/>
              <a:buFont typeface="Arial"/>
              <a:buNone/>
            </a:pPr>
            <a:r>
              <a:rPr lang="en-GB" sz="2000" b="1" dirty="0">
                <a:solidFill>
                  <a:schemeClr val="dk1"/>
                </a:solidFill>
                <a:latin typeface="Times New Roman"/>
                <a:ea typeface="Times New Roman"/>
                <a:cs typeface="Times New Roman"/>
                <a:sym typeface="Times New Roman"/>
              </a:rPr>
              <a:t>Impact of Results on Theory &amp; Practice: </a:t>
            </a:r>
            <a:r>
              <a:rPr lang="en-GB" sz="2000" dirty="0">
                <a:solidFill>
                  <a:schemeClr val="dk1"/>
                </a:solidFill>
                <a:latin typeface="Times New Roman"/>
                <a:ea typeface="Times New Roman"/>
                <a:cs typeface="Times New Roman"/>
                <a:sym typeface="Times New Roman"/>
              </a:rPr>
              <a:t>The results from the research work </a:t>
            </a:r>
            <a:endParaRPr sz="2000" dirty="0">
              <a:solidFill>
                <a:schemeClr val="dk1"/>
              </a:solidFill>
              <a:latin typeface="Times New Roman"/>
              <a:ea typeface="Times New Roman"/>
              <a:cs typeface="Times New Roman"/>
              <a:sym typeface="Times New Roman"/>
            </a:endParaRPr>
          </a:p>
          <a:p>
            <a:pPr marL="177800" marR="0" lvl="0" indent="-228600" algn="just" rtl="0">
              <a:spcBef>
                <a:spcPts val="800"/>
              </a:spcBef>
              <a:spcAft>
                <a:spcPts val="0"/>
              </a:spcAft>
              <a:buClr>
                <a:schemeClr val="dk1"/>
              </a:buClr>
              <a:buSzPts val="1100"/>
              <a:buFont typeface="Arial"/>
              <a:buNone/>
            </a:pPr>
            <a:r>
              <a:rPr lang="en-GB" sz="2000" dirty="0">
                <a:solidFill>
                  <a:schemeClr val="dk1"/>
                </a:solidFill>
                <a:latin typeface="Times New Roman"/>
                <a:ea typeface="Times New Roman"/>
                <a:cs typeface="Times New Roman"/>
                <a:sym typeface="Times New Roman"/>
              </a:rPr>
              <a:t>will not only make some of the theories in academia more reliable, but also </a:t>
            </a:r>
            <a:endParaRPr sz="2000" dirty="0">
              <a:solidFill>
                <a:schemeClr val="dk1"/>
              </a:solidFill>
              <a:latin typeface="Times New Roman"/>
              <a:ea typeface="Times New Roman"/>
              <a:cs typeface="Times New Roman"/>
              <a:sym typeface="Times New Roman"/>
            </a:endParaRPr>
          </a:p>
          <a:p>
            <a:pPr marL="0" marR="0" lvl="0" indent="0" algn="just" rtl="0">
              <a:spcBef>
                <a:spcPts val="800"/>
              </a:spcBef>
              <a:spcAft>
                <a:spcPts val="0"/>
              </a:spcAft>
              <a:buClr>
                <a:schemeClr val="dk1"/>
              </a:buClr>
              <a:buSzPts val="1100"/>
              <a:buFont typeface="Arial"/>
              <a:buNone/>
            </a:pPr>
            <a:r>
              <a:rPr lang="en-GB" sz="2000" dirty="0">
                <a:solidFill>
                  <a:schemeClr val="dk1"/>
                </a:solidFill>
                <a:latin typeface="Times New Roman"/>
                <a:ea typeface="Times New Roman"/>
                <a:cs typeface="Times New Roman"/>
                <a:sym typeface="Times New Roman"/>
              </a:rPr>
              <a:t>provide some practical strategies for helping the industry enterprises transform </a:t>
            </a:r>
            <a:endParaRPr sz="2000" dirty="0">
              <a:solidFill>
                <a:schemeClr val="dk1"/>
              </a:solidFill>
              <a:latin typeface="Times New Roman"/>
              <a:ea typeface="Times New Roman"/>
              <a:cs typeface="Times New Roman"/>
              <a:sym typeface="Times New Roman"/>
            </a:endParaRPr>
          </a:p>
          <a:p>
            <a:pPr marL="0" marR="0" lvl="0" indent="0" algn="just" rtl="0">
              <a:spcBef>
                <a:spcPts val="800"/>
              </a:spcBef>
              <a:spcAft>
                <a:spcPts val="800"/>
              </a:spcAft>
              <a:buClr>
                <a:schemeClr val="dk1"/>
              </a:buClr>
              <a:buSzPts val="1100"/>
              <a:buFont typeface="Arial"/>
              <a:buNone/>
            </a:pPr>
            <a:r>
              <a:rPr lang="en-GB" sz="2000" dirty="0">
                <a:solidFill>
                  <a:schemeClr val="dk1"/>
                </a:solidFill>
                <a:latin typeface="Times New Roman"/>
                <a:ea typeface="Times New Roman"/>
                <a:cs typeface="Times New Roman"/>
                <a:sym typeface="Times New Roman"/>
              </a:rPr>
              <a:t>their monolithic systems to microservices. </a:t>
            </a:r>
            <a:endParaRPr sz="2000" b="1" dirty="0">
              <a:latin typeface="Times New Roman"/>
              <a:ea typeface="Times New Roman"/>
              <a:cs typeface="Times New Roman"/>
              <a:sym typeface="Times New Roman"/>
            </a:endParaRPr>
          </a:p>
        </p:txBody>
      </p:sp>
      <p:sp>
        <p:nvSpPr>
          <p:cNvPr id="80" name="Google Shape;8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4</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418300" y="445025"/>
            <a:ext cx="841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latin typeface="Times New Roman"/>
                <a:ea typeface="Times New Roman"/>
                <a:cs typeface="Times New Roman"/>
                <a:sym typeface="Times New Roman"/>
              </a:rPr>
              <a:t>Table of Contents</a:t>
            </a:r>
            <a:endParaRPr sz="2800" dirty="0">
              <a:latin typeface="Times New Roman"/>
              <a:ea typeface="Times New Roman"/>
              <a:cs typeface="Times New Roman"/>
              <a:sym typeface="Times New Roman"/>
            </a:endParaRPr>
          </a:p>
        </p:txBody>
      </p:sp>
      <p:sp>
        <p:nvSpPr>
          <p:cNvPr id="86" name="Google Shape;86;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Background &amp; Related Work</a:t>
            </a:r>
            <a:endParaRPr sz="2000" dirty="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Research Methodology</a:t>
            </a:r>
            <a:endParaRPr sz="2000" dirty="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Results</a:t>
            </a:r>
            <a:endParaRPr sz="2000" dirty="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Novelty</a:t>
            </a:r>
            <a:endParaRPr sz="2000" dirty="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Critical analysis of the Results</a:t>
            </a:r>
            <a:endParaRPr sz="2000" dirty="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Impact on Theory &amp; Practice</a:t>
            </a:r>
            <a:endParaRPr sz="2000" dirty="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Conclusions</a:t>
            </a:r>
            <a:endParaRPr sz="2000" dirty="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Future Work &amp; Lessons Learnt</a:t>
            </a:r>
            <a:endParaRPr sz="2400" dirty="0">
              <a:latin typeface="Times New Roman"/>
              <a:ea typeface="Times New Roman"/>
              <a:cs typeface="Times New Roman"/>
              <a:sym typeface="Times New Roman"/>
            </a:endParaRPr>
          </a:p>
        </p:txBody>
      </p:sp>
      <p:sp>
        <p:nvSpPr>
          <p:cNvPr id="87" name="Google Shape;8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5</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271175"/>
            <a:ext cx="8520600" cy="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latin typeface="Times New Roman"/>
                <a:ea typeface="Times New Roman"/>
                <a:cs typeface="Times New Roman"/>
                <a:sym typeface="Times New Roman"/>
              </a:rPr>
              <a:t>BACKGROUND &amp; RELATED WORK</a:t>
            </a:r>
            <a:endParaRPr sz="2800" dirty="0">
              <a:latin typeface="Times New Roman"/>
              <a:ea typeface="Times New Roman"/>
              <a:cs typeface="Times New Roman"/>
              <a:sym typeface="Times New Roman"/>
            </a:endParaRPr>
          </a:p>
        </p:txBody>
      </p:sp>
      <p:sp>
        <p:nvSpPr>
          <p:cNvPr id="93" name="Google Shape;93;p18"/>
          <p:cNvSpPr txBox="1">
            <a:spLocks noGrp="1"/>
          </p:cNvSpPr>
          <p:nvPr>
            <p:ph type="body" idx="1"/>
          </p:nvPr>
        </p:nvSpPr>
        <p:spPr>
          <a:xfrm>
            <a:off x="426450" y="991500"/>
            <a:ext cx="8594700" cy="35568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0"/>
              </a:spcBef>
              <a:spcAft>
                <a:spcPts val="0"/>
              </a:spcAft>
              <a:buNone/>
            </a:pPr>
            <a:r>
              <a:rPr lang="en-GB" sz="8047" dirty="0">
                <a:solidFill>
                  <a:schemeClr val="dk1"/>
                </a:solidFill>
                <a:latin typeface="Times New Roman"/>
                <a:ea typeface="Times New Roman"/>
                <a:cs typeface="Times New Roman"/>
                <a:sym typeface="Times New Roman"/>
              </a:rPr>
              <a:t>We have selected several papers to build up the theoretical background and enhance our understanding for this research:</a:t>
            </a:r>
            <a:endParaRPr sz="8047"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8047" dirty="0">
              <a:solidFill>
                <a:schemeClr val="dk1"/>
              </a:solidFill>
              <a:latin typeface="Times New Roman"/>
              <a:ea typeface="Times New Roman"/>
              <a:cs typeface="Times New Roman"/>
              <a:sym typeface="Times New Roman"/>
            </a:endParaRPr>
          </a:p>
          <a:p>
            <a:pPr marL="457200" lvl="0" indent="-356350" algn="just" rtl="0">
              <a:spcBef>
                <a:spcPts val="0"/>
              </a:spcBef>
              <a:spcAft>
                <a:spcPts val="0"/>
              </a:spcAft>
              <a:buClr>
                <a:schemeClr val="dk1"/>
              </a:buClr>
              <a:buSzPct val="100000"/>
              <a:buFont typeface="Times New Roman"/>
              <a:buChar char="●"/>
            </a:pPr>
            <a:r>
              <a:rPr lang="en-GB" sz="8047" dirty="0">
                <a:solidFill>
                  <a:schemeClr val="dk1"/>
                </a:solidFill>
                <a:latin typeface="Times New Roman"/>
                <a:ea typeface="Times New Roman"/>
                <a:cs typeface="Times New Roman"/>
                <a:sym typeface="Times New Roman"/>
              </a:rPr>
              <a:t>Three of these papers, respectively by </a:t>
            </a:r>
            <a:r>
              <a:rPr lang="en-GB" sz="8047" dirty="0" err="1">
                <a:solidFill>
                  <a:schemeClr val="dk1"/>
                </a:solidFill>
                <a:latin typeface="Times New Roman"/>
                <a:ea typeface="Times New Roman"/>
                <a:cs typeface="Times New Roman"/>
                <a:sym typeface="Times New Roman"/>
              </a:rPr>
              <a:t>Kamimura</a:t>
            </a:r>
            <a:r>
              <a:rPr lang="en-GB" sz="8047" dirty="0">
                <a:solidFill>
                  <a:schemeClr val="dk1"/>
                </a:solidFill>
                <a:latin typeface="Times New Roman"/>
                <a:ea typeface="Times New Roman"/>
                <a:cs typeface="Times New Roman"/>
                <a:sym typeface="Times New Roman"/>
              </a:rPr>
              <a:t> &amp; Yano &amp; </a:t>
            </a:r>
            <a:r>
              <a:rPr lang="en-GB" sz="8047" dirty="0" err="1">
                <a:solidFill>
                  <a:schemeClr val="dk1"/>
                </a:solidFill>
                <a:latin typeface="Times New Roman"/>
                <a:ea typeface="Times New Roman"/>
                <a:cs typeface="Times New Roman"/>
                <a:sym typeface="Times New Roman"/>
              </a:rPr>
              <a:t>Hatano</a:t>
            </a:r>
            <a:r>
              <a:rPr lang="en-GB" sz="8047" dirty="0">
                <a:solidFill>
                  <a:schemeClr val="dk1"/>
                </a:solidFill>
                <a:latin typeface="Times New Roman"/>
                <a:ea typeface="Times New Roman"/>
                <a:cs typeface="Times New Roman"/>
                <a:sym typeface="Times New Roman"/>
              </a:rPr>
              <a:t> &amp; Matsuo, </a:t>
            </a:r>
            <a:r>
              <a:rPr lang="en-GB" sz="8047" dirty="0" err="1">
                <a:solidFill>
                  <a:schemeClr val="dk1"/>
                </a:solidFill>
                <a:latin typeface="Times New Roman"/>
                <a:ea typeface="Times New Roman"/>
                <a:cs typeface="Times New Roman"/>
                <a:sym typeface="Times New Roman"/>
              </a:rPr>
              <a:t>Mazlami</a:t>
            </a:r>
            <a:r>
              <a:rPr lang="en-GB" sz="8047" dirty="0">
                <a:solidFill>
                  <a:schemeClr val="dk1"/>
                </a:solidFill>
                <a:latin typeface="Times New Roman"/>
                <a:ea typeface="Times New Roman"/>
                <a:cs typeface="Times New Roman"/>
                <a:sym typeface="Times New Roman"/>
              </a:rPr>
              <a:t> &amp; Cito &amp; Leitner, Ivanov &amp; </a:t>
            </a:r>
            <a:r>
              <a:rPr lang="en-GB" sz="8047" dirty="0" err="1">
                <a:solidFill>
                  <a:schemeClr val="dk1"/>
                </a:solidFill>
                <a:latin typeface="Times New Roman"/>
                <a:ea typeface="Times New Roman"/>
                <a:cs typeface="Times New Roman"/>
                <a:sym typeface="Times New Roman"/>
              </a:rPr>
              <a:t>Tasheva</a:t>
            </a:r>
            <a:r>
              <a:rPr lang="en-GB" sz="8047" dirty="0">
                <a:solidFill>
                  <a:schemeClr val="dk1"/>
                </a:solidFill>
                <a:latin typeface="Times New Roman"/>
                <a:ea typeface="Times New Roman"/>
                <a:cs typeface="Times New Roman"/>
                <a:sym typeface="Times New Roman"/>
              </a:rPr>
              <a:t>, introduced the technique of identifying and extracting the microservices. The common problem in these efforts is to identify from monolithic systems the candidates of microservices which includes the program files and class files or data (such as database tables, files, and data objects) that can be turned into cohesive, standalone services</a:t>
            </a:r>
            <a:r>
              <a:rPr lang="en-US" sz="8047" dirty="0">
                <a:latin typeface="Times New Roman"/>
                <a:ea typeface="Times New Roman"/>
                <a:cs typeface="Times New Roman"/>
                <a:sym typeface="Times New Roman"/>
              </a:rPr>
              <a:t>.</a:t>
            </a:r>
            <a:r>
              <a:rPr lang="en-GB" sz="8047" dirty="0">
                <a:solidFill>
                  <a:schemeClr val="dk1"/>
                </a:solidFill>
                <a:latin typeface="Times New Roman"/>
                <a:ea typeface="Times New Roman"/>
                <a:cs typeface="Times New Roman"/>
                <a:sym typeface="Times New Roman"/>
              </a:rPr>
              <a:t> </a:t>
            </a:r>
            <a:r>
              <a:rPr lang="en-GB" sz="8047" dirty="0">
                <a:solidFill>
                  <a:srgbClr val="0070C0"/>
                </a:solidFill>
                <a:latin typeface="Times New Roman"/>
                <a:ea typeface="Times New Roman"/>
                <a:cs typeface="Times New Roman"/>
                <a:sym typeface="Times New Roman"/>
              </a:rPr>
              <a:t>[</a:t>
            </a:r>
            <a:r>
              <a:rPr lang="en-GB" sz="8047" dirty="0" err="1">
                <a:solidFill>
                  <a:srgbClr val="0070C0"/>
                </a:solidFill>
                <a:latin typeface="Times New Roman"/>
                <a:ea typeface="Times New Roman"/>
                <a:cs typeface="Times New Roman"/>
                <a:sym typeface="Times New Roman"/>
              </a:rPr>
              <a:t>Kamimura</a:t>
            </a:r>
            <a:r>
              <a:rPr lang="en-GB" sz="8047" dirty="0">
                <a:solidFill>
                  <a:srgbClr val="0070C0"/>
                </a:solidFill>
                <a:latin typeface="Times New Roman"/>
                <a:ea typeface="Times New Roman"/>
                <a:cs typeface="Times New Roman"/>
                <a:sym typeface="Times New Roman"/>
              </a:rPr>
              <a:t> &amp; Yano &amp; </a:t>
            </a:r>
            <a:r>
              <a:rPr lang="en-GB" sz="8047" dirty="0" err="1">
                <a:solidFill>
                  <a:srgbClr val="0070C0"/>
                </a:solidFill>
                <a:latin typeface="Times New Roman"/>
                <a:ea typeface="Times New Roman"/>
                <a:cs typeface="Times New Roman"/>
                <a:sym typeface="Times New Roman"/>
              </a:rPr>
              <a:t>Hatano</a:t>
            </a:r>
            <a:r>
              <a:rPr lang="en-GB" sz="8047" dirty="0">
                <a:solidFill>
                  <a:srgbClr val="0070C0"/>
                </a:solidFill>
                <a:latin typeface="Times New Roman"/>
                <a:ea typeface="Times New Roman"/>
                <a:cs typeface="Times New Roman"/>
                <a:sym typeface="Times New Roman"/>
              </a:rPr>
              <a:t> &amp; Matsuo, 2018]</a:t>
            </a:r>
            <a:r>
              <a:rPr lang="en-GB" sz="8047" dirty="0">
                <a:solidFill>
                  <a:schemeClr val="dk1"/>
                </a:solidFill>
                <a:latin typeface="Times New Roman"/>
                <a:ea typeface="Times New Roman"/>
                <a:cs typeface="Times New Roman"/>
                <a:sym typeface="Times New Roman"/>
              </a:rPr>
              <a:t>.</a:t>
            </a:r>
            <a:endParaRPr sz="8047" dirty="0">
              <a:solidFill>
                <a:schemeClr val="dk1"/>
              </a:solidFill>
              <a:latin typeface="Times New Roman"/>
              <a:ea typeface="Times New Roman"/>
              <a:cs typeface="Times New Roman"/>
              <a:sym typeface="Times New Roman"/>
            </a:endParaRPr>
          </a:p>
          <a:p>
            <a:pPr marL="457200" lvl="0" indent="-228600" algn="just" rtl="0">
              <a:spcBef>
                <a:spcPts val="0"/>
              </a:spcBef>
              <a:spcAft>
                <a:spcPts val="0"/>
              </a:spcAft>
              <a:buClr>
                <a:schemeClr val="dk1"/>
              </a:buClr>
              <a:buSzPts val="275"/>
              <a:buFont typeface="Arial"/>
              <a:buNone/>
            </a:pPr>
            <a:r>
              <a:rPr lang="en-GB" sz="8047" dirty="0">
                <a:solidFill>
                  <a:schemeClr val="dk1"/>
                </a:solidFill>
                <a:latin typeface="Times New Roman"/>
                <a:ea typeface="Times New Roman"/>
                <a:cs typeface="Times New Roman"/>
                <a:sym typeface="Times New Roman"/>
              </a:rPr>
              <a:t>  </a:t>
            </a:r>
            <a:endParaRPr sz="8047" dirty="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dirty="0"/>
          </a:p>
        </p:txBody>
      </p:sp>
      <p:sp>
        <p:nvSpPr>
          <p:cNvPr id="94" name="Google Shape;9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6</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body" idx="1"/>
          </p:nvPr>
        </p:nvSpPr>
        <p:spPr>
          <a:xfrm>
            <a:off x="311700" y="208100"/>
            <a:ext cx="8520600" cy="4780200"/>
          </a:xfrm>
          <a:prstGeom prst="rect">
            <a:avLst/>
          </a:prstGeom>
        </p:spPr>
        <p:txBody>
          <a:bodyPr spcFirstLastPara="1" wrap="square" lIns="91425" tIns="91425" rIns="91425" bIns="91425" anchor="t" anchorCtr="0">
            <a:normAutofit fontScale="25000" lnSpcReduction="20000"/>
          </a:bodyPr>
          <a:lstStyle/>
          <a:p>
            <a:pPr marL="457200" lvl="0" indent="-355600" algn="just" rtl="0">
              <a:spcBef>
                <a:spcPts val="0"/>
              </a:spcBef>
              <a:spcAft>
                <a:spcPts val="0"/>
              </a:spcAft>
              <a:buClr>
                <a:schemeClr val="dk1"/>
              </a:buClr>
              <a:buSzPct val="100000"/>
              <a:buFont typeface="Times New Roman"/>
              <a:buChar char="●"/>
            </a:pPr>
            <a:r>
              <a:rPr lang="en-GB" sz="8000" dirty="0">
                <a:solidFill>
                  <a:schemeClr val="dk1"/>
                </a:solidFill>
                <a:latin typeface="Times New Roman"/>
                <a:ea typeface="Times New Roman"/>
                <a:cs typeface="Times New Roman"/>
                <a:sym typeface="Times New Roman"/>
              </a:rPr>
              <a:t>Other two papers, respectively by Li &amp; Ma &amp; Lu and </a:t>
            </a:r>
            <a:r>
              <a:rPr lang="en-GB" sz="8000" dirty="0" err="1">
                <a:solidFill>
                  <a:schemeClr val="dk1"/>
                </a:solidFill>
                <a:latin typeface="Times New Roman"/>
                <a:ea typeface="Times New Roman"/>
                <a:cs typeface="Times New Roman"/>
                <a:sym typeface="Times New Roman"/>
              </a:rPr>
              <a:t>Yugopuspito</a:t>
            </a:r>
            <a:r>
              <a:rPr lang="en-GB" sz="8000" dirty="0">
                <a:solidFill>
                  <a:schemeClr val="dk1"/>
                </a:solidFill>
                <a:latin typeface="Times New Roman"/>
                <a:ea typeface="Times New Roman"/>
                <a:cs typeface="Times New Roman"/>
                <a:sym typeface="Times New Roman"/>
              </a:rPr>
              <a:t> &amp; </a:t>
            </a:r>
            <a:r>
              <a:rPr lang="en-GB" sz="8000" dirty="0" err="1">
                <a:solidFill>
                  <a:schemeClr val="dk1"/>
                </a:solidFill>
                <a:latin typeface="Times New Roman"/>
                <a:ea typeface="Times New Roman"/>
                <a:cs typeface="Times New Roman"/>
                <a:sym typeface="Times New Roman"/>
              </a:rPr>
              <a:t>Panduwinata</a:t>
            </a:r>
            <a:r>
              <a:rPr lang="en-GB" sz="8000" dirty="0">
                <a:solidFill>
                  <a:schemeClr val="dk1"/>
                </a:solidFill>
                <a:latin typeface="Times New Roman"/>
                <a:ea typeface="Times New Roman"/>
                <a:cs typeface="Times New Roman"/>
                <a:sym typeface="Times New Roman"/>
              </a:rPr>
              <a:t> &amp; </a:t>
            </a:r>
            <a:r>
              <a:rPr lang="en-GB" sz="8000" dirty="0" err="1">
                <a:solidFill>
                  <a:schemeClr val="dk1"/>
                </a:solidFill>
                <a:latin typeface="Times New Roman"/>
                <a:ea typeface="Times New Roman"/>
                <a:cs typeface="Times New Roman"/>
                <a:sym typeface="Times New Roman"/>
              </a:rPr>
              <a:t>Sutrisno</a:t>
            </a:r>
            <a:r>
              <a:rPr lang="en-GB" sz="8000" dirty="0">
                <a:solidFill>
                  <a:schemeClr val="dk1"/>
                </a:solidFill>
                <a:latin typeface="Times New Roman"/>
                <a:ea typeface="Times New Roman"/>
                <a:cs typeface="Times New Roman"/>
                <a:sym typeface="Times New Roman"/>
              </a:rPr>
              <a:t>, implemented the migration process from monolithic systems to microservices on two different systems, which also demonstrating the working POC for our view.</a:t>
            </a:r>
            <a:endParaRPr sz="8000" dirty="0">
              <a:solidFill>
                <a:schemeClr val="dk1"/>
              </a:solidFill>
              <a:latin typeface="Times New Roman"/>
              <a:ea typeface="Times New Roman"/>
              <a:cs typeface="Times New Roman"/>
              <a:sym typeface="Times New Roman"/>
            </a:endParaRPr>
          </a:p>
          <a:p>
            <a:pPr marL="914400" lvl="0" indent="0" algn="just" rtl="0">
              <a:spcBef>
                <a:spcPts val="800"/>
              </a:spcBef>
              <a:spcAft>
                <a:spcPts val="0"/>
              </a:spcAft>
              <a:buNone/>
            </a:pPr>
            <a:endParaRPr sz="8000" dirty="0">
              <a:solidFill>
                <a:schemeClr val="dk1"/>
              </a:solidFill>
              <a:latin typeface="Times New Roman"/>
              <a:ea typeface="Times New Roman"/>
              <a:cs typeface="Times New Roman"/>
              <a:sym typeface="Times New Roman"/>
            </a:endParaRPr>
          </a:p>
          <a:p>
            <a:pPr marL="0" lvl="0" indent="0" algn="just" rtl="0">
              <a:spcBef>
                <a:spcPts val="800"/>
              </a:spcBef>
              <a:spcAft>
                <a:spcPts val="0"/>
              </a:spcAft>
              <a:buSzPts val="275"/>
              <a:buNone/>
            </a:pPr>
            <a:r>
              <a:rPr lang="en-GB" sz="8000" dirty="0">
                <a:solidFill>
                  <a:schemeClr val="dk1"/>
                </a:solidFill>
                <a:latin typeface="Times New Roman"/>
                <a:ea typeface="Times New Roman"/>
                <a:cs typeface="Times New Roman"/>
                <a:sym typeface="Times New Roman"/>
              </a:rPr>
              <a:t>To obtain some industrial background knowledge in the field of microservices migrating, we have reviewed three papers in total:</a:t>
            </a:r>
            <a:endParaRPr sz="8000" dirty="0">
              <a:solidFill>
                <a:schemeClr val="dk1"/>
              </a:solidFill>
              <a:latin typeface="Times New Roman"/>
              <a:ea typeface="Times New Roman"/>
              <a:cs typeface="Times New Roman"/>
              <a:sym typeface="Times New Roman"/>
            </a:endParaRPr>
          </a:p>
          <a:p>
            <a:pPr marL="0" lvl="0" indent="0" algn="just" rtl="0">
              <a:spcBef>
                <a:spcPts val="800"/>
              </a:spcBef>
              <a:spcAft>
                <a:spcPts val="0"/>
              </a:spcAft>
              <a:buSzPts val="275"/>
              <a:buNone/>
            </a:pPr>
            <a:endParaRPr sz="8000" dirty="0">
              <a:solidFill>
                <a:schemeClr val="dk1"/>
              </a:solidFill>
              <a:latin typeface="Times New Roman"/>
              <a:ea typeface="Times New Roman"/>
              <a:cs typeface="Times New Roman"/>
              <a:sym typeface="Times New Roman"/>
            </a:endParaRPr>
          </a:p>
          <a:p>
            <a:pPr marL="457200" lvl="0" indent="-355600" algn="just" rtl="0">
              <a:spcBef>
                <a:spcPts val="800"/>
              </a:spcBef>
              <a:spcAft>
                <a:spcPts val="0"/>
              </a:spcAft>
              <a:buClr>
                <a:schemeClr val="dk1"/>
              </a:buClr>
              <a:buSzPct val="100000"/>
              <a:buFont typeface="Times New Roman"/>
              <a:buChar char="●"/>
            </a:pPr>
            <a:r>
              <a:rPr lang="en-GB" sz="8000" dirty="0">
                <a:solidFill>
                  <a:schemeClr val="dk1"/>
                </a:solidFill>
                <a:latin typeface="Times New Roman"/>
                <a:ea typeface="Times New Roman"/>
                <a:cs typeface="Times New Roman"/>
                <a:sym typeface="Times New Roman"/>
              </a:rPr>
              <a:t>The first paper presented by </a:t>
            </a:r>
            <a:r>
              <a:rPr lang="en-GB" sz="8000" dirty="0" err="1">
                <a:solidFill>
                  <a:schemeClr val="dk1"/>
                </a:solidFill>
                <a:latin typeface="Times New Roman"/>
                <a:ea typeface="Times New Roman"/>
                <a:cs typeface="Times New Roman"/>
                <a:sym typeface="Times New Roman"/>
              </a:rPr>
              <a:t>Furda</a:t>
            </a:r>
            <a:r>
              <a:rPr lang="en-GB" sz="8000" dirty="0">
                <a:solidFill>
                  <a:schemeClr val="dk1"/>
                </a:solidFill>
                <a:latin typeface="Times New Roman"/>
                <a:ea typeface="Times New Roman"/>
                <a:cs typeface="Times New Roman"/>
                <a:sym typeface="Times New Roman"/>
              </a:rPr>
              <a:t> &amp; </a:t>
            </a:r>
            <a:r>
              <a:rPr lang="en-GB" sz="8000" dirty="0" err="1">
                <a:solidFill>
                  <a:schemeClr val="dk1"/>
                </a:solidFill>
                <a:latin typeface="Times New Roman"/>
                <a:ea typeface="Times New Roman"/>
                <a:cs typeface="Times New Roman"/>
                <a:sym typeface="Times New Roman"/>
              </a:rPr>
              <a:t>Fidge</a:t>
            </a:r>
            <a:r>
              <a:rPr lang="en-GB" sz="8000" dirty="0">
                <a:solidFill>
                  <a:schemeClr val="dk1"/>
                </a:solidFill>
                <a:latin typeface="Times New Roman"/>
                <a:ea typeface="Times New Roman"/>
                <a:cs typeface="Times New Roman"/>
                <a:sym typeface="Times New Roman"/>
              </a:rPr>
              <a:t> &amp; Zimmermann &amp; Kelly &amp; Barros elaborates three challenges of microservice migration where focus on multitenancy, </a:t>
            </a:r>
            <a:r>
              <a:rPr lang="en-GB" sz="8000" dirty="0" err="1">
                <a:solidFill>
                  <a:schemeClr val="dk1"/>
                </a:solidFill>
                <a:latin typeface="Times New Roman"/>
                <a:ea typeface="Times New Roman"/>
                <a:cs typeface="Times New Roman"/>
                <a:sym typeface="Times New Roman"/>
              </a:rPr>
              <a:t>statefulness</a:t>
            </a:r>
            <a:r>
              <a:rPr lang="en-GB" sz="8000" dirty="0">
                <a:solidFill>
                  <a:schemeClr val="dk1"/>
                </a:solidFill>
                <a:latin typeface="Times New Roman"/>
                <a:ea typeface="Times New Roman"/>
                <a:cs typeface="Times New Roman"/>
                <a:sym typeface="Times New Roman"/>
              </a:rPr>
              <a:t>, and data consistency. And it provides a hint of best-practice solution to develop a microservice iteratively, focusing on eliminating </a:t>
            </a:r>
            <a:r>
              <a:rPr lang="en-GB" sz="8000" dirty="0" err="1">
                <a:solidFill>
                  <a:schemeClr val="dk1"/>
                </a:solidFill>
                <a:latin typeface="Times New Roman"/>
                <a:ea typeface="Times New Roman"/>
                <a:cs typeface="Times New Roman"/>
                <a:sym typeface="Times New Roman"/>
              </a:rPr>
              <a:t>statefulness</a:t>
            </a:r>
            <a:r>
              <a:rPr lang="en-GB" sz="8000" dirty="0">
                <a:solidFill>
                  <a:schemeClr val="dk1"/>
                </a:solidFill>
                <a:latin typeface="Times New Roman"/>
                <a:ea typeface="Times New Roman"/>
                <a:cs typeface="Times New Roman"/>
                <a:sym typeface="Times New Roman"/>
              </a:rPr>
              <a:t> from the extracted legacy code, implementing multitenancy functionalities, and solving potential new introduced data consistency challenges </a:t>
            </a:r>
            <a:r>
              <a:rPr lang="en-GB" sz="8000" dirty="0">
                <a:solidFill>
                  <a:srgbClr val="0070C0"/>
                </a:solidFill>
                <a:latin typeface="Times New Roman"/>
                <a:ea typeface="Times New Roman"/>
                <a:cs typeface="Times New Roman"/>
                <a:sym typeface="Times New Roman"/>
              </a:rPr>
              <a:t>[</a:t>
            </a:r>
            <a:r>
              <a:rPr lang="en-GB" sz="7200" dirty="0">
                <a:solidFill>
                  <a:srgbClr val="0070C0"/>
                </a:solidFill>
                <a:latin typeface="Times New Roman"/>
                <a:ea typeface="Times New Roman"/>
                <a:cs typeface="Times New Roman"/>
                <a:sym typeface="Times New Roman"/>
              </a:rPr>
              <a:t>. </a:t>
            </a:r>
            <a:r>
              <a:rPr lang="en-GB" sz="7200" dirty="0" err="1">
                <a:solidFill>
                  <a:srgbClr val="0070C0"/>
                </a:solidFill>
                <a:latin typeface="Times New Roman"/>
                <a:ea typeface="Times New Roman"/>
                <a:cs typeface="Times New Roman"/>
                <a:sym typeface="Times New Roman"/>
              </a:rPr>
              <a:t>Furda</a:t>
            </a:r>
            <a:r>
              <a:rPr lang="en-GB" sz="7200" dirty="0">
                <a:solidFill>
                  <a:srgbClr val="0070C0"/>
                </a:solidFill>
                <a:latin typeface="Times New Roman"/>
                <a:ea typeface="Times New Roman"/>
                <a:cs typeface="Times New Roman"/>
                <a:sym typeface="Times New Roman"/>
              </a:rPr>
              <a:t> &amp; </a:t>
            </a:r>
            <a:r>
              <a:rPr lang="en-GB" sz="7200" dirty="0" err="1">
                <a:solidFill>
                  <a:srgbClr val="0070C0"/>
                </a:solidFill>
                <a:latin typeface="Times New Roman"/>
                <a:ea typeface="Times New Roman"/>
                <a:cs typeface="Times New Roman"/>
                <a:sym typeface="Times New Roman"/>
              </a:rPr>
              <a:t>Fidge</a:t>
            </a:r>
            <a:r>
              <a:rPr lang="en-GB" sz="7200" dirty="0">
                <a:solidFill>
                  <a:srgbClr val="0070C0"/>
                </a:solidFill>
                <a:latin typeface="Times New Roman"/>
                <a:ea typeface="Times New Roman"/>
                <a:cs typeface="Times New Roman"/>
                <a:sym typeface="Times New Roman"/>
              </a:rPr>
              <a:t>.., 2018 </a:t>
            </a:r>
            <a:r>
              <a:rPr lang="en-GB" sz="8000" dirty="0">
                <a:solidFill>
                  <a:srgbClr val="0070C0"/>
                </a:solidFill>
                <a:latin typeface="Times New Roman"/>
                <a:ea typeface="Times New Roman"/>
                <a:cs typeface="Times New Roman"/>
                <a:sym typeface="Times New Roman"/>
              </a:rPr>
              <a:t>]</a:t>
            </a:r>
            <a:r>
              <a:rPr lang="en-GB" sz="8000" dirty="0">
                <a:solidFill>
                  <a:schemeClr val="dk1"/>
                </a:solidFill>
                <a:latin typeface="Times New Roman"/>
                <a:ea typeface="Times New Roman"/>
                <a:cs typeface="Times New Roman"/>
                <a:sym typeface="Times New Roman"/>
              </a:rPr>
              <a:t>.</a:t>
            </a:r>
            <a:endParaRPr sz="8000" dirty="0">
              <a:solidFill>
                <a:schemeClr val="dk1"/>
              </a:solidFill>
              <a:latin typeface="Times New Roman"/>
              <a:ea typeface="Times New Roman"/>
              <a:cs typeface="Times New Roman"/>
              <a:sym typeface="Times New Roman"/>
            </a:endParaRPr>
          </a:p>
          <a:p>
            <a:pPr marL="0" lvl="0" indent="0" algn="just" rtl="0">
              <a:spcBef>
                <a:spcPts val="800"/>
              </a:spcBef>
              <a:spcAft>
                <a:spcPts val="0"/>
              </a:spcAft>
              <a:buSzPct val="55000"/>
              <a:buNone/>
            </a:pPr>
            <a:endParaRPr sz="2000" dirty="0">
              <a:solidFill>
                <a:schemeClr val="dk1"/>
              </a:solidFill>
              <a:latin typeface="Times New Roman"/>
              <a:ea typeface="Times New Roman"/>
              <a:cs typeface="Times New Roman"/>
              <a:sym typeface="Times New Roman"/>
            </a:endParaRPr>
          </a:p>
          <a:p>
            <a:pPr marL="0" lvl="0" indent="457200" algn="just" rtl="0">
              <a:spcBef>
                <a:spcPts val="800"/>
              </a:spcBef>
              <a:spcAft>
                <a:spcPts val="0"/>
              </a:spcAft>
              <a:buSzPts val="275"/>
              <a:buNone/>
            </a:pPr>
            <a:endParaRPr sz="8078" dirty="0">
              <a:solidFill>
                <a:schemeClr val="dk1"/>
              </a:solidFill>
              <a:latin typeface="Times New Roman"/>
              <a:ea typeface="Times New Roman"/>
              <a:cs typeface="Times New Roman"/>
              <a:sym typeface="Times New Roman"/>
            </a:endParaRPr>
          </a:p>
          <a:p>
            <a:pPr marL="0" lvl="0" indent="457200" algn="just" rtl="0">
              <a:spcBef>
                <a:spcPts val="800"/>
              </a:spcBef>
              <a:spcAft>
                <a:spcPts val="0"/>
              </a:spcAft>
              <a:buClr>
                <a:schemeClr val="dk1"/>
              </a:buClr>
              <a:buSzPct val="55000"/>
              <a:buFont typeface="Arial"/>
              <a:buNone/>
            </a:pPr>
            <a:endParaRPr sz="2000" dirty="0">
              <a:solidFill>
                <a:schemeClr val="dk1"/>
              </a:solidFill>
              <a:latin typeface="Times New Roman"/>
              <a:ea typeface="Times New Roman"/>
              <a:cs typeface="Times New Roman"/>
              <a:sym typeface="Times New Roman"/>
            </a:endParaRPr>
          </a:p>
          <a:p>
            <a:pPr marL="457200" lvl="0" indent="-228600" algn="l" rtl="0">
              <a:lnSpc>
                <a:spcPct val="105000"/>
              </a:lnSpc>
              <a:spcBef>
                <a:spcPts val="800"/>
              </a:spcBef>
              <a:spcAft>
                <a:spcPts val="800"/>
              </a:spcAft>
              <a:buClr>
                <a:schemeClr val="dk1"/>
              </a:buClr>
              <a:buSzPts val="110"/>
              <a:buFont typeface="Arial"/>
              <a:buNone/>
            </a:pPr>
            <a:endParaRPr sz="2118" dirty="0">
              <a:solidFill>
                <a:schemeClr val="dk1"/>
              </a:solidFill>
              <a:latin typeface="Times New Roman"/>
              <a:ea typeface="Times New Roman"/>
              <a:cs typeface="Times New Roman"/>
              <a:sym typeface="Times New Roman"/>
            </a:endParaRPr>
          </a:p>
        </p:txBody>
      </p:sp>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7</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body" idx="1"/>
          </p:nvPr>
        </p:nvSpPr>
        <p:spPr>
          <a:xfrm>
            <a:off x="311700" y="271175"/>
            <a:ext cx="8520600" cy="4785600"/>
          </a:xfrm>
          <a:prstGeom prst="rect">
            <a:avLst/>
          </a:prstGeom>
        </p:spPr>
        <p:txBody>
          <a:bodyPr spcFirstLastPara="1" wrap="square" lIns="91425" tIns="91425" rIns="91425" bIns="91425" anchor="t" anchorCtr="0">
            <a:normAutofit fontScale="25000" lnSpcReduction="20000"/>
          </a:bodyPr>
          <a:lstStyle/>
          <a:p>
            <a:pPr marL="457200" lvl="0" indent="-355600" algn="l" rtl="0">
              <a:spcBef>
                <a:spcPts val="1200"/>
              </a:spcBef>
              <a:spcAft>
                <a:spcPts val="0"/>
              </a:spcAft>
              <a:buClr>
                <a:schemeClr val="dk1"/>
              </a:buClr>
              <a:buSzPct val="100000"/>
              <a:buFont typeface="Times New Roman"/>
              <a:buChar char="●"/>
            </a:pPr>
            <a:r>
              <a:rPr lang="en-GB" sz="8000" dirty="0">
                <a:solidFill>
                  <a:schemeClr val="dk1"/>
                </a:solidFill>
                <a:latin typeface="Times New Roman"/>
                <a:ea typeface="Times New Roman"/>
                <a:cs typeface="Times New Roman"/>
                <a:sym typeface="Times New Roman"/>
              </a:rPr>
              <a:t>The second paper presented by </a:t>
            </a:r>
            <a:r>
              <a:rPr lang="en-GB" sz="8000" dirty="0" err="1">
                <a:solidFill>
                  <a:schemeClr val="dk1"/>
                </a:solidFill>
                <a:latin typeface="Times New Roman"/>
                <a:ea typeface="Times New Roman"/>
                <a:cs typeface="Times New Roman"/>
                <a:sym typeface="Times New Roman"/>
              </a:rPr>
              <a:t>Kazanavičius</a:t>
            </a:r>
            <a:r>
              <a:rPr lang="en-GB" sz="8000" dirty="0">
                <a:solidFill>
                  <a:schemeClr val="dk1"/>
                </a:solidFill>
                <a:latin typeface="Times New Roman"/>
                <a:ea typeface="Times New Roman"/>
                <a:cs typeface="Times New Roman"/>
                <a:sym typeface="Times New Roman"/>
              </a:rPr>
              <a:t> &amp; </a:t>
            </a:r>
            <a:r>
              <a:rPr lang="en-GB" sz="8000" dirty="0" err="1">
                <a:solidFill>
                  <a:schemeClr val="dk1"/>
                </a:solidFill>
                <a:latin typeface="Times New Roman"/>
                <a:ea typeface="Times New Roman"/>
                <a:cs typeface="Times New Roman"/>
                <a:sym typeface="Times New Roman"/>
              </a:rPr>
              <a:t>Mažeika</a:t>
            </a:r>
            <a:r>
              <a:rPr lang="en-GB" sz="8000" dirty="0">
                <a:solidFill>
                  <a:schemeClr val="dk1"/>
                </a:solidFill>
                <a:latin typeface="Times New Roman"/>
                <a:ea typeface="Times New Roman"/>
                <a:cs typeface="Times New Roman"/>
                <a:sym typeface="Times New Roman"/>
              </a:rPr>
              <a:t> includes six migration process methods, which introduces and </a:t>
            </a:r>
            <a:r>
              <a:rPr lang="en-GB" sz="8000" dirty="0" err="1">
                <a:solidFill>
                  <a:schemeClr val="dk1"/>
                </a:solidFill>
                <a:latin typeface="Times New Roman"/>
                <a:ea typeface="Times New Roman"/>
                <a:cs typeface="Times New Roman"/>
                <a:sym typeface="Times New Roman"/>
              </a:rPr>
              <a:t>analyzed</a:t>
            </a:r>
            <a:r>
              <a:rPr lang="en-GB" sz="8000" dirty="0">
                <a:solidFill>
                  <a:schemeClr val="dk1"/>
                </a:solidFill>
                <a:latin typeface="Times New Roman"/>
                <a:ea typeface="Times New Roman"/>
                <a:cs typeface="Times New Roman"/>
                <a:sym typeface="Times New Roman"/>
              </a:rPr>
              <a:t> the benefits and drawbacks for each of them. It indicates that each legacy monolithic application is special and there is no best way to migrate monolith to microservices, which results in a lack of general guidelines for migrating monoliths towards microservices </a:t>
            </a:r>
            <a:r>
              <a:rPr lang="en-GB" sz="8000" dirty="0">
                <a:solidFill>
                  <a:srgbClr val="0070C0"/>
                </a:solidFill>
                <a:latin typeface="Times New Roman"/>
                <a:ea typeface="Times New Roman"/>
                <a:cs typeface="Times New Roman"/>
                <a:sym typeface="Times New Roman"/>
              </a:rPr>
              <a:t>[</a:t>
            </a:r>
            <a:r>
              <a:rPr lang="en-GB" sz="8000" dirty="0" err="1">
                <a:solidFill>
                  <a:srgbClr val="0070C0"/>
                </a:solidFill>
                <a:latin typeface="Times New Roman"/>
                <a:ea typeface="Times New Roman"/>
                <a:cs typeface="Times New Roman"/>
                <a:sym typeface="Times New Roman"/>
              </a:rPr>
              <a:t>Kazanavičius</a:t>
            </a:r>
            <a:r>
              <a:rPr lang="en-GB" sz="8000" dirty="0">
                <a:solidFill>
                  <a:srgbClr val="0070C0"/>
                </a:solidFill>
                <a:latin typeface="Times New Roman"/>
                <a:ea typeface="Times New Roman"/>
                <a:cs typeface="Times New Roman"/>
                <a:sym typeface="Times New Roman"/>
              </a:rPr>
              <a:t> &amp; </a:t>
            </a:r>
            <a:r>
              <a:rPr lang="en-GB" sz="8000" dirty="0" err="1">
                <a:solidFill>
                  <a:srgbClr val="0070C0"/>
                </a:solidFill>
                <a:latin typeface="Times New Roman"/>
                <a:ea typeface="Times New Roman"/>
                <a:cs typeface="Times New Roman"/>
                <a:sym typeface="Times New Roman"/>
              </a:rPr>
              <a:t>Mažeika</a:t>
            </a:r>
            <a:r>
              <a:rPr lang="en-GB" sz="8000" dirty="0">
                <a:solidFill>
                  <a:srgbClr val="0070C0"/>
                </a:solidFill>
                <a:latin typeface="Times New Roman"/>
                <a:ea typeface="Times New Roman"/>
                <a:cs typeface="Times New Roman"/>
                <a:sym typeface="Times New Roman"/>
              </a:rPr>
              <a:t>, 2019].</a:t>
            </a:r>
            <a:endParaRPr sz="8000" dirty="0">
              <a:solidFill>
                <a:srgbClr val="0070C0"/>
              </a:solidFill>
              <a:latin typeface="Times New Roman"/>
              <a:ea typeface="Times New Roman"/>
              <a:cs typeface="Times New Roman"/>
              <a:sym typeface="Times New Roman"/>
            </a:endParaRPr>
          </a:p>
          <a:p>
            <a:pPr marL="457200" lvl="0" indent="0" algn="l" rtl="0">
              <a:spcBef>
                <a:spcPts val="1200"/>
              </a:spcBef>
              <a:spcAft>
                <a:spcPts val="0"/>
              </a:spcAft>
              <a:buNone/>
            </a:pPr>
            <a:endParaRPr sz="8000" dirty="0">
              <a:solidFill>
                <a:schemeClr val="dk1"/>
              </a:solidFill>
              <a:latin typeface="Times New Roman"/>
              <a:ea typeface="Times New Roman"/>
              <a:cs typeface="Times New Roman"/>
              <a:sym typeface="Times New Roman"/>
            </a:endParaRPr>
          </a:p>
          <a:p>
            <a:pPr marL="457200" lvl="0" indent="-355600" algn="l" rtl="0">
              <a:spcBef>
                <a:spcPts val="1200"/>
              </a:spcBef>
              <a:spcAft>
                <a:spcPts val="0"/>
              </a:spcAft>
              <a:buClr>
                <a:schemeClr val="dk1"/>
              </a:buClr>
              <a:buSzPct val="100000"/>
              <a:buFont typeface="Times New Roman"/>
              <a:buChar char="●"/>
            </a:pPr>
            <a:r>
              <a:rPr lang="en-GB" sz="8000" dirty="0">
                <a:solidFill>
                  <a:schemeClr val="dk1"/>
                </a:solidFill>
                <a:latin typeface="Times New Roman"/>
                <a:ea typeface="Times New Roman"/>
                <a:cs typeface="Times New Roman"/>
                <a:sym typeface="Times New Roman"/>
              </a:rPr>
              <a:t>The third paper presented by IBM researchers Kalia &amp; Krishna &amp; </a:t>
            </a:r>
            <a:r>
              <a:rPr lang="en-GB" sz="8000" dirty="0" err="1">
                <a:solidFill>
                  <a:schemeClr val="dk1"/>
                </a:solidFill>
                <a:latin typeface="Times New Roman"/>
                <a:ea typeface="Times New Roman"/>
                <a:cs typeface="Times New Roman"/>
                <a:sym typeface="Times New Roman"/>
              </a:rPr>
              <a:t>Vukovic</a:t>
            </a:r>
            <a:r>
              <a:rPr lang="en-GB" sz="8000" dirty="0">
                <a:solidFill>
                  <a:schemeClr val="dk1"/>
                </a:solidFill>
                <a:latin typeface="Times New Roman"/>
                <a:ea typeface="Times New Roman"/>
                <a:cs typeface="Times New Roman"/>
                <a:sym typeface="Times New Roman"/>
              </a:rPr>
              <a:t> &amp; Banerjee developed a tool called Mono2Micro for solving the daunting task of migrating monolithic systems to microservices. In this paper, they talked about the mechanism of how Mono2Micro performs the migration tasks and compare Mono2Micro against other clustering techniques on a set of open-source and proprietary Java applications and using different metrics to assess the quality of decomposition and tool’s efficiency </a:t>
            </a:r>
            <a:r>
              <a:rPr lang="en-GB" sz="8000" dirty="0">
                <a:solidFill>
                  <a:srgbClr val="0070C0"/>
                </a:solidFill>
                <a:latin typeface="Times New Roman"/>
                <a:ea typeface="Times New Roman"/>
                <a:cs typeface="Times New Roman"/>
                <a:sym typeface="Times New Roman"/>
              </a:rPr>
              <a:t>[Kalia &amp; Xiao.., 2021 ].</a:t>
            </a:r>
            <a:endParaRPr sz="8000" dirty="0">
              <a:solidFill>
                <a:srgbClr val="0070C0"/>
              </a:solidFill>
              <a:latin typeface="Times New Roman"/>
              <a:ea typeface="Times New Roman"/>
              <a:cs typeface="Times New Roman"/>
              <a:sym typeface="Times New Roman"/>
            </a:endParaRPr>
          </a:p>
          <a:p>
            <a:pPr marL="0" lvl="0" indent="0" algn="l" rtl="0">
              <a:spcBef>
                <a:spcPts val="1200"/>
              </a:spcBef>
              <a:spcAft>
                <a:spcPts val="1200"/>
              </a:spcAft>
              <a:buNone/>
            </a:pPr>
            <a:r>
              <a:rPr lang="en-GB" dirty="0"/>
              <a:t>, </a:t>
            </a:r>
            <a:endParaRPr dirty="0"/>
          </a:p>
        </p:txBody>
      </p:sp>
      <p:sp>
        <p:nvSpPr>
          <p:cNvPr id="106" name="Google Shape;10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8</a:t>
            </a:fld>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280850"/>
            <a:ext cx="8520600" cy="61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latin typeface="Times New Roman"/>
                <a:ea typeface="Times New Roman"/>
                <a:cs typeface="Times New Roman"/>
                <a:sym typeface="Times New Roman"/>
              </a:rPr>
              <a:t>RESEARCH METHODOLOGY</a:t>
            </a:r>
            <a:endParaRPr sz="2800" dirty="0">
              <a:latin typeface="Times New Roman"/>
              <a:ea typeface="Times New Roman"/>
              <a:cs typeface="Times New Roman"/>
              <a:sym typeface="Times New Roman"/>
            </a:endParaRPr>
          </a:p>
        </p:txBody>
      </p:sp>
      <p:sp>
        <p:nvSpPr>
          <p:cNvPr id="112" name="Google Shape;112;p21"/>
          <p:cNvSpPr txBox="1">
            <a:spLocks noGrp="1"/>
          </p:cNvSpPr>
          <p:nvPr>
            <p:ph type="body" idx="1"/>
          </p:nvPr>
        </p:nvSpPr>
        <p:spPr>
          <a:xfrm>
            <a:off x="311700" y="985750"/>
            <a:ext cx="8520600" cy="3974100"/>
          </a:xfrm>
          <a:prstGeom prst="rect">
            <a:avLst/>
          </a:prstGeom>
        </p:spPr>
        <p:txBody>
          <a:bodyPr spcFirstLastPara="1" wrap="square" lIns="91425" tIns="91425" rIns="91425" bIns="91425" anchor="ctr" anchorCtr="0">
            <a:normAutofit fontScale="25000" lnSpcReduction="20000"/>
          </a:bodyPr>
          <a:lstStyle/>
          <a:p>
            <a:pPr marL="0" lvl="0" indent="0" algn="just" rtl="0">
              <a:spcBef>
                <a:spcPts val="0"/>
              </a:spcBef>
              <a:spcAft>
                <a:spcPts val="0"/>
              </a:spcAft>
              <a:buNone/>
            </a:pPr>
            <a:r>
              <a:rPr lang="en-GB" sz="8800" dirty="0">
                <a:solidFill>
                  <a:srgbClr val="0070C0"/>
                </a:solidFill>
                <a:latin typeface="Times New Roman"/>
                <a:ea typeface="Times New Roman"/>
                <a:cs typeface="Times New Roman"/>
                <a:sym typeface="Times New Roman"/>
              </a:rPr>
              <a:t>Implementation strategy</a:t>
            </a:r>
            <a:r>
              <a:rPr lang="en-GB" sz="8800" dirty="0">
                <a:solidFill>
                  <a:schemeClr val="dk1"/>
                </a:solidFill>
                <a:latin typeface="Times New Roman"/>
                <a:ea typeface="Times New Roman"/>
                <a:cs typeface="Times New Roman"/>
                <a:sym typeface="Times New Roman"/>
              </a:rPr>
              <a:t>:</a:t>
            </a:r>
            <a:endParaRPr sz="88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GB" sz="8000" dirty="0">
                <a:solidFill>
                  <a:schemeClr val="dk1"/>
                </a:solidFill>
                <a:latin typeface="Times New Roman"/>
                <a:ea typeface="Times New Roman"/>
                <a:cs typeface="Times New Roman"/>
                <a:sym typeface="Times New Roman"/>
              </a:rPr>
              <a:t>For this research, we have adopted build </a:t>
            </a:r>
            <a:endParaRPr sz="80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GB" sz="8000" dirty="0">
                <a:solidFill>
                  <a:schemeClr val="dk1"/>
                </a:solidFill>
                <a:latin typeface="Times New Roman"/>
                <a:ea typeface="Times New Roman"/>
                <a:cs typeface="Times New Roman"/>
                <a:sym typeface="Times New Roman"/>
              </a:rPr>
              <a:t>methodology to validate our microservice </a:t>
            </a:r>
            <a:endParaRPr sz="80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GB" sz="8000" dirty="0">
                <a:solidFill>
                  <a:schemeClr val="dk1"/>
                </a:solidFill>
                <a:latin typeface="Times New Roman"/>
                <a:ea typeface="Times New Roman"/>
                <a:cs typeface="Times New Roman"/>
                <a:sym typeface="Times New Roman"/>
              </a:rPr>
              <a:t>migration approach. After we did some </a:t>
            </a:r>
            <a:endParaRPr sz="80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GB" sz="8000" dirty="0">
                <a:solidFill>
                  <a:schemeClr val="dk1"/>
                </a:solidFill>
                <a:latin typeface="Times New Roman"/>
                <a:ea typeface="Times New Roman"/>
                <a:cs typeface="Times New Roman"/>
                <a:sym typeface="Times New Roman"/>
              </a:rPr>
              <a:t>literature review, we defined our model of </a:t>
            </a:r>
            <a:endParaRPr sz="80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GB" sz="8000" dirty="0">
                <a:solidFill>
                  <a:schemeClr val="dk1"/>
                </a:solidFill>
                <a:latin typeface="Times New Roman"/>
                <a:ea typeface="Times New Roman"/>
                <a:cs typeface="Times New Roman"/>
                <a:sym typeface="Times New Roman"/>
              </a:rPr>
              <a:t>migrating monolithic systems to microservices.</a:t>
            </a:r>
            <a:endParaRPr sz="80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GB" sz="8000" dirty="0">
                <a:solidFill>
                  <a:schemeClr val="dk1"/>
                </a:solidFill>
                <a:latin typeface="Times New Roman"/>
                <a:ea typeface="Times New Roman"/>
                <a:cs typeface="Times New Roman"/>
                <a:sym typeface="Times New Roman"/>
              </a:rPr>
              <a:t>This migration model is what we used for </a:t>
            </a:r>
            <a:endParaRPr sz="80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GB" sz="8000" dirty="0">
                <a:solidFill>
                  <a:schemeClr val="dk1"/>
                </a:solidFill>
                <a:latin typeface="Times New Roman"/>
                <a:ea typeface="Times New Roman"/>
                <a:cs typeface="Times New Roman"/>
                <a:sym typeface="Times New Roman"/>
              </a:rPr>
              <a:t>getting the later results. The migration process </a:t>
            </a:r>
            <a:endParaRPr sz="80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GB" sz="8000" dirty="0">
                <a:solidFill>
                  <a:schemeClr val="dk1"/>
                </a:solidFill>
                <a:latin typeface="Times New Roman"/>
                <a:ea typeface="Times New Roman"/>
                <a:cs typeface="Times New Roman"/>
                <a:sym typeface="Times New Roman"/>
              </a:rPr>
              <a:t>is shown on right:</a:t>
            </a:r>
            <a:endParaRPr sz="8000"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2000" dirty="0">
              <a:solidFill>
                <a:schemeClr val="dk1"/>
              </a:solidFill>
              <a:latin typeface="Times New Roman"/>
              <a:ea typeface="Times New Roman"/>
              <a:cs typeface="Times New Roman"/>
              <a:sym typeface="Times New Roman"/>
            </a:endParaRPr>
          </a:p>
        </p:txBody>
      </p:sp>
      <p:sp>
        <p:nvSpPr>
          <p:cNvPr id="113" name="Google Shape;11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1"/>
                </a:solidFill>
                <a:latin typeface="Old Standard TT"/>
                <a:ea typeface="Old Standard TT"/>
                <a:cs typeface="Old Standard TT"/>
                <a:sym typeface="Old Standard TT"/>
              </a:rPr>
              <a:t>9</a:t>
            </a:fld>
            <a:endParaRPr>
              <a:solidFill>
                <a:schemeClr val="dk1"/>
              </a:solidFill>
              <a:latin typeface="Old Standard TT"/>
              <a:ea typeface="Old Standard TT"/>
              <a:cs typeface="Old Standard TT"/>
              <a:sym typeface="Old Standard TT"/>
            </a:endParaRPr>
          </a:p>
        </p:txBody>
      </p:sp>
      <p:pic>
        <p:nvPicPr>
          <p:cNvPr id="114" name="Google Shape;114;p21"/>
          <p:cNvPicPr preferRelativeResize="0"/>
          <p:nvPr/>
        </p:nvPicPr>
        <p:blipFill>
          <a:blip r:embed="rId3">
            <a:alphaModFix/>
          </a:blip>
          <a:stretch>
            <a:fillRect/>
          </a:stretch>
        </p:blipFill>
        <p:spPr>
          <a:xfrm>
            <a:off x="5475750" y="985750"/>
            <a:ext cx="3356550" cy="3896975"/>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4883</Words>
  <Application>Microsoft Macintosh PowerPoint</Application>
  <PresentationFormat>On-screen Show (16:9)</PresentationFormat>
  <Paragraphs>324</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Times New Roman</vt:lpstr>
      <vt:lpstr>Arial</vt:lpstr>
      <vt:lpstr>Old Standard TT</vt:lpstr>
      <vt:lpstr>Paperback</vt:lpstr>
      <vt:lpstr>  Techniques for migrating monolithic systems to microservices</vt:lpstr>
      <vt:lpstr>INTRODUCTION</vt:lpstr>
      <vt:lpstr>PowerPoint Presentation</vt:lpstr>
      <vt:lpstr>PowerPoint Presentation</vt:lpstr>
      <vt:lpstr>Table of Contents</vt:lpstr>
      <vt:lpstr>BACKGROUND &amp; RELATED WORK</vt:lpstr>
      <vt:lpstr>PowerPoint Presentation</vt:lpstr>
      <vt:lpstr>PowerPoint Presentation</vt:lpstr>
      <vt:lpstr>RESEARCH METHODOLOGY</vt:lpstr>
      <vt:lpstr>Technical details:</vt:lpstr>
      <vt:lpstr>RESULTS</vt:lpstr>
      <vt:lpstr>A monolithic system - petclinic</vt:lpstr>
      <vt:lpstr>Dependency extraction and Analysis:</vt:lpstr>
      <vt:lpstr>Clustering mechanism:</vt:lpstr>
      <vt:lpstr>Input MDG:</vt:lpstr>
      <vt:lpstr>Clustering results:</vt:lpstr>
      <vt:lpstr>Reconstructed microservices:</vt:lpstr>
      <vt:lpstr>NOVELTY &amp; ANALYSIS</vt:lpstr>
      <vt:lpstr>LIMITATIONS of RESULTS</vt:lpstr>
      <vt:lpstr>IMPACT on theory and practice</vt:lpstr>
      <vt:lpstr>Microservices cases examples:</vt:lpstr>
      <vt:lpstr>VALIDATION</vt:lpstr>
      <vt:lpstr>CONCLUSIONS</vt:lpstr>
      <vt:lpstr>FUTURE WORK &amp; LESSONS LEARNT</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Techniques for migrating monolithic systems to microservices</dc:title>
  <cp:lastModifiedBy>Shihao Hu</cp:lastModifiedBy>
  <cp:revision>5</cp:revision>
  <dcterms:modified xsi:type="dcterms:W3CDTF">2022-04-13T18:05:27Z</dcterms:modified>
</cp:coreProperties>
</file>