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Projects\excel_follow%20along\Excel%20Project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Projects\excel_follow%20along\Excel%20Project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Projects\excel_follow%20along\Excel%20Project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Projects\excel_follow%20along\Excel%20Project%20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Projects\excel_follow%20along\Excel%20Project%20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Dataset.xlsx]Pivot_table2.1!Age_cat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0" i="0" u="none" strike="noStrike" baseline="0" dirty="0">
                <a:effectLst/>
              </a:rPr>
              <a:t>Age Category Distribution of Bike Purchasers</a:t>
            </a:r>
            <a:endParaRPr lang="en-GB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Pivot_table2.1!$B$20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Pivot_table2.1!$A$21:$A$25</c:f>
              <c:strCache>
                <c:ptCount val="4"/>
                <c:pt idx="0">
                  <c:v>Gen X</c:v>
                </c:pt>
                <c:pt idx="1">
                  <c:v>Baby Boomers</c:v>
                </c:pt>
                <c:pt idx="2">
                  <c:v>Millennials</c:v>
                </c:pt>
                <c:pt idx="3">
                  <c:v>Silent Generation</c:v>
                </c:pt>
              </c:strCache>
            </c:strRef>
          </c:cat>
          <c:val>
            <c:numRef>
              <c:f>Pivot_table2.1!$B$21:$B$25</c:f>
              <c:numCache>
                <c:formatCode>General</c:formatCode>
                <c:ptCount val="4"/>
                <c:pt idx="0">
                  <c:v>202</c:v>
                </c:pt>
                <c:pt idx="1">
                  <c:v>51</c:v>
                </c:pt>
                <c:pt idx="2">
                  <c:v>241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FC-46A2-9677-507B35059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8775471"/>
        <c:axId val="728775887"/>
      </c:barChart>
      <c:catAx>
        <c:axId val="728775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775887"/>
        <c:crosses val="autoZero"/>
        <c:auto val="1"/>
        <c:lblAlgn val="ctr"/>
        <c:lblOffset val="100"/>
        <c:noMultiLvlLbl val="0"/>
      </c:catAx>
      <c:valAx>
        <c:axId val="7287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Number</a:t>
                </a:r>
                <a:r>
                  <a:rPr lang="en-GB" sz="2000" baseline="0"/>
                  <a:t> of Purchases</a:t>
                </a:r>
                <a:endParaRPr lang="en-GB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775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Dataset.xlsx]Pivot_table2.1!Gender_cat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0" i="0" u="none" strike="noStrike" baseline="0" dirty="0">
                <a:effectLst/>
              </a:rPr>
              <a:t>Gender Proportion of Customers who Purchased Bikes</a:t>
            </a:r>
            <a:endParaRPr lang="en-GB" sz="2400" dirty="0"/>
          </a:p>
        </c:rich>
      </c:tx>
      <c:layout>
        <c:manualLayout>
          <c:xMode val="edge"/>
          <c:yMode val="edge"/>
          <c:x val="0.10657328491597287"/>
          <c:y val="0.11581467707264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Pivot_table2.1!$B$3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225-45F7-A4AB-F624DECA6F88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225-45F7-A4AB-F624DECA6F88}"/>
              </c:ext>
            </c:extLst>
          </c:dPt>
          <c:cat>
            <c:strRef>
              <c:f>Pivot_table2.1!$A$4:$A$6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Pivot_table2.1!$B$4:$B$6</c:f>
              <c:numCache>
                <c:formatCode>0.00%</c:formatCode>
                <c:ptCount val="2"/>
                <c:pt idx="0">
                  <c:v>0.49090909090909091</c:v>
                </c:pt>
                <c:pt idx="1">
                  <c:v>0.50909090909090904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25-45F7-A4AB-F624DECA6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Dataset.xlsx]Pivot_table2.1!Region_dist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/>
              <a:t>Distribution of Purchases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Pivot_table2.1!$B$66:$B$67</c:f>
              <c:strCache>
                <c:ptCount val="1"/>
                <c:pt idx="0">
                  <c:v>Baby Boomers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Pivot_table2.1!$A$68:$A$71</c:f>
              <c:strCache>
                <c:ptCount val="3"/>
                <c:pt idx="0">
                  <c:v>Europe</c:v>
                </c:pt>
                <c:pt idx="1">
                  <c:v>North America</c:v>
                </c:pt>
                <c:pt idx="2">
                  <c:v>Pacific</c:v>
                </c:pt>
              </c:strCache>
            </c:strRef>
          </c:cat>
          <c:val>
            <c:numRef>
              <c:f>Pivot_table2.1!$B$68:$B$71</c:f>
              <c:numCache>
                <c:formatCode>General</c:formatCode>
                <c:ptCount val="3"/>
                <c:pt idx="0">
                  <c:v>10</c:v>
                </c:pt>
                <c:pt idx="1">
                  <c:v>28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9A-4B3E-9D8F-61F39A046194}"/>
            </c:ext>
          </c:extLst>
        </c:ser>
        <c:ser>
          <c:idx val="1"/>
          <c:order val="1"/>
          <c:tx>
            <c:strRef>
              <c:f>Pivot_table2.1!$C$66:$C$67</c:f>
              <c:strCache>
                <c:ptCount val="1"/>
                <c:pt idx="0">
                  <c:v>Gen 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Pivot_table2.1!$A$68:$A$71</c:f>
              <c:strCache>
                <c:ptCount val="3"/>
                <c:pt idx="0">
                  <c:v>Europe</c:v>
                </c:pt>
                <c:pt idx="1">
                  <c:v>North America</c:v>
                </c:pt>
                <c:pt idx="2">
                  <c:v>Pacific</c:v>
                </c:pt>
              </c:strCache>
            </c:strRef>
          </c:cat>
          <c:val>
            <c:numRef>
              <c:f>Pivot_table2.1!$C$68:$C$71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9A-4B3E-9D8F-61F39A046194}"/>
            </c:ext>
          </c:extLst>
        </c:ser>
        <c:ser>
          <c:idx val="2"/>
          <c:order val="2"/>
          <c:tx>
            <c:strRef>
              <c:f>Pivot_table2.1!$D$66:$D$67</c:f>
              <c:strCache>
                <c:ptCount val="1"/>
                <c:pt idx="0">
                  <c:v>Millennials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Pivot_table2.1!$A$68:$A$71</c:f>
              <c:strCache>
                <c:ptCount val="3"/>
                <c:pt idx="0">
                  <c:v>Europe</c:v>
                </c:pt>
                <c:pt idx="1">
                  <c:v>North America</c:v>
                </c:pt>
                <c:pt idx="2">
                  <c:v>Pacific</c:v>
                </c:pt>
              </c:strCache>
            </c:strRef>
          </c:cat>
          <c:val>
            <c:numRef>
              <c:f>Pivot_table2.1!$D$68:$D$71</c:f>
              <c:numCache>
                <c:formatCode>General</c:formatCode>
                <c:ptCount val="3"/>
                <c:pt idx="0">
                  <c:v>96</c:v>
                </c:pt>
                <c:pt idx="1">
                  <c:v>92</c:v>
                </c:pt>
                <c:pt idx="2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9A-4B3E-9D8F-61F39A046194}"/>
            </c:ext>
          </c:extLst>
        </c:ser>
        <c:ser>
          <c:idx val="3"/>
          <c:order val="3"/>
          <c:tx>
            <c:strRef>
              <c:f>Pivot_table2.1!$E$66:$E$67</c:f>
              <c:strCache>
                <c:ptCount val="1"/>
                <c:pt idx="0">
                  <c:v>Silent Generation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Pivot_table2.1!$A$68:$A$71</c:f>
              <c:strCache>
                <c:ptCount val="3"/>
                <c:pt idx="0">
                  <c:v>Europe</c:v>
                </c:pt>
                <c:pt idx="1">
                  <c:v>North America</c:v>
                </c:pt>
                <c:pt idx="2">
                  <c:v>Pacific</c:v>
                </c:pt>
              </c:strCache>
            </c:strRef>
          </c:cat>
          <c:val>
            <c:numRef>
              <c:f>Pivot_table2.1!$E$68:$E$71</c:f>
              <c:numCache>
                <c:formatCode>General</c:formatCode>
                <c:ptCount val="3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9A-4B3E-9D8F-61F39A046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8760495"/>
        <c:axId val="728770063"/>
      </c:barChart>
      <c:catAx>
        <c:axId val="72876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770063"/>
        <c:crosses val="autoZero"/>
        <c:auto val="1"/>
        <c:lblAlgn val="ctr"/>
        <c:lblOffset val="100"/>
        <c:noMultiLvlLbl val="0"/>
      </c:catAx>
      <c:valAx>
        <c:axId val="728770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/>
                  <a:t>Number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76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111453370232604"/>
          <c:y val="0.43544769634691388"/>
          <c:w val="0.26888546629767401"/>
          <c:h val="0.209000069991244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Dataset.xlsx]Pivot_table2.1!DistanceVsPurchases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Relationship Between Commute Distance and Bike Purchases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9484711774521048E-2"/>
          <c:y val="0.24566287282444643"/>
          <c:w val="0.84433239089854928"/>
          <c:h val="0.56596418970149198"/>
        </c:manualLayout>
      </c:layout>
      <c:lineChart>
        <c:grouping val="standard"/>
        <c:varyColors val="0"/>
        <c:ser>
          <c:idx val="0"/>
          <c:order val="0"/>
          <c:tx>
            <c:strRef>
              <c:f>Pivot_table2.1!$B$83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Pivot_table2.1!$A$84:$A$89</c:f>
              <c:strCache>
                <c:ptCount val="5"/>
                <c:pt idx="0">
                  <c:v>0-1 Miles</c:v>
                </c:pt>
                <c:pt idx="1">
                  <c:v>1-2 Miles</c:v>
                </c:pt>
                <c:pt idx="2">
                  <c:v>2-5 Miles</c:v>
                </c:pt>
                <c:pt idx="3">
                  <c:v>5-10 Miles</c:v>
                </c:pt>
                <c:pt idx="4">
                  <c:v>More than 10 miles</c:v>
                </c:pt>
              </c:strCache>
            </c:strRef>
          </c:cat>
          <c:val>
            <c:numRef>
              <c:f>Pivot_table2.1!$B$84:$B$89</c:f>
              <c:numCache>
                <c:formatCode>General</c:formatCode>
                <c:ptCount val="5"/>
                <c:pt idx="0">
                  <c:v>207</c:v>
                </c:pt>
                <c:pt idx="1">
                  <c:v>83</c:v>
                </c:pt>
                <c:pt idx="2">
                  <c:v>95</c:v>
                </c:pt>
                <c:pt idx="3">
                  <c:v>77</c:v>
                </c:pt>
                <c:pt idx="4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4A-4952-B1E4-3D355CA5E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4256815"/>
        <c:axId val="1004261391"/>
      </c:lineChart>
      <c:catAx>
        <c:axId val="10042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261391"/>
        <c:crosses val="autoZero"/>
        <c:auto val="1"/>
        <c:lblAlgn val="ctr"/>
        <c:lblOffset val="100"/>
        <c:noMultiLvlLbl val="0"/>
      </c:catAx>
      <c:valAx>
        <c:axId val="100426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Number of Purchases</a:t>
                </a:r>
              </a:p>
            </c:rich>
          </c:tx>
          <c:layout>
            <c:manualLayout>
              <c:xMode val="edge"/>
              <c:yMode val="edge"/>
              <c:x val="2.3094539577674326E-2"/>
              <c:y val="0.406701213955194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2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Dataset.xlsx]Pivot_table2.1!IncomeVsEdu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/>
              <a:t>Relationship</a:t>
            </a:r>
            <a:r>
              <a:rPr lang="en-GB" sz="2400" baseline="0"/>
              <a:t> Between Income and Education</a:t>
            </a:r>
            <a:endParaRPr lang="en-GB" sz="2400"/>
          </a:p>
        </c:rich>
      </c:tx>
      <c:layout>
        <c:manualLayout>
          <c:xMode val="edge"/>
          <c:yMode val="edge"/>
          <c:x val="0.11835004266053674"/>
          <c:y val="3.0171160573621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347910077926185"/>
          <c:y val="0.23870029730745693"/>
          <c:w val="0.85079029347665458"/>
          <c:h val="0.61614133333869381"/>
        </c:manualLayout>
      </c:layout>
      <c:lineChart>
        <c:grouping val="standard"/>
        <c:varyColors val="0"/>
        <c:ser>
          <c:idx val="0"/>
          <c:order val="0"/>
          <c:tx>
            <c:strRef>
              <c:f>Pivot_table2.1!$B$51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Pivot_table2.1!$A$52:$A$57</c:f>
              <c:strCache>
                <c:ptCount val="5"/>
                <c:pt idx="0">
                  <c:v>Bachelors</c:v>
                </c:pt>
                <c:pt idx="1">
                  <c:v>Graduate Degree</c:v>
                </c:pt>
                <c:pt idx="2">
                  <c:v>High School</c:v>
                </c:pt>
                <c:pt idx="3">
                  <c:v>Partial College</c:v>
                </c:pt>
                <c:pt idx="4">
                  <c:v>Partial High School</c:v>
                </c:pt>
              </c:strCache>
            </c:strRef>
          </c:cat>
          <c:val>
            <c:numRef>
              <c:f>Pivot_table2.1!$B$52:$B$57</c:f>
              <c:numCache>
                <c:formatCode>0</c:formatCode>
                <c:ptCount val="5"/>
                <c:pt idx="0">
                  <c:v>63054.662379421221</c:v>
                </c:pt>
                <c:pt idx="1">
                  <c:v>65942.857142857145</c:v>
                </c:pt>
                <c:pt idx="2">
                  <c:v>47173.913043478264</c:v>
                </c:pt>
                <c:pt idx="3">
                  <c:v>54604.316546762588</c:v>
                </c:pt>
                <c:pt idx="4">
                  <c:v>34102.564102564102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F3-4D37-8D4D-457D75FC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8724719"/>
        <c:axId val="728745519"/>
      </c:lineChart>
      <c:catAx>
        <c:axId val="72872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745519"/>
        <c:crosses val="autoZero"/>
        <c:auto val="1"/>
        <c:lblAlgn val="ctr"/>
        <c:lblOffset val="100"/>
        <c:noMultiLvlLbl val="0"/>
      </c:catAx>
      <c:valAx>
        <c:axId val="72874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/>
                  <a:t>Average Income</a:t>
                </a:r>
              </a:p>
            </c:rich>
          </c:tx>
          <c:layout>
            <c:manualLayout>
              <c:xMode val="edge"/>
              <c:yMode val="edge"/>
              <c:x val="2.9261158062938986E-2"/>
              <c:y val="0.299630325616448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72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97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8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87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74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74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23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601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838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40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25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63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8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7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17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14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1629-B6C8-4D0A-9E74-0D8FF3A2B33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3480-744D-4327-8768-4C9EB1EC1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63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lexTheAnalyst/Excel-Tutorial/main/Excel%20Project%20Dataset.xl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A1E5F2-F58C-3A61-FF88-C56E7F1AC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6" b="97356" l="9189" r="97568">
                        <a14:foregroundMark x1="17703" y1="35096" x2="9189" y2="55769"/>
                        <a14:foregroundMark x1="9730" y1="56250" x2="12703" y2="95192"/>
                        <a14:foregroundMark x1="81622" y1="36779" x2="92027" y2="59375"/>
                        <a14:foregroundMark x1="92027" y1="59856" x2="88108" y2="80529"/>
                        <a14:foregroundMark x1="87703" y1="82212" x2="85135" y2="96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945" y="528457"/>
            <a:ext cx="7452787" cy="4189675"/>
          </a:xfrm>
          <a:prstGeom prst="roundRect">
            <a:avLst>
              <a:gd name="adj" fmla="val 18314"/>
            </a:avLst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32DFD-FD68-6DA6-9978-20B847AC1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268" y="2195969"/>
            <a:ext cx="5477774" cy="21792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Analysis of Bike Purchasing Trends 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15B30-838A-FA35-7926-708476823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68" y="4032332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GB" b="0" i="0" dirty="0">
                <a:effectLst/>
                <a:latin typeface="Söhne"/>
              </a:rPr>
              <a:t>Presented by: Lawoe Gayheart</a:t>
            </a:r>
          </a:p>
          <a:p>
            <a:r>
              <a:rPr lang="en-GB" dirty="0">
                <a:latin typeface="Söhne"/>
              </a:rPr>
              <a:t>Last Update: Jan,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90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EFA-DEBD-61E7-5A31-690525D1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 and Income of Bike Purchasers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36ADE-127E-C6CC-A0D6-9B77769D0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0291" y="1523999"/>
            <a:ext cx="6856705" cy="41176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53E5A-E593-CC0B-B877-DAAEE0E2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4114800" cy="2789684"/>
          </a:xfrm>
        </p:spPr>
        <p:txBody>
          <a:bodyPr/>
          <a:lstStyle/>
          <a:p>
            <a:r>
              <a:rPr lang="en-US" dirty="0"/>
              <a:t>Professionals have a higher income and should be targeted with higher-end bikes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4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B70A-A5A1-0C6E-43AF-69248089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A483-EA1F-39DB-F862-992291DD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and market bikes with features suitable for longer distance commuters.</a:t>
            </a:r>
          </a:p>
          <a:p>
            <a:r>
              <a:rPr lang="en-US" dirty="0"/>
              <a:t>Design unisex bikes or make similar effort in targeted designs for each gender.</a:t>
            </a:r>
          </a:p>
          <a:p>
            <a:r>
              <a:rPr lang="en-US" dirty="0"/>
              <a:t>Explore potential marketing opportunities in Europe, especially among the Gen X population.</a:t>
            </a:r>
          </a:p>
          <a:p>
            <a:r>
              <a:rPr lang="en-US" dirty="0"/>
              <a:t>Develop higher-end bikes for professionals with higher income.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9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2A68-3711-C156-E22A-7A49A23C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49A4-6FE3-DD4E-F521-19639791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data has provided valuable insights into the bike purchasing trends.</a:t>
            </a:r>
          </a:p>
          <a:p>
            <a:r>
              <a:rPr lang="en-US" dirty="0"/>
              <a:t>The demographics of the top customers and their potential usage patterns should be studied further.</a:t>
            </a:r>
          </a:p>
          <a:p>
            <a:r>
              <a:rPr lang="en-US" dirty="0"/>
              <a:t>Based on the analysis, recommendations have been made to improve marketing strategies and product development.</a:t>
            </a:r>
          </a:p>
          <a:p>
            <a:r>
              <a:rPr lang="en-US" dirty="0"/>
              <a:t>The bike selling company should take action on these recommendations to stay competitive in the market.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27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1155-829D-842F-43B2-474C488D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1222-24FA-8EDD-90B6-7AD7F4E7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source: </a:t>
            </a:r>
            <a:r>
              <a:rPr lang="en-GB" dirty="0">
                <a:hlinkClick r:id="rId2"/>
              </a:rPr>
              <a:t>https://raw.githubusercontent.com/AlexTheAnalyst/Excel-Tutorial/main/Excel%20Project%20Dataset.xlsx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58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D2A34-0B06-FDFC-7488-A5D65A75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04" y="858328"/>
            <a:ext cx="8606159" cy="5141343"/>
          </a:xfrm>
          <a:prstGeom prst="irregularSeal2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6D7C8-A992-B216-955E-4880D5811D13}"/>
              </a:ext>
            </a:extLst>
          </p:cNvPr>
          <p:cNvSpPr txBox="1"/>
          <p:nvPr/>
        </p:nvSpPr>
        <p:spPr>
          <a:xfrm>
            <a:off x="465827" y="4245345"/>
            <a:ext cx="2579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THANK </a:t>
            </a:r>
          </a:p>
          <a:p>
            <a:r>
              <a:rPr lang="en-GB" sz="5400" dirty="0"/>
              <a:t>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5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EB7A-95DF-C3FB-8B87-4563594B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0F797-FC3C-55F7-991B-0B88C488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OBJECTIVE</a:t>
            </a:r>
          </a:p>
          <a:p>
            <a:r>
              <a:rPr lang="en-GB" dirty="0"/>
              <a:t>FINDINGS</a:t>
            </a:r>
          </a:p>
          <a:p>
            <a:r>
              <a:rPr lang="en-GB" dirty="0"/>
              <a:t>RECOMMENDATIONS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CALL TO ACTION</a:t>
            </a:r>
          </a:p>
          <a:p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81104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34B8-EAE4-0466-5F03-CF66DBB8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5F7C-EC34-EBDC-3C94-C1BB342A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Roses are red, violets are blue, we've got data insights for bike selling, and  can't wait to share them with you!</a:t>
            </a:r>
          </a:p>
          <a:p>
            <a:r>
              <a:rPr lang="en-US" dirty="0"/>
              <a:t>This presentation will cover insights into the demographics of bike purchasers and potential customer traits, followed by recommendations for the company.</a:t>
            </a:r>
          </a:p>
          <a:p>
            <a:r>
              <a:rPr lang="en-US" dirty="0"/>
              <a:t>Exploration of demographics of company and exploration and exploitation of insights on customer traits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95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9221-3C8A-863C-D4A5-123BE901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FB2F-D7EE-6DE1-A97C-19CE2D6A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presentation, we will have a deeper understanding of the demographics of bike purchasers and potential customer traits, as well as recommendations on how the company can better serve its target market and increase its sales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70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2FBB-CC88-5344-3E44-452B0A48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Age Distribution</a:t>
            </a:r>
            <a:br>
              <a:rPr lang="en-US" b="0" i="0" dirty="0">
                <a:effectLst/>
              </a:rPr>
            </a:b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F60AC-D96B-298A-9188-E16D2CF30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295291"/>
            <a:ext cx="4114800" cy="2923393"/>
          </a:xfrm>
        </p:spPr>
        <p:txBody>
          <a:bodyPr/>
          <a:lstStyle/>
          <a:p>
            <a:r>
              <a:rPr lang="en-US" dirty="0"/>
              <a:t>Millennials and Gen X are the top customers. Further analysis is needed to determine if these groups use the bikes for daily movement or exercise.</a:t>
            </a:r>
          </a:p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95C889E-E036-4DF6-BEFD-6A58727EF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728769"/>
              </p:ext>
            </p:extLst>
          </p:nvPr>
        </p:nvGraphicFramePr>
        <p:xfrm>
          <a:off x="4995863" y="746571"/>
          <a:ext cx="6510337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54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B9C6-E518-E3B4-FAAF-365EE59D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Proportion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F075E-5F9D-2A18-F1EB-2E238F2E8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4114800" cy="2789684"/>
          </a:xfrm>
        </p:spPr>
        <p:txBody>
          <a:bodyPr/>
          <a:lstStyle/>
          <a:p>
            <a:r>
              <a:rPr lang="en-US" dirty="0"/>
              <a:t>Almost equal male to female ratio. Targeted designs for each gender should be considered</a:t>
            </a:r>
          </a:p>
          <a:p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59E6AC-2BE5-427B-8B3B-5496FAB5B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01873"/>
              </p:ext>
            </p:extLst>
          </p:nvPr>
        </p:nvGraphicFramePr>
        <p:xfrm>
          <a:off x="4995863" y="746571"/>
          <a:ext cx="6510337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769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701C-54FC-C3A2-F0D5-AF881565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by Region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71BA9-73C0-20C9-477D-B6EC7ACC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4114800" cy="2789684"/>
          </a:xfrm>
        </p:spPr>
        <p:txBody>
          <a:bodyPr/>
          <a:lstStyle/>
          <a:p>
            <a:r>
              <a:rPr lang="en-US" dirty="0"/>
              <a:t>North America has the largest market, mostly made up of Gen X and Millennials. Europe has a larger Gen X population than North America. Further analysis is needed to identify potential marketing opportunities.</a:t>
            </a:r>
          </a:p>
          <a:p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08FCF6-E3C1-44C2-BFEE-7DC88B406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329633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95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768C-804F-484F-D768-A837D266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Commute Distance ON Purchases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8AE7B-60EF-D787-5D7F-D2B73805D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4114800" cy="2789684"/>
          </a:xfrm>
        </p:spPr>
        <p:txBody>
          <a:bodyPr/>
          <a:lstStyle/>
          <a:p>
            <a:r>
              <a:rPr lang="en-US" dirty="0"/>
              <a:t>Purchases decrease with distance. Features to attract longer distance commuters  such as rechargeable battery and fast motor would be desirable.</a:t>
            </a:r>
          </a:p>
          <a:p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B1273A-47EE-4BD5-ADBE-3366C6AB8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24670"/>
              </p:ext>
            </p:extLst>
          </p:nvPr>
        </p:nvGraphicFramePr>
        <p:xfrm>
          <a:off x="4995863" y="746571"/>
          <a:ext cx="6649797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776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F2E2-C521-0973-9B6B-21774B9D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BETWEEN INCOME AND EDUCATION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B66B0-28FC-A220-19F5-261B2681F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4114800" cy="2789684"/>
          </a:xfrm>
        </p:spPr>
        <p:txBody>
          <a:bodyPr/>
          <a:lstStyle/>
          <a:p>
            <a:r>
              <a:rPr lang="en-US" dirty="0"/>
              <a:t>Well-educated customers have higher income and disposable income for recreational activities.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4333FB-36F9-4582-981E-103BFDC9E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517889"/>
              </p:ext>
            </p:extLst>
          </p:nvPr>
        </p:nvGraphicFramePr>
        <p:xfrm>
          <a:off x="4995863" y="746125"/>
          <a:ext cx="6753314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43160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110</TotalTime>
  <Words>469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Söhne</vt:lpstr>
      <vt:lpstr>Vapor Trail</vt:lpstr>
      <vt:lpstr>Analysis of Bike Purchasing Trends  </vt:lpstr>
      <vt:lpstr>content</vt:lpstr>
      <vt:lpstr>introduction</vt:lpstr>
      <vt:lpstr>objective</vt:lpstr>
      <vt:lpstr>Age Distribution </vt:lpstr>
      <vt:lpstr>Gender Proportion</vt:lpstr>
      <vt:lpstr>Distribution by Region</vt:lpstr>
      <vt:lpstr>EFFECT OF Commute Distance ON Purchases</vt:lpstr>
      <vt:lpstr>RELATIONSHIP BETWEEN INCOME AND EDUCATION</vt:lpstr>
      <vt:lpstr>occupation and Income of Bike Purchasers</vt:lpstr>
      <vt:lpstr>Recommendations</vt:lpstr>
      <vt:lpstr>Call to Action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Bike Purchasing Trends  </dc:title>
  <dc:creator>Lawoe</dc:creator>
  <cp:lastModifiedBy>Lawoe</cp:lastModifiedBy>
  <cp:revision>10</cp:revision>
  <dcterms:created xsi:type="dcterms:W3CDTF">2023-02-28T05:53:01Z</dcterms:created>
  <dcterms:modified xsi:type="dcterms:W3CDTF">2023-02-28T08:01:15Z</dcterms:modified>
</cp:coreProperties>
</file>