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BF478-0C26-414D-8719-72C730A4EAD2}" type="datetimeFigureOut">
              <a:rPr lang="fr-FR" smtClean="0"/>
              <a:t>27/10/2015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5C66-5576-4ED1-90BE-972F1CF13A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7033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BF478-0C26-414D-8719-72C730A4EAD2}" type="datetimeFigureOut">
              <a:rPr lang="fr-FR" smtClean="0"/>
              <a:t>27/10/2015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5C66-5576-4ED1-90BE-972F1CF13A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5259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BF478-0C26-414D-8719-72C730A4EAD2}" type="datetimeFigureOut">
              <a:rPr lang="fr-FR" smtClean="0"/>
              <a:t>27/10/2015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5C66-5576-4ED1-90BE-972F1CF13A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60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BF478-0C26-414D-8719-72C730A4EAD2}" type="datetimeFigureOut">
              <a:rPr lang="fr-FR" smtClean="0"/>
              <a:t>27/10/2015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5C66-5576-4ED1-90BE-972F1CF13A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350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BF478-0C26-414D-8719-72C730A4EAD2}" type="datetimeFigureOut">
              <a:rPr lang="fr-FR" smtClean="0"/>
              <a:t>27/10/2015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5C66-5576-4ED1-90BE-972F1CF13A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8256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BF478-0C26-414D-8719-72C730A4EAD2}" type="datetimeFigureOut">
              <a:rPr lang="fr-FR" smtClean="0"/>
              <a:t>27/10/2015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5C66-5576-4ED1-90BE-972F1CF13A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6255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BF478-0C26-414D-8719-72C730A4EAD2}" type="datetimeFigureOut">
              <a:rPr lang="fr-FR" smtClean="0"/>
              <a:t>27/10/2015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5C66-5576-4ED1-90BE-972F1CF13A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5926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BF478-0C26-414D-8719-72C730A4EAD2}" type="datetimeFigureOut">
              <a:rPr lang="fr-FR" smtClean="0"/>
              <a:t>27/10/2015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5C66-5576-4ED1-90BE-972F1CF13A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4364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BF478-0C26-414D-8719-72C730A4EAD2}" type="datetimeFigureOut">
              <a:rPr lang="fr-FR" smtClean="0"/>
              <a:t>27/10/2015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5C66-5576-4ED1-90BE-972F1CF13A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2872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BF478-0C26-414D-8719-72C730A4EAD2}" type="datetimeFigureOut">
              <a:rPr lang="fr-FR" smtClean="0"/>
              <a:t>27/10/2015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5C66-5576-4ED1-90BE-972F1CF13A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6800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BF478-0C26-414D-8719-72C730A4EAD2}" type="datetimeFigureOut">
              <a:rPr lang="fr-FR" smtClean="0"/>
              <a:t>27/10/2015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5C66-5576-4ED1-90BE-972F1CF13A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634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BF478-0C26-414D-8719-72C730A4EAD2}" type="datetimeFigureOut">
              <a:rPr lang="fr-FR" smtClean="0"/>
              <a:t>27/10/2015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D5C66-5576-4ED1-90BE-972F1CF13A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0986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029200" y="3352800"/>
            <a:ext cx="4699000" cy="2933700"/>
            <a:chOff x="3657600" y="266700"/>
            <a:chExt cx="3175000" cy="2413000"/>
          </a:xfrm>
        </p:grpSpPr>
        <p:sp>
          <p:nvSpPr>
            <p:cNvPr id="5" name="Rectangle 4"/>
            <p:cNvSpPr/>
            <p:nvPr/>
          </p:nvSpPr>
          <p:spPr>
            <a:xfrm>
              <a:off x="3657600" y="266700"/>
              <a:ext cx="3175000" cy="2413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 smtClean="0"/>
            </a:p>
            <a:p>
              <a:pPr algn="ctr"/>
              <a:endParaRPr lang="fr-FR" dirty="0"/>
            </a:p>
            <a:p>
              <a:pPr algn="ctr"/>
              <a:endParaRPr lang="fr-FR" dirty="0" smtClean="0"/>
            </a:p>
            <a:p>
              <a:pPr algn="ctr"/>
              <a:endParaRPr lang="fr-FR" dirty="0" smtClean="0"/>
            </a:p>
            <a:p>
              <a:pPr algn="ctr"/>
              <a:r>
                <a:rPr lang="fr-FR" dirty="0" smtClean="0"/>
                <a:t>+ </a:t>
              </a:r>
              <a:r>
                <a:rPr lang="fr-FR" dirty="0" err="1" smtClean="0"/>
                <a:t>DessinComposite</a:t>
              </a:r>
              <a:r>
                <a:rPr lang="fr-FR" dirty="0" smtClean="0"/>
                <a:t>() : </a:t>
              </a:r>
              <a:r>
                <a:rPr lang="fr-FR" dirty="0" err="1" smtClean="0"/>
                <a:t>DessinComposite</a:t>
              </a:r>
              <a:endParaRPr lang="fr-FR" dirty="0"/>
            </a:p>
            <a:p>
              <a:pPr algn="ctr"/>
              <a:r>
                <a:rPr lang="fr-FR" dirty="0" smtClean="0"/>
                <a:t>+ dessiner() : </a:t>
              </a:r>
              <a:r>
                <a:rPr lang="fr-FR" dirty="0" err="1" smtClean="0"/>
                <a:t>void</a:t>
              </a:r>
              <a:endParaRPr lang="fr-FR" dirty="0" smtClean="0"/>
            </a:p>
            <a:p>
              <a:pPr algn="ctr"/>
              <a:r>
                <a:rPr lang="fr-FR" dirty="0" smtClean="0"/>
                <a:t>+ remplir() : </a:t>
              </a:r>
              <a:r>
                <a:rPr lang="fr-FR" dirty="0" err="1" smtClean="0"/>
                <a:t>void</a:t>
              </a:r>
              <a:endParaRPr lang="fr-FR" dirty="0" smtClean="0"/>
            </a:p>
            <a:p>
              <a:pPr algn="ctr"/>
              <a:r>
                <a:rPr lang="fr-FR" dirty="0" smtClean="0"/>
                <a:t>+ </a:t>
              </a:r>
              <a:r>
                <a:rPr lang="fr-FR" dirty="0" err="1" smtClean="0"/>
                <a:t>inserer</a:t>
              </a:r>
              <a:r>
                <a:rPr lang="fr-FR" dirty="0" smtClean="0"/>
                <a:t>(Dessin) : </a:t>
              </a:r>
              <a:r>
                <a:rPr lang="fr-FR" dirty="0" err="1" smtClean="0"/>
                <a:t>void</a:t>
              </a:r>
              <a:endParaRPr lang="fr-FR" dirty="0" smtClean="0"/>
            </a:p>
            <a:p>
              <a:pPr algn="ctr"/>
              <a:r>
                <a:rPr lang="fr-FR" dirty="0" smtClean="0"/>
                <a:t>+ </a:t>
              </a:r>
              <a:r>
                <a:rPr lang="fr-FR" dirty="0" err="1" smtClean="0"/>
                <a:t>etiqueter</a:t>
              </a:r>
              <a:r>
                <a:rPr lang="fr-FR" dirty="0" smtClean="0"/>
                <a:t>(String) : </a:t>
              </a:r>
              <a:r>
                <a:rPr lang="fr-FR" dirty="0" err="1" smtClean="0"/>
                <a:t>void</a:t>
              </a:r>
              <a:endParaRPr lang="fr-FR" dirty="0" smtClean="0"/>
            </a:p>
            <a:p>
              <a:pPr algn="ctr"/>
              <a:r>
                <a:rPr lang="fr-FR" dirty="0" smtClean="0"/>
                <a:t>+ </a:t>
              </a:r>
              <a:r>
                <a:rPr lang="fr-FR" dirty="0" err="1" smtClean="0"/>
                <a:t>creerDessinComposite</a:t>
              </a:r>
              <a:r>
                <a:rPr lang="fr-FR" dirty="0" smtClean="0"/>
                <a:t>() : </a:t>
              </a:r>
              <a:r>
                <a:rPr lang="fr-FR" dirty="0" err="1" smtClean="0"/>
                <a:t>DessinComposite</a:t>
              </a:r>
              <a:endParaRPr lang="fr-FR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657600" y="266700"/>
              <a:ext cx="3175000" cy="8509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&lt;&lt;&lt;Java Class&gt;&gt;&gt;</a:t>
              </a:r>
            </a:p>
            <a:p>
              <a:pPr algn="ctr"/>
              <a:r>
                <a:rPr lang="fr-FR" dirty="0" err="1" smtClean="0"/>
                <a:t>DessinComposite</a:t>
              </a:r>
              <a:endParaRPr lang="fr-FR" dirty="0" smtClean="0"/>
            </a:p>
            <a:p>
              <a:pPr algn="ctr"/>
              <a:r>
                <a:rPr lang="fr-FR" sz="1200" dirty="0" err="1" smtClean="0"/>
                <a:t>src.abstraction</a:t>
              </a:r>
              <a:endParaRPr lang="fr-FR" sz="1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58800" y="3352800"/>
            <a:ext cx="4102100" cy="2717800"/>
            <a:chOff x="3657600" y="266700"/>
            <a:chExt cx="3175000" cy="2413000"/>
          </a:xfrm>
        </p:grpSpPr>
        <p:sp>
          <p:nvSpPr>
            <p:cNvPr id="8" name="Rectangle 7"/>
            <p:cNvSpPr/>
            <p:nvPr/>
          </p:nvSpPr>
          <p:spPr>
            <a:xfrm>
              <a:off x="3657600" y="266700"/>
              <a:ext cx="3175000" cy="2413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 smtClean="0"/>
            </a:p>
            <a:p>
              <a:pPr algn="ctr"/>
              <a:endParaRPr lang="fr-FR" dirty="0"/>
            </a:p>
            <a:p>
              <a:pPr algn="ctr"/>
              <a:endParaRPr lang="fr-FR" dirty="0" smtClean="0"/>
            </a:p>
            <a:p>
              <a:pPr algn="ctr"/>
              <a:endParaRPr lang="fr-FR" dirty="0" smtClean="0"/>
            </a:p>
            <a:p>
              <a:pPr algn="ctr"/>
              <a:r>
                <a:rPr lang="fr-FR" dirty="0" smtClean="0"/>
                <a:t>- </a:t>
              </a:r>
              <a:r>
                <a:rPr lang="fr-FR" dirty="0" err="1" smtClean="0"/>
                <a:t>DessinVide</a:t>
              </a:r>
              <a:r>
                <a:rPr lang="fr-FR" dirty="0" smtClean="0"/>
                <a:t>() : </a:t>
              </a:r>
              <a:r>
                <a:rPr lang="fr-FR" dirty="0" err="1" smtClean="0"/>
                <a:t>DessinVide</a:t>
              </a:r>
              <a:endParaRPr lang="fr-FR" dirty="0"/>
            </a:p>
            <a:p>
              <a:pPr algn="ctr"/>
              <a:r>
                <a:rPr lang="fr-FR" dirty="0" smtClean="0"/>
                <a:t>+ dessiner() : </a:t>
              </a:r>
              <a:r>
                <a:rPr lang="fr-FR" dirty="0" err="1" smtClean="0"/>
                <a:t>void</a:t>
              </a:r>
              <a:endParaRPr lang="fr-FR" dirty="0" smtClean="0"/>
            </a:p>
            <a:p>
              <a:pPr algn="ctr"/>
              <a:r>
                <a:rPr lang="fr-FR" dirty="0" smtClean="0"/>
                <a:t>+ remplir() : </a:t>
              </a:r>
              <a:r>
                <a:rPr lang="fr-FR" dirty="0" err="1" smtClean="0"/>
                <a:t>void</a:t>
              </a:r>
              <a:endParaRPr lang="fr-FR" dirty="0" smtClean="0"/>
            </a:p>
            <a:p>
              <a:pPr algn="ctr"/>
              <a:r>
                <a:rPr lang="fr-FR" dirty="0" smtClean="0"/>
                <a:t>+ </a:t>
              </a:r>
              <a:r>
                <a:rPr lang="fr-FR" dirty="0" err="1" smtClean="0"/>
                <a:t>inserer</a:t>
              </a:r>
              <a:r>
                <a:rPr lang="fr-FR" dirty="0" smtClean="0"/>
                <a:t>(Dessin) : </a:t>
              </a:r>
              <a:r>
                <a:rPr lang="fr-FR" dirty="0" err="1" smtClean="0"/>
                <a:t>void</a:t>
              </a:r>
              <a:endParaRPr lang="fr-FR" dirty="0" smtClean="0"/>
            </a:p>
            <a:p>
              <a:pPr algn="ctr"/>
              <a:r>
                <a:rPr lang="fr-FR" dirty="0" smtClean="0"/>
                <a:t>+ </a:t>
              </a:r>
              <a:r>
                <a:rPr lang="fr-FR" dirty="0" err="1" smtClean="0"/>
                <a:t>etiqueter</a:t>
              </a:r>
              <a:r>
                <a:rPr lang="fr-FR" dirty="0" smtClean="0"/>
                <a:t>(String) : </a:t>
              </a:r>
              <a:r>
                <a:rPr lang="fr-FR" dirty="0" err="1" smtClean="0"/>
                <a:t>void</a:t>
              </a:r>
              <a:endParaRPr lang="fr-FR" dirty="0" smtClean="0"/>
            </a:p>
            <a:p>
              <a:pPr algn="ctr"/>
              <a:endParaRPr lang="fr-FR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657600" y="266700"/>
              <a:ext cx="3175000" cy="8509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&lt;&lt;&lt;Java Class&gt;&gt;&gt;</a:t>
              </a:r>
            </a:p>
            <a:p>
              <a:pPr algn="ctr"/>
              <a:r>
                <a:rPr lang="fr-FR" dirty="0" err="1" smtClean="0"/>
                <a:t>DessinVide</a:t>
              </a:r>
              <a:endParaRPr lang="fr-FR" dirty="0" smtClean="0"/>
            </a:p>
            <a:p>
              <a:pPr algn="ctr"/>
              <a:r>
                <a:rPr lang="fr-FR" sz="1200" dirty="0" err="1" smtClean="0"/>
                <a:t>src.abstraction</a:t>
              </a:r>
              <a:endParaRPr lang="fr-FR" sz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882900" y="234482"/>
            <a:ext cx="4102100" cy="2717800"/>
            <a:chOff x="3657600" y="266700"/>
            <a:chExt cx="3175000" cy="2413000"/>
          </a:xfrm>
        </p:grpSpPr>
        <p:sp>
          <p:nvSpPr>
            <p:cNvPr id="11" name="Rectangle 10"/>
            <p:cNvSpPr/>
            <p:nvPr/>
          </p:nvSpPr>
          <p:spPr>
            <a:xfrm>
              <a:off x="3657600" y="266700"/>
              <a:ext cx="3175000" cy="2413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 smtClean="0"/>
            </a:p>
            <a:p>
              <a:pPr algn="ctr"/>
              <a:endParaRPr lang="fr-FR" dirty="0"/>
            </a:p>
            <a:p>
              <a:pPr algn="ctr"/>
              <a:endParaRPr lang="fr-FR" dirty="0" smtClean="0"/>
            </a:p>
            <a:p>
              <a:pPr algn="ctr"/>
              <a:endParaRPr lang="fr-FR" dirty="0"/>
            </a:p>
            <a:p>
              <a:pPr algn="ctr"/>
              <a:r>
                <a:rPr lang="fr-FR" dirty="0" smtClean="0"/>
                <a:t>+ dessiner() : </a:t>
              </a:r>
              <a:r>
                <a:rPr lang="fr-FR" dirty="0" err="1" smtClean="0"/>
                <a:t>void</a:t>
              </a:r>
              <a:endParaRPr lang="fr-FR" dirty="0" smtClean="0"/>
            </a:p>
            <a:p>
              <a:pPr algn="ctr"/>
              <a:r>
                <a:rPr lang="fr-FR" dirty="0" smtClean="0"/>
                <a:t>+ remplir() : </a:t>
              </a:r>
              <a:r>
                <a:rPr lang="fr-FR" dirty="0" err="1" smtClean="0"/>
                <a:t>void</a:t>
              </a:r>
              <a:endParaRPr lang="fr-FR" dirty="0" smtClean="0"/>
            </a:p>
            <a:p>
              <a:pPr algn="ctr"/>
              <a:r>
                <a:rPr lang="fr-FR" dirty="0" smtClean="0"/>
                <a:t>+ </a:t>
              </a:r>
              <a:r>
                <a:rPr lang="fr-FR" dirty="0" err="1" smtClean="0"/>
                <a:t>inserer</a:t>
              </a:r>
              <a:r>
                <a:rPr lang="fr-FR" dirty="0" smtClean="0"/>
                <a:t>(Dessin) : </a:t>
              </a:r>
              <a:r>
                <a:rPr lang="fr-FR" dirty="0" err="1" smtClean="0"/>
                <a:t>void</a:t>
              </a:r>
              <a:endParaRPr lang="fr-FR" dirty="0" smtClean="0"/>
            </a:p>
            <a:p>
              <a:pPr algn="ctr"/>
              <a:r>
                <a:rPr lang="fr-FR" dirty="0" smtClean="0"/>
                <a:t>+ </a:t>
              </a:r>
              <a:r>
                <a:rPr lang="fr-FR" dirty="0" err="1" smtClean="0"/>
                <a:t>etiqueter</a:t>
              </a:r>
              <a:r>
                <a:rPr lang="fr-FR" dirty="0" smtClean="0"/>
                <a:t>(String) : </a:t>
              </a:r>
              <a:r>
                <a:rPr lang="fr-FR" dirty="0" err="1" smtClean="0"/>
                <a:t>void</a:t>
              </a:r>
              <a:endParaRPr lang="fr-FR" dirty="0" smtClean="0"/>
            </a:p>
            <a:p>
              <a:pPr algn="ctr"/>
              <a:endParaRPr lang="fr-FR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57600" y="266700"/>
              <a:ext cx="3175000" cy="8509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&lt;&lt;&lt;Java Class&gt;&gt;&gt;</a:t>
              </a:r>
            </a:p>
            <a:p>
              <a:pPr algn="ctr"/>
              <a:r>
                <a:rPr lang="fr-FR" dirty="0" smtClean="0"/>
                <a:t>Dessin</a:t>
              </a:r>
            </a:p>
            <a:p>
              <a:pPr algn="ctr"/>
              <a:r>
                <a:rPr lang="fr-FR" sz="1200" dirty="0" err="1" smtClean="0"/>
                <a:t>src.abstraction</a:t>
              </a:r>
              <a:endParaRPr lang="fr-FR" sz="1200" dirty="0"/>
            </a:p>
          </p:txBody>
        </p:sp>
      </p:grpSp>
      <p:cxnSp>
        <p:nvCxnSpPr>
          <p:cNvPr id="14" name="Straight Arrow Connector 13"/>
          <p:cNvCxnSpPr>
            <a:endCxn id="11" idx="2"/>
          </p:cNvCxnSpPr>
          <p:nvPr/>
        </p:nvCxnSpPr>
        <p:spPr>
          <a:xfrm flipV="1">
            <a:off x="4933950" y="2952282"/>
            <a:ext cx="0" cy="197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609850" y="3149600"/>
            <a:ext cx="48958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505700" y="3149600"/>
            <a:ext cx="0" cy="203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9" idx="0"/>
          </p:cNvCxnSpPr>
          <p:nvPr/>
        </p:nvCxnSpPr>
        <p:spPr>
          <a:xfrm>
            <a:off x="2609850" y="3149600"/>
            <a:ext cx="0" cy="203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5" idx="3"/>
            <a:endCxn id="11" idx="3"/>
          </p:cNvCxnSpPr>
          <p:nvPr/>
        </p:nvCxnSpPr>
        <p:spPr>
          <a:xfrm flipH="1" flipV="1">
            <a:off x="6985000" y="1593382"/>
            <a:ext cx="2743200" cy="3226268"/>
          </a:xfrm>
          <a:prstGeom prst="bentConnector3">
            <a:avLst>
              <a:gd name="adj1" fmla="val -2546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Diamond 25"/>
          <p:cNvSpPr/>
          <p:nvPr/>
        </p:nvSpPr>
        <p:spPr>
          <a:xfrm>
            <a:off x="9728200" y="4749800"/>
            <a:ext cx="254000" cy="145582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extBox 26"/>
          <p:cNvSpPr txBox="1"/>
          <p:nvPr/>
        </p:nvSpPr>
        <p:spPr>
          <a:xfrm>
            <a:off x="7150100" y="1295400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0..*</a:t>
            </a:r>
            <a:endParaRPr lang="fr-FR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9855200" y="44831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9916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695700" y="25400"/>
            <a:ext cx="4178300" cy="2082800"/>
            <a:chOff x="3657600" y="266700"/>
            <a:chExt cx="3175000" cy="2413000"/>
          </a:xfrm>
        </p:grpSpPr>
        <p:sp>
          <p:nvSpPr>
            <p:cNvPr id="13" name="Rectangle 12"/>
            <p:cNvSpPr/>
            <p:nvPr/>
          </p:nvSpPr>
          <p:spPr>
            <a:xfrm>
              <a:off x="3657600" y="266700"/>
              <a:ext cx="3175000" cy="2413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200" dirty="0" smtClean="0"/>
            </a:p>
            <a:p>
              <a:pPr algn="ctr"/>
              <a:endParaRPr lang="fr-FR" sz="1200" dirty="0"/>
            </a:p>
            <a:p>
              <a:pPr algn="ctr"/>
              <a:endParaRPr lang="fr-FR" sz="1200" dirty="0" smtClean="0"/>
            </a:p>
            <a:p>
              <a:pPr algn="ctr"/>
              <a:endParaRPr lang="fr-FR" sz="1200" dirty="0" smtClean="0"/>
            </a:p>
            <a:p>
              <a:pPr algn="ctr"/>
              <a:r>
                <a:rPr lang="fr-FR" sz="1200" dirty="0" smtClean="0"/>
                <a:t>+ </a:t>
              </a:r>
              <a:r>
                <a:rPr lang="fr-FR" sz="1200" dirty="0" err="1" smtClean="0"/>
                <a:t>DessinComposite</a:t>
              </a:r>
              <a:r>
                <a:rPr lang="fr-FR" sz="1200" dirty="0" smtClean="0"/>
                <a:t>() : </a:t>
              </a:r>
              <a:r>
                <a:rPr lang="fr-FR" sz="1200" dirty="0" err="1" smtClean="0"/>
                <a:t>DessinComposite</a:t>
              </a:r>
              <a:endParaRPr lang="fr-FR" sz="1200" dirty="0"/>
            </a:p>
            <a:p>
              <a:pPr algn="ctr"/>
              <a:r>
                <a:rPr lang="fr-FR" sz="1200" dirty="0" smtClean="0"/>
                <a:t>+ dessiner() : </a:t>
              </a:r>
              <a:r>
                <a:rPr lang="fr-FR" sz="1200" dirty="0" err="1" smtClean="0"/>
                <a:t>void</a:t>
              </a:r>
              <a:endParaRPr lang="fr-FR" sz="1200" dirty="0" smtClean="0"/>
            </a:p>
            <a:p>
              <a:pPr algn="ctr"/>
              <a:r>
                <a:rPr lang="fr-FR" sz="1200" dirty="0" smtClean="0"/>
                <a:t>+ remplir() : </a:t>
              </a:r>
              <a:r>
                <a:rPr lang="fr-FR" sz="1200" dirty="0" err="1" smtClean="0"/>
                <a:t>void</a:t>
              </a:r>
              <a:endParaRPr lang="fr-FR" sz="1200" dirty="0" smtClean="0"/>
            </a:p>
            <a:p>
              <a:pPr algn="ctr"/>
              <a:r>
                <a:rPr lang="fr-FR" sz="1200" dirty="0" smtClean="0"/>
                <a:t>+ </a:t>
              </a:r>
              <a:r>
                <a:rPr lang="fr-FR" sz="1200" dirty="0" err="1" smtClean="0"/>
                <a:t>inserer</a:t>
              </a:r>
              <a:r>
                <a:rPr lang="fr-FR" sz="1200" dirty="0" smtClean="0"/>
                <a:t>(Dessin) : </a:t>
              </a:r>
              <a:r>
                <a:rPr lang="fr-FR" sz="1200" dirty="0" err="1" smtClean="0"/>
                <a:t>void</a:t>
              </a:r>
              <a:endParaRPr lang="fr-FR" sz="1200" dirty="0" smtClean="0"/>
            </a:p>
            <a:p>
              <a:pPr algn="ctr"/>
              <a:r>
                <a:rPr lang="fr-FR" sz="1200" dirty="0" smtClean="0"/>
                <a:t>+ </a:t>
              </a:r>
              <a:r>
                <a:rPr lang="fr-FR" sz="1200" dirty="0" err="1" smtClean="0"/>
                <a:t>etiqueter</a:t>
              </a:r>
              <a:r>
                <a:rPr lang="fr-FR" sz="1200" dirty="0" smtClean="0"/>
                <a:t>(String) : </a:t>
              </a:r>
              <a:r>
                <a:rPr lang="fr-FR" sz="1200" dirty="0" err="1" smtClean="0"/>
                <a:t>void</a:t>
              </a:r>
              <a:endParaRPr lang="fr-FR" sz="1200" dirty="0" smtClean="0"/>
            </a:p>
            <a:p>
              <a:pPr algn="ctr"/>
              <a:r>
                <a:rPr lang="fr-FR" sz="1200" dirty="0" smtClean="0"/>
                <a:t>+ </a:t>
              </a:r>
              <a:r>
                <a:rPr lang="fr-FR" sz="1200" dirty="0" err="1" smtClean="0"/>
                <a:t>creerDessinComposite</a:t>
              </a:r>
              <a:r>
                <a:rPr lang="fr-FR" sz="1200" dirty="0" smtClean="0"/>
                <a:t>() : </a:t>
              </a:r>
              <a:r>
                <a:rPr lang="fr-FR" sz="1200" dirty="0" err="1" smtClean="0"/>
                <a:t>DessinComposite</a:t>
              </a:r>
              <a:endParaRPr lang="fr-FR" sz="12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657600" y="266700"/>
              <a:ext cx="3175000" cy="8509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&lt;&lt;&lt;Java Class&gt;&gt;&gt;</a:t>
              </a:r>
            </a:p>
            <a:p>
              <a:pPr algn="ctr"/>
              <a:r>
                <a:rPr lang="fr-FR" dirty="0" err="1" smtClean="0"/>
                <a:t>DessinComposite</a:t>
              </a:r>
              <a:endParaRPr lang="fr-FR" dirty="0" smtClean="0"/>
            </a:p>
            <a:p>
              <a:pPr algn="ctr"/>
              <a:r>
                <a:rPr lang="fr-FR" sz="1200" dirty="0" err="1" smtClean="0"/>
                <a:t>src.abstraction</a:t>
              </a:r>
              <a:endParaRPr lang="fr-FR" sz="1200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695700" y="2425700"/>
            <a:ext cx="4178300" cy="2082800"/>
            <a:chOff x="3657600" y="266700"/>
            <a:chExt cx="3175000" cy="2413000"/>
          </a:xfrm>
        </p:grpSpPr>
        <p:sp>
          <p:nvSpPr>
            <p:cNvPr id="50" name="Rectangle 49"/>
            <p:cNvSpPr/>
            <p:nvPr/>
          </p:nvSpPr>
          <p:spPr>
            <a:xfrm>
              <a:off x="3657600" y="266700"/>
              <a:ext cx="3175000" cy="2413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200" dirty="0" smtClean="0"/>
            </a:p>
            <a:p>
              <a:pPr algn="ctr"/>
              <a:endParaRPr lang="fr-FR" sz="1200" dirty="0"/>
            </a:p>
            <a:p>
              <a:pPr algn="ctr"/>
              <a:endParaRPr lang="fr-FR" sz="1200" dirty="0" smtClean="0"/>
            </a:p>
            <a:p>
              <a:pPr algn="ctr"/>
              <a:endParaRPr lang="fr-FR" sz="1200" dirty="0" smtClean="0"/>
            </a:p>
            <a:p>
              <a:pPr algn="ctr"/>
              <a:r>
                <a:rPr lang="fr-FR" sz="1200" dirty="0" smtClean="0"/>
                <a:t>+ Graffiti() : Graffiti</a:t>
              </a:r>
              <a:endParaRPr lang="fr-FR" sz="1200" dirty="0"/>
            </a:p>
            <a:p>
              <a:pPr algn="ctr"/>
              <a:r>
                <a:rPr lang="fr-FR" sz="1200" dirty="0" smtClean="0"/>
                <a:t>+ dessiner() : </a:t>
              </a:r>
              <a:r>
                <a:rPr lang="fr-FR" sz="1200" dirty="0" err="1" smtClean="0"/>
                <a:t>void</a:t>
              </a:r>
              <a:endParaRPr lang="fr-FR" sz="1200" dirty="0" smtClean="0"/>
            </a:p>
            <a:p>
              <a:pPr algn="ctr"/>
              <a:r>
                <a:rPr lang="fr-FR" sz="1200" dirty="0" smtClean="0"/>
                <a:t>+ remplir() : </a:t>
              </a:r>
              <a:r>
                <a:rPr lang="fr-FR" sz="1200" dirty="0" err="1" smtClean="0"/>
                <a:t>void</a:t>
              </a:r>
              <a:endParaRPr lang="fr-FR" sz="1200" dirty="0" smtClean="0"/>
            </a:p>
            <a:p>
              <a:pPr algn="ctr"/>
              <a:r>
                <a:rPr lang="fr-FR" sz="1200" dirty="0" smtClean="0"/>
                <a:t>+ </a:t>
              </a:r>
              <a:r>
                <a:rPr lang="fr-FR" sz="1200" dirty="0" err="1" smtClean="0"/>
                <a:t>inserer</a:t>
              </a:r>
              <a:r>
                <a:rPr lang="fr-FR" sz="1200" dirty="0" smtClean="0"/>
                <a:t>(Dessin) : </a:t>
              </a:r>
              <a:r>
                <a:rPr lang="fr-FR" sz="1200" dirty="0" err="1" smtClean="0"/>
                <a:t>void</a:t>
              </a:r>
              <a:endParaRPr lang="fr-FR" sz="1200" dirty="0" smtClean="0"/>
            </a:p>
            <a:p>
              <a:pPr algn="ctr"/>
              <a:r>
                <a:rPr lang="fr-FR" sz="1200" dirty="0" smtClean="0"/>
                <a:t>+ </a:t>
              </a:r>
              <a:r>
                <a:rPr lang="fr-FR" sz="1200" dirty="0" err="1" smtClean="0"/>
                <a:t>etiqueter</a:t>
              </a:r>
              <a:r>
                <a:rPr lang="fr-FR" sz="1200" dirty="0" smtClean="0"/>
                <a:t>(String) : </a:t>
              </a:r>
              <a:r>
                <a:rPr lang="fr-FR" sz="1200" dirty="0" err="1" smtClean="0"/>
                <a:t>void</a:t>
              </a:r>
              <a:endParaRPr lang="fr-FR" sz="1200" dirty="0" smtClean="0"/>
            </a:p>
            <a:p>
              <a:pPr algn="ctr"/>
              <a:r>
                <a:rPr lang="fr-FR" sz="1200" dirty="0" smtClean="0"/>
                <a:t>+ </a:t>
              </a:r>
              <a:r>
                <a:rPr lang="fr-FR" sz="1200" dirty="0" err="1" smtClean="0"/>
                <a:t>creerGraffiti</a:t>
              </a:r>
              <a:r>
                <a:rPr lang="fr-FR" sz="1200" dirty="0" smtClean="0"/>
                <a:t>() : Graffiti</a:t>
              </a:r>
              <a:endParaRPr lang="fr-FR" sz="1200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657600" y="266700"/>
              <a:ext cx="3175000" cy="8509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&lt;&lt;&lt;Java Class&gt;&gt;&gt;</a:t>
              </a:r>
            </a:p>
            <a:p>
              <a:pPr algn="ctr"/>
              <a:r>
                <a:rPr lang="fr-FR" dirty="0" smtClean="0"/>
                <a:t>Graffiti</a:t>
              </a:r>
            </a:p>
            <a:p>
              <a:pPr algn="ctr"/>
              <a:r>
                <a:rPr lang="fr-FR" sz="1200" dirty="0" err="1" smtClean="0"/>
                <a:t>src.abstraction</a:t>
              </a:r>
              <a:endParaRPr lang="fr-FR" sz="1200" dirty="0"/>
            </a:p>
          </p:txBody>
        </p:sp>
      </p:grpSp>
      <p:cxnSp>
        <p:nvCxnSpPr>
          <p:cNvPr id="53" name="Straight Connector 52"/>
          <p:cNvCxnSpPr>
            <a:stCxn id="51" idx="0"/>
            <a:endCxn id="54" idx="0"/>
          </p:cNvCxnSpPr>
          <p:nvPr/>
        </p:nvCxnSpPr>
        <p:spPr>
          <a:xfrm flipV="1">
            <a:off x="5784850" y="2120900"/>
            <a:ext cx="6350" cy="30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Diamond 53"/>
          <p:cNvSpPr/>
          <p:nvPr/>
        </p:nvSpPr>
        <p:spPr>
          <a:xfrm>
            <a:off x="5740400" y="2120900"/>
            <a:ext cx="101600" cy="152400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6" name="Group 55"/>
          <p:cNvGrpSpPr/>
          <p:nvPr/>
        </p:nvGrpSpPr>
        <p:grpSpPr>
          <a:xfrm>
            <a:off x="762000" y="4711700"/>
            <a:ext cx="4178300" cy="2082800"/>
            <a:chOff x="3657600" y="266700"/>
            <a:chExt cx="3175000" cy="2413000"/>
          </a:xfrm>
        </p:grpSpPr>
        <p:sp>
          <p:nvSpPr>
            <p:cNvPr id="57" name="Rectangle 56"/>
            <p:cNvSpPr/>
            <p:nvPr/>
          </p:nvSpPr>
          <p:spPr>
            <a:xfrm>
              <a:off x="3657600" y="266700"/>
              <a:ext cx="3175000" cy="2413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200" dirty="0" smtClean="0"/>
            </a:p>
            <a:p>
              <a:pPr algn="ctr"/>
              <a:endParaRPr lang="fr-FR" sz="1200" dirty="0"/>
            </a:p>
            <a:p>
              <a:pPr algn="ctr"/>
              <a:endParaRPr lang="fr-FR" sz="1200" dirty="0" smtClean="0"/>
            </a:p>
            <a:p>
              <a:pPr algn="ctr"/>
              <a:endParaRPr lang="fr-FR" sz="1200" dirty="0" smtClean="0"/>
            </a:p>
            <a:p>
              <a:pPr algn="ctr"/>
              <a:r>
                <a:rPr lang="fr-FR" sz="1200" dirty="0" smtClean="0"/>
                <a:t>+ Crayon() : Crayon</a:t>
              </a:r>
              <a:endParaRPr lang="fr-FR" sz="1200" dirty="0"/>
            </a:p>
            <a:p>
              <a:pPr algn="ctr"/>
              <a:r>
                <a:rPr lang="fr-FR" sz="1200" dirty="0" smtClean="0"/>
                <a:t>+ </a:t>
              </a:r>
              <a:r>
                <a:rPr lang="fr-FR" sz="1200" dirty="0" err="1" smtClean="0"/>
                <a:t>creerCrayon</a:t>
              </a:r>
              <a:r>
                <a:rPr lang="fr-FR" sz="1200" dirty="0" smtClean="0"/>
                <a:t>() : Graffiti</a:t>
              </a:r>
            </a:p>
            <a:p>
              <a:pPr algn="ctr"/>
              <a:r>
                <a:rPr lang="fr-FR" sz="1200" dirty="0" smtClean="0"/>
                <a:t>+ </a:t>
              </a:r>
              <a:r>
                <a:rPr lang="fr-FR" sz="1200" dirty="0" err="1" smtClean="0"/>
                <a:t>getCouleur</a:t>
              </a:r>
              <a:r>
                <a:rPr lang="fr-FR" sz="1200" dirty="0" smtClean="0"/>
                <a:t>() : </a:t>
              </a:r>
              <a:r>
                <a:rPr lang="fr-FR" sz="1200" dirty="0" err="1" smtClean="0"/>
                <a:t>Color</a:t>
              </a:r>
              <a:endParaRPr lang="fr-FR" sz="1200" dirty="0" smtClean="0"/>
            </a:p>
            <a:p>
              <a:pPr algn="ctr"/>
              <a:r>
                <a:rPr lang="fr-FR" sz="1200" dirty="0" smtClean="0"/>
                <a:t>+ </a:t>
              </a:r>
              <a:r>
                <a:rPr lang="fr-FR" sz="1200" dirty="0" err="1" smtClean="0"/>
                <a:t>setCouleur</a:t>
              </a:r>
              <a:r>
                <a:rPr lang="fr-FR" sz="1200" dirty="0" smtClean="0"/>
                <a:t>(</a:t>
              </a:r>
              <a:r>
                <a:rPr lang="fr-FR" sz="1200" dirty="0" err="1" smtClean="0"/>
                <a:t>Color</a:t>
              </a:r>
              <a:r>
                <a:rPr lang="fr-FR" sz="1200" dirty="0" smtClean="0"/>
                <a:t>) : </a:t>
              </a:r>
              <a:r>
                <a:rPr lang="fr-FR" sz="1200" dirty="0" err="1" smtClean="0"/>
                <a:t>void</a:t>
              </a:r>
              <a:endParaRPr lang="fr-FR" sz="1200" dirty="0" smtClean="0"/>
            </a:p>
            <a:p>
              <a:pPr algn="ctr"/>
              <a:r>
                <a:rPr lang="fr-FR" sz="1200" dirty="0" smtClean="0"/>
                <a:t>+ </a:t>
              </a:r>
              <a:r>
                <a:rPr lang="fr-FR" sz="1200" dirty="0" err="1" smtClean="0"/>
                <a:t>getEpaisseur</a:t>
              </a:r>
              <a:r>
                <a:rPr lang="fr-FR" sz="1200" dirty="0" smtClean="0"/>
                <a:t>() : </a:t>
              </a:r>
              <a:r>
                <a:rPr lang="fr-FR" sz="1200" dirty="0" err="1" smtClean="0"/>
                <a:t>int</a:t>
              </a:r>
              <a:endParaRPr lang="fr-FR" sz="1200" dirty="0" smtClean="0"/>
            </a:p>
            <a:p>
              <a:pPr algn="ctr"/>
              <a:r>
                <a:rPr lang="fr-FR" sz="1200" dirty="0" smtClean="0"/>
                <a:t>+ set Epaisseur(</a:t>
              </a:r>
              <a:r>
                <a:rPr lang="fr-FR" sz="1200" dirty="0" err="1" smtClean="0"/>
                <a:t>int</a:t>
              </a:r>
              <a:r>
                <a:rPr lang="fr-FR" sz="1200" dirty="0" smtClean="0"/>
                <a:t>) : </a:t>
              </a:r>
              <a:r>
                <a:rPr lang="fr-FR" sz="1200" dirty="0" err="1" smtClean="0"/>
                <a:t>void</a:t>
              </a:r>
              <a:endParaRPr lang="fr-FR" sz="1200" dirty="0" smtClean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657600" y="266700"/>
              <a:ext cx="3175000" cy="8509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&lt;&lt;&lt;Java Class&gt;&gt;&gt;</a:t>
              </a:r>
            </a:p>
            <a:p>
              <a:pPr algn="ctr"/>
              <a:r>
                <a:rPr lang="fr-FR" dirty="0" smtClean="0"/>
                <a:t>Crayon</a:t>
              </a:r>
            </a:p>
            <a:p>
              <a:pPr algn="ctr"/>
              <a:r>
                <a:rPr lang="fr-FR" sz="1200" dirty="0" err="1" smtClean="0"/>
                <a:t>src.implementation</a:t>
              </a:r>
              <a:endParaRPr lang="fr-FR" sz="1200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743700" y="4711700"/>
            <a:ext cx="4178300" cy="2082800"/>
            <a:chOff x="3657600" y="266700"/>
            <a:chExt cx="3175000" cy="2413000"/>
          </a:xfrm>
        </p:grpSpPr>
        <p:sp>
          <p:nvSpPr>
            <p:cNvPr id="60" name="Rectangle 59"/>
            <p:cNvSpPr/>
            <p:nvPr/>
          </p:nvSpPr>
          <p:spPr>
            <a:xfrm>
              <a:off x="3657600" y="266700"/>
              <a:ext cx="3175000" cy="2413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200" dirty="0" smtClean="0"/>
            </a:p>
            <a:p>
              <a:pPr algn="ctr"/>
              <a:endParaRPr lang="fr-FR" sz="1200" dirty="0"/>
            </a:p>
            <a:p>
              <a:pPr algn="ctr"/>
              <a:endParaRPr lang="fr-FR" sz="1200" dirty="0" smtClean="0"/>
            </a:p>
            <a:p>
              <a:pPr algn="ctr"/>
              <a:endParaRPr lang="fr-FR" sz="1200" dirty="0" smtClean="0"/>
            </a:p>
            <a:p>
              <a:pPr algn="ctr"/>
              <a:r>
                <a:rPr lang="fr-FR" sz="1200" dirty="0" smtClean="0"/>
                <a:t>+ Chemin() : Chemin</a:t>
              </a:r>
            </a:p>
            <a:p>
              <a:pPr algn="ctr"/>
              <a:r>
                <a:rPr lang="fr-FR" sz="1200" dirty="0" smtClean="0"/>
                <a:t>+ </a:t>
              </a:r>
              <a:r>
                <a:rPr lang="fr-FR" sz="1200" dirty="0" err="1" smtClean="0"/>
                <a:t>creerChemin</a:t>
              </a:r>
              <a:r>
                <a:rPr lang="fr-FR" sz="1200" dirty="0" smtClean="0"/>
                <a:t>() : Chemin</a:t>
              </a:r>
            </a:p>
            <a:p>
              <a:pPr algn="ctr"/>
              <a:r>
                <a:rPr lang="fr-FR" sz="1200" dirty="0" smtClean="0"/>
                <a:t>+ </a:t>
              </a:r>
              <a:r>
                <a:rPr lang="fr-FR" sz="1200" dirty="0" err="1" smtClean="0"/>
                <a:t>getPosition</a:t>
              </a:r>
              <a:r>
                <a:rPr lang="fr-FR" sz="1200" dirty="0" smtClean="0"/>
                <a:t>() : Position</a:t>
              </a:r>
            </a:p>
            <a:p>
              <a:pPr algn="ctr"/>
              <a:r>
                <a:rPr lang="fr-FR" sz="1200" dirty="0" smtClean="0"/>
                <a:t>+ </a:t>
              </a:r>
              <a:r>
                <a:rPr lang="fr-FR" sz="1200" dirty="0" err="1" smtClean="0"/>
                <a:t>setPosition</a:t>
              </a:r>
              <a:r>
                <a:rPr lang="fr-FR" sz="1200" dirty="0" smtClean="0"/>
                <a:t>(Position) : </a:t>
              </a:r>
              <a:r>
                <a:rPr lang="fr-FR" sz="1200" dirty="0" err="1" smtClean="0"/>
                <a:t>void</a:t>
              </a:r>
              <a:endParaRPr lang="fr-FR" sz="1200" dirty="0" smtClean="0"/>
            </a:p>
            <a:p>
              <a:pPr algn="ctr"/>
              <a:r>
                <a:rPr lang="fr-FR" sz="1200" dirty="0" smtClean="0"/>
                <a:t>+ </a:t>
              </a:r>
              <a:r>
                <a:rPr lang="fr-FR" sz="1200" dirty="0" err="1" smtClean="0"/>
                <a:t>isRempli</a:t>
              </a:r>
              <a:r>
                <a:rPr lang="fr-FR" sz="1200" dirty="0" smtClean="0"/>
                <a:t>() : </a:t>
              </a:r>
              <a:r>
                <a:rPr lang="fr-FR" sz="1200" dirty="0" err="1" smtClean="0"/>
                <a:t>booleen</a:t>
              </a:r>
              <a:endParaRPr lang="fr-FR" sz="1200" dirty="0" smtClean="0"/>
            </a:p>
            <a:p>
              <a:pPr algn="ctr"/>
              <a:r>
                <a:rPr lang="fr-FR" sz="1200" dirty="0" smtClean="0"/>
                <a:t>+ </a:t>
              </a:r>
              <a:r>
                <a:rPr lang="fr-FR" sz="1200" dirty="0" err="1" smtClean="0"/>
                <a:t>setRempli</a:t>
              </a:r>
              <a:r>
                <a:rPr lang="fr-FR" sz="1200" dirty="0" smtClean="0"/>
                <a:t>(</a:t>
              </a:r>
              <a:r>
                <a:rPr lang="fr-FR" sz="1200" dirty="0" err="1" smtClean="0"/>
                <a:t>booleen</a:t>
              </a:r>
              <a:r>
                <a:rPr lang="fr-FR" sz="1200" dirty="0" smtClean="0"/>
                <a:t>) : </a:t>
              </a:r>
              <a:r>
                <a:rPr lang="fr-FR" sz="1200" dirty="0" err="1" smtClean="0"/>
                <a:t>void</a:t>
              </a:r>
              <a:endParaRPr lang="fr-FR" sz="1200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657600" y="266700"/>
              <a:ext cx="3175000" cy="8509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&lt;&lt;&lt;Java Interface&gt;&gt;&gt;</a:t>
              </a:r>
            </a:p>
            <a:p>
              <a:pPr algn="ctr"/>
              <a:r>
                <a:rPr lang="fr-FR" dirty="0" smtClean="0"/>
                <a:t>Chemin</a:t>
              </a:r>
            </a:p>
            <a:p>
              <a:pPr algn="ctr"/>
              <a:r>
                <a:rPr lang="fr-FR" sz="1200" dirty="0" err="1" smtClean="0"/>
                <a:t>src.abstraction</a:t>
              </a:r>
              <a:endParaRPr lang="fr-FR" sz="1200" dirty="0"/>
            </a:p>
          </p:txBody>
        </p:sp>
      </p:grpSp>
      <p:cxnSp>
        <p:nvCxnSpPr>
          <p:cNvPr id="63" name="Elbow Connector 62"/>
          <p:cNvCxnSpPr>
            <a:stCxn id="57" idx="3"/>
            <a:endCxn id="50" idx="2"/>
          </p:cNvCxnSpPr>
          <p:nvPr/>
        </p:nvCxnSpPr>
        <p:spPr>
          <a:xfrm flipV="1">
            <a:off x="4940300" y="4508500"/>
            <a:ext cx="844550" cy="124460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60" idx="1"/>
            <a:endCxn id="50" idx="2"/>
          </p:cNvCxnSpPr>
          <p:nvPr/>
        </p:nvCxnSpPr>
        <p:spPr>
          <a:xfrm rot="10800000">
            <a:off x="5784850" y="4508500"/>
            <a:ext cx="958850" cy="124460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527800" y="572983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</a:t>
            </a:r>
            <a:endParaRPr lang="fr-FR" dirty="0"/>
          </a:p>
        </p:txBody>
      </p:sp>
      <p:sp>
        <p:nvSpPr>
          <p:cNvPr id="69" name="TextBox 68"/>
          <p:cNvSpPr txBox="1"/>
          <p:nvPr/>
        </p:nvSpPr>
        <p:spPr>
          <a:xfrm>
            <a:off x="4953000" y="572983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</a:t>
            </a:r>
            <a:endParaRPr lang="fr-FR" dirty="0"/>
          </a:p>
        </p:txBody>
      </p:sp>
      <p:sp>
        <p:nvSpPr>
          <p:cNvPr id="70" name="TextBox 69"/>
          <p:cNvSpPr txBox="1"/>
          <p:nvPr/>
        </p:nvSpPr>
        <p:spPr>
          <a:xfrm>
            <a:off x="5867400" y="456143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</a:t>
            </a:r>
            <a:endParaRPr lang="fr-FR" dirty="0"/>
          </a:p>
        </p:txBody>
      </p:sp>
      <p:sp>
        <p:nvSpPr>
          <p:cNvPr id="71" name="TextBox 70"/>
          <p:cNvSpPr txBox="1"/>
          <p:nvPr/>
        </p:nvSpPr>
        <p:spPr>
          <a:xfrm>
            <a:off x="5435600" y="456143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</a:t>
            </a:r>
            <a:endParaRPr lang="fr-FR" dirty="0"/>
          </a:p>
        </p:txBody>
      </p:sp>
      <p:sp>
        <p:nvSpPr>
          <p:cNvPr id="72" name="TextBox 71"/>
          <p:cNvSpPr txBox="1"/>
          <p:nvPr/>
        </p:nvSpPr>
        <p:spPr>
          <a:xfrm>
            <a:off x="5588000" y="219923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</a:t>
            </a:r>
            <a:endParaRPr lang="fr-FR" dirty="0"/>
          </a:p>
        </p:txBody>
      </p:sp>
      <p:sp>
        <p:nvSpPr>
          <p:cNvPr id="73" name="TextBox 72"/>
          <p:cNvSpPr txBox="1"/>
          <p:nvPr/>
        </p:nvSpPr>
        <p:spPr>
          <a:xfrm>
            <a:off x="5854700" y="2046839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1</a:t>
            </a:r>
            <a:r>
              <a:rPr lang="fr-FR" sz="1400" dirty="0" smtClean="0"/>
              <a:t>..*</a:t>
            </a:r>
            <a:endParaRPr lang="fr-FR" dirty="0"/>
          </a:p>
        </p:txBody>
      </p:sp>
      <p:sp>
        <p:nvSpPr>
          <p:cNvPr id="74" name="Isosceles Triangle 73"/>
          <p:cNvSpPr/>
          <p:nvPr/>
        </p:nvSpPr>
        <p:spPr>
          <a:xfrm>
            <a:off x="5715000" y="4521200"/>
            <a:ext cx="152400" cy="19050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9455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937000" y="2400300"/>
            <a:ext cx="4178300" cy="2082800"/>
            <a:chOff x="3657600" y="266700"/>
            <a:chExt cx="3175000" cy="2413000"/>
          </a:xfrm>
        </p:grpSpPr>
        <p:sp>
          <p:nvSpPr>
            <p:cNvPr id="3" name="Rectangle 2"/>
            <p:cNvSpPr/>
            <p:nvPr/>
          </p:nvSpPr>
          <p:spPr>
            <a:xfrm>
              <a:off x="3657600" y="266700"/>
              <a:ext cx="3175000" cy="2413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200" dirty="0" smtClean="0"/>
            </a:p>
            <a:p>
              <a:pPr algn="ctr"/>
              <a:endParaRPr lang="fr-FR" sz="1200" dirty="0"/>
            </a:p>
            <a:p>
              <a:pPr algn="ctr"/>
              <a:endParaRPr lang="fr-FR" sz="1200" dirty="0" smtClean="0"/>
            </a:p>
            <a:p>
              <a:pPr algn="ctr"/>
              <a:endParaRPr lang="fr-FR" sz="1200" dirty="0" smtClean="0"/>
            </a:p>
            <a:p>
              <a:pPr algn="ctr"/>
              <a:r>
                <a:rPr lang="fr-FR" sz="1200" dirty="0" smtClean="0"/>
                <a:t>+ Chemin() : Chemin</a:t>
              </a:r>
            </a:p>
            <a:p>
              <a:pPr algn="ctr"/>
              <a:r>
                <a:rPr lang="fr-FR" sz="1200" dirty="0" smtClean="0"/>
                <a:t>+ </a:t>
              </a:r>
              <a:r>
                <a:rPr lang="fr-FR" sz="1200" dirty="0" err="1" smtClean="0"/>
                <a:t>creerChemin</a:t>
              </a:r>
              <a:r>
                <a:rPr lang="fr-FR" sz="1200" dirty="0" smtClean="0"/>
                <a:t>() : Chemin</a:t>
              </a:r>
            </a:p>
            <a:p>
              <a:pPr algn="ctr"/>
              <a:r>
                <a:rPr lang="fr-FR" sz="1200" dirty="0" smtClean="0"/>
                <a:t>+ </a:t>
              </a:r>
              <a:r>
                <a:rPr lang="fr-FR" sz="1200" dirty="0" err="1" smtClean="0"/>
                <a:t>getPosition</a:t>
              </a:r>
              <a:r>
                <a:rPr lang="fr-FR" sz="1200" dirty="0" smtClean="0"/>
                <a:t>() : Position</a:t>
              </a:r>
            </a:p>
            <a:p>
              <a:pPr algn="ctr"/>
              <a:r>
                <a:rPr lang="fr-FR" sz="1200" dirty="0" smtClean="0"/>
                <a:t>+ </a:t>
              </a:r>
              <a:r>
                <a:rPr lang="fr-FR" sz="1200" dirty="0" err="1" smtClean="0"/>
                <a:t>setPosition</a:t>
              </a:r>
              <a:r>
                <a:rPr lang="fr-FR" sz="1200" dirty="0" smtClean="0"/>
                <a:t>(Position) : </a:t>
              </a:r>
              <a:r>
                <a:rPr lang="fr-FR" sz="1200" dirty="0" err="1" smtClean="0"/>
                <a:t>void</a:t>
              </a:r>
              <a:endParaRPr lang="fr-FR" sz="1200" dirty="0" smtClean="0"/>
            </a:p>
            <a:p>
              <a:pPr algn="ctr"/>
              <a:r>
                <a:rPr lang="fr-FR" sz="1200" dirty="0" smtClean="0"/>
                <a:t>+ </a:t>
              </a:r>
              <a:r>
                <a:rPr lang="fr-FR" sz="1200" dirty="0" err="1" smtClean="0"/>
                <a:t>isRempli</a:t>
              </a:r>
              <a:r>
                <a:rPr lang="fr-FR" sz="1200" dirty="0" smtClean="0"/>
                <a:t>() : </a:t>
              </a:r>
              <a:r>
                <a:rPr lang="fr-FR" sz="1200" dirty="0" err="1" smtClean="0"/>
                <a:t>booleen</a:t>
              </a:r>
              <a:endParaRPr lang="fr-FR" sz="1200" dirty="0" smtClean="0"/>
            </a:p>
            <a:p>
              <a:pPr algn="ctr"/>
              <a:r>
                <a:rPr lang="fr-FR" sz="1200" dirty="0" smtClean="0"/>
                <a:t>+ </a:t>
              </a:r>
              <a:r>
                <a:rPr lang="fr-FR" sz="1200" dirty="0" err="1" smtClean="0"/>
                <a:t>setRempli</a:t>
              </a:r>
              <a:r>
                <a:rPr lang="fr-FR" sz="1200" dirty="0" smtClean="0"/>
                <a:t>(</a:t>
              </a:r>
              <a:r>
                <a:rPr lang="fr-FR" sz="1200" dirty="0" err="1" smtClean="0"/>
                <a:t>booleen</a:t>
              </a:r>
              <a:r>
                <a:rPr lang="fr-FR" sz="1200" dirty="0" smtClean="0"/>
                <a:t>) : </a:t>
              </a:r>
              <a:r>
                <a:rPr lang="fr-FR" sz="1200" dirty="0" err="1" smtClean="0"/>
                <a:t>void</a:t>
              </a:r>
              <a:endParaRPr lang="fr-FR" sz="1200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657600" y="266700"/>
              <a:ext cx="3175000" cy="8509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&lt;&lt;&lt;Java Interface&gt;&gt;&gt;</a:t>
              </a:r>
            </a:p>
            <a:p>
              <a:pPr algn="ctr"/>
              <a:r>
                <a:rPr lang="fr-FR" dirty="0" smtClean="0"/>
                <a:t>Chemin</a:t>
              </a:r>
            </a:p>
            <a:p>
              <a:pPr algn="ctr"/>
              <a:r>
                <a:rPr lang="fr-FR" sz="1200" dirty="0" err="1" smtClean="0"/>
                <a:t>src.abstraction</a:t>
              </a:r>
              <a:endParaRPr lang="fr-F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45591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284</Words>
  <Application>Microsoft Office PowerPoint</Application>
  <PresentationFormat>Widescreen</PresentationFormat>
  <Paragraphs>109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Quentin Gayout</dc:creator>
  <cp:lastModifiedBy>Quentin Gayout</cp:lastModifiedBy>
  <cp:revision>11</cp:revision>
  <dcterms:created xsi:type="dcterms:W3CDTF">2015-10-27T10:00:37Z</dcterms:created>
  <dcterms:modified xsi:type="dcterms:W3CDTF">2015-10-27T12:57:16Z</dcterms:modified>
</cp:coreProperties>
</file>