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0" r:id="rId2"/>
  </p:sldIdLst>
  <p:sldSz cx="10691813" cy="7559675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>
        <p:scale>
          <a:sx n="75" d="100"/>
          <a:sy n="75" d="100"/>
        </p:scale>
        <p:origin x="960" y="-49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94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2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67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9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5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2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2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10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9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885F-A0A8-4965-B179-C29354121667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3929-D7F0-436D-BE8B-DA9946A63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60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Скругленный прямоугольник 215"/>
          <p:cNvSpPr/>
          <p:nvPr/>
        </p:nvSpPr>
        <p:spPr>
          <a:xfrm>
            <a:off x="2219020" y="3554067"/>
            <a:ext cx="2003810" cy="3888000"/>
          </a:xfrm>
          <a:prstGeom prst="roundRect">
            <a:avLst>
              <a:gd name="adj" fmla="val 61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0" name="Скругленный прямоугольник 229"/>
          <p:cNvSpPr/>
          <p:nvPr/>
        </p:nvSpPr>
        <p:spPr>
          <a:xfrm>
            <a:off x="4336335" y="3554067"/>
            <a:ext cx="2003810" cy="3888000"/>
          </a:xfrm>
          <a:prstGeom prst="roundRect">
            <a:avLst>
              <a:gd name="adj" fmla="val 61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3" name="Скругленный прямоугольник 232"/>
          <p:cNvSpPr/>
          <p:nvPr/>
        </p:nvSpPr>
        <p:spPr>
          <a:xfrm>
            <a:off x="6453650" y="3554067"/>
            <a:ext cx="2003810" cy="3888000"/>
          </a:xfrm>
          <a:prstGeom prst="roundRect">
            <a:avLst>
              <a:gd name="adj" fmla="val 61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" name="Скругленный прямоугольник 203"/>
          <p:cNvSpPr/>
          <p:nvPr/>
        </p:nvSpPr>
        <p:spPr>
          <a:xfrm>
            <a:off x="8570965" y="3554067"/>
            <a:ext cx="2003810" cy="3888000"/>
          </a:xfrm>
          <a:prstGeom prst="roundRect">
            <a:avLst>
              <a:gd name="adj" fmla="val 61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1705" y="3554067"/>
            <a:ext cx="2003810" cy="3888000"/>
          </a:xfrm>
          <a:prstGeom prst="roundRect">
            <a:avLst>
              <a:gd name="adj" fmla="val 61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-1" y="0"/>
            <a:ext cx="10691813" cy="662977"/>
            <a:chOff x="-1" y="772765"/>
            <a:chExt cx="10691813" cy="662977"/>
          </a:xfrm>
        </p:grpSpPr>
        <p:sp>
          <p:nvSpPr>
            <p:cNvPr id="181" name="Прямоугольник 180"/>
            <p:cNvSpPr/>
            <p:nvPr/>
          </p:nvSpPr>
          <p:spPr>
            <a:xfrm>
              <a:off x="-1" y="772765"/>
              <a:ext cx="10691813" cy="6629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2" descr="Oʻzbekiston Respublikasi Innovatsion rivojlanish vazirligi faoliyati  boʻyicha HISOBOT (2018 yilning 29 noyabr sanasiga qadar)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27" y="847080"/>
              <a:ext cx="400300" cy="514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3" name="TextBox 182"/>
            <p:cNvSpPr txBox="1"/>
            <p:nvPr/>
          </p:nvSpPr>
          <p:spPr>
            <a:xfrm>
              <a:off x="790418" y="820854"/>
              <a:ext cx="9422160" cy="578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1964">
                <a:defRPr/>
              </a:pP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Илм-фан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ва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инновация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соҳасига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оид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норматив-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ҳуқуқий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ҳужжатлар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ижросини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таъминлаш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юзасидан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амалга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оширилган</a:t>
              </a:r>
              <a:r>
                <a:rPr lang="ru-RU" sz="1579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579" b="1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ишлар</a:t>
              </a:r>
              <a:endParaRPr lang="ru-RU" sz="15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4" name="Прямоугольник 353"/>
          <p:cNvSpPr/>
          <p:nvPr/>
        </p:nvSpPr>
        <p:spPr>
          <a:xfrm>
            <a:off x="425154" y="1045274"/>
            <a:ext cx="2631705" cy="5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01964">
              <a:defRPr/>
            </a:pPr>
            <a:r>
              <a:rPr lang="uz-Cyrl-UZ" sz="1403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Норматив-ҳуқуқий ҳужжатлар умумий сони </a:t>
            </a:r>
            <a:endParaRPr lang="ru-RU" sz="1403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5379344" y="1045274"/>
            <a:ext cx="2578053" cy="5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01964">
              <a:defRPr/>
            </a:pPr>
            <a:r>
              <a:rPr lang="uz-Cyrl-UZ" sz="1403" b="1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Вазирликка </a:t>
            </a:r>
            <a:r>
              <a:rPr lang="uz-Cyrl-UZ" sz="1403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юклатилган вазифалар умумий сони </a:t>
            </a:r>
            <a:endParaRPr lang="ru-RU" sz="1403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Шеврон 367"/>
          <p:cNvSpPr/>
          <p:nvPr/>
        </p:nvSpPr>
        <p:spPr>
          <a:xfrm>
            <a:off x="8159460" y="1128003"/>
            <a:ext cx="238706" cy="347363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1964">
              <a:defRPr/>
            </a:pPr>
            <a:endParaRPr lang="ru-RU" sz="157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9" name="Шеврон 368"/>
          <p:cNvSpPr/>
          <p:nvPr/>
        </p:nvSpPr>
        <p:spPr>
          <a:xfrm>
            <a:off x="3233463" y="1128003"/>
            <a:ext cx="238706" cy="347363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1964">
              <a:defRPr/>
            </a:pPr>
            <a:endParaRPr lang="ru-RU" sz="157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0" name="Прямоугольник 369"/>
          <p:cNvSpPr/>
          <p:nvPr/>
        </p:nvSpPr>
        <p:spPr>
          <a:xfrm>
            <a:off x="3585911" y="1045274"/>
            <a:ext cx="1060009" cy="5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1964">
              <a:defRPr/>
            </a:pPr>
            <a:r>
              <a:rPr lang="uz-Cyrl-UZ" sz="2806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 та</a:t>
            </a:r>
            <a:endParaRPr lang="ru-RU" sz="2806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Прямоугольник 370"/>
          <p:cNvSpPr/>
          <p:nvPr/>
        </p:nvSpPr>
        <p:spPr>
          <a:xfrm>
            <a:off x="8323249" y="1045274"/>
            <a:ext cx="1876441" cy="5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01964">
              <a:defRPr/>
            </a:pPr>
            <a:r>
              <a:rPr lang="uz-Cyrl-UZ" sz="2806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1 033 та </a:t>
            </a:r>
            <a:endParaRPr lang="ru-RU" sz="2806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077535" y="2009604"/>
            <a:ext cx="2117639" cy="872432"/>
            <a:chOff x="791991" y="2479993"/>
            <a:chExt cx="2414769" cy="994843"/>
          </a:xfrm>
        </p:grpSpPr>
        <p:pic>
          <p:nvPicPr>
            <p:cNvPr id="363" name="Picture 2" descr="Png File - User Access Icon Png Transparent PNG - 860x980 - Free Download  on Nice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32" t="60349" r="3404" b="4576"/>
            <a:stretch/>
          </p:blipFill>
          <p:spPr bwMode="auto">
            <a:xfrm>
              <a:off x="791991" y="2577894"/>
              <a:ext cx="764381" cy="764381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Группа 1"/>
            <p:cNvGrpSpPr/>
            <p:nvPr/>
          </p:nvGrpSpPr>
          <p:grpSpPr>
            <a:xfrm>
              <a:off x="1613249" y="2479993"/>
              <a:ext cx="1593511" cy="994843"/>
              <a:chOff x="1136999" y="2479993"/>
              <a:chExt cx="1593511" cy="994843"/>
            </a:xfrm>
          </p:grpSpPr>
          <p:grpSp>
            <p:nvGrpSpPr>
              <p:cNvPr id="26" name="Группа 25"/>
              <p:cNvGrpSpPr/>
              <p:nvPr/>
            </p:nvGrpSpPr>
            <p:grpSpPr>
              <a:xfrm>
                <a:off x="1380835" y="2895566"/>
                <a:ext cx="1080000" cy="131250"/>
                <a:chOff x="5418250" y="3167351"/>
                <a:chExt cx="1080000" cy="131250"/>
              </a:xfrm>
            </p:grpSpPr>
            <p:cxnSp>
              <p:nvCxnSpPr>
                <p:cNvPr id="366" name="Прямая соединительная линия 365"/>
                <p:cNvCxnSpPr/>
                <p:nvPr/>
              </p:nvCxnSpPr>
              <p:spPr>
                <a:xfrm>
                  <a:off x="5418250" y="3167351"/>
                  <a:ext cx="1080000" cy="0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7" name="Равнобедренный треугольник 366"/>
                <p:cNvSpPr/>
                <p:nvPr/>
              </p:nvSpPr>
              <p:spPr>
                <a:xfrm flipH="1" flipV="1">
                  <a:off x="5588718" y="3214782"/>
                  <a:ext cx="739065" cy="83819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1964">
                    <a:defRPr/>
                  </a:pPr>
                  <a:endParaRPr lang="ru-RU" sz="1579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359" name="Прямоугольник 358"/>
              <p:cNvSpPr/>
              <p:nvPr/>
            </p:nvSpPr>
            <p:spPr>
              <a:xfrm>
                <a:off x="1161151" y="3073058"/>
                <a:ext cx="1519370" cy="401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01964">
                  <a:lnSpc>
                    <a:spcPct val="107000"/>
                  </a:lnSpc>
                  <a:defRPr/>
                </a:pPr>
                <a:r>
                  <a:rPr lang="uz-Cyrl-UZ" sz="1579" b="1" dirty="0">
                    <a:solidFill>
                      <a:srgbClr val="7CCA62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755</a:t>
                </a:r>
                <a:r>
                  <a:rPr lang="ru-RU" sz="1579" b="1" dirty="0">
                    <a:solidFill>
                      <a:srgbClr val="7CCA62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та</a:t>
                </a:r>
                <a:r>
                  <a:rPr lang="ru-RU" sz="1579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579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банд</a:t>
                </a:r>
                <a:endParaRPr lang="ru-RU" sz="1579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1136999" y="2479993"/>
                <a:ext cx="1593511" cy="382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1964">
                  <a:defRPr/>
                </a:pPr>
                <a:r>
                  <a:rPr lang="uz-Cyrl-UZ" sz="1579" b="1" dirty="0">
                    <a:solidFill>
                      <a:srgbClr val="7CCA62">
                        <a:lumMod val="50000"/>
                      </a:srgb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Бажарилган</a:t>
                </a:r>
                <a:endParaRPr lang="ru-RU" sz="1579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" name="Группа 6"/>
          <p:cNvGrpSpPr/>
          <p:nvPr/>
        </p:nvGrpSpPr>
        <p:grpSpPr>
          <a:xfrm>
            <a:off x="4073619" y="2019022"/>
            <a:ext cx="2432364" cy="872432"/>
            <a:chOff x="4621856" y="2490733"/>
            <a:chExt cx="2773654" cy="994843"/>
          </a:xfrm>
        </p:grpSpPr>
        <p:pic>
          <p:nvPicPr>
            <p:cNvPr id="364" name="Рисунок 363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4621856" y="2549673"/>
              <a:ext cx="842400" cy="842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</p:pic>
        <p:grpSp>
          <p:nvGrpSpPr>
            <p:cNvPr id="3" name="Группа 2"/>
            <p:cNvGrpSpPr/>
            <p:nvPr/>
          </p:nvGrpSpPr>
          <p:grpSpPr>
            <a:xfrm>
              <a:off x="5468732" y="2490733"/>
              <a:ext cx="1926778" cy="994843"/>
              <a:chOff x="4992482" y="2479993"/>
              <a:chExt cx="1926778" cy="994843"/>
            </a:xfrm>
          </p:grpSpPr>
          <p:grpSp>
            <p:nvGrpSpPr>
              <p:cNvPr id="388" name="Группа 387"/>
              <p:cNvGrpSpPr/>
              <p:nvPr/>
            </p:nvGrpSpPr>
            <p:grpSpPr>
              <a:xfrm>
                <a:off x="5403928" y="2895566"/>
                <a:ext cx="1080000" cy="131250"/>
                <a:chOff x="5418250" y="3167351"/>
                <a:chExt cx="1080000" cy="131250"/>
              </a:xfrm>
            </p:grpSpPr>
            <p:cxnSp>
              <p:nvCxnSpPr>
                <p:cNvPr id="389" name="Прямая соединительная линия 388"/>
                <p:cNvCxnSpPr/>
                <p:nvPr/>
              </p:nvCxnSpPr>
              <p:spPr>
                <a:xfrm>
                  <a:off x="5418250" y="3167351"/>
                  <a:ext cx="1080000" cy="0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" name="Равнобедренный треугольник 389"/>
                <p:cNvSpPr/>
                <p:nvPr/>
              </p:nvSpPr>
              <p:spPr>
                <a:xfrm flipH="1" flipV="1">
                  <a:off x="5588718" y="3214782"/>
                  <a:ext cx="739065" cy="83819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1964">
                    <a:defRPr/>
                  </a:pPr>
                  <a:endParaRPr lang="ru-RU" sz="1579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391" name="Прямоугольник 390"/>
              <p:cNvSpPr/>
              <p:nvPr/>
            </p:nvSpPr>
            <p:spPr>
              <a:xfrm>
                <a:off x="5184244" y="3073058"/>
                <a:ext cx="1519370" cy="401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01964">
                  <a:lnSpc>
                    <a:spcPct val="107000"/>
                  </a:lnSpc>
                  <a:defRPr/>
                </a:pPr>
                <a:r>
                  <a:rPr lang="uz-Cyrl-UZ" sz="1579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277</a:t>
                </a:r>
                <a:r>
                  <a:rPr lang="ru-RU" sz="1579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та </a:t>
                </a:r>
                <a:r>
                  <a:rPr lang="ru-RU" sz="1579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банд</a:t>
                </a:r>
                <a:endParaRPr lang="ru-RU" sz="1579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Прямоугольник 392"/>
              <p:cNvSpPr/>
              <p:nvPr/>
            </p:nvSpPr>
            <p:spPr>
              <a:xfrm>
                <a:off x="4992482" y="2479993"/>
                <a:ext cx="1926778" cy="382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1964">
                  <a:defRPr/>
                </a:pPr>
                <a:r>
                  <a:rPr lang="uz-Cyrl-UZ" sz="1579" b="1" dirty="0">
                    <a:solidFill>
                      <a:srgbClr val="0070C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Бажарилмоқда</a:t>
                </a:r>
                <a:endParaRPr lang="ru-RU" sz="1579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7415358" y="2009604"/>
            <a:ext cx="2388395" cy="872432"/>
            <a:chOff x="8824312" y="2479993"/>
            <a:chExt cx="2723515" cy="994843"/>
          </a:xfrm>
        </p:grpSpPr>
        <p:pic>
          <p:nvPicPr>
            <p:cNvPr id="365" name="Picture 6" descr="Png File - Red Circle X Icon Transparent PNG - 980x980 - Free Download on  Nice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rgbClr val="E6482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" t="8607" r="4508" b="5141"/>
            <a:stretch/>
          </p:blipFill>
          <p:spPr bwMode="auto">
            <a:xfrm>
              <a:off x="8824312" y="2586228"/>
              <a:ext cx="781050" cy="78105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Группа 3"/>
            <p:cNvGrpSpPr/>
            <p:nvPr/>
          </p:nvGrpSpPr>
          <p:grpSpPr>
            <a:xfrm>
              <a:off x="9659435" y="2479993"/>
              <a:ext cx="1888392" cy="994843"/>
              <a:chOff x="9183185" y="2479993"/>
              <a:chExt cx="1888392" cy="994843"/>
            </a:xfrm>
          </p:grpSpPr>
          <p:grpSp>
            <p:nvGrpSpPr>
              <p:cNvPr id="394" name="Группа 393"/>
              <p:cNvGrpSpPr/>
              <p:nvPr/>
            </p:nvGrpSpPr>
            <p:grpSpPr>
              <a:xfrm>
                <a:off x="9575395" y="2895566"/>
                <a:ext cx="1080000" cy="131250"/>
                <a:chOff x="5418250" y="3167351"/>
                <a:chExt cx="1080000" cy="131250"/>
              </a:xfrm>
            </p:grpSpPr>
            <p:cxnSp>
              <p:nvCxnSpPr>
                <p:cNvPr id="395" name="Прямая соединительная линия 394"/>
                <p:cNvCxnSpPr/>
                <p:nvPr/>
              </p:nvCxnSpPr>
              <p:spPr>
                <a:xfrm>
                  <a:off x="5418250" y="3167351"/>
                  <a:ext cx="1080000" cy="0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Равнобедренный треугольник 395"/>
                <p:cNvSpPr/>
                <p:nvPr/>
              </p:nvSpPr>
              <p:spPr>
                <a:xfrm flipH="1" flipV="1">
                  <a:off x="5588718" y="3214782"/>
                  <a:ext cx="739065" cy="83819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1964">
                    <a:defRPr/>
                  </a:pPr>
                  <a:endParaRPr lang="ru-RU" sz="1579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397" name="Прямоугольник 396"/>
              <p:cNvSpPr/>
              <p:nvPr/>
            </p:nvSpPr>
            <p:spPr>
              <a:xfrm>
                <a:off x="9483664" y="3073058"/>
                <a:ext cx="1263461" cy="401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01964">
                  <a:lnSpc>
                    <a:spcPct val="107000"/>
                  </a:lnSpc>
                  <a:defRPr/>
                </a:pPr>
                <a:r>
                  <a:rPr lang="ru-RU" sz="1579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та </a:t>
                </a:r>
                <a:r>
                  <a:rPr lang="ru-RU" sz="1579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банд</a:t>
                </a:r>
                <a:endParaRPr lang="ru-RU" sz="1579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Прямоугольник 398"/>
              <p:cNvSpPr/>
              <p:nvPr/>
            </p:nvSpPr>
            <p:spPr>
              <a:xfrm>
                <a:off x="9183185" y="2479993"/>
                <a:ext cx="1888392" cy="382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1964">
                  <a:defRPr/>
                </a:pPr>
                <a:r>
                  <a:rPr lang="uz-Cyrl-UZ" sz="1579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Бажарилмаган</a:t>
                </a:r>
                <a:endParaRPr lang="ru-RU" sz="1579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59" name="Прямоугольник 58"/>
          <p:cNvSpPr/>
          <p:nvPr/>
        </p:nvSpPr>
        <p:spPr>
          <a:xfrm>
            <a:off x="212280" y="3192888"/>
            <a:ext cx="1846863" cy="2945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22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uz-Cyrl-UZ" sz="965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та ЎРҚ</a:t>
            </a:r>
            <a:endParaRPr lang="ru-RU" sz="965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318396" y="3192888"/>
            <a:ext cx="1846863" cy="2945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22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uz-Cyrl-UZ" sz="965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 ПФ</a:t>
            </a:r>
            <a:endParaRPr lang="ru-RU" sz="965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6530624" y="3192889"/>
            <a:ext cx="1846863" cy="2945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22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uz-Cyrl-UZ" sz="965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 ВМҚ</a:t>
            </a:r>
            <a:endParaRPr lang="ru-RU" sz="965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8636739" y="3199493"/>
            <a:ext cx="1846863" cy="2812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algn="ctr" defTabSz="801964">
              <a:defRPr/>
            </a:pPr>
            <a:r>
              <a:rPr lang="uz-Cyrl-UZ" sz="122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uz-Cyrl-UZ" sz="965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 баён</a:t>
            </a:r>
            <a:endParaRPr lang="ru-RU" sz="965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424510" y="3192888"/>
            <a:ext cx="1846863" cy="2945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22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uz-Cyrl-UZ" sz="965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 ПҚ</a:t>
            </a:r>
            <a:endParaRPr lang="ru-RU" sz="965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2188769" y="3689231"/>
            <a:ext cx="0" cy="3708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4294884" y="3689231"/>
            <a:ext cx="0" cy="3708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6400998" y="3689231"/>
            <a:ext cx="0" cy="3708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8507113" y="3689231"/>
            <a:ext cx="0" cy="37080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669303" y="4983298"/>
            <a:ext cx="898003" cy="26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052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 ЎРҚ-576</a:t>
            </a:r>
            <a:endParaRPr lang="ru-RU" sz="1052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Группа 74"/>
          <p:cNvGrpSpPr/>
          <p:nvPr/>
        </p:nvGrpSpPr>
        <p:grpSpPr>
          <a:xfrm>
            <a:off x="658610" y="5231394"/>
            <a:ext cx="947109" cy="104659"/>
            <a:chOff x="3235642" y="3516470"/>
            <a:chExt cx="1080000" cy="119344"/>
          </a:xfrm>
        </p:grpSpPr>
        <p:cxnSp>
          <p:nvCxnSpPr>
            <p:cNvPr id="83" name="Прямая соединительная линия 82"/>
            <p:cNvCxnSpPr/>
            <p:nvPr/>
          </p:nvCxnSpPr>
          <p:spPr>
            <a:xfrm>
              <a:off x="3235642" y="3516470"/>
              <a:ext cx="1080000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Равнобедренный треугольник 83"/>
            <p:cNvSpPr/>
            <p:nvPr/>
          </p:nvSpPr>
          <p:spPr>
            <a:xfrm flipH="1" flipV="1">
              <a:off x="3406110" y="3551995"/>
              <a:ext cx="739065" cy="83819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08209" y="5398460"/>
            <a:ext cx="1843751" cy="553183"/>
            <a:chOff x="237424" y="5682580"/>
            <a:chExt cx="2102449" cy="630801"/>
          </a:xfrm>
        </p:grpSpPr>
        <p:sp>
          <p:nvSpPr>
            <p:cNvPr id="76" name="Прямоугольник 75"/>
            <p:cNvSpPr/>
            <p:nvPr/>
          </p:nvSpPr>
          <p:spPr>
            <a:xfrm>
              <a:off x="378147" y="5682580"/>
              <a:ext cx="1700333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378147" y="5868381"/>
              <a:ext cx="1961726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378146" y="6054181"/>
              <a:ext cx="1866674" cy="259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Бажарилмаган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Группа 78"/>
            <p:cNvGrpSpPr/>
            <p:nvPr/>
          </p:nvGrpSpPr>
          <p:grpSpPr>
            <a:xfrm>
              <a:off x="237424" y="5744476"/>
              <a:ext cx="133200" cy="499415"/>
              <a:chOff x="261126" y="2413932"/>
              <a:chExt cx="133200" cy="499415"/>
            </a:xfrm>
          </p:grpSpPr>
          <p:pic>
            <p:nvPicPr>
              <p:cNvPr id="80" name="Picture 2" descr="Png File - User Access Icon Png Transparent PNG - 860x980 - Free Download  on Nice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48" t="59054" r="1136" b="2291"/>
              <a:stretch/>
            </p:blipFill>
            <p:spPr bwMode="auto">
              <a:xfrm>
                <a:off x="261126" y="2413932"/>
                <a:ext cx="133200" cy="1332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Рисунок 80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261126" y="2597039"/>
                <a:ext cx="133200" cy="1332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</p:pic>
          <p:pic>
            <p:nvPicPr>
              <p:cNvPr id="82" name="Picture 6" descr="Png File - Red Circle X Icon Transparent PNG - 980x980 - Free Download on  Nice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duotone>
                  <a:srgbClr val="E64823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" t="4515" r="1139" b="2345"/>
              <a:stretch/>
            </p:blipFill>
            <p:spPr bwMode="auto">
              <a:xfrm>
                <a:off x="261126" y="2780147"/>
                <a:ext cx="133200" cy="1332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6" name="Прямоугольник 85"/>
          <p:cNvSpPr/>
          <p:nvPr/>
        </p:nvSpPr>
        <p:spPr>
          <a:xfrm>
            <a:off x="669301" y="6149595"/>
            <a:ext cx="898003" cy="26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052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 ЎРҚ-630</a:t>
            </a:r>
            <a:endParaRPr lang="ru-RU" sz="1052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Группа 86"/>
          <p:cNvGrpSpPr/>
          <p:nvPr/>
        </p:nvGrpSpPr>
        <p:grpSpPr>
          <a:xfrm>
            <a:off x="658610" y="6400474"/>
            <a:ext cx="947109" cy="104659"/>
            <a:chOff x="3235642" y="3516470"/>
            <a:chExt cx="1080000" cy="119344"/>
          </a:xfrm>
        </p:grpSpPr>
        <p:cxnSp>
          <p:nvCxnSpPr>
            <p:cNvPr id="95" name="Прямая соединительная линия 94"/>
            <p:cNvCxnSpPr/>
            <p:nvPr/>
          </p:nvCxnSpPr>
          <p:spPr>
            <a:xfrm>
              <a:off x="3235642" y="3516470"/>
              <a:ext cx="1080000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Равнобедренный треугольник 95"/>
            <p:cNvSpPr/>
            <p:nvPr/>
          </p:nvSpPr>
          <p:spPr>
            <a:xfrm flipH="1" flipV="1">
              <a:off x="3406110" y="3551995"/>
              <a:ext cx="739065" cy="83819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208209" y="6624694"/>
            <a:ext cx="1843751" cy="553183"/>
            <a:chOff x="237424" y="6995820"/>
            <a:chExt cx="2102449" cy="630801"/>
          </a:xfrm>
        </p:grpSpPr>
        <p:sp>
          <p:nvSpPr>
            <p:cNvPr id="88" name="Прямоугольник 87"/>
            <p:cNvSpPr/>
            <p:nvPr/>
          </p:nvSpPr>
          <p:spPr>
            <a:xfrm>
              <a:off x="378147" y="6995820"/>
              <a:ext cx="1700333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378147" y="7181621"/>
              <a:ext cx="1961726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378146" y="7367421"/>
              <a:ext cx="1866674" cy="259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Бажарилмаган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1" name="Группа 90"/>
            <p:cNvGrpSpPr/>
            <p:nvPr/>
          </p:nvGrpSpPr>
          <p:grpSpPr>
            <a:xfrm>
              <a:off x="237424" y="7058072"/>
              <a:ext cx="133200" cy="499415"/>
              <a:chOff x="261126" y="2413932"/>
              <a:chExt cx="133200" cy="499415"/>
            </a:xfrm>
          </p:grpSpPr>
          <p:pic>
            <p:nvPicPr>
              <p:cNvPr id="92" name="Picture 2" descr="Png File - User Access Icon Png Transparent PNG - 860x980 - Free Download  on Nice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48" t="59054" r="1136" b="2291"/>
              <a:stretch/>
            </p:blipFill>
            <p:spPr bwMode="auto">
              <a:xfrm>
                <a:off x="261126" y="2413932"/>
                <a:ext cx="133200" cy="1332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Рисунок 92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261126" y="2597039"/>
                <a:ext cx="133200" cy="1332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</p:pic>
          <p:pic>
            <p:nvPicPr>
              <p:cNvPr id="94" name="Picture 6" descr="Png File - Red Circle X Icon Transparent PNG - 980x980 - Free Download on  Nice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duotone>
                  <a:srgbClr val="E64823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" t="4515" r="1139" b="2345"/>
              <a:stretch/>
            </p:blipFill>
            <p:spPr bwMode="auto">
              <a:xfrm>
                <a:off x="261126" y="2780147"/>
                <a:ext cx="133200" cy="1332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8" name="Прямоугольник 97"/>
          <p:cNvSpPr/>
          <p:nvPr/>
        </p:nvSpPr>
        <p:spPr>
          <a:xfrm>
            <a:off x="2785580" y="4983298"/>
            <a:ext cx="930063" cy="26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052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 ПФ-6097</a:t>
            </a:r>
          </a:p>
        </p:txBody>
      </p:sp>
      <p:grpSp>
        <p:nvGrpSpPr>
          <p:cNvPr id="99" name="Группа 98"/>
          <p:cNvGrpSpPr/>
          <p:nvPr/>
        </p:nvGrpSpPr>
        <p:grpSpPr>
          <a:xfrm>
            <a:off x="2790920" y="5231394"/>
            <a:ext cx="947109" cy="104659"/>
            <a:chOff x="3235642" y="3516470"/>
            <a:chExt cx="1080000" cy="119344"/>
          </a:xfrm>
        </p:grpSpPr>
        <p:cxnSp>
          <p:nvCxnSpPr>
            <p:cNvPr id="107" name="Прямая соединительная линия 106"/>
            <p:cNvCxnSpPr/>
            <p:nvPr/>
          </p:nvCxnSpPr>
          <p:spPr>
            <a:xfrm>
              <a:off x="3235642" y="3516470"/>
              <a:ext cx="1080000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Равнобедренный треугольник 107"/>
            <p:cNvSpPr/>
            <p:nvPr/>
          </p:nvSpPr>
          <p:spPr>
            <a:xfrm flipH="1" flipV="1">
              <a:off x="3406110" y="3551995"/>
              <a:ext cx="739065" cy="83819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2340519" y="5398450"/>
            <a:ext cx="1843751" cy="553182"/>
            <a:chOff x="2668921" y="5682580"/>
            <a:chExt cx="2102452" cy="630801"/>
          </a:xfrm>
        </p:grpSpPr>
        <p:sp>
          <p:nvSpPr>
            <p:cNvPr id="100" name="Прямоугольник 99"/>
            <p:cNvSpPr/>
            <p:nvPr/>
          </p:nvSpPr>
          <p:spPr>
            <a:xfrm>
              <a:off x="2809645" y="5682580"/>
              <a:ext cx="1771623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63</a:t>
              </a:r>
              <a:r>
                <a:rPr lang="ru-RU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2668921" y="5744476"/>
              <a:ext cx="2102452" cy="568905"/>
              <a:chOff x="2668921" y="5744476"/>
              <a:chExt cx="2102452" cy="568905"/>
            </a:xfrm>
          </p:grpSpPr>
          <p:sp>
            <p:nvSpPr>
              <p:cNvPr id="101" name="Прямоугольник 100"/>
              <p:cNvSpPr/>
              <p:nvPr/>
            </p:nvSpPr>
            <p:spPr>
              <a:xfrm>
                <a:off x="2809645" y="5868381"/>
                <a:ext cx="1961728" cy="269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1964">
                  <a:lnSpc>
                    <a:spcPct val="107000"/>
                  </a:lnSpc>
                  <a:defRPr/>
                </a:pPr>
                <a:r>
                  <a:rPr lang="uz-Cyrl-UZ" sz="877" b="1" dirty="0">
                    <a:solidFill>
                      <a:srgbClr val="0070C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Бажарилмоқда </a:t>
                </a:r>
                <a:r>
                  <a:rPr lang="uz-Cyrl-UZ" sz="877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– </a:t>
                </a:r>
                <a:r>
                  <a:rPr lang="en-US" sz="877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lang="ru-RU" sz="877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та </a:t>
                </a:r>
                <a:r>
                  <a:rPr lang="ru-RU" sz="877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банд</a:t>
                </a:r>
                <a:endParaRPr lang="ru-RU" sz="877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Прямоугольник 101"/>
              <p:cNvSpPr/>
              <p:nvPr/>
            </p:nvSpPr>
            <p:spPr>
              <a:xfrm>
                <a:off x="2809644" y="6054181"/>
                <a:ext cx="1866676" cy="259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1964">
                  <a:defRPr/>
                </a:pPr>
                <a:r>
                  <a:rPr lang="uz-Cyrl-UZ" sz="877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Бажарилмаган </a:t>
                </a:r>
                <a:r>
                  <a:rPr lang="uz-Cyrl-UZ" sz="877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–</a:t>
                </a:r>
                <a:r>
                  <a:rPr lang="uz-Cyrl-UZ" sz="877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77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ru-RU" sz="877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та </a:t>
                </a:r>
                <a:r>
                  <a:rPr lang="ru-RU" sz="877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банд</a:t>
                </a:r>
                <a:endPara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3" name="Группа 102"/>
              <p:cNvGrpSpPr/>
              <p:nvPr/>
            </p:nvGrpSpPr>
            <p:grpSpPr>
              <a:xfrm>
                <a:off x="2668921" y="5744476"/>
                <a:ext cx="133200" cy="499415"/>
                <a:chOff x="261126" y="2413932"/>
                <a:chExt cx="133200" cy="499415"/>
              </a:xfrm>
            </p:grpSpPr>
            <p:pic>
              <p:nvPicPr>
                <p:cNvPr id="104" name="Picture 2" descr="Png File - User Access Icon Png Transparent PNG - 860x980 - Free Download  on NicePN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948" t="59054" r="1136" b="2291"/>
                <a:stretch/>
              </p:blipFill>
              <p:spPr bwMode="auto">
                <a:xfrm>
                  <a:off x="261126" y="2413932"/>
                  <a:ext cx="133200" cy="133200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Рисунок 104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/>
              </p:blipFill>
              <p:spPr>
                <a:xfrm>
                  <a:off x="261126" y="2597039"/>
                  <a:ext cx="133200" cy="133200"/>
                </a:xfrm>
                <a:prstGeom prst="ellipse">
                  <a:avLst/>
                </a:prstGeom>
                <a:ln>
                  <a:solidFill>
                    <a:srgbClr val="0070C0"/>
                  </a:solidFill>
                </a:ln>
              </p:spPr>
            </p:pic>
            <p:pic>
              <p:nvPicPr>
                <p:cNvPr id="106" name="Picture 6" descr="Png File - Red Circle X Icon Transparent PNG - 980x980 - Free Download on  NicePNG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duotone>
                    <a:srgbClr val="E64823">
                      <a:shade val="45000"/>
                      <a:satMod val="135000"/>
                    </a:srgb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78" t="4515" r="1139" b="2345"/>
                <a:stretch/>
              </p:blipFill>
              <p:spPr bwMode="auto">
                <a:xfrm>
                  <a:off x="261126" y="2780147"/>
                  <a:ext cx="133200" cy="1332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110" name="Прямоугольник 109"/>
          <p:cNvSpPr/>
          <p:nvPr/>
        </p:nvSpPr>
        <p:spPr>
          <a:xfrm>
            <a:off x="2785579" y="6149595"/>
            <a:ext cx="930063" cy="26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052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 ПФ-6198</a:t>
            </a:r>
          </a:p>
        </p:txBody>
      </p:sp>
      <p:grpSp>
        <p:nvGrpSpPr>
          <p:cNvPr id="111" name="Группа 110"/>
          <p:cNvGrpSpPr/>
          <p:nvPr/>
        </p:nvGrpSpPr>
        <p:grpSpPr>
          <a:xfrm>
            <a:off x="2790920" y="6400474"/>
            <a:ext cx="947109" cy="104659"/>
            <a:chOff x="3235642" y="3516470"/>
            <a:chExt cx="1080000" cy="119344"/>
          </a:xfrm>
        </p:grpSpPr>
        <p:cxnSp>
          <p:nvCxnSpPr>
            <p:cNvPr id="119" name="Прямая соединительная линия 118"/>
            <p:cNvCxnSpPr/>
            <p:nvPr/>
          </p:nvCxnSpPr>
          <p:spPr>
            <a:xfrm>
              <a:off x="3235642" y="3516470"/>
              <a:ext cx="1080000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Равнобедренный треугольник 119"/>
            <p:cNvSpPr/>
            <p:nvPr/>
          </p:nvSpPr>
          <p:spPr>
            <a:xfrm flipH="1" flipV="1">
              <a:off x="3406110" y="3551995"/>
              <a:ext cx="739065" cy="83819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340517" y="6624694"/>
            <a:ext cx="1843749" cy="553183"/>
            <a:chOff x="2668921" y="6995820"/>
            <a:chExt cx="2102449" cy="630801"/>
          </a:xfrm>
        </p:grpSpPr>
        <p:sp>
          <p:nvSpPr>
            <p:cNvPr id="112" name="Прямоугольник 111"/>
            <p:cNvSpPr/>
            <p:nvPr/>
          </p:nvSpPr>
          <p:spPr>
            <a:xfrm>
              <a:off x="2809645" y="6995820"/>
              <a:ext cx="1771622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r>
                <a:rPr lang="ru-RU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2809643" y="7181621"/>
              <a:ext cx="1961727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2809643" y="7367421"/>
              <a:ext cx="1866676" cy="259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Бажарилмаган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5" name="Группа 114"/>
            <p:cNvGrpSpPr/>
            <p:nvPr/>
          </p:nvGrpSpPr>
          <p:grpSpPr>
            <a:xfrm>
              <a:off x="2668921" y="7058072"/>
              <a:ext cx="133200" cy="499415"/>
              <a:chOff x="261126" y="2413932"/>
              <a:chExt cx="133200" cy="499415"/>
            </a:xfrm>
          </p:grpSpPr>
          <p:pic>
            <p:nvPicPr>
              <p:cNvPr id="116" name="Picture 2" descr="Png File - User Access Icon Png Transparent PNG - 860x980 - Free Download  on Nice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48" t="59054" r="1136" b="2291"/>
              <a:stretch/>
            </p:blipFill>
            <p:spPr bwMode="auto">
              <a:xfrm>
                <a:off x="261126" y="2413932"/>
                <a:ext cx="133200" cy="1332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Рисунок 116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261126" y="2597039"/>
                <a:ext cx="133200" cy="1332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</p:pic>
          <p:pic>
            <p:nvPicPr>
              <p:cNvPr id="118" name="Picture 6" descr="Png File - Red Circle X Icon Transparent PNG - 980x980 - Free Download on  Nice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duotone>
                  <a:srgbClr val="E64823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" t="4515" r="1139" b="2345"/>
              <a:stretch/>
            </p:blipFill>
            <p:spPr bwMode="auto">
              <a:xfrm>
                <a:off x="261126" y="2780147"/>
                <a:ext cx="133200" cy="1332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2" name="Прямоугольник 121"/>
          <p:cNvSpPr/>
          <p:nvPr/>
        </p:nvSpPr>
        <p:spPr>
          <a:xfrm>
            <a:off x="9253152" y="4983298"/>
            <a:ext cx="619080" cy="26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052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21-сон</a:t>
            </a:r>
            <a:endParaRPr lang="ru-RU" sz="1052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3" name="Группа 122"/>
          <p:cNvGrpSpPr/>
          <p:nvPr/>
        </p:nvGrpSpPr>
        <p:grpSpPr>
          <a:xfrm>
            <a:off x="9103001" y="5231394"/>
            <a:ext cx="947109" cy="104659"/>
            <a:chOff x="3235642" y="3516470"/>
            <a:chExt cx="1080000" cy="119344"/>
          </a:xfrm>
        </p:grpSpPr>
        <p:cxnSp>
          <p:nvCxnSpPr>
            <p:cNvPr id="131" name="Прямая соединительная линия 130"/>
            <p:cNvCxnSpPr/>
            <p:nvPr/>
          </p:nvCxnSpPr>
          <p:spPr>
            <a:xfrm>
              <a:off x="3235642" y="3516470"/>
              <a:ext cx="1080000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Равнобедренный треугольник 131"/>
            <p:cNvSpPr/>
            <p:nvPr/>
          </p:nvSpPr>
          <p:spPr>
            <a:xfrm flipH="1" flipV="1">
              <a:off x="3406110" y="3551995"/>
              <a:ext cx="739065" cy="83819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8652601" y="5398460"/>
            <a:ext cx="1781232" cy="553183"/>
            <a:chOff x="9866662" y="5507320"/>
            <a:chExt cx="2031160" cy="630801"/>
          </a:xfrm>
        </p:grpSpPr>
        <p:sp>
          <p:nvSpPr>
            <p:cNvPr id="124" name="Прямоугольник 123"/>
            <p:cNvSpPr/>
            <p:nvPr/>
          </p:nvSpPr>
          <p:spPr>
            <a:xfrm>
              <a:off x="10007384" y="5507320"/>
              <a:ext cx="1771623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r>
                <a:rPr lang="ru-RU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10007384" y="5693121"/>
              <a:ext cx="1890438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10007384" y="5878921"/>
              <a:ext cx="1866676" cy="259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Бажарилмаган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7" name="Группа 126"/>
            <p:cNvGrpSpPr/>
            <p:nvPr/>
          </p:nvGrpSpPr>
          <p:grpSpPr>
            <a:xfrm>
              <a:off x="9866662" y="5569216"/>
              <a:ext cx="133200" cy="499415"/>
              <a:chOff x="261126" y="2413932"/>
              <a:chExt cx="133200" cy="499415"/>
            </a:xfrm>
          </p:grpSpPr>
          <p:pic>
            <p:nvPicPr>
              <p:cNvPr id="128" name="Picture 2" descr="Png File - User Access Icon Png Transparent PNG - 860x980 - Free Download  on Nice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48" t="59054" r="1136" b="2291"/>
              <a:stretch/>
            </p:blipFill>
            <p:spPr bwMode="auto">
              <a:xfrm>
                <a:off x="261126" y="2413932"/>
                <a:ext cx="133200" cy="1332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Рисунок 128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261126" y="2597039"/>
                <a:ext cx="133200" cy="1332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</p:pic>
          <p:pic>
            <p:nvPicPr>
              <p:cNvPr id="130" name="Picture 6" descr="Png File - Red Circle X Icon Transparent PNG - 980x980 - Free Download on  Nice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duotone>
                  <a:srgbClr val="E64823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" t="4515" r="1139" b="2345"/>
              <a:stretch/>
            </p:blipFill>
            <p:spPr bwMode="auto">
              <a:xfrm>
                <a:off x="261126" y="2780147"/>
                <a:ext cx="133200" cy="1332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4" name="Прямоугольник 133"/>
          <p:cNvSpPr/>
          <p:nvPr/>
        </p:nvSpPr>
        <p:spPr>
          <a:xfrm>
            <a:off x="9234719" y="6149595"/>
            <a:ext cx="655950" cy="26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964">
              <a:lnSpc>
                <a:spcPct val="107000"/>
              </a:lnSpc>
              <a:defRPr/>
            </a:pPr>
            <a:r>
              <a:rPr lang="uz-Cyrl-UZ" sz="1052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95-сон </a:t>
            </a:r>
            <a:endParaRPr lang="ru-RU" sz="1052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5" name="Группа 134"/>
          <p:cNvGrpSpPr/>
          <p:nvPr/>
        </p:nvGrpSpPr>
        <p:grpSpPr>
          <a:xfrm>
            <a:off x="9103001" y="6400474"/>
            <a:ext cx="947109" cy="104659"/>
            <a:chOff x="3235642" y="3516470"/>
            <a:chExt cx="1080000" cy="11934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>
              <a:off x="3235642" y="3516470"/>
              <a:ext cx="1080000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Равнобедренный треугольник 143"/>
            <p:cNvSpPr/>
            <p:nvPr/>
          </p:nvSpPr>
          <p:spPr>
            <a:xfrm flipH="1" flipV="1">
              <a:off x="3406110" y="3551995"/>
              <a:ext cx="739065" cy="83819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652597" y="6624694"/>
            <a:ext cx="1843749" cy="553183"/>
            <a:chOff x="9866662" y="6601485"/>
            <a:chExt cx="2102449" cy="630801"/>
          </a:xfrm>
        </p:grpSpPr>
        <p:sp>
          <p:nvSpPr>
            <p:cNvPr id="136" name="Прямоугольник 135"/>
            <p:cNvSpPr/>
            <p:nvPr/>
          </p:nvSpPr>
          <p:spPr>
            <a:xfrm>
              <a:off x="10007386" y="6601485"/>
              <a:ext cx="1771622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en-US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r>
                <a:rPr lang="ru-RU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10007384" y="6787286"/>
              <a:ext cx="1961727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</a:t>
              </a: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r>
                <a:rPr lang="en-US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10007384" y="6973086"/>
              <a:ext cx="1866676" cy="259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Бажарилмаган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9" name="Группа 138"/>
            <p:cNvGrpSpPr/>
            <p:nvPr/>
          </p:nvGrpSpPr>
          <p:grpSpPr>
            <a:xfrm>
              <a:off x="9866662" y="6663737"/>
              <a:ext cx="133200" cy="499415"/>
              <a:chOff x="261126" y="2413932"/>
              <a:chExt cx="133200" cy="499415"/>
            </a:xfrm>
          </p:grpSpPr>
          <p:pic>
            <p:nvPicPr>
              <p:cNvPr id="140" name="Picture 2" descr="Png File - User Access Icon Png Transparent PNG - 860x980 - Free Download  on Nice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48" t="59054" r="1136" b="2291"/>
              <a:stretch/>
            </p:blipFill>
            <p:spPr bwMode="auto">
              <a:xfrm>
                <a:off x="261126" y="2413932"/>
                <a:ext cx="133200" cy="1332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Рисунок 140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261126" y="2597039"/>
                <a:ext cx="133200" cy="1332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</p:pic>
          <p:pic>
            <p:nvPicPr>
              <p:cNvPr id="142" name="Picture 6" descr="Png File - Red Circle X Icon Transparent PNG - 980x980 - Free Download on  Nice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duotone>
                  <a:srgbClr val="E64823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" t="4515" r="1139" b="2345"/>
              <a:stretch/>
            </p:blipFill>
            <p:spPr bwMode="auto">
              <a:xfrm>
                <a:off x="261126" y="2780147"/>
                <a:ext cx="133200" cy="1332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5" name="Группа 144"/>
          <p:cNvGrpSpPr/>
          <p:nvPr/>
        </p:nvGrpSpPr>
        <p:grpSpPr>
          <a:xfrm>
            <a:off x="4820999" y="4059731"/>
            <a:ext cx="1117234" cy="701029"/>
            <a:chOff x="5525621" y="2077213"/>
            <a:chExt cx="1273995" cy="799390"/>
          </a:xfrm>
        </p:grpSpPr>
        <p:sp>
          <p:nvSpPr>
            <p:cNvPr id="146" name="TextBox 145"/>
            <p:cNvSpPr txBox="1"/>
            <p:nvPr/>
          </p:nvSpPr>
          <p:spPr>
            <a:xfrm>
              <a:off x="5525621" y="2555839"/>
              <a:ext cx="1165507" cy="32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1964">
                <a:defRPr/>
              </a:pPr>
              <a:r>
                <a:rPr lang="ru-RU" sz="1228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442 та</a:t>
              </a:r>
              <a:r>
                <a:rPr lang="ru-RU" sz="1228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965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1228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7" name="Группа 146"/>
            <p:cNvGrpSpPr/>
            <p:nvPr/>
          </p:nvGrpSpPr>
          <p:grpSpPr>
            <a:xfrm>
              <a:off x="5568374" y="2442979"/>
              <a:ext cx="1080000" cy="119344"/>
              <a:chOff x="3235642" y="3516470"/>
              <a:chExt cx="1080000" cy="119344"/>
            </a:xfrm>
          </p:grpSpPr>
          <p:cxnSp>
            <p:nvCxnSpPr>
              <p:cNvPr id="150" name="Прямая соединительная линия 149"/>
              <p:cNvCxnSpPr/>
              <p:nvPr/>
            </p:nvCxnSpPr>
            <p:spPr>
              <a:xfrm>
                <a:off x="3235642" y="3516470"/>
                <a:ext cx="1080000" cy="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Равнобедренный треугольник 150"/>
              <p:cNvSpPr/>
              <p:nvPr/>
            </p:nvSpPr>
            <p:spPr>
              <a:xfrm flipH="1" flipV="1">
                <a:off x="3406110" y="3551995"/>
                <a:ext cx="739065" cy="83819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1964">
                  <a:defRPr/>
                </a:pPr>
                <a:endParaRPr lang="ru-RU" sz="157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48" name="Прямоугольник 147"/>
            <p:cNvSpPr/>
            <p:nvPr/>
          </p:nvSpPr>
          <p:spPr>
            <a:xfrm>
              <a:off x="5669593" y="2077213"/>
              <a:ext cx="1130023" cy="2899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1052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</a:t>
              </a:r>
              <a:endParaRPr lang="ru-RU" sz="1052" dirty="0">
                <a:solidFill>
                  <a:srgbClr val="7CCA62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9" name="Picture 2" descr="Png File - User Access Icon Png Transparent PNG - 860x980 - Free Download  on Nice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59054" r="1136" b="2291"/>
            <a:stretch/>
          </p:blipFill>
          <p:spPr bwMode="auto">
            <a:xfrm>
              <a:off x="5569790" y="2149112"/>
              <a:ext cx="133200" cy="13320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Группа 151"/>
          <p:cNvGrpSpPr/>
          <p:nvPr/>
        </p:nvGrpSpPr>
        <p:grpSpPr>
          <a:xfrm>
            <a:off x="4729725" y="4986369"/>
            <a:ext cx="1298921" cy="701029"/>
            <a:chOff x="5409770" y="3143370"/>
            <a:chExt cx="1481175" cy="799390"/>
          </a:xfrm>
        </p:grpSpPr>
        <p:sp>
          <p:nvSpPr>
            <p:cNvPr id="153" name="TextBox 152"/>
            <p:cNvSpPr txBox="1"/>
            <p:nvPr/>
          </p:nvSpPr>
          <p:spPr>
            <a:xfrm>
              <a:off x="5553964" y="3621996"/>
              <a:ext cx="1165507" cy="32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1964">
                <a:defRPr/>
              </a:pPr>
              <a:r>
                <a:rPr lang="ru-RU" sz="1228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174 та </a:t>
              </a:r>
              <a:r>
                <a:rPr lang="ru-RU" sz="965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1228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4" name="Группа 153"/>
            <p:cNvGrpSpPr/>
            <p:nvPr/>
          </p:nvGrpSpPr>
          <p:grpSpPr>
            <a:xfrm>
              <a:off x="5596717" y="3509136"/>
              <a:ext cx="1080000" cy="119344"/>
              <a:chOff x="3235642" y="3516470"/>
              <a:chExt cx="1080000" cy="119344"/>
            </a:xfrm>
          </p:grpSpPr>
          <p:cxnSp>
            <p:nvCxnSpPr>
              <p:cNvPr id="157" name="Прямая соединительная линия 156"/>
              <p:cNvCxnSpPr/>
              <p:nvPr/>
            </p:nvCxnSpPr>
            <p:spPr>
              <a:xfrm>
                <a:off x="3235642" y="3516470"/>
                <a:ext cx="1080000" cy="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Равнобедренный треугольник 157"/>
              <p:cNvSpPr/>
              <p:nvPr/>
            </p:nvSpPr>
            <p:spPr>
              <a:xfrm flipH="1" flipV="1">
                <a:off x="3406110" y="3551995"/>
                <a:ext cx="739065" cy="83819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1964">
                  <a:defRPr/>
                </a:pPr>
                <a:endParaRPr lang="ru-RU" sz="157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5" name="Прямоугольник 154"/>
            <p:cNvSpPr/>
            <p:nvPr/>
          </p:nvSpPr>
          <p:spPr>
            <a:xfrm>
              <a:off x="5537916" y="3143370"/>
              <a:ext cx="1353029" cy="2899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1052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</a:t>
              </a:r>
              <a:endParaRPr lang="ru-RU" sz="1052" dirty="0">
                <a:solidFill>
                  <a:srgbClr val="7CCA62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6" name="Рисунок 155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5409770" y="3215269"/>
              <a:ext cx="133200" cy="1332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</p:pic>
      </p:grpSp>
      <p:grpSp>
        <p:nvGrpSpPr>
          <p:cNvPr id="159" name="Группа 158"/>
          <p:cNvGrpSpPr/>
          <p:nvPr/>
        </p:nvGrpSpPr>
        <p:grpSpPr>
          <a:xfrm>
            <a:off x="4755850" y="5913007"/>
            <a:ext cx="1249744" cy="701028"/>
            <a:chOff x="5397070" y="4237053"/>
            <a:chExt cx="1425097" cy="799391"/>
          </a:xfrm>
        </p:grpSpPr>
        <p:grpSp>
          <p:nvGrpSpPr>
            <p:cNvPr id="160" name="Группа 159"/>
            <p:cNvGrpSpPr/>
            <p:nvPr/>
          </p:nvGrpSpPr>
          <p:grpSpPr>
            <a:xfrm>
              <a:off x="5492902" y="4237053"/>
              <a:ext cx="1329265" cy="799391"/>
              <a:chOff x="5492902" y="4237053"/>
              <a:chExt cx="1329265" cy="799391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5508950" y="4715680"/>
                <a:ext cx="1165507" cy="32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01964">
                  <a:defRPr/>
                </a:pPr>
                <a:r>
                  <a:rPr lang="en-US" sz="1228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ru-RU" sz="1228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та </a:t>
                </a:r>
                <a:r>
                  <a:rPr lang="ru-RU" sz="965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банд</a:t>
                </a:r>
                <a:endParaRPr lang="ru-RU" sz="1228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3" name="Группа 162"/>
              <p:cNvGrpSpPr/>
              <p:nvPr/>
            </p:nvGrpSpPr>
            <p:grpSpPr>
              <a:xfrm>
                <a:off x="5551703" y="4602819"/>
                <a:ext cx="1080000" cy="119344"/>
                <a:chOff x="3235642" y="3516470"/>
                <a:chExt cx="1080000" cy="119344"/>
              </a:xfrm>
            </p:grpSpPr>
            <p:cxnSp>
              <p:nvCxnSpPr>
                <p:cNvPr id="165" name="Прямая соединительная линия 164"/>
                <p:cNvCxnSpPr/>
                <p:nvPr/>
              </p:nvCxnSpPr>
              <p:spPr>
                <a:xfrm>
                  <a:off x="3235642" y="3516470"/>
                  <a:ext cx="1080000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Равнобедренный треугольник 165"/>
                <p:cNvSpPr/>
                <p:nvPr/>
              </p:nvSpPr>
              <p:spPr>
                <a:xfrm flipH="1" flipV="1">
                  <a:off x="3406110" y="3551995"/>
                  <a:ext cx="739065" cy="83819"/>
                </a:xfrm>
                <a:prstGeom prst="triangl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01964">
                    <a:defRPr/>
                  </a:pPr>
                  <a:endParaRPr lang="ru-RU" sz="1579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64" name="Прямоугольник 163"/>
              <p:cNvSpPr/>
              <p:nvPr/>
            </p:nvSpPr>
            <p:spPr>
              <a:xfrm>
                <a:off x="5492902" y="4237053"/>
                <a:ext cx="1329265" cy="289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1964">
                  <a:defRPr/>
                </a:pPr>
                <a:r>
                  <a:rPr lang="uz-Cyrl-UZ" sz="1052" b="1" dirty="0">
                    <a:solidFill>
                      <a:srgbClr val="C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Бажарилмаган</a:t>
                </a:r>
                <a:endParaRPr lang="ru-RU" sz="1052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1" name="Picture 6" descr="Png File - Red Circle X Icon Transparent PNG - 980x980 - Free Download on  Nice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rgbClr val="E6482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8" t="4515" r="1139" b="2345"/>
            <a:stretch/>
          </p:blipFill>
          <p:spPr bwMode="auto">
            <a:xfrm>
              <a:off x="5397070" y="4308952"/>
              <a:ext cx="133200" cy="133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7" name="Группа 166"/>
          <p:cNvGrpSpPr/>
          <p:nvPr/>
        </p:nvGrpSpPr>
        <p:grpSpPr>
          <a:xfrm>
            <a:off x="6956297" y="4066084"/>
            <a:ext cx="1083822" cy="701029"/>
            <a:chOff x="7918771" y="2077213"/>
            <a:chExt cx="1235895" cy="799390"/>
          </a:xfrm>
        </p:grpSpPr>
        <p:sp>
          <p:nvSpPr>
            <p:cNvPr id="168" name="TextBox 167"/>
            <p:cNvSpPr txBox="1"/>
            <p:nvPr/>
          </p:nvSpPr>
          <p:spPr>
            <a:xfrm>
              <a:off x="7918771" y="2555839"/>
              <a:ext cx="1165507" cy="32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1964">
                <a:defRPr/>
              </a:pPr>
              <a:r>
                <a:rPr lang="ru-RU" sz="1228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 та</a:t>
              </a:r>
              <a:r>
                <a:rPr lang="ru-RU" sz="1228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965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1228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9" name="Группа 168"/>
            <p:cNvGrpSpPr/>
            <p:nvPr/>
          </p:nvGrpSpPr>
          <p:grpSpPr>
            <a:xfrm>
              <a:off x="7961524" y="2442979"/>
              <a:ext cx="1080000" cy="119344"/>
              <a:chOff x="3235642" y="3516470"/>
              <a:chExt cx="1080000" cy="119344"/>
            </a:xfrm>
          </p:grpSpPr>
          <p:cxnSp>
            <p:nvCxnSpPr>
              <p:cNvPr id="172" name="Прямая соединительная линия 171"/>
              <p:cNvCxnSpPr/>
              <p:nvPr/>
            </p:nvCxnSpPr>
            <p:spPr>
              <a:xfrm>
                <a:off x="3235642" y="3516470"/>
                <a:ext cx="1080000" cy="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Равнобедренный треугольник 172"/>
              <p:cNvSpPr/>
              <p:nvPr/>
            </p:nvSpPr>
            <p:spPr>
              <a:xfrm flipH="1" flipV="1">
                <a:off x="3406110" y="3551995"/>
                <a:ext cx="739065" cy="83819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1964">
                  <a:defRPr/>
                </a:pPr>
                <a:endParaRPr lang="ru-RU" sz="157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70" name="Прямоугольник 169"/>
            <p:cNvSpPr/>
            <p:nvPr/>
          </p:nvSpPr>
          <p:spPr>
            <a:xfrm>
              <a:off x="8024643" y="2077213"/>
              <a:ext cx="1130023" cy="2899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1052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</a:t>
              </a:r>
              <a:endParaRPr lang="ru-RU" sz="1052" dirty="0">
                <a:solidFill>
                  <a:srgbClr val="7CCA62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1" name="Picture 2" descr="Png File - User Access Icon Png Transparent PNG - 860x980 - Free Download  on Nice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59054" r="1136" b="2291"/>
            <a:stretch/>
          </p:blipFill>
          <p:spPr bwMode="auto">
            <a:xfrm>
              <a:off x="7924840" y="2149112"/>
              <a:ext cx="133200" cy="133200"/>
            </a:xfrm>
            <a:prstGeom prst="ellips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4" name="Группа 173"/>
          <p:cNvGrpSpPr/>
          <p:nvPr/>
        </p:nvGrpSpPr>
        <p:grpSpPr>
          <a:xfrm>
            <a:off x="6828406" y="5088348"/>
            <a:ext cx="1298921" cy="701028"/>
            <a:chOff x="7802920" y="3143370"/>
            <a:chExt cx="1481175" cy="799391"/>
          </a:xfrm>
        </p:grpSpPr>
        <p:sp>
          <p:nvSpPr>
            <p:cNvPr id="175" name="TextBox 174"/>
            <p:cNvSpPr txBox="1"/>
            <p:nvPr/>
          </p:nvSpPr>
          <p:spPr>
            <a:xfrm>
              <a:off x="7947114" y="3621997"/>
              <a:ext cx="1165507" cy="32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1964">
                <a:defRPr/>
              </a:pPr>
              <a:r>
                <a:rPr lang="ru-RU" sz="1228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 та </a:t>
              </a:r>
              <a:r>
                <a:rPr lang="ru-RU" sz="965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1228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6" name="Группа 175"/>
            <p:cNvGrpSpPr/>
            <p:nvPr/>
          </p:nvGrpSpPr>
          <p:grpSpPr>
            <a:xfrm>
              <a:off x="7989867" y="3509136"/>
              <a:ext cx="1080000" cy="119344"/>
              <a:chOff x="3235642" y="3516470"/>
              <a:chExt cx="1080000" cy="119344"/>
            </a:xfrm>
          </p:grpSpPr>
          <p:cxnSp>
            <p:nvCxnSpPr>
              <p:cNvPr id="179" name="Прямая соединительная линия 178"/>
              <p:cNvCxnSpPr/>
              <p:nvPr/>
            </p:nvCxnSpPr>
            <p:spPr>
              <a:xfrm>
                <a:off x="3235642" y="3516470"/>
                <a:ext cx="1080000" cy="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Равнобедренный треугольник 179"/>
              <p:cNvSpPr/>
              <p:nvPr/>
            </p:nvSpPr>
            <p:spPr>
              <a:xfrm flipH="1" flipV="1">
                <a:off x="3406110" y="3551995"/>
                <a:ext cx="739065" cy="83819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1964">
                  <a:defRPr/>
                </a:pPr>
                <a:endParaRPr lang="ru-RU" sz="157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77" name="Прямоугольник 176"/>
            <p:cNvSpPr/>
            <p:nvPr/>
          </p:nvSpPr>
          <p:spPr>
            <a:xfrm>
              <a:off x="7931066" y="3143370"/>
              <a:ext cx="1353029" cy="28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1052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</a:t>
              </a:r>
              <a:endParaRPr lang="ru-RU" sz="1052" dirty="0">
                <a:solidFill>
                  <a:srgbClr val="7CCA62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8" name="Рисунок 177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7802920" y="3215269"/>
              <a:ext cx="133200" cy="1332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</p:pic>
      </p:grpSp>
      <p:grpSp>
        <p:nvGrpSpPr>
          <p:cNvPr id="184" name="Группа 183"/>
          <p:cNvGrpSpPr/>
          <p:nvPr/>
        </p:nvGrpSpPr>
        <p:grpSpPr>
          <a:xfrm>
            <a:off x="6854533" y="6110611"/>
            <a:ext cx="1249744" cy="701028"/>
            <a:chOff x="7790220" y="4237053"/>
            <a:chExt cx="1425096" cy="799391"/>
          </a:xfrm>
        </p:grpSpPr>
        <p:sp>
          <p:nvSpPr>
            <p:cNvPr id="185" name="TextBox 184"/>
            <p:cNvSpPr txBox="1"/>
            <p:nvPr/>
          </p:nvSpPr>
          <p:spPr>
            <a:xfrm>
              <a:off x="7902100" y="4715680"/>
              <a:ext cx="1165506" cy="32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1964">
                <a:defRPr/>
              </a:pPr>
              <a:r>
                <a:rPr lang="ru-RU" sz="1228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та </a:t>
              </a:r>
              <a:r>
                <a:rPr lang="ru-RU" sz="965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1228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6" name="Группа 185"/>
            <p:cNvGrpSpPr/>
            <p:nvPr/>
          </p:nvGrpSpPr>
          <p:grpSpPr>
            <a:xfrm>
              <a:off x="7944853" y="4602819"/>
              <a:ext cx="1080000" cy="119344"/>
              <a:chOff x="3235642" y="3516470"/>
              <a:chExt cx="1080000" cy="119344"/>
            </a:xfrm>
          </p:grpSpPr>
          <p:cxnSp>
            <p:nvCxnSpPr>
              <p:cNvPr id="189" name="Прямая соединительная линия 188"/>
              <p:cNvCxnSpPr/>
              <p:nvPr/>
            </p:nvCxnSpPr>
            <p:spPr>
              <a:xfrm>
                <a:off x="3235642" y="3516470"/>
                <a:ext cx="1080000" cy="0"/>
              </a:xfrm>
              <a:prstGeom prst="line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Равнобедренный треугольник 189"/>
              <p:cNvSpPr/>
              <p:nvPr/>
            </p:nvSpPr>
            <p:spPr>
              <a:xfrm flipH="1" flipV="1">
                <a:off x="3406110" y="3551995"/>
                <a:ext cx="739065" cy="83819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01964">
                  <a:defRPr/>
                </a:pPr>
                <a:endParaRPr lang="ru-RU" sz="157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87" name="Прямоугольник 186"/>
            <p:cNvSpPr/>
            <p:nvPr/>
          </p:nvSpPr>
          <p:spPr>
            <a:xfrm>
              <a:off x="7886052" y="4237053"/>
              <a:ext cx="1329264" cy="289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1052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Бажарилмаган</a:t>
              </a:r>
              <a:endParaRPr lang="ru-RU" sz="1052" dirty="0">
                <a:solidFill>
                  <a:srgbClr val="7CCA62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8" name="Picture 6" descr="Png File - Red Circle X Icon Transparent PNG - 980x980 - Free Download on  Nice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rgbClr val="E6482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8" t="4515" r="1139" b="2345"/>
            <a:stretch/>
          </p:blipFill>
          <p:spPr bwMode="auto">
            <a:xfrm>
              <a:off x="7790220" y="4308952"/>
              <a:ext cx="133200" cy="133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1" name="Прямая соединительная линия 190"/>
          <p:cNvCxnSpPr/>
          <p:nvPr/>
        </p:nvCxnSpPr>
        <p:spPr>
          <a:xfrm rot="16200000" flipH="1">
            <a:off x="1122452" y="3920324"/>
            <a:ext cx="0" cy="17995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Группа 192"/>
          <p:cNvGrpSpPr/>
          <p:nvPr/>
        </p:nvGrpSpPr>
        <p:grpSpPr>
          <a:xfrm>
            <a:off x="643468" y="3710503"/>
            <a:ext cx="947110" cy="104659"/>
            <a:chOff x="3235642" y="3516470"/>
            <a:chExt cx="1080000" cy="119344"/>
          </a:xfrm>
        </p:grpSpPr>
        <p:cxnSp>
          <p:nvCxnSpPr>
            <p:cNvPr id="202" name="Прямая соединительная линия 201"/>
            <p:cNvCxnSpPr/>
            <p:nvPr/>
          </p:nvCxnSpPr>
          <p:spPr>
            <a:xfrm>
              <a:off x="3235642" y="3516470"/>
              <a:ext cx="108000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Равнобедренный треугольник 202"/>
            <p:cNvSpPr/>
            <p:nvPr/>
          </p:nvSpPr>
          <p:spPr>
            <a:xfrm flipH="1" flipV="1">
              <a:off x="3406110" y="3551995"/>
              <a:ext cx="739065" cy="8381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4" name="Группа 193"/>
          <p:cNvGrpSpPr/>
          <p:nvPr/>
        </p:nvGrpSpPr>
        <p:grpSpPr>
          <a:xfrm>
            <a:off x="208209" y="4050988"/>
            <a:ext cx="1843751" cy="553183"/>
            <a:chOff x="300630" y="6011101"/>
            <a:chExt cx="2102449" cy="630800"/>
          </a:xfrm>
        </p:grpSpPr>
        <p:sp>
          <p:nvSpPr>
            <p:cNvPr id="195" name="Прямоугольник 194"/>
            <p:cNvSpPr/>
            <p:nvPr/>
          </p:nvSpPr>
          <p:spPr>
            <a:xfrm>
              <a:off x="441353" y="6011101"/>
              <a:ext cx="1700333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Прямоугольник 195"/>
            <p:cNvSpPr/>
            <p:nvPr/>
          </p:nvSpPr>
          <p:spPr>
            <a:xfrm>
              <a:off x="441353" y="6196902"/>
              <a:ext cx="1961726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Прямоугольник 196"/>
            <p:cNvSpPr/>
            <p:nvPr/>
          </p:nvSpPr>
          <p:spPr>
            <a:xfrm>
              <a:off x="441352" y="6382702"/>
              <a:ext cx="1866674" cy="259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Бажарилмаган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8" name="Группа 197"/>
            <p:cNvGrpSpPr/>
            <p:nvPr/>
          </p:nvGrpSpPr>
          <p:grpSpPr>
            <a:xfrm>
              <a:off x="300630" y="6073353"/>
              <a:ext cx="133200" cy="499415"/>
              <a:chOff x="261126" y="2413932"/>
              <a:chExt cx="133200" cy="499415"/>
            </a:xfrm>
          </p:grpSpPr>
          <p:pic>
            <p:nvPicPr>
              <p:cNvPr id="199" name="Picture 2" descr="Png File - User Access Icon Png Transparent PNG - 860x980 - Free Download  on Nice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48" t="59054" r="1136" b="2291"/>
              <a:stretch/>
            </p:blipFill>
            <p:spPr bwMode="auto">
              <a:xfrm>
                <a:off x="261126" y="2413932"/>
                <a:ext cx="133200" cy="1332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Рисунок 199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261126" y="2597039"/>
                <a:ext cx="133200" cy="1332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</p:pic>
          <p:pic>
            <p:nvPicPr>
              <p:cNvPr id="201" name="Picture 6" descr="Png File - Red Circle X Icon Transparent PNG - 980x980 - Free Download on  Nice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duotone>
                  <a:srgbClr val="E64823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" t="4515" r="1139" b="2345"/>
              <a:stretch/>
            </p:blipFill>
            <p:spPr bwMode="auto">
              <a:xfrm>
                <a:off x="261126" y="2780147"/>
                <a:ext cx="133200" cy="1332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5" name="Группа 204"/>
          <p:cNvGrpSpPr/>
          <p:nvPr/>
        </p:nvGrpSpPr>
        <p:grpSpPr>
          <a:xfrm>
            <a:off x="9087859" y="3710503"/>
            <a:ext cx="947109" cy="104659"/>
            <a:chOff x="3235642" y="3516470"/>
            <a:chExt cx="1080000" cy="119344"/>
          </a:xfrm>
        </p:grpSpPr>
        <p:cxnSp>
          <p:nvCxnSpPr>
            <p:cNvPr id="214" name="Прямая соединительная линия 213"/>
            <p:cNvCxnSpPr/>
            <p:nvPr/>
          </p:nvCxnSpPr>
          <p:spPr>
            <a:xfrm>
              <a:off x="3235642" y="3516470"/>
              <a:ext cx="108000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Равнобедренный треугольник 214"/>
            <p:cNvSpPr/>
            <p:nvPr/>
          </p:nvSpPr>
          <p:spPr>
            <a:xfrm flipH="1" flipV="1">
              <a:off x="3406110" y="3551995"/>
              <a:ext cx="739065" cy="8381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6" name="Группа 205"/>
          <p:cNvGrpSpPr/>
          <p:nvPr/>
        </p:nvGrpSpPr>
        <p:grpSpPr>
          <a:xfrm>
            <a:off x="8652600" y="4050988"/>
            <a:ext cx="1843749" cy="553183"/>
            <a:chOff x="300630" y="6011101"/>
            <a:chExt cx="2102449" cy="630800"/>
          </a:xfrm>
        </p:grpSpPr>
        <p:sp>
          <p:nvSpPr>
            <p:cNvPr id="207" name="Прямоугольник 206"/>
            <p:cNvSpPr/>
            <p:nvPr/>
          </p:nvSpPr>
          <p:spPr>
            <a:xfrm>
              <a:off x="441354" y="6011101"/>
              <a:ext cx="1771622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r>
                <a:rPr lang="ru-RU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Прямоугольник 207"/>
            <p:cNvSpPr/>
            <p:nvPr/>
          </p:nvSpPr>
          <p:spPr>
            <a:xfrm>
              <a:off x="441352" y="6196902"/>
              <a:ext cx="1961727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Прямоугольник 208"/>
            <p:cNvSpPr/>
            <p:nvPr/>
          </p:nvSpPr>
          <p:spPr>
            <a:xfrm>
              <a:off x="441352" y="6382702"/>
              <a:ext cx="1866676" cy="259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Бажарилмаган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0" name="Группа 209"/>
            <p:cNvGrpSpPr/>
            <p:nvPr/>
          </p:nvGrpSpPr>
          <p:grpSpPr>
            <a:xfrm>
              <a:off x="300630" y="6073353"/>
              <a:ext cx="133200" cy="499415"/>
              <a:chOff x="261126" y="2413932"/>
              <a:chExt cx="133200" cy="499415"/>
            </a:xfrm>
          </p:grpSpPr>
          <p:pic>
            <p:nvPicPr>
              <p:cNvPr id="211" name="Picture 2" descr="Png File - User Access Icon Png Transparent PNG - 860x980 - Free Download  on Nice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48" t="59054" r="1136" b="2291"/>
              <a:stretch/>
            </p:blipFill>
            <p:spPr bwMode="auto">
              <a:xfrm>
                <a:off x="261126" y="2413932"/>
                <a:ext cx="133200" cy="1332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2" name="Рисунок 211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261126" y="2597039"/>
                <a:ext cx="133200" cy="1332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</p:pic>
          <p:pic>
            <p:nvPicPr>
              <p:cNvPr id="213" name="Picture 6" descr="Png File - Red Circle X Icon Transparent PNG - 980x980 - Free Download on  Nice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duotone>
                  <a:srgbClr val="E64823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" t="4515" r="1139" b="2345"/>
              <a:stretch/>
            </p:blipFill>
            <p:spPr bwMode="auto">
              <a:xfrm>
                <a:off x="261126" y="2780147"/>
                <a:ext cx="133200" cy="1332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7" name="Группа 216"/>
          <p:cNvGrpSpPr/>
          <p:nvPr/>
        </p:nvGrpSpPr>
        <p:grpSpPr>
          <a:xfrm>
            <a:off x="2775778" y="3710503"/>
            <a:ext cx="947109" cy="104659"/>
            <a:chOff x="3235642" y="3516470"/>
            <a:chExt cx="1080000" cy="119344"/>
          </a:xfrm>
        </p:grpSpPr>
        <p:cxnSp>
          <p:nvCxnSpPr>
            <p:cNvPr id="226" name="Прямая соединительная линия 225"/>
            <p:cNvCxnSpPr/>
            <p:nvPr/>
          </p:nvCxnSpPr>
          <p:spPr>
            <a:xfrm>
              <a:off x="3235642" y="3516470"/>
              <a:ext cx="108000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Равнобедренный треугольник 226"/>
            <p:cNvSpPr/>
            <p:nvPr/>
          </p:nvSpPr>
          <p:spPr>
            <a:xfrm flipH="1" flipV="1">
              <a:off x="3406110" y="3551995"/>
              <a:ext cx="739065" cy="8381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1964">
                <a:defRPr/>
              </a:pPr>
              <a:endParaRPr lang="ru-RU" sz="157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18" name="Группа 217"/>
          <p:cNvGrpSpPr/>
          <p:nvPr/>
        </p:nvGrpSpPr>
        <p:grpSpPr>
          <a:xfrm>
            <a:off x="2340519" y="4050988"/>
            <a:ext cx="1843749" cy="553183"/>
            <a:chOff x="300630" y="6011101"/>
            <a:chExt cx="2102449" cy="630800"/>
          </a:xfrm>
        </p:grpSpPr>
        <p:sp>
          <p:nvSpPr>
            <p:cNvPr id="219" name="Прямоугольник 218"/>
            <p:cNvSpPr/>
            <p:nvPr/>
          </p:nvSpPr>
          <p:spPr>
            <a:xfrm>
              <a:off x="441354" y="6011101"/>
              <a:ext cx="1771622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uz-Cyrl-UZ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lang="ru-RU" sz="877" b="1" dirty="0">
                  <a:solidFill>
                    <a:srgbClr val="7CCA62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Прямоугольник 219"/>
            <p:cNvSpPr/>
            <p:nvPr/>
          </p:nvSpPr>
          <p:spPr>
            <a:xfrm>
              <a:off x="441352" y="6196902"/>
              <a:ext cx="1961727" cy="269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lnSpc>
                  <a:spcPct val="107000"/>
                </a:lnSpc>
                <a:defRPr/>
              </a:pP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Бажарилмоқда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 </a:t>
              </a:r>
              <a:r>
                <a:rPr lang="uz-Cyrl-UZ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</a:t>
              </a:r>
              <a:r>
                <a:rPr lang="ru-RU" sz="877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Прямоугольник 220"/>
            <p:cNvSpPr/>
            <p:nvPr/>
          </p:nvSpPr>
          <p:spPr>
            <a:xfrm>
              <a:off x="441352" y="6382702"/>
              <a:ext cx="1866676" cy="259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1964">
                <a:defRPr/>
              </a:pP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Бажарилмаган </a:t>
              </a:r>
              <a:r>
                <a:rPr lang="uz-Cyrl-UZ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–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uz-Cyrl-UZ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ru-RU" sz="877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та </a:t>
              </a:r>
              <a:r>
                <a:rPr lang="ru-RU" sz="87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банд</a:t>
              </a:r>
              <a:endParaRPr lang="ru-RU" sz="877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2" name="Группа 221"/>
            <p:cNvGrpSpPr/>
            <p:nvPr/>
          </p:nvGrpSpPr>
          <p:grpSpPr>
            <a:xfrm>
              <a:off x="300630" y="6073353"/>
              <a:ext cx="133200" cy="499415"/>
              <a:chOff x="261126" y="2413932"/>
              <a:chExt cx="133200" cy="499415"/>
            </a:xfrm>
          </p:grpSpPr>
          <p:pic>
            <p:nvPicPr>
              <p:cNvPr id="223" name="Picture 2" descr="Png File - User Access Icon Png Transparent PNG - 860x980 - Free Download  on Nice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48" t="59054" r="1136" b="2291"/>
              <a:stretch/>
            </p:blipFill>
            <p:spPr bwMode="auto">
              <a:xfrm>
                <a:off x="261126" y="2413932"/>
                <a:ext cx="133200" cy="13320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4" name="Рисунок 223"/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261126" y="2597039"/>
                <a:ext cx="133200" cy="1332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</p:pic>
          <p:pic>
            <p:nvPicPr>
              <p:cNvPr id="225" name="Picture 6" descr="Png File - Red Circle X Icon Transparent PNG - 980x980 - Free Download on  Nice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duotone>
                  <a:srgbClr val="E64823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" t="4515" r="1139" b="2345"/>
              <a:stretch/>
            </p:blipFill>
            <p:spPr bwMode="auto">
              <a:xfrm>
                <a:off x="261126" y="2780147"/>
                <a:ext cx="133200" cy="1332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28" name="Прямая соединительная линия 227"/>
          <p:cNvCxnSpPr/>
          <p:nvPr/>
        </p:nvCxnSpPr>
        <p:spPr>
          <a:xfrm rot="16200000" flipH="1">
            <a:off x="3225119" y="3920325"/>
            <a:ext cx="0" cy="17995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/>
          <p:nvPr/>
        </p:nvCxnSpPr>
        <p:spPr>
          <a:xfrm rot="16200000" flipH="1">
            <a:off x="9549610" y="3920324"/>
            <a:ext cx="0" cy="17995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/>
          <p:nvPr/>
        </p:nvCxnSpPr>
        <p:spPr>
          <a:xfrm>
            <a:off x="6993788" y="3710499"/>
            <a:ext cx="94710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Равнобедренный треугольник 231"/>
          <p:cNvSpPr/>
          <p:nvPr/>
        </p:nvSpPr>
        <p:spPr>
          <a:xfrm flipH="1" flipV="1">
            <a:off x="7143280" y="3741653"/>
            <a:ext cx="648125" cy="7350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1964">
              <a:defRPr/>
            </a:pPr>
            <a:endParaRPr lang="ru-RU" sz="1579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>
            <a:off x="4895108" y="3710499"/>
            <a:ext cx="94710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Равнобедренный треугольник 234"/>
          <p:cNvSpPr/>
          <p:nvPr/>
        </p:nvSpPr>
        <p:spPr>
          <a:xfrm flipH="1" flipV="1">
            <a:off x="5044600" y="3741653"/>
            <a:ext cx="648125" cy="7350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1964">
              <a:defRPr/>
            </a:pPr>
            <a:endParaRPr lang="ru-RU" sz="157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6" name="Прямоугольник 235"/>
          <p:cNvSpPr/>
          <p:nvPr/>
        </p:nvSpPr>
        <p:spPr>
          <a:xfrm>
            <a:off x="4397340" y="6595245"/>
            <a:ext cx="191154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700" b="1" i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ПҚ-5063-сон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қарори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6-банднинг </a:t>
            </a:r>
            <a:r>
              <a:rPr lang="ru-RU" sz="700" b="1" i="1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бир</a:t>
            </a:r>
            <a:r>
              <a:rPr lang="ru-RU" sz="700" b="1" i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топшириғи</a:t>
            </a:r>
            <a:r>
              <a:rPr lang="ru-RU" sz="700" b="1" i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Энергетика </a:t>
            </a:r>
            <a:r>
              <a:rPr lang="ru-RU" sz="700" b="1" i="1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вазирлигининг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бюджетдан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ташқари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Ёқилғи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-энергетика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тармоғини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ривожлантириш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жамғармаси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ҳисобидан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05.05.2022й.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ҳолатига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 млрд. </a:t>
            </a:r>
            <a:r>
              <a:rPr lang="ru-RU" sz="700" b="1" i="1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сўм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маблағ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7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ажратилмади</a:t>
            </a:r>
            <a:r>
              <a:rPr lang="ru-RU" sz="7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700" b="1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248</Words>
  <Application>Microsoft Office PowerPoint</Application>
  <PresentationFormat>Произвольный</PresentationFormat>
  <Paragraphs>62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Rushana Musaeva</dc:creator>
  <cp:lastModifiedBy>Rushana Musaeva</cp:lastModifiedBy>
  <cp:revision>24</cp:revision>
  <cp:lastPrinted>2022-05-09T14:04:53Z</cp:lastPrinted>
  <dcterms:created xsi:type="dcterms:W3CDTF">2022-05-09T08:15:41Z</dcterms:created>
  <dcterms:modified xsi:type="dcterms:W3CDTF">2022-05-18T10:17:58Z</dcterms:modified>
</cp:coreProperties>
</file>