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746F93"/>
    <a:srgbClr val="BE9CB3"/>
    <a:srgbClr val="595959"/>
    <a:srgbClr val="5F648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snapToGrid="0">
      <p:cViewPr varScale="1">
        <p:scale>
          <a:sx n="81" d="100"/>
          <a:sy n="81" d="100"/>
        </p:scale>
        <p:origin x="90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5045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045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9F3199FE-D3F4-4DB7-839A-05384328F25C}" type="datetimeFigureOut">
              <a:rPr altLang="en-US" lang="zh-CN" smtClean="0"/>
            </a:fld>
            <a:endParaRPr altLang="en-US" lang="zh-CN"/>
          </a:p>
        </p:txBody>
      </p:sp>
      <p:sp>
        <p:nvSpPr>
          <p:cNvPr id="1050455"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50456"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5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045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0FA8791-0B85-476E-85AE-5C09E31F7282}"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762" name=""/>
          <p:cNvSpPr>
            <a:spLocks noGrp="1"/>
          </p:cNvSpPr>
          <p:nvPr>
            <p:ph type="body"/>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9305" name="幻灯片图像占位符 1"/>
          <p:cNvSpPr>
            <a:spLocks noChangeAspect="1" noRot="1" noGrp="1"/>
          </p:cNvSpPr>
          <p:nvPr>
            <p:ph type="sldImg"/>
          </p:nvPr>
        </p:nvSpPr>
        <p:spPr/>
      </p:sp>
      <p:sp>
        <p:nvSpPr>
          <p:cNvPr id="1049306" name="备注占位符 2"/>
          <p:cNvSpPr>
            <a:spLocks noGrp="1"/>
          </p:cNvSpPr>
          <p:nvPr>
            <p:ph type="body" idx="1"/>
          </p:nvPr>
        </p:nvSpPr>
        <p:spPr/>
        <p:txBody>
          <a:bodyPr/>
          <a:p>
            <a:endParaRPr altLang="en-US" lang="zh-CN"/>
          </a:p>
        </p:txBody>
      </p:sp>
      <p:sp>
        <p:nvSpPr>
          <p:cNvPr id="1049307" name="灯片编号占位符 3"/>
          <p:cNvSpPr>
            <a:spLocks noGrp="1"/>
          </p:cNvSpPr>
          <p:nvPr>
            <p:ph type="sldNum" sz="quarter" idx="10"/>
          </p:nvPr>
        </p:nvSpPr>
        <p:spPr/>
        <p:txBody>
          <a:bodyPr/>
          <a:p>
            <a:fld id="{A26B02EC-97C0-4E19-AA45-E904FCC1D11E}"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9485" name="幻灯片图像占位符 1"/>
          <p:cNvSpPr>
            <a:spLocks noChangeAspect="1" noRot="1" noGrp="1"/>
          </p:cNvSpPr>
          <p:nvPr>
            <p:ph type="sldImg"/>
          </p:nvPr>
        </p:nvSpPr>
        <p:spPr/>
      </p:sp>
      <p:sp>
        <p:nvSpPr>
          <p:cNvPr id="1049486" name="备注占位符 2"/>
          <p:cNvSpPr>
            <a:spLocks noGrp="1"/>
          </p:cNvSpPr>
          <p:nvPr>
            <p:ph type="body" idx="1"/>
          </p:nvPr>
        </p:nvSpPr>
        <p:spPr/>
        <p:txBody>
          <a:bodyPr/>
          <a:p>
            <a:endParaRPr altLang="en-US" lang="zh-CN"/>
          </a:p>
        </p:txBody>
      </p:sp>
      <p:sp>
        <p:nvSpPr>
          <p:cNvPr id="1049487" name="灯片编号占位符 3"/>
          <p:cNvSpPr>
            <a:spLocks noGrp="1"/>
          </p:cNvSpPr>
          <p:nvPr>
            <p:ph type="sldNum" sz="quarter" idx="10"/>
          </p:nvPr>
        </p:nvSpPr>
        <p:spPr/>
        <p:txBody>
          <a:bodyPr/>
          <a:p>
            <a:fld id="{A26B02EC-97C0-4E19-AA45-E904FCC1D11E}"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9673" name="幻灯片图像占位符 1"/>
          <p:cNvSpPr>
            <a:spLocks noChangeAspect="1" noRot="1" noGrp="1"/>
          </p:cNvSpPr>
          <p:nvPr>
            <p:ph type="sldImg"/>
          </p:nvPr>
        </p:nvSpPr>
        <p:spPr/>
      </p:sp>
      <p:sp>
        <p:nvSpPr>
          <p:cNvPr id="1049674" name="备注占位符 2"/>
          <p:cNvSpPr>
            <a:spLocks noGrp="1"/>
          </p:cNvSpPr>
          <p:nvPr>
            <p:ph type="body" idx="1"/>
          </p:nvPr>
        </p:nvSpPr>
        <p:spPr/>
        <p:txBody>
          <a:bodyPr/>
          <a:p>
            <a:endParaRPr altLang="en-US" dirty="0" lang="zh-CN"/>
          </a:p>
        </p:txBody>
      </p:sp>
      <p:sp>
        <p:nvSpPr>
          <p:cNvPr id="1049675" name="灯片编号占位符 3"/>
          <p:cNvSpPr>
            <a:spLocks noGrp="1"/>
          </p:cNvSpPr>
          <p:nvPr>
            <p:ph type="sldNum" sz="quarter" idx="10"/>
          </p:nvPr>
        </p:nvSpPr>
        <p:spPr/>
        <p:txBody>
          <a:bodyPr/>
          <a:p>
            <a:fld id="{7C0931A1-052E-4952-ADA5-E9520603A2CA}"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9855" name="幻灯片图像占位符 1"/>
          <p:cNvSpPr>
            <a:spLocks noChangeAspect="1" noRot="1" noGrp="1"/>
          </p:cNvSpPr>
          <p:nvPr>
            <p:ph type="sldImg"/>
          </p:nvPr>
        </p:nvSpPr>
        <p:spPr/>
      </p:sp>
      <p:sp>
        <p:nvSpPr>
          <p:cNvPr id="1049856" name="备注占位符 2"/>
          <p:cNvSpPr>
            <a:spLocks noGrp="1"/>
          </p:cNvSpPr>
          <p:nvPr>
            <p:ph type="body" idx="1"/>
          </p:nvPr>
        </p:nvSpPr>
        <p:spPr/>
        <p:txBody>
          <a:bodyPr/>
          <a:p>
            <a:endParaRPr altLang="en-US" lang="zh-CN"/>
          </a:p>
        </p:txBody>
      </p:sp>
      <p:sp>
        <p:nvSpPr>
          <p:cNvPr id="1049857"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50035" name="幻灯片图像占位符 1"/>
          <p:cNvSpPr>
            <a:spLocks noChangeAspect="1" noRot="1" noGrp="1"/>
          </p:cNvSpPr>
          <p:nvPr>
            <p:ph type="sldImg"/>
          </p:nvPr>
        </p:nvSpPr>
        <p:spPr/>
      </p:sp>
      <p:sp>
        <p:nvSpPr>
          <p:cNvPr id="1050036" name="备注占位符 2"/>
          <p:cNvSpPr>
            <a:spLocks noGrp="1"/>
          </p:cNvSpPr>
          <p:nvPr>
            <p:ph type="body" idx="1"/>
          </p:nvPr>
        </p:nvSpPr>
        <p:spPr/>
        <p:txBody>
          <a:bodyPr/>
          <a:p>
            <a:endParaRPr altLang="en-US" lang="zh-CN"/>
          </a:p>
        </p:txBody>
      </p:sp>
      <p:sp>
        <p:nvSpPr>
          <p:cNvPr id="1050037" name="灯片编号占位符 3"/>
          <p:cNvSpPr>
            <a:spLocks noGrp="1"/>
          </p:cNvSpPr>
          <p:nvPr>
            <p:ph type="sldNum" sz="quarter" idx="10"/>
          </p:nvPr>
        </p:nvSpPr>
        <p:spPr/>
        <p:txBody>
          <a:bodyPr/>
          <a:p>
            <a:fld id="{AC1CDDB6-9008-4A4D-86C6-F2AA4FBCEC3D}"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50396" name="幻灯片图像占位符 1"/>
          <p:cNvSpPr>
            <a:spLocks noChangeAspect="1" noRot="1" noGrp="1"/>
          </p:cNvSpPr>
          <p:nvPr>
            <p:ph type="sldImg"/>
          </p:nvPr>
        </p:nvSpPr>
        <p:spPr/>
      </p:sp>
      <p:sp>
        <p:nvSpPr>
          <p:cNvPr id="1050397" name="备注占位符 2"/>
          <p:cNvSpPr>
            <a:spLocks noGrp="1"/>
          </p:cNvSpPr>
          <p:nvPr>
            <p:ph type="body" idx="1"/>
          </p:nvPr>
        </p:nvSpPr>
        <p:spPr/>
        <p:txBody>
          <a:bodyPr/>
          <a:p>
            <a:endParaRPr altLang="en-US" lang="zh-CN"/>
          </a:p>
        </p:txBody>
      </p:sp>
      <p:sp>
        <p:nvSpPr>
          <p:cNvPr id="1050398"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5"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583" name="日期占位符 3"/>
          <p:cNvSpPr>
            <a:spLocks noGrp="1"/>
          </p:cNvSpPr>
          <p:nvPr>
            <p:ph type="dt" sz="half" idx="10"/>
          </p:nvPr>
        </p:nvSpPr>
        <p:spPr/>
        <p:txBody>
          <a:bodyPr/>
          <a:p>
            <a:fld id="{AE674750-D6D4-48D4-8F37-0C34714DA326}"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8" name=""/>
        <p:cNvGrpSpPr/>
        <p:nvPr/>
      </p:nvGrpSpPr>
      <p:grpSpPr>
        <a:xfrm>
          <a:off x="0" y="0"/>
          <a:ext cx="0" cy="0"/>
          <a:chOff x="0" y="0"/>
          <a:chExt cx="0" cy="0"/>
        </a:xfrm>
      </p:grpSpPr>
      <p:sp>
        <p:nvSpPr>
          <p:cNvPr id="1050423" name="标题 1"/>
          <p:cNvSpPr>
            <a:spLocks noGrp="1"/>
          </p:cNvSpPr>
          <p:nvPr>
            <p:ph type="title"/>
          </p:nvPr>
        </p:nvSpPr>
        <p:spPr/>
        <p:txBody>
          <a:bodyPr/>
          <a:p>
            <a:r>
              <a:rPr altLang="en-US" lang="zh-CN"/>
              <a:t>单击此处编辑母版标题样式</a:t>
            </a:r>
            <a:endParaRPr altLang="en-US" lang="zh-CN"/>
          </a:p>
        </p:txBody>
      </p:sp>
      <p:sp>
        <p:nvSpPr>
          <p:cNvPr id="1050424"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25" name="日期占位符 3"/>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26" name="页脚占位符 4"/>
          <p:cNvSpPr>
            <a:spLocks noGrp="1"/>
          </p:cNvSpPr>
          <p:nvPr>
            <p:ph type="ftr" sz="quarter" idx="11"/>
          </p:nvPr>
        </p:nvSpPr>
        <p:spPr/>
        <p:txBody>
          <a:bodyPr/>
          <a:p>
            <a:endParaRPr altLang="en-US" lang="zh-CN"/>
          </a:p>
        </p:txBody>
      </p:sp>
      <p:sp>
        <p:nvSpPr>
          <p:cNvPr id="1050427" name="灯片编号占位符 5"/>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75" name=""/>
        <p:cNvGrpSpPr/>
        <p:nvPr/>
      </p:nvGrpSpPr>
      <p:grpSpPr>
        <a:xfrm>
          <a:off x="0" y="0"/>
          <a:ext cx="0" cy="0"/>
          <a:chOff x="0" y="0"/>
          <a:chExt cx="0" cy="0"/>
        </a:xfrm>
      </p:grpSpPr>
      <p:sp>
        <p:nvSpPr>
          <p:cNvPr id="1050407"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50408"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09" name="日期占位符 3"/>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10" name="页脚占位符 4"/>
          <p:cNvSpPr>
            <a:spLocks noGrp="1"/>
          </p:cNvSpPr>
          <p:nvPr>
            <p:ph type="ftr" sz="quarter" idx="11"/>
          </p:nvPr>
        </p:nvSpPr>
        <p:spPr/>
        <p:txBody>
          <a:bodyPr/>
          <a:p>
            <a:endParaRPr altLang="en-US" lang="zh-CN"/>
          </a:p>
        </p:txBody>
      </p:sp>
      <p:sp>
        <p:nvSpPr>
          <p:cNvPr id="1050411" name="灯片编号占位符 5"/>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60"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6" name=""/>
        <p:cNvGrpSpPr/>
        <p:nvPr/>
      </p:nvGrpSpPr>
      <p:grpSpPr>
        <a:xfrm>
          <a:off x="0" y="0"/>
          <a:ext cx="0" cy="0"/>
          <a:chOff x="0" y="0"/>
          <a:chExt cx="0" cy="0"/>
        </a:xfrm>
      </p:grpSpPr>
      <p:sp>
        <p:nvSpPr>
          <p:cNvPr id="1050412" name="标题 1"/>
          <p:cNvSpPr>
            <a:spLocks noGrp="1"/>
          </p:cNvSpPr>
          <p:nvPr>
            <p:ph type="title"/>
          </p:nvPr>
        </p:nvSpPr>
        <p:spPr/>
        <p:txBody>
          <a:bodyPr/>
          <a:p>
            <a:r>
              <a:rPr altLang="en-US" lang="zh-CN"/>
              <a:t>单击此处编辑母版标题样式</a:t>
            </a:r>
            <a:endParaRPr altLang="en-US" lang="zh-CN"/>
          </a:p>
        </p:txBody>
      </p:sp>
      <p:sp>
        <p:nvSpPr>
          <p:cNvPr id="1050413"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14" name="日期占位符 3"/>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15" name="页脚占位符 4"/>
          <p:cNvSpPr>
            <a:spLocks noGrp="1"/>
          </p:cNvSpPr>
          <p:nvPr>
            <p:ph type="ftr" sz="quarter" idx="11"/>
          </p:nvPr>
        </p:nvSpPr>
        <p:spPr/>
        <p:txBody>
          <a:bodyPr/>
          <a:p>
            <a:endParaRPr altLang="en-US" lang="zh-CN"/>
          </a:p>
        </p:txBody>
      </p:sp>
      <p:sp>
        <p:nvSpPr>
          <p:cNvPr id="1050416" name="灯片编号占位符 5"/>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50428"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50429"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50430" name="日期占位符 3"/>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31" name="页脚占位符 4"/>
          <p:cNvSpPr>
            <a:spLocks noGrp="1"/>
          </p:cNvSpPr>
          <p:nvPr>
            <p:ph type="ftr" sz="quarter" idx="11"/>
          </p:nvPr>
        </p:nvSpPr>
        <p:spPr/>
        <p:txBody>
          <a:bodyPr/>
          <a:p>
            <a:endParaRPr altLang="en-US" lang="zh-CN"/>
          </a:p>
        </p:txBody>
      </p:sp>
      <p:sp>
        <p:nvSpPr>
          <p:cNvPr id="1050432" name="灯片编号占位符 5"/>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0" name=""/>
        <p:cNvGrpSpPr/>
        <p:nvPr/>
      </p:nvGrpSpPr>
      <p:grpSpPr>
        <a:xfrm>
          <a:off x="0" y="0"/>
          <a:ext cx="0" cy="0"/>
          <a:chOff x="0" y="0"/>
          <a:chExt cx="0" cy="0"/>
        </a:xfrm>
      </p:grpSpPr>
      <p:sp>
        <p:nvSpPr>
          <p:cNvPr id="1050433" name="标题 1"/>
          <p:cNvSpPr>
            <a:spLocks noGrp="1"/>
          </p:cNvSpPr>
          <p:nvPr>
            <p:ph type="title"/>
          </p:nvPr>
        </p:nvSpPr>
        <p:spPr/>
        <p:txBody>
          <a:bodyPr/>
          <a:p>
            <a:r>
              <a:rPr altLang="en-US" lang="zh-CN"/>
              <a:t>单击此处编辑母版标题样式</a:t>
            </a:r>
            <a:endParaRPr altLang="en-US" lang="zh-CN"/>
          </a:p>
        </p:txBody>
      </p:sp>
      <p:sp>
        <p:nvSpPr>
          <p:cNvPr id="1050434"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35"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36" name="日期占位符 4"/>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37" name="页脚占位符 5"/>
          <p:cNvSpPr>
            <a:spLocks noGrp="1"/>
          </p:cNvSpPr>
          <p:nvPr>
            <p:ph type="ftr" sz="quarter" idx="11"/>
          </p:nvPr>
        </p:nvSpPr>
        <p:spPr/>
        <p:txBody>
          <a:bodyPr/>
          <a:p>
            <a:endParaRPr altLang="en-US" lang="zh-CN"/>
          </a:p>
        </p:txBody>
      </p:sp>
      <p:sp>
        <p:nvSpPr>
          <p:cNvPr id="1050438" name="灯片编号占位符 6"/>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1" name=""/>
        <p:cNvGrpSpPr/>
        <p:nvPr/>
      </p:nvGrpSpPr>
      <p:grpSpPr>
        <a:xfrm>
          <a:off x="0" y="0"/>
          <a:ext cx="0" cy="0"/>
          <a:chOff x="0" y="0"/>
          <a:chExt cx="0" cy="0"/>
        </a:xfrm>
      </p:grpSpPr>
      <p:sp>
        <p:nvSpPr>
          <p:cNvPr id="1050439"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50440"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50441"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42"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50443"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44" name="日期占位符 6"/>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45" name="页脚占位符 7"/>
          <p:cNvSpPr>
            <a:spLocks noGrp="1"/>
          </p:cNvSpPr>
          <p:nvPr>
            <p:ph type="ftr" sz="quarter" idx="11"/>
          </p:nvPr>
        </p:nvSpPr>
        <p:spPr/>
        <p:txBody>
          <a:bodyPr/>
          <a:p>
            <a:endParaRPr altLang="en-US" lang="zh-CN"/>
          </a:p>
        </p:txBody>
      </p:sp>
      <p:sp>
        <p:nvSpPr>
          <p:cNvPr id="1050446" name="灯片编号占位符 8"/>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2" name=""/>
        <p:cNvGrpSpPr/>
        <p:nvPr/>
      </p:nvGrpSpPr>
      <p:grpSpPr>
        <a:xfrm>
          <a:off x="0" y="0"/>
          <a:ext cx="0" cy="0"/>
          <a:chOff x="0" y="0"/>
          <a:chExt cx="0" cy="0"/>
        </a:xfrm>
      </p:grpSpPr>
      <p:sp>
        <p:nvSpPr>
          <p:cNvPr id="1050400" name="标题 1"/>
          <p:cNvSpPr>
            <a:spLocks noGrp="1"/>
          </p:cNvSpPr>
          <p:nvPr>
            <p:ph type="title"/>
          </p:nvPr>
        </p:nvSpPr>
        <p:spPr/>
        <p:txBody>
          <a:bodyPr/>
          <a:p>
            <a:r>
              <a:rPr altLang="en-US" lang="zh-CN"/>
              <a:t>单击此处编辑母版标题样式</a:t>
            </a:r>
            <a:endParaRPr altLang="en-US" lang="zh-CN"/>
          </a:p>
        </p:txBody>
      </p:sp>
      <p:sp>
        <p:nvSpPr>
          <p:cNvPr id="1050401" name="日期占位符 2"/>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02" name="页脚占位符 3"/>
          <p:cNvSpPr>
            <a:spLocks noGrp="1"/>
          </p:cNvSpPr>
          <p:nvPr>
            <p:ph type="ftr" sz="quarter" idx="11"/>
          </p:nvPr>
        </p:nvSpPr>
        <p:spPr/>
        <p:txBody>
          <a:bodyPr/>
          <a:p>
            <a:endParaRPr altLang="en-US" lang="zh-CN"/>
          </a:p>
        </p:txBody>
      </p:sp>
      <p:sp>
        <p:nvSpPr>
          <p:cNvPr id="1050403" name="灯片编号占位符 4"/>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7" name=""/>
        <p:cNvGrpSpPr/>
        <p:nvPr/>
      </p:nvGrpSpPr>
      <p:grpSpPr>
        <a:xfrm>
          <a:off x="0" y="0"/>
          <a:ext cx="0" cy="0"/>
          <a:chOff x="0" y="0"/>
          <a:chExt cx="0" cy="0"/>
        </a:xfrm>
      </p:grpSpPr>
      <p:sp>
        <p:nvSpPr>
          <p:cNvPr id="1049115" name="日期占位符 1"/>
          <p:cNvSpPr>
            <a:spLocks noGrp="1"/>
          </p:cNvSpPr>
          <p:nvPr>
            <p:ph type="dt" sz="half" idx="10"/>
          </p:nvPr>
        </p:nvSpPr>
        <p:spPr/>
        <p:txBody>
          <a:bodyPr/>
          <a:p>
            <a:fld id="{AE674750-D6D4-48D4-8F37-0C34714DA326}" type="datetimeFigureOut">
              <a:rPr altLang="en-US" lang="zh-CN" smtClean="0"/>
            </a:fld>
            <a:endParaRPr altLang="en-US" lang="zh-CN"/>
          </a:p>
        </p:txBody>
      </p:sp>
      <p:sp>
        <p:nvSpPr>
          <p:cNvPr id="1049116" name="页脚占位符 2"/>
          <p:cNvSpPr>
            <a:spLocks noGrp="1"/>
          </p:cNvSpPr>
          <p:nvPr>
            <p:ph type="ftr" sz="quarter" idx="11"/>
          </p:nvPr>
        </p:nvSpPr>
        <p:spPr/>
        <p:txBody>
          <a:bodyPr/>
          <a:p>
            <a:endParaRPr altLang="en-US" lang="zh-CN"/>
          </a:p>
        </p:txBody>
      </p:sp>
      <p:sp>
        <p:nvSpPr>
          <p:cNvPr id="1049117" name="灯片编号占位符 3"/>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2" name=""/>
        <p:cNvGrpSpPr/>
        <p:nvPr/>
      </p:nvGrpSpPr>
      <p:grpSpPr>
        <a:xfrm>
          <a:off x="0" y="0"/>
          <a:ext cx="0" cy="0"/>
          <a:chOff x="0" y="0"/>
          <a:chExt cx="0" cy="0"/>
        </a:xfrm>
      </p:grpSpPr>
      <p:sp>
        <p:nvSpPr>
          <p:cNvPr id="1050447"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50448"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5044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50450" name="日期占位符 4"/>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51" name="页脚占位符 5"/>
          <p:cNvSpPr>
            <a:spLocks noGrp="1"/>
          </p:cNvSpPr>
          <p:nvPr>
            <p:ph type="ftr" sz="quarter" idx="11"/>
          </p:nvPr>
        </p:nvSpPr>
        <p:spPr/>
        <p:txBody>
          <a:bodyPr/>
          <a:p>
            <a:endParaRPr altLang="en-US" lang="zh-CN"/>
          </a:p>
        </p:txBody>
      </p:sp>
      <p:sp>
        <p:nvSpPr>
          <p:cNvPr id="1050452" name="灯片编号占位符 6"/>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7" name=""/>
        <p:cNvGrpSpPr/>
        <p:nvPr/>
      </p:nvGrpSpPr>
      <p:grpSpPr>
        <a:xfrm>
          <a:off x="0" y="0"/>
          <a:ext cx="0" cy="0"/>
          <a:chOff x="0" y="0"/>
          <a:chExt cx="0" cy="0"/>
        </a:xfrm>
      </p:grpSpPr>
      <p:sp>
        <p:nvSpPr>
          <p:cNvPr id="1050417"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50418"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5041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50420" name="日期占位符 4"/>
          <p:cNvSpPr>
            <a:spLocks noGrp="1"/>
          </p:cNvSpPr>
          <p:nvPr>
            <p:ph type="dt" sz="half" idx="10"/>
          </p:nvPr>
        </p:nvSpPr>
        <p:spPr/>
        <p:txBody>
          <a:bodyPr/>
          <a:p>
            <a:fld id="{AE674750-D6D4-48D4-8F37-0C34714DA326}" type="datetimeFigureOut">
              <a:rPr altLang="en-US" lang="zh-CN" smtClean="0"/>
            </a:fld>
            <a:endParaRPr altLang="en-US" lang="zh-CN"/>
          </a:p>
        </p:txBody>
      </p:sp>
      <p:sp>
        <p:nvSpPr>
          <p:cNvPr id="1050421" name="页脚占位符 5"/>
          <p:cNvSpPr>
            <a:spLocks noGrp="1"/>
          </p:cNvSpPr>
          <p:nvPr>
            <p:ph type="ftr" sz="quarter" idx="11"/>
          </p:nvPr>
        </p:nvSpPr>
        <p:spPr/>
        <p:txBody>
          <a:bodyPr/>
          <a:p>
            <a:endParaRPr altLang="en-US" lang="zh-CN"/>
          </a:p>
        </p:txBody>
      </p:sp>
      <p:sp>
        <p:nvSpPr>
          <p:cNvPr id="1050422" name="灯片编号占位符 6"/>
          <p:cNvSpPr>
            <a:spLocks noGrp="1"/>
          </p:cNvSpPr>
          <p:nvPr>
            <p:ph type="sldNum" sz="quarter" idx="12"/>
          </p:nvPr>
        </p:nvSpPr>
        <p:spPr/>
        <p:txBody>
          <a:bodyPr/>
          <a:p>
            <a:fld id="{C00EE43C-1EB9-4EB9-8F83-6ACA3658F56D}"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AE674750-D6D4-48D4-8F37-0C34714DA326}"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C00EE43C-1EB9-4EB9-8F83-6ACA3658F56D}"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2.emf"/><Relationship Id="rId3"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2.emf"/><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Group 4"/>
          <p:cNvGrpSpPr>
            <a:grpSpLocks noChangeAspect="1"/>
          </p:cNvGrpSpPr>
          <p:nvPr/>
        </p:nvGrpSpPr>
        <p:grpSpPr bwMode="auto">
          <a:xfrm>
            <a:off x="166668" y="191589"/>
            <a:ext cx="11844464" cy="6500428"/>
            <a:chOff x="206" y="189"/>
            <a:chExt cx="7270" cy="3947"/>
          </a:xfrm>
        </p:grpSpPr>
        <p:sp>
          <p:nvSpPr>
            <p:cNvPr id="1048586"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87"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88"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89"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0"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1"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2"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3"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4"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5"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6"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7"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8"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599"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0"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1"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2"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3"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4"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5"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6"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7"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8"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09"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0"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1"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2"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3"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4"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5"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6"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7"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8"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19"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0"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1"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2"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3"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4"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5"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6"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7"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8"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29"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0"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1"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2"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3"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4"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5"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6"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7"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8"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39"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0"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1"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2"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3"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4"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5"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6"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7"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8"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49"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0"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1"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2"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3"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4"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5"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6"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7"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8"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59"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0"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1"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2"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3"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4"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5"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6"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7"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8"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69"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0"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1"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2"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3"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4"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5"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6"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7"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8"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79"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0"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1"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2"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3"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4"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5"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6"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7"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8"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89"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0"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1"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2"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3"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4"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5"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6"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7"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8"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699"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0"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1"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2"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3"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4"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5"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6"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7"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8"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09"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0"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1"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2"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3"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4"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5"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6"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7"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8"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19"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0"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1"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2"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3"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4"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5"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6"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7"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8"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29"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0"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1"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2"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3"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4"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5"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6"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7"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8"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39"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0"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1"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2"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3"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4"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5"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6"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7"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8"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49"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0"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1"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2"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3"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4"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5"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6"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7"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8"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59"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52" name="图片 181"/>
          <p:cNvPicPr>
            <a:picLocks noChangeAspect="1"/>
          </p:cNvPicPr>
          <p:nvPr/>
        </p:nvPicPr>
        <p:blipFill>
          <a:blip xmlns:r="http://schemas.openxmlformats.org/officeDocument/2006/relationships" r:embed="rId1" cstate="print"/>
          <a:stretch>
            <a:fillRect/>
          </a:stretch>
        </p:blipFill>
        <p:spPr>
          <a:xfrm>
            <a:off x="-1526783" y="494653"/>
            <a:ext cx="8070922" cy="3973980"/>
          </a:xfrm>
          <a:prstGeom prst="rect"/>
        </p:spPr>
      </p:pic>
      <p:sp>
        <p:nvSpPr>
          <p:cNvPr id="1048760" name=""/>
          <p:cNvSpPr txBox="1"/>
          <p:nvPr/>
        </p:nvSpPr>
        <p:spPr>
          <a:xfrm>
            <a:off x="4199070" y="2527571"/>
            <a:ext cx="7849463" cy="1539241"/>
          </a:xfrm>
          <a:prstGeom prst="rect"/>
        </p:spPr>
        <p:txBody>
          <a:bodyPr rtlCol="0" wrap="square">
            <a:spAutoFit/>
          </a:bodyPr>
          <a:p>
            <a:r>
              <a:rPr b="1" sz="4800" lang="en-US">
                <a:solidFill>
                  <a:srgbClr val="000000"/>
                </a:solidFill>
              </a:rPr>
              <a:t>EMPLOYEE</a:t>
            </a:r>
            <a:r>
              <a:rPr b="1" sz="4800" lang="en-US">
                <a:solidFill>
                  <a:srgbClr val="000000"/>
                </a:solidFill>
              </a:rPr>
              <a:t> </a:t>
            </a:r>
            <a:r>
              <a:rPr b="1" sz="4800" lang="en-US">
                <a:solidFill>
                  <a:srgbClr val="000000"/>
                </a:solidFill>
              </a:rPr>
              <a:t>D</a:t>
            </a:r>
            <a:r>
              <a:rPr b="1" sz="4800" lang="en-US">
                <a:solidFill>
                  <a:srgbClr val="000000"/>
                </a:solidFill>
              </a:rPr>
              <a:t>A</a:t>
            </a:r>
            <a:r>
              <a:rPr b="1" sz="4800" lang="en-US">
                <a:solidFill>
                  <a:srgbClr val="000000"/>
                </a:solidFill>
              </a:rPr>
              <a:t>T</a:t>
            </a:r>
            <a:r>
              <a:rPr b="1" sz="4800" lang="en-US">
                <a:solidFill>
                  <a:srgbClr val="000000"/>
                </a:solidFill>
              </a:rPr>
              <a:t>A</a:t>
            </a:r>
            <a:r>
              <a:rPr b="1" sz="4800" lang="en-US">
                <a:solidFill>
                  <a:srgbClr val="000000"/>
                </a:solidFill>
              </a:rPr>
              <a:t> </a:t>
            </a:r>
            <a:r>
              <a:rPr b="1" sz="4800" lang="en-US">
                <a:solidFill>
                  <a:srgbClr val="000000"/>
                </a:solidFill>
              </a:rPr>
              <a:t>ANALYTICS</a:t>
            </a:r>
            <a:r>
              <a:rPr b="1" sz="4800" lang="en-US">
                <a:solidFill>
                  <a:srgbClr val="000000"/>
                </a:solidFill>
              </a:rPr>
              <a:t> </a:t>
            </a:r>
            <a:r>
              <a:rPr b="1" sz="4800" lang="en-US">
                <a:solidFill>
                  <a:srgbClr val="000000"/>
                </a:solidFill>
              </a:rPr>
              <a:t>U</a:t>
            </a:r>
            <a:r>
              <a:rPr b="1" sz="4800" lang="en-US">
                <a:solidFill>
                  <a:srgbClr val="000000"/>
                </a:solidFill>
              </a:rPr>
              <a:t>S</a:t>
            </a:r>
            <a:r>
              <a:rPr b="1" sz="4800" lang="en-US">
                <a:solidFill>
                  <a:srgbClr val="000000"/>
                </a:solidFill>
              </a:rPr>
              <a:t>E</a:t>
            </a:r>
            <a:r>
              <a:rPr b="1" sz="4800" lang="en-US">
                <a:solidFill>
                  <a:srgbClr val="000000"/>
                </a:solidFill>
              </a:rPr>
              <a:t>I</a:t>
            </a:r>
            <a:r>
              <a:rPr b="1" sz="4800" lang="en-US">
                <a:solidFill>
                  <a:srgbClr val="000000"/>
                </a:solidFill>
              </a:rPr>
              <a:t>N</a:t>
            </a:r>
            <a:r>
              <a:rPr b="1" sz="4800" lang="en-US">
                <a:solidFill>
                  <a:srgbClr val="000000"/>
                </a:solidFill>
              </a:rPr>
              <a:t>G</a:t>
            </a:r>
            <a:r>
              <a:rPr b="1" sz="4800" lang="en-US">
                <a:solidFill>
                  <a:srgbClr val="000000"/>
                </a:solidFill>
              </a:rPr>
              <a:t> </a:t>
            </a:r>
            <a:r>
              <a:rPr b="1" sz="4800" lang="en-US">
                <a:solidFill>
                  <a:srgbClr val="000000"/>
                </a:solidFill>
              </a:rPr>
              <a:t>E</a:t>
            </a:r>
            <a:r>
              <a:rPr b="1" sz="4800" lang="en-US">
                <a:solidFill>
                  <a:srgbClr val="000000"/>
                </a:solidFill>
              </a:rPr>
              <a:t>X</a:t>
            </a:r>
            <a:r>
              <a:rPr b="1" sz="4800" lang="en-US">
                <a:solidFill>
                  <a:srgbClr val="000000"/>
                </a:solidFill>
              </a:rPr>
              <a:t>C</a:t>
            </a:r>
            <a:r>
              <a:rPr b="1" sz="4800" lang="en-US">
                <a:solidFill>
                  <a:srgbClr val="000000"/>
                </a:solidFill>
              </a:rPr>
              <a:t>EL</a:t>
            </a:r>
            <a:r>
              <a:rPr b="1" sz="4800" lang="en-US">
                <a:solidFill>
                  <a:srgbClr val="000000"/>
                </a:solidFill>
              </a:rPr>
              <a:t> </a:t>
            </a:r>
            <a:endParaRPr sz="2800" lang="en-GB">
              <a:solidFill>
                <a:srgbClr val="000000"/>
              </a:solidFill>
            </a:endParaRPr>
          </a:p>
        </p:txBody>
      </p:sp>
      <p:sp>
        <p:nvSpPr>
          <p:cNvPr id="1048761" name=""/>
          <p:cNvSpPr txBox="1"/>
          <p:nvPr/>
        </p:nvSpPr>
        <p:spPr>
          <a:xfrm>
            <a:off x="4136837" y="4199389"/>
            <a:ext cx="7627046" cy="2123441"/>
          </a:xfrm>
          <a:prstGeom prst="rect"/>
        </p:spPr>
        <p:txBody>
          <a:bodyPr rtlCol="0" wrap="square">
            <a:spAutoFit/>
          </a:bodyPr>
          <a:p>
            <a:r>
              <a:rPr b="1" sz="2700" lang="en-US">
                <a:solidFill>
                  <a:srgbClr val="000000"/>
                </a:solidFill>
              </a:rPr>
              <a:t>N</a:t>
            </a:r>
            <a:r>
              <a:rPr b="1" sz="2700" lang="en-US">
                <a:solidFill>
                  <a:srgbClr val="000000"/>
                </a:solidFill>
              </a:rPr>
              <a:t>A</a:t>
            </a:r>
            <a:r>
              <a:rPr b="1" sz="2700" lang="en-US">
                <a:solidFill>
                  <a:srgbClr val="000000"/>
                </a:solidFill>
              </a:rPr>
              <a:t>M</a:t>
            </a:r>
            <a:r>
              <a:rPr b="1" sz="2700" lang="en-US">
                <a:solidFill>
                  <a:srgbClr val="000000"/>
                </a:solidFill>
              </a:rPr>
              <a:t>E</a:t>
            </a:r>
            <a:r>
              <a:rPr b="1" sz="2700" lang="en-US">
                <a:solidFill>
                  <a:srgbClr val="000000"/>
                </a:solidFill>
              </a:rPr>
              <a:t>:</a:t>
            </a:r>
            <a:r>
              <a:rPr b="1" sz="2700" lang="en-US">
                <a:solidFill>
                  <a:srgbClr val="000000"/>
                </a:solidFill>
              </a:rPr>
              <a:t> </a:t>
            </a:r>
            <a:r>
              <a:rPr b="1" sz="2700" lang="en-US">
                <a:solidFill>
                  <a:srgbClr val="000000"/>
                </a:solidFill>
              </a:rPr>
              <a:t>K</a:t>
            </a:r>
            <a:r>
              <a:rPr b="1" sz="2700" lang="en-US">
                <a:solidFill>
                  <a:srgbClr val="000000"/>
                </a:solidFill>
              </a:rPr>
              <a:t>.</a:t>
            </a:r>
            <a:r>
              <a:rPr b="1" sz="2700" lang="en-US">
                <a:solidFill>
                  <a:srgbClr val="000000"/>
                </a:solidFill>
              </a:rPr>
              <a:t>GAYATHRI</a:t>
            </a:r>
            <a:r>
              <a:rPr b="1" sz="2700" lang="en-US">
                <a:solidFill>
                  <a:srgbClr val="000000"/>
                </a:solidFill>
              </a:rPr>
              <a:t> </a:t>
            </a:r>
            <a:r>
              <a:rPr b="1" sz="2700" lang="en-US">
                <a:solidFill>
                  <a:srgbClr val="000000"/>
                </a:solidFill>
              </a:rPr>
              <a:t> </a:t>
            </a:r>
            <a:endParaRPr sz="2700" lang="en-GB">
              <a:solidFill>
                <a:srgbClr val="000000"/>
              </a:solidFill>
            </a:endParaRPr>
          </a:p>
          <a:p>
            <a:r>
              <a:rPr b="1" sz="2700" lang="en-US">
                <a:solidFill>
                  <a:srgbClr val="000000"/>
                </a:solidFill>
              </a:rPr>
              <a:t>R</a:t>
            </a:r>
            <a:r>
              <a:rPr b="1" sz="2700" lang="en-US">
                <a:solidFill>
                  <a:srgbClr val="000000"/>
                </a:solidFill>
              </a:rPr>
              <a:t>E</a:t>
            </a:r>
            <a:r>
              <a:rPr b="1" sz="2700" lang="en-US">
                <a:solidFill>
                  <a:srgbClr val="000000"/>
                </a:solidFill>
              </a:rPr>
              <a:t>S</a:t>
            </a:r>
            <a:r>
              <a:rPr b="1" sz="2700" lang="en-US">
                <a:solidFill>
                  <a:srgbClr val="000000"/>
                </a:solidFill>
              </a:rPr>
              <a:t>ISTOR</a:t>
            </a:r>
            <a:r>
              <a:rPr b="1" sz="2700" lang="en-US">
                <a:solidFill>
                  <a:srgbClr val="000000"/>
                </a:solidFill>
              </a:rPr>
              <a:t> </a:t>
            </a:r>
            <a:r>
              <a:rPr b="1" sz="2700" lang="en-US">
                <a:solidFill>
                  <a:srgbClr val="000000"/>
                </a:solidFill>
              </a:rPr>
              <a:t>N</a:t>
            </a:r>
            <a:r>
              <a:rPr b="1" sz="2700" lang="en-US">
                <a:solidFill>
                  <a:srgbClr val="000000"/>
                </a:solidFill>
              </a:rPr>
              <a:t>O</a:t>
            </a:r>
            <a:r>
              <a:rPr b="1" sz="2700" lang="en-US">
                <a:solidFill>
                  <a:srgbClr val="000000"/>
                </a:solidFill>
              </a:rPr>
              <a:t>:</a:t>
            </a:r>
            <a:r>
              <a:rPr b="1" sz="2700" lang="en-US">
                <a:solidFill>
                  <a:srgbClr val="000000"/>
                </a:solidFill>
              </a:rPr>
              <a:t>asunm11</a:t>
            </a:r>
            <a:r>
              <a:rPr b="1" sz="2700" lang="en-US">
                <a:solidFill>
                  <a:srgbClr val="000000"/>
                </a:solidFill>
              </a:rPr>
              <a:t>0</a:t>
            </a:r>
            <a:r>
              <a:rPr b="1" sz="2700" lang="en-US">
                <a:solidFill>
                  <a:srgbClr val="000000"/>
                </a:solidFill>
              </a:rPr>
              <a:t>3</a:t>
            </a:r>
            <a:r>
              <a:rPr b="1" sz="2700" lang="en-US">
                <a:solidFill>
                  <a:srgbClr val="000000"/>
                </a:solidFill>
              </a:rPr>
              <a:t>1</a:t>
            </a:r>
            <a:r>
              <a:rPr b="1" sz="2700" lang="en-US">
                <a:solidFill>
                  <a:srgbClr val="000000"/>
                </a:solidFill>
              </a:rPr>
              <a:t>2</a:t>
            </a:r>
            <a:r>
              <a:rPr b="1" sz="2700" lang="en-US">
                <a:solidFill>
                  <a:srgbClr val="000000"/>
                </a:solidFill>
              </a:rPr>
              <a:t>2</a:t>
            </a:r>
            <a:r>
              <a:rPr b="1" sz="2700" lang="en-US">
                <a:solidFill>
                  <a:srgbClr val="000000"/>
                </a:solidFill>
              </a:rPr>
              <a:t>0</a:t>
            </a:r>
            <a:r>
              <a:rPr b="1" sz="2700" lang="en-US">
                <a:solidFill>
                  <a:srgbClr val="000000"/>
                </a:solidFill>
              </a:rPr>
              <a:t>1</a:t>
            </a:r>
            <a:r>
              <a:rPr b="1" sz="2700" lang="en-US">
                <a:solidFill>
                  <a:srgbClr val="000000"/>
                </a:solidFill>
              </a:rPr>
              <a:t>3</a:t>
            </a:r>
            <a:r>
              <a:rPr b="1" sz="2700" lang="en-US">
                <a:solidFill>
                  <a:srgbClr val="000000"/>
                </a:solidFill>
              </a:rPr>
              <a:t>2</a:t>
            </a:r>
            <a:r>
              <a:rPr b="1" sz="2700" lang="en-US">
                <a:solidFill>
                  <a:srgbClr val="000000"/>
                </a:solidFill>
              </a:rPr>
              <a:t>8</a:t>
            </a:r>
            <a:endParaRPr sz="2700" lang="en-GB">
              <a:solidFill>
                <a:srgbClr val="000000"/>
              </a:solidFill>
            </a:endParaRPr>
          </a:p>
          <a:p>
            <a:r>
              <a:rPr b="1" sz="2700" lang="en-US">
                <a:solidFill>
                  <a:srgbClr val="000000"/>
                </a:solidFill>
              </a:rPr>
              <a:t>D</a:t>
            </a:r>
            <a:r>
              <a:rPr b="1" sz="2700" lang="en-US">
                <a:solidFill>
                  <a:srgbClr val="000000"/>
                </a:solidFill>
              </a:rPr>
              <a:t>E</a:t>
            </a:r>
            <a:r>
              <a:rPr b="1" sz="2700" lang="en-US">
                <a:solidFill>
                  <a:srgbClr val="000000"/>
                </a:solidFill>
              </a:rPr>
              <a:t>P</a:t>
            </a:r>
            <a:r>
              <a:rPr b="1" sz="2700" lang="en-US">
                <a:solidFill>
                  <a:srgbClr val="000000"/>
                </a:solidFill>
              </a:rPr>
              <a:t>A</a:t>
            </a:r>
            <a:r>
              <a:rPr b="1" sz="2700" lang="en-US">
                <a:solidFill>
                  <a:srgbClr val="000000"/>
                </a:solidFill>
              </a:rPr>
              <a:t>RTMENT</a:t>
            </a:r>
            <a:r>
              <a:rPr b="1" sz="2700" lang="en-US">
                <a:solidFill>
                  <a:srgbClr val="000000"/>
                </a:solidFill>
              </a:rPr>
              <a:t>:</a:t>
            </a:r>
            <a:r>
              <a:rPr b="1" sz="2700" lang="en-US">
                <a:solidFill>
                  <a:srgbClr val="000000"/>
                </a:solidFill>
              </a:rPr>
              <a:t>C</a:t>
            </a:r>
            <a:r>
              <a:rPr b="1" sz="2700" lang="en-US">
                <a:solidFill>
                  <a:srgbClr val="000000"/>
                </a:solidFill>
              </a:rPr>
              <a:t>O</a:t>
            </a:r>
            <a:r>
              <a:rPr b="1" sz="2700" lang="en-US">
                <a:solidFill>
                  <a:srgbClr val="000000"/>
                </a:solidFill>
              </a:rPr>
              <a:t>M</a:t>
            </a:r>
            <a:r>
              <a:rPr b="1" sz="2700" lang="en-US">
                <a:solidFill>
                  <a:srgbClr val="000000"/>
                </a:solidFill>
              </a:rPr>
              <a:t>MERCE</a:t>
            </a:r>
            <a:r>
              <a:rPr b="1" sz="2700" lang="en-US">
                <a:solidFill>
                  <a:srgbClr val="000000"/>
                </a:solidFill>
              </a:rPr>
              <a:t> </a:t>
            </a:r>
            <a:endParaRPr sz="2700" lang="en-GB">
              <a:solidFill>
                <a:srgbClr val="000000"/>
              </a:solidFill>
            </a:endParaRPr>
          </a:p>
          <a:p>
            <a:r>
              <a:rPr b="1" sz="2700" lang="en-US">
                <a:solidFill>
                  <a:srgbClr val="000000"/>
                </a:solidFill>
              </a:rPr>
              <a:t>COLLEGE</a:t>
            </a:r>
            <a:r>
              <a:rPr b="1" sz="2700" lang="en-US">
                <a:solidFill>
                  <a:srgbClr val="000000"/>
                </a:solidFill>
              </a:rPr>
              <a:t>:</a:t>
            </a:r>
            <a:r>
              <a:rPr b="1" sz="2700" lang="en-US">
                <a:solidFill>
                  <a:srgbClr val="000000"/>
                </a:solidFill>
              </a:rPr>
              <a:t>D</a:t>
            </a:r>
            <a:r>
              <a:rPr b="1" sz="2700" lang="en-US">
                <a:solidFill>
                  <a:srgbClr val="000000"/>
                </a:solidFill>
              </a:rPr>
              <a:t>.</a:t>
            </a:r>
            <a:r>
              <a:rPr b="1" sz="2700" lang="en-US">
                <a:solidFill>
                  <a:srgbClr val="000000"/>
                </a:solidFill>
              </a:rPr>
              <a:t>R</a:t>
            </a:r>
            <a:r>
              <a:rPr b="1" sz="2700" lang="en-US">
                <a:solidFill>
                  <a:srgbClr val="000000"/>
                </a:solidFill>
              </a:rPr>
              <a:t>.</a:t>
            </a:r>
            <a:r>
              <a:rPr b="1" sz="2700" lang="en-US">
                <a:solidFill>
                  <a:srgbClr val="000000"/>
                </a:solidFill>
              </a:rPr>
              <a:t>B</a:t>
            </a:r>
            <a:r>
              <a:rPr b="1" sz="2700" lang="en-US">
                <a:solidFill>
                  <a:srgbClr val="000000"/>
                </a:solidFill>
              </a:rPr>
              <a:t>.</a:t>
            </a:r>
            <a:r>
              <a:rPr b="1" sz="2700" lang="en-US">
                <a:solidFill>
                  <a:srgbClr val="000000"/>
                </a:solidFill>
              </a:rPr>
              <a:t>C</a:t>
            </a:r>
            <a:r>
              <a:rPr b="1" sz="2700" lang="en-US">
                <a:solidFill>
                  <a:srgbClr val="000000"/>
                </a:solidFill>
              </a:rPr>
              <a:t>.</a:t>
            </a:r>
            <a:r>
              <a:rPr b="1" sz="2700" lang="en-US">
                <a:solidFill>
                  <a:srgbClr val="000000"/>
                </a:solidFill>
              </a:rPr>
              <a:t>C</a:t>
            </a:r>
            <a:r>
              <a:rPr b="1" sz="2700" lang="en-US">
                <a:solidFill>
                  <a:srgbClr val="000000"/>
                </a:solidFill>
              </a:rPr>
              <a:t>.</a:t>
            </a:r>
            <a:r>
              <a:rPr b="1" sz="2700" lang="en-US">
                <a:solidFill>
                  <a:srgbClr val="000000"/>
                </a:solidFill>
              </a:rPr>
              <a:t>C</a:t>
            </a:r>
            <a:r>
              <a:rPr b="1" sz="2700" lang="en-US">
                <a:solidFill>
                  <a:srgbClr val="000000"/>
                </a:solidFill>
              </a:rPr>
              <a:t>.</a:t>
            </a:r>
            <a:r>
              <a:rPr b="1" sz="2700" lang="en-US">
                <a:solidFill>
                  <a:srgbClr val="000000"/>
                </a:solidFill>
              </a:rPr>
              <a:t>H</a:t>
            </a:r>
            <a:r>
              <a:rPr b="1" sz="2700" lang="en-US">
                <a:solidFill>
                  <a:srgbClr val="000000"/>
                </a:solidFill>
              </a:rPr>
              <a:t>I</a:t>
            </a:r>
            <a:r>
              <a:rPr b="1" sz="2700" lang="en-US">
                <a:solidFill>
                  <a:srgbClr val="000000"/>
                </a:solidFill>
              </a:rPr>
              <a:t>N</a:t>
            </a:r>
            <a:r>
              <a:rPr b="1" sz="2700" lang="en-US">
                <a:solidFill>
                  <a:srgbClr val="000000"/>
                </a:solidFill>
              </a:rPr>
              <a:t>D</a:t>
            </a:r>
            <a:r>
              <a:rPr b="1" sz="2700" lang="en-US">
                <a:solidFill>
                  <a:srgbClr val="000000"/>
                </a:solidFill>
              </a:rPr>
              <a:t>U</a:t>
            </a:r>
            <a:r>
              <a:rPr b="1" sz="2700" lang="en-US">
                <a:solidFill>
                  <a:srgbClr val="000000"/>
                </a:solidFill>
              </a:rPr>
              <a:t> </a:t>
            </a:r>
            <a:r>
              <a:rPr b="1" sz="2700" lang="en-US">
                <a:solidFill>
                  <a:srgbClr val="000000"/>
                </a:solidFill>
              </a:rPr>
              <a:t>C</a:t>
            </a:r>
            <a:r>
              <a:rPr b="1" sz="2700" lang="en-US">
                <a:solidFill>
                  <a:srgbClr val="000000"/>
                </a:solidFill>
              </a:rPr>
              <a:t>O</a:t>
            </a:r>
            <a:r>
              <a:rPr b="1" sz="2700" lang="en-US">
                <a:solidFill>
                  <a:srgbClr val="000000"/>
                </a:solidFill>
              </a:rPr>
              <a:t>L</a:t>
            </a:r>
            <a:r>
              <a:rPr b="1" sz="2700" lang="en-US">
                <a:solidFill>
                  <a:srgbClr val="000000"/>
                </a:solidFill>
              </a:rPr>
              <a:t>L</a:t>
            </a:r>
            <a:r>
              <a:rPr b="1" sz="2700" lang="en-US">
                <a:solidFill>
                  <a:srgbClr val="000000"/>
                </a:solidFill>
              </a:rPr>
              <a:t>EGE</a:t>
            </a:r>
            <a:r>
              <a:rPr b="1" sz="2700" lang="en-US">
                <a:solidFill>
                  <a:srgbClr val="000000"/>
                </a:solidFill>
              </a:rPr>
              <a:t> </a:t>
            </a:r>
            <a:endParaRPr sz="2700" lang="en-GB">
              <a:solidFill>
                <a:srgbClr val="000000"/>
              </a:solidFill>
            </a:endParaRPr>
          </a:p>
          <a:p>
            <a:endParaRPr sz="27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50214" name="Oval 7"/>
          <p:cNvSpPr/>
          <p:nvPr/>
        </p:nvSpPr>
        <p:spPr>
          <a:xfrm>
            <a:off x="3517137" y="6323739"/>
            <a:ext cx="321451" cy="321451"/>
          </a:xfrm>
          <a:prstGeom prst="ellipse"/>
          <a:solidFill>
            <a:srgbClr val="746F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lnSpc>
                <a:spcPct val="120000"/>
              </a:lnSpc>
            </a:pPr>
            <a:endPar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215" name="Oval 8"/>
          <p:cNvSpPr/>
          <p:nvPr/>
        </p:nvSpPr>
        <p:spPr>
          <a:xfrm>
            <a:off x="8432660" y="6323739"/>
            <a:ext cx="321451" cy="321451"/>
          </a:xfrm>
          <a:prstGeom prst="ellipse"/>
          <a:solidFill>
            <a:srgbClr val="746F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lnSpc>
                <a:spcPct val="120000"/>
              </a:lnSpc>
            </a:pPr>
            <a:endPar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216" name="Oval 9"/>
          <p:cNvSpPr/>
          <p:nvPr/>
        </p:nvSpPr>
        <p:spPr>
          <a:xfrm>
            <a:off x="5976219" y="3892919"/>
            <a:ext cx="321451" cy="321451"/>
          </a:xfrm>
          <a:prstGeom prst="ellipse"/>
          <a:solidFill>
            <a:srgbClr val="746F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lnSpc>
                <a:spcPct val="120000"/>
              </a:lnSpc>
            </a:pPr>
            <a:endPar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217" name="Freeform 137"/>
          <p:cNvSpPr>
            <a:spLocks noEditPoints="1"/>
          </p:cNvSpPr>
          <p:nvPr/>
        </p:nvSpPr>
        <p:spPr bwMode="auto">
          <a:xfrm>
            <a:off x="9192758" y="5633196"/>
            <a:ext cx="417633" cy="427655"/>
          </a:xfrm>
          <a:custGeom>
            <a:av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anchor="t" anchorCtr="0" bIns="64290" compatLnSpc="1" lIns="128580" numCol="1" rIns="128580" tIns="64290" vert="horz" wrap="square"/>
          <a:p>
            <a:pPr>
              <a:lnSpc>
                <a:spcPct val="120000"/>
              </a:lnSpc>
            </a:pPr>
            <a:endPar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218" name="Freeform 145"/>
          <p:cNvSpPr/>
          <p:nvPr/>
        </p:nvSpPr>
        <p:spPr bwMode="auto">
          <a:xfrm>
            <a:off x="3404311" y="3864896"/>
            <a:ext cx="461064" cy="397586"/>
          </a:xfrm>
          <a:custGeom>
            <a:av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anchor="t" anchorCtr="0" bIns="64290" compatLnSpc="1" lIns="128580" numCol="1" rIns="128580" tIns="64290" vert="horz" wrap="square"/>
          <a:p>
            <a:pPr>
              <a:lnSpc>
                <a:spcPct val="120000"/>
              </a:lnSpc>
            </a:pPr>
            <a:endPar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219" name="Freeform 175"/>
          <p:cNvSpPr>
            <a:spLocks noEditPoints="1"/>
          </p:cNvSpPr>
          <p:nvPr/>
        </p:nvSpPr>
        <p:spPr bwMode="auto">
          <a:xfrm>
            <a:off x="8459448" y="3853203"/>
            <a:ext cx="417633" cy="420973"/>
          </a:xfrm>
          <a:custGeom>
            <a:av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ln>
        </p:spPr>
        <p:txBody>
          <a:bodyPr anchor="t" anchorCtr="0" bIns="64290" compatLnSpc="1" lIns="128580" numCol="1" rIns="128580" tIns="64290" vert="horz" wrap="square"/>
          <a:p>
            <a:pPr>
              <a:lnSpc>
                <a:spcPct val="120000"/>
              </a:lnSpc>
            </a:pPr>
            <a:r>
              <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rPr>
              <a:t>Turnover Trends:The turnover amounts vary widely, with some employees having significantly higher turnover figures than others. For example, Remy Sweeney and Kristian Castro from 2016 have turnover amounts of 1,200,000 and 580,000, respectively, which are much higher compared to many others.Experience and Turnover:There seems to be no direct correlation between the number of years of experience and turnover amount. For instance, employees with the same amount of experience can have very different turnover amounts.Department Analysis:The finance department has several high turnover figures, such as Yara Keith and Delaney Vaughn from 2016. The sales department also shows high turnover, particularly with employees like Remy Sweeney and Kristian Castro.</a:t>
            </a:r>
            <a:endParaRPr sz="1600" lang="en-US">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8" name="Group 4"/>
          <p:cNvGrpSpPr>
            <a:grpSpLocks noChangeAspect="1"/>
          </p:cNvGrpSpPr>
          <p:nvPr/>
        </p:nvGrpSpPr>
        <p:grpSpPr bwMode="auto">
          <a:xfrm>
            <a:off x="166668" y="191589"/>
            <a:ext cx="11844464" cy="6500428"/>
            <a:chOff x="206" y="189"/>
            <a:chExt cx="7270" cy="3947"/>
          </a:xfrm>
        </p:grpSpPr>
        <p:sp>
          <p:nvSpPr>
            <p:cNvPr id="1050220"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1"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2"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3"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4"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5"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6"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7"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8"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29"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0"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1"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2"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3"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4"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5"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6"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7"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8"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39"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0"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1"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2"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3"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4"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5"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6"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7"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8"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49"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0"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1"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2"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3"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4"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5"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6"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7"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8"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59"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0"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1"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2"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3"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4"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5"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6"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7"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8"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69"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0"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1"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2"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3"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4"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5"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6"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7"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8"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79"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0"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1"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2"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3"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4"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5"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6"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7"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8"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89"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0"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1"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2"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3"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4"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5"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6"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7"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8"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299"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0"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1"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2"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3"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4"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5"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6"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7"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8"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09"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0"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1"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2"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3"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4"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5"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6"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7"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8"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19"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0"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1"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2"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3"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4"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5"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6"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7"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8"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29"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0"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1"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2"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3"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4"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5"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6"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7"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8"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39"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0"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1"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2"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3"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4"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5"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6"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7"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8"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49"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0"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1"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2"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3"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4"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5"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6"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7"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8"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59"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0"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1"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2"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3"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4"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5"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6"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7"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8"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69"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0"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1"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2"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3"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4"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5"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6"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7"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8"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79"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0"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1"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2"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3"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4"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5"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6"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7"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8"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89"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90"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91"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92"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50393"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grpSp>
      <p:pic>
        <p:nvPicPr>
          <p:cNvPr id="2097165" name="图片 237"/>
          <p:cNvPicPr>
            <a:picLocks noChangeAspect="1"/>
          </p:cNvPicPr>
          <p:nvPr/>
        </p:nvPicPr>
        <p:blipFill rotWithShape="1">
          <a:blip xmlns:r="http://schemas.openxmlformats.org/officeDocument/2006/relationships" r:embed="rId1"/>
          <a:srcRect t="47438" r="7491"/>
          <a:stretch>
            <a:fillRect/>
          </a:stretch>
        </p:blipFill>
        <p:spPr>
          <a:xfrm flipH="1">
            <a:off x="-1" y="-1"/>
            <a:ext cx="2162470" cy="1423007"/>
          </a:xfrm>
          <a:prstGeom prst="rect"/>
        </p:spPr>
      </p:pic>
      <p:sp>
        <p:nvSpPr>
          <p:cNvPr id="1050394" name=""/>
          <p:cNvSpPr txBox="1"/>
          <p:nvPr/>
        </p:nvSpPr>
        <p:spPr>
          <a:xfrm>
            <a:off x="3931805" y="324570"/>
            <a:ext cx="7554882" cy="751840"/>
          </a:xfrm>
          <a:prstGeom prst="rect"/>
        </p:spPr>
        <p:txBody>
          <a:bodyPr rtlCol="0" wrap="square">
            <a:spAutoFit/>
          </a:bodyPr>
          <a:p>
            <a:r>
              <a:rPr b="1" sz="4400" lang="en-US">
                <a:solidFill>
                  <a:srgbClr val="000000"/>
                </a:solidFill>
              </a:rPr>
              <a:t>D</a:t>
            </a:r>
            <a:r>
              <a:rPr b="1" sz="4400" lang="en-US">
                <a:solidFill>
                  <a:srgbClr val="000000"/>
                </a:solidFill>
              </a:rPr>
              <a:t>I</a:t>
            </a:r>
            <a:r>
              <a:rPr b="1" sz="4400" lang="en-US">
                <a:solidFill>
                  <a:srgbClr val="000000"/>
                </a:solidFill>
              </a:rPr>
              <a:t>S</a:t>
            </a:r>
            <a:r>
              <a:rPr b="1" sz="4400" lang="en-US">
                <a:solidFill>
                  <a:srgbClr val="000000"/>
                </a:solidFill>
              </a:rPr>
              <a:t>CUSSION</a:t>
            </a:r>
            <a:r>
              <a:rPr b="1" sz="4400" lang="en-US">
                <a:solidFill>
                  <a:srgbClr val="000000"/>
                </a:solidFill>
              </a:rPr>
              <a:t> </a:t>
            </a:r>
            <a:endParaRPr sz="2800" lang="en-GB">
              <a:solidFill>
                <a:srgbClr val="000000"/>
              </a:solidFill>
            </a:endParaRPr>
          </a:p>
        </p:txBody>
      </p:sp>
      <p:sp>
        <p:nvSpPr>
          <p:cNvPr id="1050395" name=""/>
          <p:cNvSpPr txBox="1"/>
          <p:nvPr/>
        </p:nvSpPr>
        <p:spPr>
          <a:xfrm>
            <a:off x="523307" y="1084877"/>
            <a:ext cx="11548726" cy="5120640"/>
          </a:xfrm>
          <a:prstGeom prst="rect"/>
        </p:spPr>
        <p:txBody>
          <a:bodyPr rtlCol="0" wrap="square">
            <a:spAutoFit/>
          </a:bodyPr>
          <a:p>
            <a:r>
              <a:rPr sz="2800" lang="en-GB">
                <a:solidFill>
                  <a:srgbClr val="000000"/>
                </a:solidFill>
              </a:rPr>
              <a:t>Turnover Trends:The turnover amounts vary widely, with some employees having significantly higher turnover figures than others. For example, Remy Sweeney and Kristian Castro from 2016 have turnover amounts of 1,200,000 and 580,000, respectively, which are much higher compared to many others.Experience and Turnover:There seems to be no direct correlation between the number of years of experience and turnover amount. For instance, employees with the same amount of experience can have very different turnover amounts.Department Analysis:The finance department has several high turnover figures, such as Yara Keith and Delaney Vaughn from 2016. The sales department also shows high turnover, particularly with employees like Remy Sweeney and Kristian Castro.</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dir="u"/>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16">
                            <p:stCondLst>
                              <p:cond delay="1000"/>
                            </p:stCondLst>
                            <p:childTnLst>
                              <p:par>
                                <p:cTn fill="hold" grpId="0" id="17" nodeType="afterEffect" presetClass="entr" presetID="53" presetSubtype="16">
                                  <p:stCondLst>
                                    <p:cond delay="0"/>
                                  </p:stCondLst>
                                  <p:childTnLst>
                                    <p:set>
                                      <p:cBhvr>
                                        <p:cTn dur="1" fill="hold" id="18">
                                          <p:stCondLst>
                                            <p:cond delay="0"/>
                                          </p:stCondLst>
                                        </p:cTn>
                                        <p:tgtEl>
                                          <p:spTgt spid="1050214"/>
                                        </p:tgtEl>
                                        <p:attrNameLst>
                                          <p:attrName>style.visibility</p:attrName>
                                        </p:attrNameLst>
                                      </p:cBhvr>
                                      <p:to>
                                        <p:strVal val="visible"/>
                                      </p:to>
                                    </p:set>
                                    <p:anim calcmode="lin" valueType="num">
                                      <p:cBhvr>
                                        <p:cTn dur="500" fill="hold" id="19"/>
                                        <p:tgtEl>
                                          <p:spTgt spid="1050214"/>
                                        </p:tgtEl>
                                        <p:attrNameLst>
                                          <p:attrName>ppt_w</p:attrName>
                                        </p:attrNameLst>
                                      </p:cBhvr>
                                      <p:tavLst>
                                        <p:tav tm="0">
                                          <p:val>
                                            <p:fltVal val="0.0"/>
                                          </p:val>
                                        </p:tav>
                                        <p:tav tm="100000">
                                          <p:val>
                                            <p:strVal val="#ppt_w"/>
                                          </p:val>
                                        </p:tav>
                                      </p:tavLst>
                                    </p:anim>
                                    <p:anim calcmode="lin" valueType="num">
                                      <p:cBhvr>
                                        <p:cTn dur="500" fill="hold" id="20"/>
                                        <p:tgtEl>
                                          <p:spTgt spid="1050214"/>
                                        </p:tgtEl>
                                        <p:attrNameLst>
                                          <p:attrName>ppt_h</p:attrName>
                                        </p:attrNameLst>
                                      </p:cBhvr>
                                      <p:tavLst>
                                        <p:tav tm="0">
                                          <p:val>
                                            <p:fltVal val="0.0"/>
                                          </p:val>
                                        </p:tav>
                                        <p:tav tm="100000">
                                          <p:val>
                                            <p:strVal val="#ppt_h"/>
                                          </p:val>
                                        </p:tav>
                                      </p:tavLst>
                                    </p:anim>
                                    <p:animEffect transition="in" filter="fade">
                                      <p:cBhvr>
                                        <p:cTn dur="500" id="21"/>
                                        <p:tgtEl>
                                          <p:spTgt spid="1050214"/>
                                        </p:tgtEl>
                                      </p:cBhvr>
                                    </p:animEffect>
                                  </p:childTnLst>
                                </p:cTn>
                              </p:par>
                            </p:childTnLst>
                          </p:cTn>
                        </p:par>
                        <p:par>
                          <p:cTn fill="hold" id="44">
                            <p:stCondLst>
                              <p:cond delay="2500"/>
                            </p:stCondLst>
                            <p:childTnLst>
                              <p:par>
                                <p:cTn fill="hold" grpId="0" id="45" nodeType="afterEffect" presetClass="entr" presetID="53" presetSubtype="16">
                                  <p:stCondLst>
                                    <p:cond delay="0"/>
                                  </p:stCondLst>
                                  <p:childTnLst>
                                    <p:set>
                                      <p:cBhvr>
                                        <p:cTn dur="1" fill="hold" id="46">
                                          <p:stCondLst>
                                            <p:cond delay="0"/>
                                          </p:stCondLst>
                                        </p:cTn>
                                        <p:tgtEl>
                                          <p:spTgt spid="1050218"/>
                                        </p:tgtEl>
                                        <p:attrNameLst>
                                          <p:attrName>style.visibility</p:attrName>
                                        </p:attrNameLst>
                                      </p:cBhvr>
                                      <p:to>
                                        <p:strVal val="visible"/>
                                      </p:to>
                                    </p:set>
                                    <p:anim calcmode="lin" valueType="num">
                                      <p:cBhvr>
                                        <p:cTn dur="500" fill="hold" id="47"/>
                                        <p:tgtEl>
                                          <p:spTgt spid="1050218"/>
                                        </p:tgtEl>
                                        <p:attrNameLst>
                                          <p:attrName>ppt_w</p:attrName>
                                        </p:attrNameLst>
                                      </p:cBhvr>
                                      <p:tavLst>
                                        <p:tav tm="0">
                                          <p:val>
                                            <p:fltVal val="0.0"/>
                                          </p:val>
                                        </p:tav>
                                        <p:tav tm="100000">
                                          <p:val>
                                            <p:strVal val="#ppt_w"/>
                                          </p:val>
                                        </p:tav>
                                      </p:tavLst>
                                    </p:anim>
                                    <p:anim calcmode="lin" valueType="num">
                                      <p:cBhvr>
                                        <p:cTn dur="500" fill="hold" id="48"/>
                                        <p:tgtEl>
                                          <p:spTgt spid="1050218"/>
                                        </p:tgtEl>
                                        <p:attrNameLst>
                                          <p:attrName>ppt_h</p:attrName>
                                        </p:attrNameLst>
                                      </p:cBhvr>
                                      <p:tavLst>
                                        <p:tav tm="0">
                                          <p:val>
                                            <p:fltVal val="0.0"/>
                                          </p:val>
                                        </p:tav>
                                        <p:tav tm="100000">
                                          <p:val>
                                            <p:strVal val="#ppt_h"/>
                                          </p:val>
                                        </p:tav>
                                      </p:tavLst>
                                    </p:anim>
                                    <p:animEffect transition="in" filter="fade">
                                      <p:cBhvr>
                                        <p:cTn dur="500" id="49"/>
                                        <p:tgtEl>
                                          <p:spTgt spid="1050218"/>
                                        </p:tgtEl>
                                      </p:cBhvr>
                                    </p:animEffect>
                                  </p:childTnLst>
                                </p:cTn>
                              </p:par>
                            </p:childTnLst>
                          </p:cTn>
                        </p:par>
                        <p:par>
                          <p:cTn fill="hold" id="50">
                            <p:stCondLst>
                              <p:cond delay="3000"/>
                            </p:stCondLst>
                            <p:childTnLst>
                              <p:par>
                                <p:cTn fill="hold" grpId="0" id="51" nodeType="afterEffect" presetClass="entr" presetID="53" presetSubtype="16">
                                  <p:stCondLst>
                                    <p:cond delay="0"/>
                                  </p:stCondLst>
                                  <p:childTnLst>
                                    <p:set>
                                      <p:cBhvr>
                                        <p:cTn dur="1" fill="hold" id="52">
                                          <p:stCondLst>
                                            <p:cond delay="0"/>
                                          </p:stCondLst>
                                        </p:cTn>
                                        <p:tgtEl>
                                          <p:spTgt spid="1050216"/>
                                        </p:tgtEl>
                                        <p:attrNameLst>
                                          <p:attrName>style.visibility</p:attrName>
                                        </p:attrNameLst>
                                      </p:cBhvr>
                                      <p:to>
                                        <p:strVal val="visible"/>
                                      </p:to>
                                    </p:set>
                                    <p:anim calcmode="lin" valueType="num">
                                      <p:cBhvr>
                                        <p:cTn dur="500" fill="hold" id="53"/>
                                        <p:tgtEl>
                                          <p:spTgt spid="1050216"/>
                                        </p:tgtEl>
                                        <p:attrNameLst>
                                          <p:attrName>ppt_w</p:attrName>
                                        </p:attrNameLst>
                                      </p:cBhvr>
                                      <p:tavLst>
                                        <p:tav tm="0">
                                          <p:val>
                                            <p:fltVal val="0.0"/>
                                          </p:val>
                                        </p:tav>
                                        <p:tav tm="100000">
                                          <p:val>
                                            <p:strVal val="#ppt_w"/>
                                          </p:val>
                                        </p:tav>
                                      </p:tavLst>
                                    </p:anim>
                                    <p:anim calcmode="lin" valueType="num">
                                      <p:cBhvr>
                                        <p:cTn dur="500" fill="hold" id="54"/>
                                        <p:tgtEl>
                                          <p:spTgt spid="1050216"/>
                                        </p:tgtEl>
                                        <p:attrNameLst>
                                          <p:attrName>ppt_h</p:attrName>
                                        </p:attrNameLst>
                                      </p:cBhvr>
                                      <p:tavLst>
                                        <p:tav tm="0">
                                          <p:val>
                                            <p:fltVal val="0.0"/>
                                          </p:val>
                                        </p:tav>
                                        <p:tav tm="100000">
                                          <p:val>
                                            <p:strVal val="#ppt_h"/>
                                          </p:val>
                                        </p:tav>
                                      </p:tavLst>
                                    </p:anim>
                                    <p:animEffect transition="in" filter="fade">
                                      <p:cBhvr>
                                        <p:cTn dur="500" id="55"/>
                                        <p:tgtEl>
                                          <p:spTgt spid="1050216"/>
                                        </p:tgtEl>
                                      </p:cBhvr>
                                    </p:animEffect>
                                  </p:childTnLst>
                                </p:cTn>
                              </p:par>
                            </p:childTnLst>
                          </p:cTn>
                        </p:par>
                        <p:par>
                          <p:cTn fill="hold" id="78">
                            <p:stCondLst>
                              <p:cond delay="4500"/>
                            </p:stCondLst>
                            <p:childTnLst>
                              <p:par>
                                <p:cTn fill="hold" grpId="0" id="79" nodeType="afterEffect" presetClass="entr" presetID="53" presetSubtype="16">
                                  <p:stCondLst>
                                    <p:cond delay="0"/>
                                  </p:stCondLst>
                                  <p:childTnLst>
                                    <p:set>
                                      <p:cBhvr>
                                        <p:cTn dur="1" fill="hold" id="80">
                                          <p:stCondLst>
                                            <p:cond delay="0"/>
                                          </p:stCondLst>
                                        </p:cTn>
                                        <p:tgtEl>
                                          <p:spTgt spid="1050219"/>
                                        </p:tgtEl>
                                        <p:attrNameLst>
                                          <p:attrName>style.visibility</p:attrName>
                                        </p:attrNameLst>
                                      </p:cBhvr>
                                      <p:to>
                                        <p:strVal val="visible"/>
                                      </p:to>
                                    </p:set>
                                    <p:anim calcmode="lin" valueType="num">
                                      <p:cBhvr>
                                        <p:cTn dur="500" fill="hold" id="81"/>
                                        <p:tgtEl>
                                          <p:spTgt spid="1050219"/>
                                        </p:tgtEl>
                                        <p:attrNameLst>
                                          <p:attrName>ppt_w</p:attrName>
                                        </p:attrNameLst>
                                      </p:cBhvr>
                                      <p:tavLst>
                                        <p:tav tm="0">
                                          <p:val>
                                            <p:fltVal val="0.0"/>
                                          </p:val>
                                        </p:tav>
                                        <p:tav tm="100000">
                                          <p:val>
                                            <p:strVal val="#ppt_w"/>
                                          </p:val>
                                        </p:tav>
                                      </p:tavLst>
                                    </p:anim>
                                    <p:anim calcmode="lin" valueType="num">
                                      <p:cBhvr>
                                        <p:cTn dur="500" fill="hold" id="82"/>
                                        <p:tgtEl>
                                          <p:spTgt spid="1050219"/>
                                        </p:tgtEl>
                                        <p:attrNameLst>
                                          <p:attrName>ppt_h</p:attrName>
                                        </p:attrNameLst>
                                      </p:cBhvr>
                                      <p:tavLst>
                                        <p:tav tm="0">
                                          <p:val>
                                            <p:fltVal val="0.0"/>
                                          </p:val>
                                        </p:tav>
                                        <p:tav tm="100000">
                                          <p:val>
                                            <p:strVal val="#ppt_h"/>
                                          </p:val>
                                        </p:tav>
                                      </p:tavLst>
                                    </p:anim>
                                    <p:animEffect transition="in" filter="fade">
                                      <p:cBhvr>
                                        <p:cTn dur="500" id="83"/>
                                        <p:tgtEl>
                                          <p:spTgt spid="1050219"/>
                                        </p:tgtEl>
                                      </p:cBhvr>
                                    </p:animEffect>
                                  </p:childTnLst>
                                </p:cTn>
                              </p:par>
                            </p:childTnLst>
                          </p:cTn>
                        </p:par>
                        <p:par>
                          <p:cTn fill="hold" id="84">
                            <p:stCondLst>
                              <p:cond delay="5000"/>
                            </p:stCondLst>
                            <p:childTnLst>
                              <p:par>
                                <p:cTn fill="hold" grpId="0" id="85" nodeType="afterEffect" presetClass="entr" presetID="53" presetSubtype="16">
                                  <p:stCondLst>
                                    <p:cond delay="0"/>
                                  </p:stCondLst>
                                  <p:childTnLst>
                                    <p:set>
                                      <p:cBhvr>
                                        <p:cTn dur="1" fill="hold" id="86">
                                          <p:stCondLst>
                                            <p:cond delay="0"/>
                                          </p:stCondLst>
                                        </p:cTn>
                                        <p:tgtEl>
                                          <p:spTgt spid="1050215"/>
                                        </p:tgtEl>
                                        <p:attrNameLst>
                                          <p:attrName>style.visibility</p:attrName>
                                        </p:attrNameLst>
                                      </p:cBhvr>
                                      <p:to>
                                        <p:strVal val="visible"/>
                                      </p:to>
                                    </p:set>
                                    <p:anim calcmode="lin" valueType="num">
                                      <p:cBhvr>
                                        <p:cTn dur="500" fill="hold" id="87"/>
                                        <p:tgtEl>
                                          <p:spTgt spid="1050215"/>
                                        </p:tgtEl>
                                        <p:attrNameLst>
                                          <p:attrName>ppt_w</p:attrName>
                                        </p:attrNameLst>
                                      </p:cBhvr>
                                      <p:tavLst>
                                        <p:tav tm="0">
                                          <p:val>
                                            <p:fltVal val="0.0"/>
                                          </p:val>
                                        </p:tav>
                                        <p:tav tm="100000">
                                          <p:val>
                                            <p:strVal val="#ppt_w"/>
                                          </p:val>
                                        </p:tav>
                                      </p:tavLst>
                                    </p:anim>
                                    <p:anim calcmode="lin" valueType="num">
                                      <p:cBhvr>
                                        <p:cTn dur="500" fill="hold" id="88"/>
                                        <p:tgtEl>
                                          <p:spTgt spid="1050215"/>
                                        </p:tgtEl>
                                        <p:attrNameLst>
                                          <p:attrName>ppt_h</p:attrName>
                                        </p:attrNameLst>
                                      </p:cBhvr>
                                      <p:tavLst>
                                        <p:tav tm="0">
                                          <p:val>
                                            <p:fltVal val="0.0"/>
                                          </p:val>
                                        </p:tav>
                                        <p:tav tm="100000">
                                          <p:val>
                                            <p:strVal val="#ppt_h"/>
                                          </p:val>
                                        </p:tav>
                                      </p:tavLst>
                                    </p:anim>
                                    <p:animEffect transition="in" filter="fade">
                                      <p:cBhvr>
                                        <p:cTn dur="500" id="89"/>
                                        <p:tgtEl>
                                          <p:spTgt spid="1050215"/>
                                        </p:tgtEl>
                                      </p:cBhvr>
                                    </p:animEffect>
                                  </p:childTnLst>
                                </p:cTn>
                              </p:par>
                            </p:childTnLst>
                          </p:cTn>
                        </p:par>
                        <p:par>
                          <p:cTn fill="hold" id="95">
                            <p:stCondLst>
                              <p:cond delay="5500"/>
                            </p:stCondLst>
                            <p:childTnLst>
                              <p:par>
                                <p:cTn fill="hold" grpId="0" id="96" nodeType="afterEffect" presetClass="entr" presetID="53" presetSubtype="16">
                                  <p:stCondLst>
                                    <p:cond delay="0"/>
                                  </p:stCondLst>
                                  <p:childTnLst>
                                    <p:set>
                                      <p:cBhvr>
                                        <p:cTn dur="1" fill="hold" id="97">
                                          <p:stCondLst>
                                            <p:cond delay="0"/>
                                          </p:stCondLst>
                                        </p:cTn>
                                        <p:tgtEl>
                                          <p:spTgt spid="1050217"/>
                                        </p:tgtEl>
                                        <p:attrNameLst>
                                          <p:attrName>style.visibility</p:attrName>
                                        </p:attrNameLst>
                                      </p:cBhvr>
                                      <p:to>
                                        <p:strVal val="visible"/>
                                      </p:to>
                                    </p:set>
                                    <p:anim calcmode="lin" valueType="num">
                                      <p:cBhvr>
                                        <p:cTn dur="500" fill="hold" id="98"/>
                                        <p:tgtEl>
                                          <p:spTgt spid="1050217"/>
                                        </p:tgtEl>
                                        <p:attrNameLst>
                                          <p:attrName>ppt_w</p:attrName>
                                        </p:attrNameLst>
                                      </p:cBhvr>
                                      <p:tavLst>
                                        <p:tav tm="0">
                                          <p:val>
                                            <p:fltVal val="0.0"/>
                                          </p:val>
                                        </p:tav>
                                        <p:tav tm="100000">
                                          <p:val>
                                            <p:strVal val="#ppt_w"/>
                                          </p:val>
                                        </p:tav>
                                      </p:tavLst>
                                    </p:anim>
                                    <p:anim calcmode="lin" valueType="num">
                                      <p:cBhvr>
                                        <p:cTn dur="500" fill="hold" id="99"/>
                                        <p:tgtEl>
                                          <p:spTgt spid="1050217"/>
                                        </p:tgtEl>
                                        <p:attrNameLst>
                                          <p:attrName>ppt_h</p:attrName>
                                        </p:attrNameLst>
                                      </p:cBhvr>
                                      <p:tavLst>
                                        <p:tav tm="0">
                                          <p:val>
                                            <p:fltVal val="0.0"/>
                                          </p:val>
                                        </p:tav>
                                        <p:tav tm="100000">
                                          <p:val>
                                            <p:strVal val="#ppt_h"/>
                                          </p:val>
                                        </p:tav>
                                      </p:tavLst>
                                    </p:anim>
                                    <p:animEffect transition="in" filter="fade">
                                      <p:cBhvr>
                                        <p:cTn dur="500" id="100"/>
                                        <p:tgtEl>
                                          <p:spTgt spid="1050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14" grpId="0" animBg="1"/>
      <p:bldP spid="1050215" grpId="0" animBg="1"/>
      <p:bldP spid="1050216" grpId="0" animBg="1"/>
      <p:bldP spid="1050217" grpId="0" animBg="1"/>
      <p:bldP spid="1050218" grpId="0" animBg="1"/>
      <p:bldP spid="10502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50399" name=""/>
          <p:cNvSpPr txBox="1"/>
          <p:nvPr/>
        </p:nvSpPr>
        <p:spPr>
          <a:xfrm>
            <a:off x="1315986" y="303832"/>
            <a:ext cx="4000000" cy="815339"/>
          </a:xfrm>
          <a:prstGeom prst="rect"/>
        </p:spPr>
        <p:txBody>
          <a:bodyPr rtlCol="0" wrap="square">
            <a:spAutoFit/>
          </a:bodyPr>
          <a:p>
            <a:r>
              <a:rPr b="1" sz="4800" lang="en-US">
                <a:solidFill>
                  <a:srgbClr val="000000"/>
                </a:solidFill>
              </a:rPr>
              <a:t>R</a:t>
            </a:r>
            <a:r>
              <a:rPr b="1" sz="4800" lang="en-US">
                <a:solidFill>
                  <a:srgbClr val="000000"/>
                </a:solidFill>
              </a:rPr>
              <a:t>E</a:t>
            </a:r>
            <a:r>
              <a:rPr b="1" sz="4800" lang="en-US">
                <a:solidFill>
                  <a:srgbClr val="000000"/>
                </a:solidFill>
              </a:rPr>
              <a:t>S</a:t>
            </a:r>
            <a:r>
              <a:rPr b="1" sz="4800" lang="en-US">
                <a:solidFill>
                  <a:srgbClr val="000000"/>
                </a:solidFill>
              </a:rPr>
              <a:t>U</a:t>
            </a:r>
            <a:r>
              <a:rPr b="1" sz="4800" lang="en-US">
                <a:solidFill>
                  <a:srgbClr val="000000"/>
                </a:solidFill>
              </a:rPr>
              <a:t>L</a:t>
            </a:r>
            <a:r>
              <a:rPr b="1" sz="4800" lang="en-US">
                <a:solidFill>
                  <a:srgbClr val="000000"/>
                </a:solidFill>
              </a:rPr>
              <a:t>T</a:t>
            </a:r>
            <a:endParaRPr sz="2800" lang="en-GB">
              <a:solidFill>
                <a:srgbClr val="000000"/>
              </a:solidFill>
            </a:endParaRPr>
          </a:p>
        </p:txBody>
      </p:sp>
      <p:pic>
        <p:nvPicPr>
          <p:cNvPr id="2097166" name="图片 237"/>
          <p:cNvPicPr>
            <a:picLocks/>
          </p:cNvPicPr>
          <p:nvPr/>
        </p:nvPicPr>
        <p:blipFill rotWithShape="1">
          <a:blip xmlns:r="http://schemas.openxmlformats.org/officeDocument/2006/relationships" r:embed="rId1"/>
          <a:srcRect t="47438" r="7491"/>
          <a:stretch>
            <a:fillRect/>
          </a:stretch>
        </p:blipFill>
        <p:spPr>
          <a:xfrm flipH="1">
            <a:off x="-1" y="-1"/>
            <a:ext cx="2162470" cy="1423007"/>
          </a:xfrm>
          <a:prstGeom prst="rect"/>
        </p:spPr>
      </p:pic>
      <p:pic>
        <p:nvPicPr>
          <p:cNvPr id="2097167" name=""/>
          <p:cNvPicPr>
            <a:picLocks/>
          </p:cNvPicPr>
          <p:nvPr/>
        </p:nvPicPr>
        <p:blipFill>
          <a:blip xmlns:r="http://schemas.openxmlformats.org/officeDocument/2006/relationships" r:embed="rId2"/>
          <a:stretch>
            <a:fillRect/>
          </a:stretch>
        </p:blipFill>
        <p:spPr>
          <a:xfrm rot="0">
            <a:off x="3809677" y="303832"/>
            <a:ext cx="8095015"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50404" name=""/>
          <p:cNvSpPr txBox="1"/>
          <p:nvPr/>
        </p:nvSpPr>
        <p:spPr>
          <a:xfrm>
            <a:off x="209388" y="899160"/>
            <a:ext cx="11773224" cy="5958839"/>
          </a:xfrm>
          <a:prstGeom prst="rect"/>
        </p:spPr>
        <p:txBody>
          <a:bodyPr rtlCol="0" wrap="square">
            <a:spAutoFit/>
          </a:bodyPr>
          <a:p>
            <a:r>
              <a:rPr sz="2800" lang="en-GB">
                <a:solidFill>
                  <a:srgbClr val="000000"/>
                </a:solidFill>
              </a:rPr>
              <a:t>High Turnover Figures:Several employees have notably high turnover amounts, particularly from the finance and sales departments, such as Remy Sweeney (1,200,000) and Kristian Castro (580,000) from 2016. This indicates that the company may have significant financial transactions or investments in these roles.Department Insights:The finance and sales departments feature prominently with high turnover figures. This suggests these departments may be critical to the company's financial performance or involve large-scale transactions.The quality department also shows considerable turnover, especially among employees with extensive experience.Location Analysis:Bangalore has the highest number of employees with substantial turnover amounts, particularly in finance and sales. This could reflect Bangalore’s role as a major operational hub.Pune also shows high turnover but more concentrated in sales and quality roles.</a:t>
            </a:r>
            <a:endParaRPr sz="2800" lang="en-GB">
              <a:solidFill>
                <a:srgbClr val="000000"/>
              </a:solidFill>
            </a:endParaRPr>
          </a:p>
        </p:txBody>
      </p:sp>
      <p:sp>
        <p:nvSpPr>
          <p:cNvPr id="1050405" name=""/>
          <p:cNvSpPr txBox="1"/>
          <p:nvPr/>
        </p:nvSpPr>
        <p:spPr>
          <a:xfrm>
            <a:off x="4095999" y="274321"/>
            <a:ext cx="4000000" cy="624839"/>
          </a:xfrm>
          <a:prstGeom prst="rect"/>
        </p:spPr>
        <p:txBody>
          <a:bodyPr rtlCol="0" wrap="square">
            <a:spAutoFit/>
          </a:bodyPr>
          <a:p>
            <a:r>
              <a:rPr b="1" sz="3600" lang="en-US">
                <a:solidFill>
                  <a:srgbClr val="000000"/>
                </a:solidFill>
              </a:rPr>
              <a:t>CONCULSION</a:t>
            </a:r>
            <a:r>
              <a:rPr b="1" sz="3600" lang="en-US">
                <a:solidFill>
                  <a:srgbClr val="000000"/>
                </a:solidFill>
              </a:rPr>
              <a:t> </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50406" name=""/>
          <p:cNvSpPr>
            <a:spLocks noGrp="1"/>
          </p:cNvSpPr>
          <p:nvPr>
            <p:ph type="ctrTitle"/>
          </p:nvPr>
        </p:nvSpPr>
        <p:spPr>
          <a:xfrm>
            <a:off x="1223995" y="1541420"/>
            <a:ext cx="9144000" cy="2387600"/>
          </a:xfrm>
        </p:spPr>
        <p:txBody>
          <a:bodyPr/>
          <a:p>
            <a:r>
              <a:rPr b="1" sz="8000" lang="en-US"/>
              <a:t>T</a:t>
            </a:r>
            <a:r>
              <a:rPr b="1" sz="8000" lang="en-US"/>
              <a:t>h</a:t>
            </a:r>
            <a:r>
              <a:rPr b="1" sz="8000" lang="en-US"/>
              <a:t>a</a:t>
            </a:r>
            <a:r>
              <a:rPr b="1" sz="8000" lang="en-US"/>
              <a:t>n</a:t>
            </a:r>
            <a:r>
              <a:rPr b="1" sz="8000" lang="en-US"/>
              <a:t>k</a:t>
            </a:r>
            <a:r>
              <a:rPr b="1" sz="8000" lang="en-US"/>
              <a:t> </a:t>
            </a:r>
            <a:r>
              <a:rPr b="1" sz="8000" lang="en-US"/>
              <a:t>y</a:t>
            </a:r>
            <a:r>
              <a:rPr b="1" sz="8000" lang="en-US"/>
              <a:t>o</a:t>
            </a:r>
            <a:r>
              <a:rPr b="1" sz="8000" lang="en-US"/>
              <a:t>u</a:t>
            </a:r>
            <a:endParaRPr lang="en-GB"/>
          </a:p>
        </p:txBody>
      </p:sp>
      <p:pic>
        <p:nvPicPr>
          <p:cNvPr id="2097168" name="图片 2"/>
          <p:cNvPicPr>
            <a:picLocks/>
          </p:cNvPicPr>
          <p:nvPr/>
        </p:nvPicPr>
        <p:blipFill>
          <a:blip xmlns:r="http://schemas.openxmlformats.org/officeDocument/2006/relationships" r:embed="rId1"/>
          <a:stretch>
            <a:fillRect/>
          </a:stretch>
        </p:blipFill>
        <p:spPr>
          <a:xfrm>
            <a:off x="8759199" y="-1"/>
            <a:ext cx="3432801" cy="397566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3" name="图片 9"/>
          <p:cNvPicPr>
            <a:picLocks noChangeAspect="1"/>
          </p:cNvPicPr>
          <p:nvPr/>
        </p:nvPicPr>
        <p:blipFill>
          <a:blip xmlns:r="http://schemas.openxmlformats.org/officeDocument/2006/relationships" r:embed="rId1"/>
          <a:srcRect l="72897" t="100000" r="26869" b="-138"/>
          <a:stretch>
            <a:fillRect/>
          </a:stretch>
        </p:blipFill>
        <p:spPr>
          <a:xfrm rot="3017157">
            <a:off x="-6332" y="6862590"/>
            <a:ext cx="17133" cy="8421"/>
          </a:xfrm>
          <a:custGeom>
            <a:avLst/>
            <a:gdLst>
              <a:gd name="connsiteX0" fmla="*/ 0 w 17133"/>
              <a:gd name="connsiteY0" fmla="*/ 0 h 8421"/>
              <a:gd name="connsiteX1" fmla="*/ 17133 w 17133"/>
              <a:gd name="connsiteY1" fmla="*/ 0 h 8421"/>
              <a:gd name="connsiteX2" fmla="*/ 10138 w 17133"/>
              <a:gd name="connsiteY2" fmla="*/ 8421 h 8421"/>
              <a:gd name="connsiteX3" fmla="*/ 0 w 17133"/>
              <a:gd name="connsiteY3" fmla="*/ 0 h 8421"/>
            </a:gdLst>
            <a:ahLst/>
            <a:cxnLst>
              <a:cxn ang="0">
                <a:pos x="connsiteX0" y="connsiteY0"/>
              </a:cxn>
              <a:cxn ang="0">
                <a:pos x="connsiteX1" y="connsiteY1"/>
              </a:cxn>
              <a:cxn ang="0">
                <a:pos x="connsiteX2" y="connsiteY2"/>
              </a:cxn>
              <a:cxn ang="0">
                <a:pos x="connsiteX3" y="connsiteY3"/>
              </a:cxn>
            </a:cxnLst>
            <a:rect l="l" t="t" r="r" b="b"/>
            <a:pathLst>
              <a:path w="17133" h="8421">
                <a:moveTo>
                  <a:pt x="0" y="0"/>
                </a:moveTo>
                <a:lnTo>
                  <a:pt x="17133" y="0"/>
                </a:lnTo>
                <a:lnTo>
                  <a:pt x="10138" y="8421"/>
                </a:lnTo>
                <a:lnTo>
                  <a:pt x="0" y="0"/>
                </a:lnTo>
                <a:close/>
              </a:path>
            </a:pathLst>
          </a:custGeom>
        </p:spPr>
      </p:pic>
      <p:grpSp>
        <p:nvGrpSpPr>
          <p:cNvPr id="34" name="Group 4"/>
          <p:cNvGrpSpPr>
            <a:grpSpLocks noChangeAspect="1"/>
          </p:cNvGrpSpPr>
          <p:nvPr/>
        </p:nvGrpSpPr>
        <p:grpSpPr bwMode="auto">
          <a:xfrm>
            <a:off x="166668" y="191589"/>
            <a:ext cx="11844464" cy="6500428"/>
            <a:chOff x="206" y="189"/>
            <a:chExt cx="7270" cy="3947"/>
          </a:xfrm>
        </p:grpSpPr>
        <p:sp>
          <p:nvSpPr>
            <p:cNvPr id="1048763"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64"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65"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66"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67"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68"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69"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0"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1"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2"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3"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4"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5"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6"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7"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8"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79"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0"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1"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2"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3"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4"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5"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6"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7"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8"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89"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0"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1"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2"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3"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4"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5"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6"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7"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8"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799"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0"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1"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2"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3"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4"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5"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6"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7"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8"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09"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0"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1"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2"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3"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4"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5"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6"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7"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8"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19"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0"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1"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2"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3"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4"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5"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6"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7"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8"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29"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0"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1"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2"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3"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4"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5"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6"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7"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8"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39"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0"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1"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2"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3"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4"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5"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6"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7"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8"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49"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0"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1"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2"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3"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4"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5"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6"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7"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8"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59"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0"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1"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2"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3"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4"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5"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6"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7"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8"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69"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0"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1"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2"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3"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4"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5"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6"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7"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8"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79"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0"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1"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2"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3"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4"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5"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6"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7"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8"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89"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0"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1"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2"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3"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4"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5"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6"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7"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8"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899"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0"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1"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2"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3"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4"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5"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6"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7"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8"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09"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0"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1"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2"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3"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4"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5"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6"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7"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8"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19"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0"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1"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2"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3"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4"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5"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6"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7"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8"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29"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0"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1"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2"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3"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4"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5"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36"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54" name="图片 6"/>
          <p:cNvPicPr>
            <a:picLocks noChangeAspect="1"/>
          </p:cNvPicPr>
          <p:nvPr/>
        </p:nvPicPr>
        <p:blipFill>
          <a:blip xmlns:r="http://schemas.openxmlformats.org/officeDocument/2006/relationships" r:embed="rId1"/>
          <a:srcRect l="847"/>
          <a:stretch>
            <a:fillRect/>
          </a:stretch>
        </p:blipFill>
        <p:spPr>
          <a:xfrm rot="3017157">
            <a:off x="-3434108" y="-293349"/>
            <a:ext cx="8888106" cy="7444697"/>
          </a:xfrm>
          <a:custGeom>
            <a:avLst/>
            <a:gdLst>
              <a:gd name="connsiteX0" fmla="*/ 0 w 7272872"/>
              <a:gd name="connsiteY0" fmla="*/ 1702001 h 6091773"/>
              <a:gd name="connsiteX1" fmla="*/ 1413734 w 7272872"/>
              <a:gd name="connsiteY1" fmla="*/ 0 h 6091773"/>
              <a:gd name="connsiteX2" fmla="*/ 7272872 w 7272872"/>
              <a:gd name="connsiteY2" fmla="*/ 0 h 6091773"/>
              <a:gd name="connsiteX3" fmla="*/ 7272871 w 7272872"/>
              <a:gd name="connsiteY3" fmla="*/ 3719034 h 6091773"/>
              <a:gd name="connsiteX4" fmla="*/ 5302002 w 7272872"/>
              <a:gd name="connsiteY4" fmla="*/ 6091773 h 6091773"/>
              <a:gd name="connsiteX5" fmla="*/ 5284869 w 7272872"/>
              <a:gd name="connsiteY5" fmla="*/ 6091773 h 6091773"/>
              <a:gd name="connsiteX6" fmla="*/ 0 w 7272872"/>
              <a:gd name="connsiteY6" fmla="*/ 1702001 h 609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2872" h="6091773">
                <a:moveTo>
                  <a:pt x="0" y="1702001"/>
                </a:moveTo>
                <a:lnTo>
                  <a:pt x="1413734" y="0"/>
                </a:lnTo>
                <a:lnTo>
                  <a:pt x="7272872" y="0"/>
                </a:lnTo>
                <a:lnTo>
                  <a:pt x="7272871" y="3719034"/>
                </a:lnTo>
                <a:lnTo>
                  <a:pt x="5302002" y="6091773"/>
                </a:lnTo>
                <a:lnTo>
                  <a:pt x="5284869" y="6091773"/>
                </a:lnTo>
                <a:lnTo>
                  <a:pt x="0" y="1702001"/>
                </a:lnTo>
                <a:close/>
              </a:path>
            </a:pathLst>
          </a:custGeom>
        </p:spPr>
      </p:pic>
      <p:sp>
        <p:nvSpPr>
          <p:cNvPr id="1048937" name=""/>
          <p:cNvSpPr txBox="1"/>
          <p:nvPr/>
        </p:nvSpPr>
        <p:spPr>
          <a:xfrm>
            <a:off x="4190065" y="573659"/>
            <a:ext cx="7091173" cy="815340"/>
          </a:xfrm>
          <a:prstGeom prst="rect"/>
        </p:spPr>
        <p:txBody>
          <a:bodyPr rtlCol="0" wrap="square">
            <a:spAutoFit/>
          </a:bodyPr>
          <a:p>
            <a:r>
              <a:rPr b="1" sz="4800" lang="en-US">
                <a:solidFill>
                  <a:srgbClr val="000000"/>
                </a:solidFill>
                <a:latin typeface="SamsungKorean_v2.0"/>
                <a:ea typeface="SamsungKorean_v2.0"/>
                <a:cs typeface="SamsungKorean_v2.0"/>
              </a:rPr>
              <a:t>P</a:t>
            </a:r>
            <a:r>
              <a:rPr b="1" sz="4800" lang="en-US">
                <a:solidFill>
                  <a:srgbClr val="000000"/>
                </a:solidFill>
                <a:latin typeface="SamsungKorean_v2.0"/>
                <a:ea typeface="SamsungKorean_v2.0"/>
                <a:cs typeface="SamsungKorean_v2.0"/>
              </a:rPr>
              <a:t>R</a:t>
            </a:r>
            <a:r>
              <a:rPr b="1" sz="4800" lang="en-US">
                <a:solidFill>
                  <a:srgbClr val="000000"/>
                </a:solidFill>
                <a:latin typeface="SamsungKorean_v2.0"/>
                <a:ea typeface="SamsungKorean_v2.0"/>
                <a:cs typeface="SamsungKorean_v2.0"/>
              </a:rPr>
              <a:t>O</a:t>
            </a:r>
            <a:r>
              <a:rPr b="1" sz="4800" lang="en-US">
                <a:solidFill>
                  <a:srgbClr val="000000"/>
                </a:solidFill>
                <a:latin typeface="SamsungKorean_v2.0"/>
                <a:ea typeface="SamsungKorean_v2.0"/>
                <a:cs typeface="SamsungKorean_v2.0"/>
              </a:rPr>
              <a:t>J</a:t>
            </a:r>
            <a:r>
              <a:rPr b="1" sz="4800" lang="en-US">
                <a:solidFill>
                  <a:srgbClr val="000000"/>
                </a:solidFill>
                <a:latin typeface="SamsungKorean_v2.0"/>
                <a:ea typeface="SamsungKorean_v2.0"/>
                <a:cs typeface="SamsungKorean_v2.0"/>
              </a:rPr>
              <a:t>E</a:t>
            </a:r>
            <a:r>
              <a:rPr b="1" sz="4800" lang="en-US">
                <a:solidFill>
                  <a:srgbClr val="000000"/>
                </a:solidFill>
                <a:latin typeface="SamsungKorean_v2.0"/>
                <a:ea typeface="SamsungKorean_v2.0"/>
                <a:cs typeface="SamsungKorean_v2.0"/>
              </a:rPr>
              <a:t>C</a:t>
            </a:r>
            <a:r>
              <a:rPr b="1" sz="4800" lang="en-US">
                <a:solidFill>
                  <a:srgbClr val="000000"/>
                </a:solidFill>
                <a:latin typeface="SamsungKorean_v2.0"/>
                <a:ea typeface="SamsungKorean_v2.0"/>
                <a:cs typeface="SamsungKorean_v2.0"/>
              </a:rPr>
              <a:t>T</a:t>
            </a:r>
            <a:r>
              <a:rPr b="1" sz="4800" lang="en-US">
                <a:solidFill>
                  <a:srgbClr val="000000"/>
                </a:solidFill>
                <a:latin typeface="SamsungKorean_v2.0"/>
                <a:ea typeface="SamsungKorean_v2.0"/>
                <a:cs typeface="SamsungKorean_v2.0"/>
              </a:rPr>
              <a:t> </a:t>
            </a:r>
            <a:r>
              <a:rPr b="1" sz="4800" lang="en-US">
                <a:solidFill>
                  <a:srgbClr val="000000"/>
                </a:solidFill>
                <a:latin typeface="SamsungKorean_v2.0"/>
                <a:ea typeface="SamsungKorean_v2.0"/>
                <a:cs typeface="SamsungKorean_v2.0"/>
              </a:rPr>
              <a:t>T</a:t>
            </a:r>
            <a:r>
              <a:rPr b="1" sz="4800" lang="en-US">
                <a:solidFill>
                  <a:srgbClr val="000000"/>
                </a:solidFill>
                <a:latin typeface="SamsungKorean_v2.0"/>
                <a:ea typeface="SamsungKorean_v2.0"/>
                <a:cs typeface="SamsungKorean_v2.0"/>
              </a:rPr>
              <a:t>I</a:t>
            </a:r>
            <a:r>
              <a:rPr b="1" sz="4800" lang="en-US">
                <a:solidFill>
                  <a:srgbClr val="000000"/>
                </a:solidFill>
                <a:latin typeface="SamsungKorean_v2.0"/>
                <a:ea typeface="SamsungKorean_v2.0"/>
                <a:cs typeface="SamsungKorean_v2.0"/>
              </a:rPr>
              <a:t>T</a:t>
            </a:r>
            <a:r>
              <a:rPr b="1" sz="4800" lang="en-US">
                <a:solidFill>
                  <a:srgbClr val="000000"/>
                </a:solidFill>
                <a:latin typeface="SamsungKorean_v2.0"/>
                <a:ea typeface="SamsungKorean_v2.0"/>
                <a:cs typeface="SamsungKorean_v2.0"/>
              </a:rPr>
              <a:t>T</a:t>
            </a:r>
            <a:r>
              <a:rPr b="1" sz="4800" lang="en-US">
                <a:solidFill>
                  <a:srgbClr val="000000"/>
                </a:solidFill>
                <a:latin typeface="SamsungKorean_v2.0"/>
                <a:ea typeface="SamsungKorean_v2.0"/>
                <a:cs typeface="SamsungKorean_v2.0"/>
              </a:rPr>
              <a:t>L</a:t>
            </a:r>
            <a:r>
              <a:rPr b="1" sz="4800" lang="en-US">
                <a:solidFill>
                  <a:srgbClr val="000000"/>
                </a:solidFill>
                <a:latin typeface="SamsungKorean_v2.0"/>
                <a:ea typeface="SamsungKorean_v2.0"/>
                <a:cs typeface="SamsungKorean_v2.0"/>
              </a:rPr>
              <a:t>E</a:t>
            </a:r>
            <a:endParaRPr sz="2800" lang="en-GB">
              <a:solidFill>
                <a:srgbClr val="000000"/>
              </a:solidFill>
            </a:endParaRPr>
          </a:p>
        </p:txBody>
      </p:sp>
      <p:sp>
        <p:nvSpPr>
          <p:cNvPr id="1048938" name=""/>
          <p:cNvSpPr txBox="1"/>
          <p:nvPr/>
        </p:nvSpPr>
        <p:spPr>
          <a:xfrm>
            <a:off x="4155009" y="2649679"/>
            <a:ext cx="5916873" cy="929641"/>
          </a:xfrm>
          <a:prstGeom prst="rect"/>
        </p:spPr>
        <p:txBody>
          <a:bodyPr rtlCol="0" wrap="square">
            <a:spAutoFit/>
          </a:bodyPr>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MANCE</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SIS</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GB">
              <a:solidFill>
                <a:srgbClr val="000000"/>
              </a:solidFill>
            </a:endParaRPr>
          </a:p>
        </p:txBody>
      </p:sp>
      <p:pic>
        <p:nvPicPr>
          <p:cNvPr id="2097155" name="图片 6"/>
          <p:cNvPicPr>
            <a:picLocks/>
          </p:cNvPicPr>
          <p:nvPr/>
        </p:nvPicPr>
        <p:blipFill>
          <a:blip xmlns:r="http://schemas.openxmlformats.org/officeDocument/2006/relationships" r:embed="rId2"/>
          <a:srcRect l="847"/>
          <a:stretch>
            <a:fillRect/>
          </a:stretch>
        </p:blipFill>
        <p:spPr>
          <a:xfrm rot="3017157">
            <a:off x="7354893" y="-3471470"/>
            <a:ext cx="8888106" cy="7444697"/>
          </a:xfrm>
          <a:custGeom>
            <a:avLst/>
            <a:gdLst>
              <a:gd name="connsiteX0" fmla="*/ 0 w 7272872"/>
              <a:gd name="connsiteY0" fmla="*/ 1702001 h 6091773"/>
              <a:gd name="connsiteX1" fmla="*/ 1413734 w 7272872"/>
              <a:gd name="connsiteY1" fmla="*/ 0 h 6091773"/>
              <a:gd name="connsiteX2" fmla="*/ 7272872 w 7272872"/>
              <a:gd name="connsiteY2" fmla="*/ 0 h 6091773"/>
              <a:gd name="connsiteX3" fmla="*/ 7272871 w 7272872"/>
              <a:gd name="connsiteY3" fmla="*/ 3719034 h 6091773"/>
              <a:gd name="connsiteX4" fmla="*/ 5302002 w 7272872"/>
              <a:gd name="connsiteY4" fmla="*/ 6091773 h 6091773"/>
              <a:gd name="connsiteX5" fmla="*/ 5284869 w 7272872"/>
              <a:gd name="connsiteY5" fmla="*/ 6091773 h 6091773"/>
              <a:gd name="connsiteX6" fmla="*/ 0 w 7272872"/>
              <a:gd name="connsiteY6" fmla="*/ 1702001 h 609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2872" h="6091773">
                <a:moveTo>
                  <a:pt x="0" y="1702001"/>
                </a:moveTo>
                <a:lnTo>
                  <a:pt x="1413734" y="0"/>
                </a:lnTo>
                <a:lnTo>
                  <a:pt x="7272872" y="0"/>
                </a:lnTo>
                <a:lnTo>
                  <a:pt x="7272871" y="3719034"/>
                </a:lnTo>
                <a:lnTo>
                  <a:pt x="5302002" y="6091773"/>
                </a:lnTo>
                <a:lnTo>
                  <a:pt x="5284869" y="6091773"/>
                </a:lnTo>
                <a:lnTo>
                  <a:pt x="0" y="1702001"/>
                </a:lnTo>
                <a:close/>
              </a:path>
            </a:pathLst>
          </a:custGeom>
        </p:spPr>
      </p:pic>
      <p:pic>
        <p:nvPicPr>
          <p:cNvPr id="2097156" name="图片 6"/>
          <p:cNvPicPr>
            <a:picLocks/>
          </p:cNvPicPr>
          <p:nvPr/>
        </p:nvPicPr>
        <p:blipFill>
          <a:blip xmlns:r="http://schemas.openxmlformats.org/officeDocument/2006/relationships" r:embed="rId3"/>
          <a:srcRect l="847"/>
          <a:stretch>
            <a:fillRect/>
          </a:stretch>
        </p:blipFill>
        <p:spPr>
          <a:xfrm rot="3017157">
            <a:off x="7257527" y="4744844"/>
            <a:ext cx="8888106" cy="7444697"/>
          </a:xfrm>
          <a:custGeom>
            <a:avLst/>
            <a:gdLst>
              <a:gd name="connsiteX0" fmla="*/ 0 w 7272872"/>
              <a:gd name="connsiteY0" fmla="*/ 1702001 h 6091773"/>
              <a:gd name="connsiteX1" fmla="*/ 1413734 w 7272872"/>
              <a:gd name="connsiteY1" fmla="*/ 0 h 6091773"/>
              <a:gd name="connsiteX2" fmla="*/ 7272872 w 7272872"/>
              <a:gd name="connsiteY2" fmla="*/ 0 h 6091773"/>
              <a:gd name="connsiteX3" fmla="*/ 7272871 w 7272872"/>
              <a:gd name="connsiteY3" fmla="*/ 3719034 h 6091773"/>
              <a:gd name="connsiteX4" fmla="*/ 5302002 w 7272872"/>
              <a:gd name="connsiteY4" fmla="*/ 6091773 h 6091773"/>
              <a:gd name="connsiteX5" fmla="*/ 5284869 w 7272872"/>
              <a:gd name="connsiteY5" fmla="*/ 6091773 h 6091773"/>
              <a:gd name="connsiteX6" fmla="*/ 0 w 7272872"/>
              <a:gd name="connsiteY6" fmla="*/ 1702001 h 609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2872" h="6091773">
                <a:moveTo>
                  <a:pt x="0" y="1702001"/>
                </a:moveTo>
                <a:lnTo>
                  <a:pt x="1413734" y="0"/>
                </a:lnTo>
                <a:lnTo>
                  <a:pt x="7272872" y="0"/>
                </a:lnTo>
                <a:lnTo>
                  <a:pt x="7272871" y="3719034"/>
                </a:lnTo>
                <a:lnTo>
                  <a:pt x="5302002" y="6091773"/>
                </a:lnTo>
                <a:lnTo>
                  <a:pt x="5284869" y="6091773"/>
                </a:lnTo>
                <a:lnTo>
                  <a:pt x="0" y="1702001"/>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Group 4"/>
          <p:cNvGrpSpPr>
            <a:grpSpLocks noChangeAspect="1"/>
          </p:cNvGrpSpPr>
          <p:nvPr/>
        </p:nvGrpSpPr>
        <p:grpSpPr bwMode="auto">
          <a:xfrm>
            <a:off x="166668" y="191589"/>
            <a:ext cx="11844464" cy="6500428"/>
            <a:chOff x="206" y="189"/>
            <a:chExt cx="7270" cy="3947"/>
          </a:xfrm>
        </p:grpSpPr>
        <p:sp>
          <p:nvSpPr>
            <p:cNvPr id="1048939"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0"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1"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2"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3"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4"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5"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6"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7"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8"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49"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0"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1"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2"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3"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4"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5"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6"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7"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8"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59"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0"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1"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2"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3"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4"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5"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6"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7"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8"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69"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0"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1"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2"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3"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4"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5"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6"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7"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8"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79"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0"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1"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2"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3"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4"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5"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6"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7"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8"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89"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0"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1"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2"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3"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4"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5"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6"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7"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8"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8999"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0"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1"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2"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3"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4"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5"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6"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7"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8"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09"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0"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1"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2"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3"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4"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5"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6"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7"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8"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19"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0"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1"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2"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3"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4"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5"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6"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7"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8"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29"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0"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1"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2"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3"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4"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5"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6"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7"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8"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39"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0"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1"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2"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3"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4"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5"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6"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7"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8"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49"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0"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1"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2"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3"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4"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5"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6"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7"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8"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59"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0"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1"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2"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3"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4"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5"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6"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7"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8"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69"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0"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1"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2"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3"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4"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5"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6"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7"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8"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79"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0"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1"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2"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3"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4"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5"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6"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7"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8"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89"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0"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1"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2"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3"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4"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5"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6"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7"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8"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099"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0"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1"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2"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3"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4"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5"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6"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7"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8"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09"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10"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11"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12"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57" name="图片 2"/>
          <p:cNvPicPr>
            <a:picLocks noChangeAspect="1"/>
          </p:cNvPicPr>
          <p:nvPr/>
        </p:nvPicPr>
        <p:blipFill>
          <a:blip xmlns:r="http://schemas.openxmlformats.org/officeDocument/2006/relationships" r:embed="rId1"/>
          <a:stretch>
            <a:fillRect/>
          </a:stretch>
        </p:blipFill>
        <p:spPr>
          <a:xfrm>
            <a:off x="8759199" y="-1"/>
            <a:ext cx="3432801" cy="3975663"/>
          </a:xfrm>
          <a:prstGeom prst="rect"/>
        </p:spPr>
      </p:pic>
      <p:pic>
        <p:nvPicPr>
          <p:cNvPr id="2097158" name="图片 3"/>
          <p:cNvPicPr>
            <a:picLocks noChangeAspect="1"/>
          </p:cNvPicPr>
          <p:nvPr/>
        </p:nvPicPr>
        <p:blipFill>
          <a:blip xmlns:r="http://schemas.openxmlformats.org/officeDocument/2006/relationships" r:embed="rId2"/>
          <a:stretch>
            <a:fillRect/>
          </a:stretch>
        </p:blipFill>
        <p:spPr>
          <a:xfrm>
            <a:off x="-1" y="3248961"/>
            <a:ext cx="4345577" cy="3609039"/>
          </a:xfrm>
          <a:prstGeom prst="rect"/>
        </p:spPr>
      </p:pic>
      <p:sp>
        <p:nvSpPr>
          <p:cNvPr id="1049113" name=""/>
          <p:cNvSpPr txBox="1"/>
          <p:nvPr/>
        </p:nvSpPr>
        <p:spPr>
          <a:xfrm>
            <a:off x="1183991" y="464979"/>
            <a:ext cx="4000000" cy="1069339"/>
          </a:xfrm>
          <a:prstGeom prst="rect"/>
        </p:spPr>
        <p:txBody>
          <a:bodyPr rtlCol="0" wrap="square">
            <a:spAutoFit/>
          </a:bodyPr>
          <a:p>
            <a:r>
              <a:rPr b="1" sz="6600" lang="en-US">
                <a:solidFill>
                  <a:srgbClr val="000000"/>
                </a:solidFill>
              </a:rPr>
              <a:t>AGENDA</a:t>
            </a:r>
            <a:r>
              <a:rPr b="1" sz="6600" lang="en-US">
                <a:solidFill>
                  <a:srgbClr val="000000"/>
                </a:solidFill>
              </a:rPr>
              <a:t> </a:t>
            </a:r>
            <a:endParaRPr sz="2800" lang="en-GB">
              <a:solidFill>
                <a:srgbClr val="000000"/>
              </a:solidFill>
            </a:endParaRPr>
          </a:p>
        </p:txBody>
      </p:sp>
      <p:sp>
        <p:nvSpPr>
          <p:cNvPr id="1049114" name=""/>
          <p:cNvSpPr txBox="1"/>
          <p:nvPr/>
        </p:nvSpPr>
        <p:spPr>
          <a:xfrm>
            <a:off x="4155009" y="1587759"/>
            <a:ext cx="4949802" cy="4282440"/>
          </a:xfrm>
          <a:prstGeom prst="rect"/>
        </p:spPr>
        <p:txBody>
          <a:bodyPr rtlCol="0" wrap="square">
            <a:spAutoFit/>
          </a:bodyPr>
          <a:p>
            <a:r>
              <a:rPr b="1" sz="2800" lang="en-US">
                <a:solidFill>
                  <a:srgbClr val="000000"/>
                </a:solidFill>
              </a:rPr>
              <a:t>1</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OBLEM</a:t>
            </a:r>
            <a:r>
              <a:rPr b="1" sz="2800" lang="en-US">
                <a:solidFill>
                  <a:srgbClr val="000000"/>
                </a:solidFill>
              </a:rPr>
              <a:t> </a:t>
            </a:r>
            <a:r>
              <a:rPr b="1" sz="2800" lang="en-US">
                <a:solidFill>
                  <a:srgbClr val="000000"/>
                </a:solidFill>
              </a:rPr>
              <a:t>STEATMENT</a:t>
            </a:r>
            <a:r>
              <a:rPr b="1" sz="2800" lang="en-US">
                <a:solidFill>
                  <a:srgbClr val="000000"/>
                </a:solidFill>
              </a:rPr>
              <a:t> </a:t>
            </a:r>
            <a:endParaRPr sz="2800" lang="en-GB">
              <a:solidFill>
                <a:srgbClr val="000000"/>
              </a:solidFill>
            </a:endParaRPr>
          </a:p>
          <a:p>
            <a:r>
              <a:rPr b="1" sz="2800" lang="en-US">
                <a:solidFill>
                  <a:srgbClr val="000000"/>
                </a:solidFill>
              </a:rPr>
              <a:t>2</a:t>
            </a:r>
            <a:r>
              <a:rPr b="1" sz="2800" lang="en-US">
                <a:solidFill>
                  <a:srgbClr val="000000"/>
                </a:solidFill>
              </a:rPr>
              <a:t>.</a:t>
            </a:r>
            <a:r>
              <a:rPr b="1" sz="2800" lang="en-US">
                <a:solidFill>
                  <a:srgbClr val="000000"/>
                </a:solidFill>
              </a:rPr>
              <a:t>P</a:t>
            </a:r>
            <a:r>
              <a:rPr b="1" sz="2800" lang="en-US">
                <a:solidFill>
                  <a:srgbClr val="000000"/>
                </a:solidFill>
              </a:rPr>
              <a:t>ROJECT</a:t>
            </a:r>
            <a:r>
              <a:rPr b="1" sz="2800" lang="en-US">
                <a:solidFill>
                  <a:srgbClr val="000000"/>
                </a:solidFill>
              </a:rPr>
              <a:t> </a:t>
            </a:r>
            <a:r>
              <a:rPr b="1" sz="2800" lang="en-US">
                <a:solidFill>
                  <a:srgbClr val="000000"/>
                </a:solidFill>
              </a:rPr>
              <a:t>OVERVIEW</a:t>
            </a:r>
            <a:r>
              <a:rPr b="1" sz="2800" lang="en-US">
                <a:solidFill>
                  <a:srgbClr val="000000"/>
                </a:solidFill>
              </a:rPr>
              <a:t> </a:t>
            </a:r>
            <a:endParaRPr sz="2800" lang="en-GB">
              <a:solidFill>
                <a:srgbClr val="000000"/>
              </a:solidFill>
            </a:endParaRPr>
          </a:p>
          <a:p>
            <a:r>
              <a:rPr b="1" sz="2800" lang="en-US">
                <a:solidFill>
                  <a:srgbClr val="000000"/>
                </a:solidFill>
              </a:rPr>
              <a:t>3</a:t>
            </a:r>
            <a:r>
              <a:rPr b="1" sz="2800" lang="en-US">
                <a:solidFill>
                  <a:srgbClr val="000000"/>
                </a:solidFill>
              </a:rPr>
              <a:t>.</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U</a:t>
            </a:r>
            <a:r>
              <a:rPr b="1" sz="2800" lang="en-US">
                <a:solidFill>
                  <a:srgbClr val="000000"/>
                </a:solidFill>
              </a:rPr>
              <a:t>SERS</a:t>
            </a:r>
            <a:r>
              <a:rPr b="1" sz="2800" lang="en-US">
                <a:solidFill>
                  <a:srgbClr val="000000"/>
                </a:solidFill>
              </a:rPr>
              <a:t> </a:t>
            </a:r>
            <a:endParaRPr sz="2800" lang="en-GB">
              <a:solidFill>
                <a:srgbClr val="000000"/>
              </a:solidFill>
            </a:endParaRPr>
          </a:p>
          <a:p>
            <a:r>
              <a:rPr b="1" sz="2800" lang="en-US">
                <a:solidFill>
                  <a:srgbClr val="000000"/>
                </a:solidFill>
              </a:rPr>
              <a:t>4</a:t>
            </a:r>
            <a:r>
              <a:rPr b="1" sz="2800" lang="en-US">
                <a:solidFill>
                  <a:srgbClr val="000000"/>
                </a:solidFill>
              </a:rPr>
              <a:t>.</a:t>
            </a:r>
            <a:r>
              <a:rPr b="1" sz="2800" lang="en-US">
                <a:solidFill>
                  <a:srgbClr val="000000"/>
                </a:solidFill>
              </a:rPr>
              <a:t>O</a:t>
            </a:r>
            <a:r>
              <a:rPr b="1" sz="2800" lang="en-US">
                <a:solidFill>
                  <a:srgbClr val="000000"/>
                </a:solidFill>
              </a:rPr>
              <a:t>U</a:t>
            </a:r>
            <a:r>
              <a:rPr b="1" sz="2800" lang="en-US">
                <a:solidFill>
                  <a:srgbClr val="000000"/>
                </a:solidFill>
              </a:rPr>
              <a:t>R</a:t>
            </a:r>
            <a:r>
              <a:rPr b="1" sz="2800" lang="en-US">
                <a:solidFill>
                  <a:srgbClr val="000000"/>
                </a:solidFill>
              </a:rPr>
              <a:t> </a:t>
            </a:r>
            <a:r>
              <a:rPr b="1" sz="2800" lang="en-US">
                <a:solidFill>
                  <a:srgbClr val="000000"/>
                </a:solidFill>
              </a:rPr>
              <a:t>SOLUTION</a:t>
            </a:r>
            <a:r>
              <a:rPr b="1" sz="2800" lang="en-US">
                <a:solidFill>
                  <a:srgbClr val="000000"/>
                </a:solidFill>
              </a:rPr>
              <a:t> </a:t>
            </a:r>
            <a:r>
              <a:rPr b="1" sz="2800" lang="en-US">
                <a:solidFill>
                  <a:srgbClr val="000000"/>
                </a:solidFill>
              </a:rPr>
              <a:t>AND</a:t>
            </a:r>
            <a:r>
              <a:rPr b="1" sz="2800" lang="en-US">
                <a:solidFill>
                  <a:srgbClr val="000000"/>
                </a:solidFill>
              </a:rPr>
              <a:t> </a:t>
            </a:r>
            <a:r>
              <a:rPr b="1" sz="2800" lang="en-US">
                <a:solidFill>
                  <a:srgbClr val="000000"/>
                </a:solidFill>
              </a:rPr>
              <a:t>PROPOSITION</a:t>
            </a:r>
            <a:r>
              <a:rPr b="1" sz="2800" lang="en-US">
                <a:solidFill>
                  <a:srgbClr val="000000"/>
                </a:solidFill>
              </a:rPr>
              <a:t> </a:t>
            </a:r>
            <a:endParaRPr sz="2800" lang="en-GB">
              <a:solidFill>
                <a:srgbClr val="000000"/>
              </a:solidFill>
            </a:endParaRPr>
          </a:p>
          <a:p>
            <a:r>
              <a:rPr b="1" sz="2800" lang="en-US">
                <a:solidFill>
                  <a:srgbClr val="000000"/>
                </a:solidFill>
              </a:rPr>
              <a:t>5</a:t>
            </a:r>
            <a:r>
              <a:rPr b="1" sz="2800" lang="en-US">
                <a:solidFill>
                  <a:srgbClr val="000000"/>
                </a:solidFill>
              </a:rPr>
              <a:t>.</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SET</a:t>
            </a:r>
            <a:r>
              <a:rPr b="1" sz="2800" lang="en-US">
                <a:solidFill>
                  <a:srgbClr val="000000"/>
                </a:solidFill>
              </a:rPr>
              <a:t> </a:t>
            </a:r>
            <a:r>
              <a:rPr b="1" sz="2800" lang="en-US">
                <a:solidFill>
                  <a:srgbClr val="000000"/>
                </a:solidFill>
              </a:rPr>
              <a:t>DESCRIPTION</a:t>
            </a:r>
            <a:r>
              <a:rPr b="1" sz="2800" lang="en-US">
                <a:solidFill>
                  <a:srgbClr val="000000"/>
                </a:solidFill>
              </a:rPr>
              <a:t> </a:t>
            </a:r>
            <a:endParaRPr sz="2800" lang="en-GB">
              <a:solidFill>
                <a:srgbClr val="000000"/>
              </a:solidFill>
            </a:endParaRPr>
          </a:p>
          <a:p>
            <a:r>
              <a:rPr b="1" sz="2800" lang="en-US">
                <a:solidFill>
                  <a:srgbClr val="000000"/>
                </a:solidFill>
              </a:rPr>
              <a:t>6.MODELLING</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P</a:t>
            </a:r>
            <a:r>
              <a:rPr b="1" sz="2800" lang="en-US">
                <a:solidFill>
                  <a:srgbClr val="000000"/>
                </a:solidFill>
              </a:rPr>
              <a:t>P</a:t>
            </a:r>
            <a:r>
              <a:rPr b="1" sz="2800" lang="en-US">
                <a:solidFill>
                  <a:srgbClr val="000000"/>
                </a:solidFill>
              </a:rPr>
              <a:t>ROACH</a:t>
            </a:r>
            <a:r>
              <a:rPr b="1" sz="2800" lang="en-US">
                <a:solidFill>
                  <a:srgbClr val="000000"/>
                </a:solidFill>
              </a:rPr>
              <a:t> </a:t>
            </a:r>
            <a:endParaRPr sz="2800" lang="en-GB">
              <a:solidFill>
                <a:srgbClr val="000000"/>
              </a:solidFill>
            </a:endParaRPr>
          </a:p>
          <a:p>
            <a:r>
              <a:rPr b="1" sz="2800" lang="en-US">
                <a:solidFill>
                  <a:srgbClr val="000000"/>
                </a:solidFill>
              </a:rPr>
              <a:t>7</a:t>
            </a:r>
            <a:r>
              <a:rPr b="1" sz="2800" lang="en-US">
                <a:solidFill>
                  <a:srgbClr val="000000"/>
                </a:solidFill>
              </a:rPr>
              <a:t>.</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ULTS</a:t>
            </a:r>
            <a:r>
              <a:rPr b="1" sz="2800" lang="en-US">
                <a:solidFill>
                  <a:srgbClr val="000000"/>
                </a:solidFill>
              </a:rPr>
              <a:t> </a:t>
            </a:r>
            <a:r>
              <a:rPr b="1" sz="2800" lang="en-US">
                <a:solidFill>
                  <a:srgbClr val="000000"/>
                </a:solidFill>
              </a:rPr>
              <a:t>AND</a:t>
            </a:r>
            <a:r>
              <a:rPr b="1" sz="2800" lang="en-US">
                <a:solidFill>
                  <a:srgbClr val="000000"/>
                </a:solidFill>
              </a:rPr>
              <a:t> </a:t>
            </a:r>
            <a:r>
              <a:rPr b="1" sz="2800" lang="en-US">
                <a:solidFill>
                  <a:srgbClr val="000000"/>
                </a:solidFill>
              </a:rPr>
              <a:t>D</a:t>
            </a:r>
            <a:r>
              <a:rPr b="1" sz="2800" lang="en-US">
                <a:solidFill>
                  <a:srgbClr val="000000"/>
                </a:solidFill>
              </a:rPr>
              <a:t>I</a:t>
            </a:r>
            <a:r>
              <a:rPr b="1" sz="2800" lang="en-US">
                <a:solidFill>
                  <a:srgbClr val="000000"/>
                </a:solidFill>
              </a:rPr>
              <a:t>S</a:t>
            </a:r>
            <a:r>
              <a:rPr b="1" sz="2800" lang="en-US">
                <a:solidFill>
                  <a:srgbClr val="000000"/>
                </a:solidFill>
              </a:rPr>
              <a:t>C</a:t>
            </a:r>
            <a:r>
              <a:rPr b="1" sz="2800" lang="en-US">
                <a:solidFill>
                  <a:srgbClr val="000000"/>
                </a:solidFill>
              </a:rPr>
              <a:t>U</a:t>
            </a:r>
            <a:r>
              <a:rPr b="1" sz="2800" lang="en-US">
                <a:solidFill>
                  <a:srgbClr val="000000"/>
                </a:solidFill>
              </a:rPr>
              <a:t>SSION</a:t>
            </a:r>
            <a:r>
              <a:rPr b="1" sz="2800" lang="en-US">
                <a:solidFill>
                  <a:srgbClr val="000000"/>
                </a:solidFill>
              </a:rPr>
              <a:t> </a:t>
            </a:r>
            <a:endParaRPr sz="2800" lang="en-GB">
              <a:solidFill>
                <a:srgbClr val="000000"/>
              </a:solidFill>
            </a:endParaRPr>
          </a:p>
          <a:p>
            <a:r>
              <a:rPr b="1" sz="2800" lang="en-US">
                <a:solidFill>
                  <a:srgbClr val="000000"/>
                </a:solidFill>
              </a:rPr>
              <a:t>8</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C</a:t>
            </a:r>
            <a:r>
              <a:rPr b="1" sz="2800" lang="en-US">
                <a:solidFill>
                  <a:srgbClr val="000000"/>
                </a:solidFill>
              </a:rPr>
              <a:t>U</a:t>
            </a:r>
            <a:r>
              <a:rPr b="1" sz="2800" lang="en-US">
                <a:solidFill>
                  <a:srgbClr val="000000"/>
                </a:solidFill>
              </a:rPr>
              <a:t>L</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endParaRPr sz="2800" lang="en-GB">
              <a:solidFill>
                <a:srgbClr val="000000"/>
              </a:solidFill>
            </a:endParaRPr>
          </a:p>
          <a:p>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组合 2"/>
          <p:cNvGrpSpPr/>
          <p:nvPr/>
        </p:nvGrpSpPr>
        <p:grpSpPr>
          <a:xfrm>
            <a:off x="9881258" y="389991"/>
            <a:ext cx="2914008" cy="2171528"/>
            <a:chOff x="4073511" y="1858692"/>
            <a:chExt cx="4044982" cy="3333699"/>
          </a:xfrm>
          <a:solidFill>
            <a:srgbClr val="BE9CB3"/>
          </a:solidFill>
        </p:grpSpPr>
        <p:sp>
          <p:nvSpPr>
            <p:cNvPr id="1049118" name="Freeform 67"/>
            <p:cNvSpPr/>
            <p:nvPr/>
          </p:nvSpPr>
          <p:spPr bwMode="auto">
            <a:xfrm rot="1883109">
              <a:off x="4073511" y="2926619"/>
              <a:ext cx="1523198" cy="151846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19" name="Freeform 67"/>
            <p:cNvSpPr/>
            <p:nvPr/>
          </p:nvSpPr>
          <p:spPr bwMode="auto">
            <a:xfrm rot="4961872">
              <a:off x="4742600" y="2127944"/>
              <a:ext cx="1900938" cy="1895035"/>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0" name="Freeform 67"/>
            <p:cNvSpPr/>
            <p:nvPr/>
          </p:nvSpPr>
          <p:spPr bwMode="auto">
            <a:xfrm rot="7696778">
              <a:off x="5883191" y="2238215"/>
              <a:ext cx="1628429" cy="1623373"/>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1" name="Freeform 67"/>
            <p:cNvSpPr/>
            <p:nvPr/>
          </p:nvSpPr>
          <p:spPr bwMode="auto">
            <a:xfrm rot="10345882">
              <a:off x="6637375" y="3072530"/>
              <a:ext cx="1481118" cy="147651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2" name="Freeform 67"/>
            <p:cNvSpPr/>
            <p:nvPr/>
          </p:nvSpPr>
          <p:spPr bwMode="auto">
            <a:xfrm rot="12440007">
              <a:off x="6683779" y="4097619"/>
              <a:ext cx="1098183" cy="1094772"/>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3" name="Freeform 67"/>
            <p:cNvSpPr/>
            <p:nvPr/>
          </p:nvSpPr>
          <p:spPr bwMode="auto">
            <a:xfrm rot="20954305">
              <a:off x="4451866" y="3969268"/>
              <a:ext cx="1098183" cy="1094772"/>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4" name="Freeform 67"/>
            <p:cNvSpPr/>
            <p:nvPr/>
          </p:nvSpPr>
          <p:spPr bwMode="auto">
            <a:xfrm rot="2241606">
              <a:off x="4086753" y="2409134"/>
              <a:ext cx="915735" cy="91289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5" name="Freeform 67"/>
            <p:cNvSpPr/>
            <p:nvPr/>
          </p:nvSpPr>
          <p:spPr bwMode="auto">
            <a:xfrm rot="6355571">
              <a:off x="5755765" y="1860114"/>
              <a:ext cx="915734" cy="91289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6" name="Freeform 67"/>
            <p:cNvSpPr/>
            <p:nvPr/>
          </p:nvSpPr>
          <p:spPr bwMode="auto">
            <a:xfrm rot="9774375">
              <a:off x="7084922" y="2598569"/>
              <a:ext cx="915735" cy="91289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anchor="t" anchorCtr="0" bIns="45716" compatLnSpc="1" lIns="91430" numCol="1" rIns="91430" tIns="45716" vert="horz" wrap="square"/>
            <a:p>
              <a:pPr algn="just">
                <a:lnSpc>
                  <a:spcPct val="120000"/>
                </a:lnSpc>
              </a:pPr>
              <a:endParaRPr sz="900" lang="en-US">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组合 1"/>
          <p:cNvGrpSpPr/>
          <p:nvPr/>
        </p:nvGrpSpPr>
        <p:grpSpPr>
          <a:xfrm>
            <a:off x="9241592" y="2248730"/>
            <a:ext cx="3746933" cy="3938932"/>
            <a:chOff x="4131806" y="3767059"/>
            <a:chExt cx="3746933" cy="2108391"/>
          </a:xfrm>
          <a:solidFill>
            <a:srgbClr val="5F6485"/>
          </a:solidFill>
        </p:grpSpPr>
        <p:sp>
          <p:nvSpPr>
            <p:cNvPr id="1049127" name="Freeform 4"/>
            <p:cNvSpPr/>
            <p:nvPr/>
          </p:nvSpPr>
          <p:spPr bwMode="auto">
            <a:xfrm flipH="1">
              <a:off x="5555830" y="3767059"/>
              <a:ext cx="1077189" cy="173027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grpFill/>
            <a:ln>
              <a:noFill/>
            </a:ln>
          </p:spPr>
          <p:txBody>
            <a:bodyPr anchor="t" anchorCtr="0" bIns="45716" compatLnSpc="1" lIns="91430" numCol="1" rIns="91430" tIns="45716" vert="horz" wrap="square">
              <a:noAutofit/>
            </a:bodyPr>
            <a:p>
              <a:pPr algn="just">
                <a:lnSpc>
                  <a:spcPct val="120000"/>
                </a:lnSpc>
              </a:pPr>
              <a:endParaRPr sz="900" lang="id-ID">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9128" name="Freeform 20"/>
            <p:cNvSpPr/>
            <p:nvPr/>
          </p:nvSpPr>
          <p:spPr>
            <a:xfrm>
              <a:off x="4131806" y="5222793"/>
              <a:ext cx="3746933" cy="652657"/>
            </a:xfrm>
            <a:custGeom>
              <a:avLst/>
              <a:gdLst>
                <a:gd name="connsiteX0" fmla="*/ 2069981 w 4139963"/>
                <a:gd name="connsiteY0" fmla="*/ 0 h 721117"/>
                <a:gd name="connsiteX1" fmla="*/ 4041693 w 4139963"/>
                <a:gd name="connsiteY1" fmla="*/ 631822 h 721117"/>
                <a:gd name="connsiteX2" fmla="*/ 4139963 w 4139963"/>
                <a:gd name="connsiteY2" fmla="*/ 721117 h 721117"/>
                <a:gd name="connsiteX3" fmla="*/ 4029024 w 4139963"/>
                <a:gd name="connsiteY3" fmla="*/ 677936 h 721117"/>
                <a:gd name="connsiteX4" fmla="*/ 2069980 w 4139963"/>
                <a:gd name="connsiteY4" fmla="*/ 366464 h 721117"/>
                <a:gd name="connsiteX5" fmla="*/ 110936 w 4139963"/>
                <a:gd name="connsiteY5" fmla="*/ 677936 h 721117"/>
                <a:gd name="connsiteX6" fmla="*/ 0 w 4139963"/>
                <a:gd name="connsiteY6" fmla="*/ 721115 h 721117"/>
                <a:gd name="connsiteX7" fmla="*/ 98269 w 4139963"/>
                <a:gd name="connsiteY7" fmla="*/ 631822 h 721117"/>
                <a:gd name="connsiteX8" fmla="*/ 2069981 w 4139963"/>
                <a:gd name="connsiteY8" fmla="*/ 0 h 7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9963" h="721117">
                  <a:moveTo>
                    <a:pt x="2069981" y="0"/>
                  </a:moveTo>
                  <a:cubicBezTo>
                    <a:pt x="2863778" y="0"/>
                    <a:pt x="3573033" y="245952"/>
                    <a:pt x="4041693" y="631822"/>
                  </a:cubicBezTo>
                  <a:lnTo>
                    <a:pt x="4139963" y="721117"/>
                  </a:lnTo>
                  <a:lnTo>
                    <a:pt x="4029024" y="677936"/>
                  </a:lnTo>
                  <a:cubicBezTo>
                    <a:pt x="3469804" y="481289"/>
                    <a:pt x="2795654" y="366464"/>
                    <a:pt x="2069980" y="366464"/>
                  </a:cubicBezTo>
                  <a:cubicBezTo>
                    <a:pt x="1344306" y="366464"/>
                    <a:pt x="670157" y="481289"/>
                    <a:pt x="110936" y="677936"/>
                  </a:cubicBezTo>
                  <a:lnTo>
                    <a:pt x="0" y="721115"/>
                  </a:lnTo>
                  <a:lnTo>
                    <a:pt x="98269" y="631822"/>
                  </a:lnTo>
                  <a:cubicBezTo>
                    <a:pt x="566929" y="245952"/>
                    <a:pt x="1276184" y="0"/>
                    <a:pt x="20699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sz="900" lang="en-GB">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1" name="Group 4"/>
          <p:cNvGrpSpPr>
            <a:grpSpLocks noChangeAspect="1"/>
          </p:cNvGrpSpPr>
          <p:nvPr/>
        </p:nvGrpSpPr>
        <p:grpSpPr bwMode="auto">
          <a:xfrm>
            <a:off x="166668" y="191589"/>
            <a:ext cx="11844464" cy="6500428"/>
            <a:chOff x="206" y="189"/>
            <a:chExt cx="7270" cy="3947"/>
          </a:xfrm>
        </p:grpSpPr>
        <p:sp>
          <p:nvSpPr>
            <p:cNvPr id="1049129"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0"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1"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2"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3"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4"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5"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6"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7"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8"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39"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0"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1"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2"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3"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4"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5"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6"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7"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8"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49"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0"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1"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2"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3"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4"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5"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6"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7"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8"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59"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0"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1"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2"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3"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4"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5"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6"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7"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8"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69"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0"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1"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2"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3"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4"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5"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6"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7"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8"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79"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0"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1"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2"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3"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4"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5"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6"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7"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8"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89"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0"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1"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2"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3"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4"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5"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6"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7"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8"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199"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0"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1"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2"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3"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4"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5"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6"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7"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8"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09"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0"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1"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2"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3"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4"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5"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6"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7"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8"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19"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0"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1"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2"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3"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4"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5"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6"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7"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8"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29"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0"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1"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2"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3"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4"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5"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6"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7"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8"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39"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0"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1"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2"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3"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4"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5"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6"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7"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8"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49"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0"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1"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2"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3"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4"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5"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6"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7"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8"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59"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0"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1"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2"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3"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4"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5"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6"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7"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8"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69"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0"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1"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2"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3"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4"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5"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6"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7"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8"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79"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0"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1"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2"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3"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4"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5"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6"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7"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8"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89"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0"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1"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2"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3"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4"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5"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6"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7"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8"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299"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300"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301"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302"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59" name="object 19"/>
          <p:cNvPicPr>
            <a:picLocks/>
          </p:cNvPicPr>
          <p:nvPr/>
        </p:nvPicPr>
        <p:blipFill>
          <a:blip xmlns:r="http://schemas.openxmlformats.org/officeDocument/2006/relationships" r:embed="rId1" cstate="print"/>
          <a:stretch>
            <a:fillRect/>
          </a:stretch>
        </p:blipFill>
        <p:spPr>
          <a:xfrm>
            <a:off x="619125" y="6562725"/>
            <a:ext cx="3705225" cy="295275"/>
          </a:xfrm>
          <a:prstGeom prst="rect"/>
        </p:spPr>
      </p:pic>
      <p:sp>
        <p:nvSpPr>
          <p:cNvPr id="1049303" name=""/>
          <p:cNvSpPr txBox="1"/>
          <p:nvPr/>
        </p:nvSpPr>
        <p:spPr>
          <a:xfrm>
            <a:off x="430602" y="291547"/>
            <a:ext cx="10009655" cy="993141"/>
          </a:xfrm>
          <a:prstGeom prst="rect"/>
        </p:spPr>
        <p:txBody>
          <a:bodyPr rtlCol="0" wrap="square">
            <a:spAutoFit/>
          </a:bodyPr>
          <a:p>
            <a:r>
              <a:rPr b="1" sz="6000" lang="en-US">
                <a:solidFill>
                  <a:srgbClr val="000000"/>
                </a:solidFill>
              </a:rPr>
              <a:t>P</a:t>
            </a:r>
            <a:r>
              <a:rPr b="1" sz="6000" lang="en-US">
                <a:solidFill>
                  <a:srgbClr val="000000"/>
                </a:solidFill>
              </a:rPr>
              <a:t>R</a:t>
            </a:r>
            <a:r>
              <a:rPr b="1" sz="6000" lang="en-US">
                <a:solidFill>
                  <a:srgbClr val="000000"/>
                </a:solidFill>
              </a:rPr>
              <a:t>O</a:t>
            </a:r>
            <a:r>
              <a:rPr b="1" sz="6000" lang="en-US">
                <a:solidFill>
                  <a:srgbClr val="000000"/>
                </a:solidFill>
              </a:rPr>
              <a:t>B</a:t>
            </a:r>
            <a:r>
              <a:rPr b="1" sz="6000" lang="en-US">
                <a:solidFill>
                  <a:srgbClr val="000000"/>
                </a:solidFill>
              </a:rPr>
              <a:t>L</a:t>
            </a:r>
            <a:r>
              <a:rPr b="1" sz="6000" lang="en-US">
                <a:solidFill>
                  <a:srgbClr val="000000"/>
                </a:solidFill>
              </a:rPr>
              <a:t>EM</a:t>
            </a:r>
            <a:r>
              <a:rPr b="1" sz="6000" lang="en-US">
                <a:solidFill>
                  <a:srgbClr val="000000"/>
                </a:solidFill>
              </a:rPr>
              <a:t> </a:t>
            </a:r>
            <a:r>
              <a:rPr b="1" sz="6000" lang="en-US">
                <a:solidFill>
                  <a:srgbClr val="000000"/>
                </a:solidFill>
              </a:rPr>
              <a:t>STATEMENT</a:t>
            </a:r>
            <a:r>
              <a:rPr b="1" sz="6000" lang="en-US">
                <a:solidFill>
                  <a:srgbClr val="000000"/>
                </a:solidFill>
              </a:rPr>
              <a:t> </a:t>
            </a:r>
            <a:endParaRPr sz="2800" lang="en-GB">
              <a:solidFill>
                <a:srgbClr val="000000"/>
              </a:solidFill>
            </a:endParaRPr>
          </a:p>
        </p:txBody>
      </p:sp>
      <p:sp>
        <p:nvSpPr>
          <p:cNvPr id="1049304" name=""/>
          <p:cNvSpPr txBox="1"/>
          <p:nvPr/>
        </p:nvSpPr>
        <p:spPr>
          <a:xfrm>
            <a:off x="448083" y="1674221"/>
            <a:ext cx="9518813" cy="4282441"/>
          </a:xfrm>
          <a:prstGeom prst="rect"/>
        </p:spPr>
        <p:txBody>
          <a:bodyPr rtlCol="0" wrap="square">
            <a:spAutoFit/>
          </a:bodyPr>
          <a:p>
            <a:r>
              <a:rPr sz="2800" lang="en-GB">
                <a:solidFill>
                  <a:srgbClr val="000000"/>
                </a:solidFill>
              </a:rPr>
              <a:t>Turnover by Department and Location: Determine which departments and locations have the highest turnover rates and identify any trends related to these factors.Turnover by Joining Year and Experience: Assess how turnover rates vary with the number of years since joining and the level of experience of employees.Gender-Based Turnover Trends: Explore if there are any significant differences in turnover rates between male and female employees.Impact of Salary on Turnover: Examine whether higher or lower salaries correlate with higher turnover rates</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9308" name="Rectangle 38"/>
          <p:cNvSpPr/>
          <p:nvPr/>
        </p:nvSpPr>
        <p:spPr>
          <a:xfrm>
            <a:off x="2593544" y="3191804"/>
            <a:ext cx="2067356" cy="316305"/>
          </a:xfrm>
          <a:prstGeom prst="rect"/>
        </p:spPr>
        <p:txBody>
          <a:bodyPr wrap="square">
            <a:spAutoFit/>
          </a:bodyPr>
          <a:p>
            <a:pPr algn="ctr">
              <a:lnSpc>
                <a:spcPct val="120000"/>
              </a:lnSpc>
            </a:pPr>
            <a:r>
              <a:rPr dirty="0" sz="1325"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Title</a:t>
            </a:r>
            <a:r>
              <a:rPr dirty="0" sz="1325" lang="en-GB">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dirty="0" sz="1325" lang="en-GB">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5" name="Group 4"/>
          <p:cNvGrpSpPr>
            <a:grpSpLocks noChangeAspect="1"/>
          </p:cNvGrpSpPr>
          <p:nvPr/>
        </p:nvGrpSpPr>
        <p:grpSpPr bwMode="auto">
          <a:xfrm>
            <a:off x="166668" y="191589"/>
            <a:ext cx="11844464" cy="6500428"/>
            <a:chOff x="206" y="189"/>
            <a:chExt cx="7270" cy="3947"/>
          </a:xfrm>
        </p:grpSpPr>
        <p:sp>
          <p:nvSpPr>
            <p:cNvPr id="1049309"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0"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1"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2"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3"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4"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5"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6"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7"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8"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19"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0"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1"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2"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3"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4"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5"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6"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7"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8"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29"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0"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1"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2"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3"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4"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5"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6"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7"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8"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39"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0"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1"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2"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3"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4"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5"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6"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7"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8"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49"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0"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1"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2"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3"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4"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5"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6"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7"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8"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59"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0"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1"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2"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3"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4"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5"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6"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7"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8"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69"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0"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1"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2"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3"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4"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5"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6"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7"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8"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79"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0"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1"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2"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3"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4"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5"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6"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7"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8"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89"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0"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1"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2"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3"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4"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5"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6"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7"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8"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399"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0"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1"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2"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3"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4"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5"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6"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7"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8"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09"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0"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1"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2"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3"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4"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5"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6"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7"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8"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19"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0"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1"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2"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3"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4"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5"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6"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7"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8"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29"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0"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1"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2"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3"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4"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5"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6"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7"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8"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39"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0"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1"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2"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3"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4"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5"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6"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7"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8"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49"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0"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1"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2"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3"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4"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5"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6"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7"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8"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59"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0"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1"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2"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3"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4"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5"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6"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7"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8"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69"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0"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1"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2"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3"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4"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5"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6"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7"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8"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79"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80"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81"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sp>
          <p:nvSpPr>
            <p:cNvPr id="1049482"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solidFill>
                  <a:srgbClr val="595959"/>
                </a:solidFill>
              </a:endParaRPr>
            </a:p>
          </p:txBody>
        </p:sp>
      </p:grpSp>
      <p:sp>
        <p:nvSpPr>
          <p:cNvPr id="1049483" name=""/>
          <p:cNvSpPr txBox="1"/>
          <p:nvPr/>
        </p:nvSpPr>
        <p:spPr>
          <a:xfrm>
            <a:off x="374822" y="212362"/>
            <a:ext cx="11416749" cy="1285241"/>
          </a:xfrm>
          <a:prstGeom prst="rect"/>
        </p:spPr>
        <p:txBody>
          <a:bodyPr rtlCol="0" wrap="square">
            <a:spAutoFit/>
          </a:bodyPr>
          <a:p>
            <a:r>
              <a:rPr b="1" sz="8000" lang="en-US">
                <a:solidFill>
                  <a:srgbClr val="000000"/>
                </a:solidFill>
              </a:rPr>
              <a:t>P</a:t>
            </a:r>
            <a:r>
              <a:rPr b="1" sz="8000" lang="en-US">
                <a:solidFill>
                  <a:srgbClr val="000000"/>
                </a:solidFill>
              </a:rPr>
              <a:t>R</a:t>
            </a:r>
            <a:r>
              <a:rPr b="1" sz="8000" lang="en-US">
                <a:solidFill>
                  <a:srgbClr val="000000"/>
                </a:solidFill>
              </a:rPr>
              <a:t>O</a:t>
            </a:r>
            <a:r>
              <a:rPr b="1" sz="8000" lang="en-US">
                <a:solidFill>
                  <a:srgbClr val="000000"/>
                </a:solidFill>
              </a:rPr>
              <a:t>J</a:t>
            </a:r>
            <a:r>
              <a:rPr b="1" sz="8000" lang="en-US">
                <a:solidFill>
                  <a:srgbClr val="000000"/>
                </a:solidFill>
              </a:rPr>
              <a:t>E</a:t>
            </a:r>
            <a:r>
              <a:rPr b="1" sz="8000" lang="en-US">
                <a:solidFill>
                  <a:srgbClr val="000000"/>
                </a:solidFill>
              </a:rPr>
              <a:t>CT</a:t>
            </a:r>
            <a:r>
              <a:rPr b="1" sz="8000" lang="en-US">
                <a:solidFill>
                  <a:srgbClr val="000000"/>
                </a:solidFill>
              </a:rPr>
              <a:t> </a:t>
            </a:r>
            <a:r>
              <a:rPr b="1" sz="8000" lang="en-US">
                <a:solidFill>
                  <a:srgbClr val="000000"/>
                </a:solidFill>
              </a:rPr>
              <a:t>OVERVIEW</a:t>
            </a:r>
            <a:r>
              <a:rPr b="1" sz="8000" lang="en-US">
                <a:solidFill>
                  <a:srgbClr val="000000"/>
                </a:solidFill>
              </a:rPr>
              <a:t> </a:t>
            </a:r>
            <a:endParaRPr sz="2800" lang="en-GB">
              <a:solidFill>
                <a:srgbClr val="000000"/>
              </a:solidFill>
            </a:endParaRPr>
          </a:p>
        </p:txBody>
      </p:sp>
      <p:sp>
        <p:nvSpPr>
          <p:cNvPr id="1049484" name=""/>
          <p:cNvSpPr txBox="1"/>
          <p:nvPr/>
        </p:nvSpPr>
        <p:spPr>
          <a:xfrm>
            <a:off x="826638" y="1481574"/>
            <a:ext cx="9890890" cy="4701541"/>
          </a:xfrm>
          <a:prstGeom prst="rect"/>
        </p:spPr>
        <p:txBody>
          <a:bodyPr rtlCol="0" wrap="square">
            <a:spAutoFit/>
          </a:bodyPr>
          <a:p>
            <a:r>
              <a:rPr sz="2800" lang="en-GB">
                <a:solidFill>
                  <a:srgbClr val="000000"/>
                </a:solidFill>
              </a:rPr>
              <a:t>Time Span:The data spans from 2012 to 2018.Key Metrics:Total Employees: 42Total Turnover: $14,766,204Average Turnover per Employee: $351,571.52Gender Distribution:Male: 27 employeesFemale: 15 employeesWork Locations:New Delhi: 11 employeesBangalore: 22 employeesPune: 9 employeesDepartments:Sales: 14 employeesFinance: 13 employeesQuality: 14 employeesPurchase: 3 employeesTurnover by Department:Sales: $4,370,080Finance: $5,453,492Quality: $4,262,940Purchase: $707,580Turnover Trends:Highest Turnover Year: 2016 ($2,599,920)Lowest Turnover Year: 2018 ($1,577</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9488" name="圆角矩形 24"/>
          <p:cNvSpPr/>
          <p:nvPr/>
        </p:nvSpPr>
        <p:spPr>
          <a:xfrm>
            <a:off x="2873279" y="3058964"/>
            <a:ext cx="1261407" cy="702867"/>
          </a:xfrm>
          <a:custGeom>
            <a:avLst/>
            <a:ahLst/>
            <a:rect l="l" t="t" r="r" b="b"/>
            <a:pathLst>
              <a:path w="1261407" h="702867">
                <a:moveTo>
                  <a:pt x="912" y="668139"/>
                </a:moveTo>
                <a:lnTo>
                  <a:pt x="912" y="668140"/>
                </a:lnTo>
                <a:lnTo>
                  <a:pt x="912" y="668140"/>
                </a:lnTo>
                <a:close/>
                <a:moveTo>
                  <a:pt x="157081" y="34726"/>
                </a:moveTo>
                <a:lnTo>
                  <a:pt x="157081" y="34726"/>
                </a:lnTo>
                <a:lnTo>
                  <a:pt x="157081" y="34727"/>
                </a:lnTo>
                <a:close/>
                <a:moveTo>
                  <a:pt x="191808" y="0"/>
                </a:moveTo>
                <a:lnTo>
                  <a:pt x="1067910" y="0"/>
                </a:lnTo>
                <a:cubicBezTo>
                  <a:pt x="1084706" y="0"/>
                  <a:pt x="1098717" y="11924"/>
                  <a:pt x="1099924" y="28178"/>
                </a:cubicBezTo>
                <a:lnTo>
                  <a:pt x="1101049" y="28181"/>
                </a:lnTo>
                <a:lnTo>
                  <a:pt x="1261407" y="666354"/>
                </a:lnTo>
                <a:lnTo>
                  <a:pt x="1259854" y="666354"/>
                </a:lnTo>
                <a:cubicBezTo>
                  <a:pt x="1260578" y="666922"/>
                  <a:pt x="1260594" y="667529"/>
                  <a:pt x="1260594" y="668140"/>
                </a:cubicBezTo>
                <a:lnTo>
                  <a:pt x="1260593" y="668140"/>
                </a:lnTo>
                <a:cubicBezTo>
                  <a:pt x="1260593" y="687319"/>
                  <a:pt x="1245045" y="702867"/>
                  <a:pt x="1225866" y="702867"/>
                </a:cubicBezTo>
                <a:lnTo>
                  <a:pt x="35639" y="702866"/>
                </a:lnTo>
                <a:cubicBezTo>
                  <a:pt x="16460" y="702866"/>
                  <a:pt x="912" y="687318"/>
                  <a:pt x="912" y="668140"/>
                </a:cubicBezTo>
                <a:lnTo>
                  <a:pt x="1654" y="666350"/>
                </a:lnTo>
                <a:lnTo>
                  <a:pt x="0" y="666350"/>
                </a:lnTo>
                <a:lnTo>
                  <a:pt x="157789" y="36434"/>
                </a:lnTo>
                <a:cubicBezTo>
                  <a:pt x="157096" y="35890"/>
                  <a:pt x="157081" y="35310"/>
                  <a:pt x="157081" y="34726"/>
                </a:cubicBezTo>
                <a:lnTo>
                  <a:pt x="159953" y="27794"/>
                </a:lnTo>
                <a:lnTo>
                  <a:pt x="160453" y="25797"/>
                </a:lnTo>
                <a:lnTo>
                  <a:pt x="160780" y="25798"/>
                </a:lnTo>
                <a:cubicBezTo>
                  <a:pt x="162593" y="10615"/>
                  <a:pt x="175961" y="0"/>
                  <a:pt x="1918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endParaRPr altLang="en-US" lang="zh-CN">
              <a:solidFill>
                <a:srgbClr val="595959"/>
              </a:solidFill>
            </a:endParaRPr>
          </a:p>
        </p:txBody>
      </p:sp>
      <p:sp>
        <p:nvSpPr>
          <p:cNvPr id="1049489" name="圆角矩形 24"/>
          <p:cNvSpPr/>
          <p:nvPr/>
        </p:nvSpPr>
        <p:spPr>
          <a:xfrm>
            <a:off x="2873279" y="5059214"/>
            <a:ext cx="1261407" cy="702867"/>
          </a:xfrm>
          <a:custGeom>
            <a:avLst/>
            <a:ahLst/>
            <a:rect l="l" t="t" r="r" b="b"/>
            <a:pathLst>
              <a:path w="1261407" h="702867">
                <a:moveTo>
                  <a:pt x="912" y="668139"/>
                </a:moveTo>
                <a:lnTo>
                  <a:pt x="912" y="668140"/>
                </a:lnTo>
                <a:lnTo>
                  <a:pt x="912" y="668140"/>
                </a:lnTo>
                <a:close/>
                <a:moveTo>
                  <a:pt x="157081" y="34726"/>
                </a:moveTo>
                <a:lnTo>
                  <a:pt x="157081" y="34726"/>
                </a:lnTo>
                <a:lnTo>
                  <a:pt x="157081" y="34727"/>
                </a:lnTo>
                <a:close/>
                <a:moveTo>
                  <a:pt x="191808" y="0"/>
                </a:moveTo>
                <a:lnTo>
                  <a:pt x="1067910" y="0"/>
                </a:lnTo>
                <a:cubicBezTo>
                  <a:pt x="1084706" y="0"/>
                  <a:pt x="1098717" y="11924"/>
                  <a:pt x="1099924" y="28178"/>
                </a:cubicBezTo>
                <a:lnTo>
                  <a:pt x="1101049" y="28181"/>
                </a:lnTo>
                <a:lnTo>
                  <a:pt x="1261407" y="666354"/>
                </a:lnTo>
                <a:lnTo>
                  <a:pt x="1259854" y="666354"/>
                </a:lnTo>
                <a:cubicBezTo>
                  <a:pt x="1260578" y="666922"/>
                  <a:pt x="1260594" y="667529"/>
                  <a:pt x="1260594" y="668140"/>
                </a:cubicBezTo>
                <a:lnTo>
                  <a:pt x="1260593" y="668140"/>
                </a:lnTo>
                <a:cubicBezTo>
                  <a:pt x="1260593" y="687319"/>
                  <a:pt x="1245045" y="702867"/>
                  <a:pt x="1225866" y="702867"/>
                </a:cubicBezTo>
                <a:lnTo>
                  <a:pt x="35639" y="702866"/>
                </a:lnTo>
                <a:cubicBezTo>
                  <a:pt x="16460" y="702866"/>
                  <a:pt x="912" y="687318"/>
                  <a:pt x="912" y="668140"/>
                </a:cubicBezTo>
                <a:lnTo>
                  <a:pt x="1654" y="666350"/>
                </a:lnTo>
                <a:lnTo>
                  <a:pt x="0" y="666350"/>
                </a:lnTo>
                <a:lnTo>
                  <a:pt x="157789" y="36434"/>
                </a:lnTo>
                <a:cubicBezTo>
                  <a:pt x="157096" y="35890"/>
                  <a:pt x="157081" y="35310"/>
                  <a:pt x="157081" y="34726"/>
                </a:cubicBezTo>
                <a:lnTo>
                  <a:pt x="159953" y="27794"/>
                </a:lnTo>
                <a:lnTo>
                  <a:pt x="160453" y="25797"/>
                </a:lnTo>
                <a:lnTo>
                  <a:pt x="160780" y="25798"/>
                </a:lnTo>
                <a:cubicBezTo>
                  <a:pt x="162593" y="10615"/>
                  <a:pt x="175961" y="0"/>
                  <a:pt x="1918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endParaRPr altLang="en-US" lang="zh-CN">
              <a:solidFill>
                <a:srgbClr val="595959"/>
              </a:solidFill>
            </a:endParaRPr>
          </a:p>
        </p:txBody>
      </p:sp>
      <p:sp>
        <p:nvSpPr>
          <p:cNvPr id="1049490" name="文本框 145"/>
          <p:cNvSpPr txBox="1"/>
          <p:nvPr/>
        </p:nvSpPr>
        <p:spPr>
          <a:xfrm>
            <a:off x="2677888" y="1504776"/>
            <a:ext cx="1414350" cy="338554"/>
          </a:xfrm>
          <a:prstGeom prst="rect"/>
          <a:noFill/>
        </p:spPr>
        <p:txBody>
          <a:bodyPr rtlCol="0" wrap="square">
            <a:spAutoFit/>
          </a:bodyPr>
          <a:p>
            <a:pPr algn="ctr"/>
            <a:r>
              <a:rPr altLang="zh-CN" dirty="0" sz="1600" lang="en-US">
                <a:solidFill>
                  <a:schemeClr val="bg1"/>
                </a:solidFill>
                <a:latin typeface="微软雅黑" panose="020B0503020204020204" pitchFamily="34" charset="-122"/>
                <a:ea typeface="微软雅黑" panose="020B0503020204020204" pitchFamily="34" charset="-122"/>
                <a:cs typeface="Arial" panose="020B0604020202020204" pitchFamily="34" charset="0"/>
              </a:rPr>
              <a:t>Title</a:t>
            </a:r>
            <a:endParaRPr altLang="en-US" dirty="0" sz="1600" lang="zh-CN">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9" name="组合 64"/>
          <p:cNvGrpSpPr/>
          <p:nvPr/>
        </p:nvGrpSpPr>
        <p:grpSpPr>
          <a:xfrm>
            <a:off x="4290638" y="2052927"/>
            <a:ext cx="3631729" cy="582803"/>
            <a:chOff x="2795346" y="3803461"/>
            <a:chExt cx="3631729" cy="582803"/>
          </a:xfrm>
        </p:grpSpPr>
        <p:sp>
          <p:nvSpPr>
            <p:cNvPr id="1049491" name="文本框 145"/>
            <p:cNvSpPr txBox="1"/>
            <p:nvPr/>
          </p:nvSpPr>
          <p:spPr>
            <a:xfrm>
              <a:off x="2795346" y="3803461"/>
              <a:ext cx="1764716" cy="338554"/>
            </a:xfrm>
            <a:prstGeom prst="rect"/>
            <a:noFill/>
          </p:spPr>
          <p:txBody>
            <a:bodyPr rtlCol="0" wrap="square">
              <a:spAutoFit/>
            </a:bodyPr>
            <a:lstStyle>
              <a:defPPr>
                <a:defRPr lang="zh-CN"/>
              </a:defPPr>
              <a:lvl1pPr>
                <a:defRPr sz="2000">
                  <a:solidFill>
                    <a:schemeClr val="bg1">
                      <a:lumMod val="50000"/>
                    </a:schemeClr>
                  </a:solidFill>
                  <a:latin typeface="时尚中黑简体" panose="01010104010101010101" pitchFamily="2" charset="-122"/>
                  <a:ea typeface="时尚中黑简体" panose="01010104010101010101" pitchFamily="2" charset="-122"/>
                </a:defRPr>
              </a:lvl1pPr>
            </a:lstStyle>
            <a:p>
              <a:r>
                <a:rPr altLang="zh-CN" dirty="0" sz="1600" lang="en-US">
                  <a:solidFill>
                    <a:schemeClr val="bg1"/>
                  </a:solidFill>
                  <a:latin typeface="微软雅黑" panose="020B0503020204020204" pitchFamily="34" charset="-122"/>
                  <a:ea typeface="微软雅黑" panose="020B0503020204020204" pitchFamily="34" charset="-122"/>
                </a:rPr>
                <a:t>Title</a:t>
              </a:r>
              <a:endParaRPr altLang="en-US" dirty="0" sz="1600" lang="zh-CN">
                <a:solidFill>
                  <a:schemeClr val="bg1"/>
                </a:solidFill>
                <a:latin typeface="微软雅黑" panose="020B0503020204020204" pitchFamily="34" charset="-122"/>
                <a:ea typeface="微软雅黑" panose="020B0503020204020204" pitchFamily="34" charset="-122"/>
              </a:endParaRPr>
            </a:p>
          </p:txBody>
        </p:sp>
        <p:sp>
          <p:nvSpPr>
            <p:cNvPr id="1049492" name="文本框 146"/>
            <p:cNvSpPr txBox="1"/>
            <p:nvPr/>
          </p:nvSpPr>
          <p:spPr>
            <a:xfrm>
              <a:off x="2795346" y="4109265"/>
              <a:ext cx="3631729" cy="276999"/>
            </a:xfrm>
            <a:prstGeom prst="rect"/>
            <a:noFill/>
          </p:spPr>
          <p:txBody>
            <a:bodyPr rtlCol="0" wrap="square">
              <a:spAutoFit/>
            </a:bodyPr>
            <a:p>
              <a:pPr>
                <a:spcBef>
                  <a:spcPct val="20000"/>
                </a:spcBef>
              </a:pPr>
              <a:r>
                <a:rPr altLang="zh-CN" dirty="0" sz="1200" lang="en-US">
                  <a:solidFill>
                    <a:schemeClr val="bg1"/>
                  </a:solidFill>
                  <a:latin typeface="微软雅黑" panose="020B0503020204020204" pitchFamily="34" charset="-122"/>
                  <a:ea typeface="微软雅黑" panose="020B0503020204020204" pitchFamily="34" charset="-122"/>
                  <a:sym typeface="Arial" panose="020B0604020202020204" pitchFamily="34" charset="0"/>
                </a:rPr>
                <a:t>Text</a:t>
              </a:r>
              <a:endParaRPr altLang="zh-CN" dirty="0" sz="1200" lang="en-US">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0" name="组合 67"/>
          <p:cNvGrpSpPr/>
          <p:nvPr/>
        </p:nvGrpSpPr>
        <p:grpSpPr>
          <a:xfrm>
            <a:off x="4290638" y="3005427"/>
            <a:ext cx="3631729" cy="569155"/>
            <a:chOff x="2795346" y="3803461"/>
            <a:chExt cx="3631729" cy="569155"/>
          </a:xfrm>
        </p:grpSpPr>
        <p:sp>
          <p:nvSpPr>
            <p:cNvPr id="1049493" name="文本框 145"/>
            <p:cNvSpPr txBox="1"/>
            <p:nvPr/>
          </p:nvSpPr>
          <p:spPr>
            <a:xfrm>
              <a:off x="2795346" y="3803461"/>
              <a:ext cx="1764716" cy="338554"/>
            </a:xfrm>
            <a:prstGeom prst="rect"/>
            <a:noFill/>
          </p:spPr>
          <p:txBody>
            <a:bodyPr rtlCol="0" wrap="square">
              <a:spAutoFit/>
            </a:bodyPr>
            <a:p>
              <a:r>
                <a:rPr altLang="zh-CN" dirty="0" sz="1600" lang="en-US">
                  <a:solidFill>
                    <a:schemeClr val="bg1"/>
                  </a:solidFill>
                  <a:latin typeface="微软雅黑" panose="020B0503020204020204" pitchFamily="34" charset="-122"/>
                  <a:ea typeface="微软雅黑" panose="020B0503020204020204" pitchFamily="34" charset="-122"/>
                </a:rPr>
                <a:t>Title</a:t>
              </a:r>
              <a:endParaRPr altLang="en-US" dirty="0" sz="1600" lang="zh-CN">
                <a:solidFill>
                  <a:schemeClr val="bg1"/>
                </a:solidFill>
                <a:latin typeface="微软雅黑" panose="020B0503020204020204" pitchFamily="34" charset="-122"/>
                <a:ea typeface="微软雅黑" panose="020B0503020204020204" pitchFamily="34" charset="-122"/>
              </a:endParaRPr>
            </a:p>
          </p:txBody>
        </p:sp>
        <p:sp>
          <p:nvSpPr>
            <p:cNvPr id="1049494" name="文本框 146"/>
            <p:cNvSpPr txBox="1"/>
            <p:nvPr/>
          </p:nvSpPr>
          <p:spPr>
            <a:xfrm>
              <a:off x="2795346" y="4095617"/>
              <a:ext cx="3631729" cy="276999"/>
            </a:xfrm>
            <a:prstGeom prst="rect"/>
            <a:noFill/>
          </p:spPr>
          <p:txBody>
            <a:bodyPr rtlCol="0" wrap="square">
              <a:spAutoFit/>
            </a:bodyPr>
            <a:p>
              <a:pPr>
                <a:spcBef>
                  <a:spcPct val="20000"/>
                </a:spcBef>
              </a:pPr>
              <a:r>
                <a:rPr altLang="zh-CN" dirty="0" sz="1200" lang="en-US">
                  <a:solidFill>
                    <a:schemeClr val="bg1"/>
                  </a:solidFill>
                  <a:latin typeface="微软雅黑" panose="020B0503020204020204" pitchFamily="34" charset="-122"/>
                  <a:ea typeface="微软雅黑" panose="020B0503020204020204" pitchFamily="34" charset="-122"/>
                  <a:sym typeface="Arial" panose="020B0604020202020204" pitchFamily="34" charset="0"/>
                </a:rPr>
                <a:t>Text</a:t>
              </a:r>
              <a:endParaRPr altLang="zh-CN" dirty="0" sz="1200" lang="en-US">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1" name="组合 73"/>
          <p:cNvGrpSpPr/>
          <p:nvPr/>
        </p:nvGrpSpPr>
        <p:grpSpPr>
          <a:xfrm>
            <a:off x="4290638" y="5012027"/>
            <a:ext cx="3631729" cy="582803"/>
            <a:chOff x="2795346" y="3803461"/>
            <a:chExt cx="3631729" cy="582803"/>
          </a:xfrm>
        </p:grpSpPr>
        <p:sp>
          <p:nvSpPr>
            <p:cNvPr id="1049495" name="文本框 145"/>
            <p:cNvSpPr txBox="1"/>
            <p:nvPr/>
          </p:nvSpPr>
          <p:spPr>
            <a:xfrm>
              <a:off x="2795346" y="3803461"/>
              <a:ext cx="1764716" cy="338554"/>
            </a:xfrm>
            <a:prstGeom prst="rect"/>
            <a:noFill/>
          </p:spPr>
          <p:txBody>
            <a:bodyPr rtlCol="0" wrap="square">
              <a:spAutoFit/>
            </a:bodyPr>
            <a:p>
              <a:r>
                <a:rPr altLang="zh-CN" dirty="0" sz="1600" lang="en-US">
                  <a:solidFill>
                    <a:schemeClr val="bg1"/>
                  </a:solidFill>
                  <a:latin typeface="微软雅黑" panose="020B0503020204020204" pitchFamily="34" charset="-122"/>
                  <a:ea typeface="微软雅黑" panose="020B0503020204020204" pitchFamily="34" charset="-122"/>
                </a:rPr>
                <a:t>Title</a:t>
              </a:r>
              <a:endParaRPr altLang="en-US" dirty="0" sz="1600" lang="zh-CN">
                <a:solidFill>
                  <a:schemeClr val="bg1"/>
                </a:solidFill>
                <a:latin typeface="微软雅黑" panose="020B0503020204020204" pitchFamily="34" charset="-122"/>
                <a:ea typeface="微软雅黑" panose="020B0503020204020204" pitchFamily="34" charset="-122"/>
              </a:endParaRPr>
            </a:p>
          </p:txBody>
        </p:sp>
        <p:sp>
          <p:nvSpPr>
            <p:cNvPr id="1049496" name="文本框 146"/>
            <p:cNvSpPr txBox="1"/>
            <p:nvPr/>
          </p:nvSpPr>
          <p:spPr>
            <a:xfrm>
              <a:off x="2795346" y="4109265"/>
              <a:ext cx="3631729" cy="276999"/>
            </a:xfrm>
            <a:prstGeom prst="rect"/>
            <a:noFill/>
          </p:spPr>
          <p:txBody>
            <a:bodyPr rtlCol="0" wrap="square">
              <a:spAutoFit/>
            </a:bodyPr>
            <a:p>
              <a:pPr>
                <a:spcBef>
                  <a:spcPct val="20000"/>
                </a:spcBef>
              </a:pPr>
              <a:r>
                <a:rPr altLang="zh-CN" dirty="0" sz="1200" lang="en-US">
                  <a:solidFill>
                    <a:schemeClr val="bg1"/>
                  </a:solidFill>
                  <a:latin typeface="微软雅黑" panose="020B0503020204020204" pitchFamily="34" charset="-122"/>
                  <a:ea typeface="微软雅黑" panose="020B0503020204020204" pitchFamily="34" charset="-122"/>
                  <a:sym typeface="Arial" panose="020B0604020202020204" pitchFamily="34" charset="0"/>
                </a:rPr>
                <a:t>Text</a:t>
              </a:r>
              <a:endParaRPr altLang="zh-CN" dirty="0" sz="1200" lang="en-US">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2" name="Group 4"/>
          <p:cNvGrpSpPr>
            <a:grpSpLocks noChangeAspect="1"/>
          </p:cNvGrpSpPr>
          <p:nvPr/>
        </p:nvGrpSpPr>
        <p:grpSpPr bwMode="auto">
          <a:xfrm>
            <a:off x="166668" y="191589"/>
            <a:ext cx="11844464" cy="6500428"/>
            <a:chOff x="206" y="189"/>
            <a:chExt cx="7270" cy="3947"/>
          </a:xfrm>
        </p:grpSpPr>
        <p:sp>
          <p:nvSpPr>
            <p:cNvPr id="1049497"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498"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499"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0"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1"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2"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3"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4"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5"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6"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7"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8"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09"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0"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1"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2"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3"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4"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5"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6"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7"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8"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19"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0"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1"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2"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3"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4"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5"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6"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7"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8"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29"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0"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1"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2"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3"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4"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5"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6"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7"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8"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39"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0"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1"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2"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3"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4"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5"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6"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7"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8"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49"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0"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1"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2"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3"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4"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5"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6"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7"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8"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59"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0"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1"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2"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3"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4"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5"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6"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7"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8"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69"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0"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1"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2"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3"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4"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5"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6"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7"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8"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79"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0"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1"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2"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3"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4"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5"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6"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7"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8"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89"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0"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1"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2"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3"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4"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5"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6"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7"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8"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599"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0"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1"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2"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3"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4"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5"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6"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7"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8"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09"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0"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1"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2"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3"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4"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5"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6"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7"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8"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19"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0"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1"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2"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3"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4"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5"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6"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7"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8"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29"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0"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1"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2"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3"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4"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5"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6"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7"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8"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39"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0"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1"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2"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3"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4"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5"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6"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7"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8"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49"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0"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1"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2"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3"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4"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5"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6"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7"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8"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59"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0"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1"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2"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3"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4"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5"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6"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7"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8"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69"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70"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grpSp>
        <p:nvGrpSpPr>
          <p:cNvPr id="53" name="组合 278"/>
          <p:cNvGrpSpPr/>
          <p:nvPr/>
        </p:nvGrpSpPr>
        <p:grpSpPr>
          <a:xfrm>
            <a:off x="212286" y="238254"/>
            <a:ext cx="14524476" cy="2221155"/>
            <a:chOff x="549997" y="579665"/>
            <a:chExt cx="4806653" cy="2221155"/>
          </a:xfrm>
        </p:grpSpPr>
        <p:pic>
          <p:nvPicPr>
            <p:cNvPr id="2097160" name="图片 279"/>
            <p:cNvPicPr>
              <a:picLocks noChangeAspect="1"/>
            </p:cNvPicPr>
            <p:nvPr/>
          </p:nvPicPr>
          <p:blipFill rotWithShape="1">
            <a:blip xmlns:r="http://schemas.openxmlformats.org/officeDocument/2006/relationships" r:embed="rId1"/>
            <a:srcRect t="47438" r="7491"/>
            <a:stretch>
              <a:fillRect/>
            </a:stretch>
          </p:blipFill>
          <p:spPr>
            <a:xfrm flipH="1">
              <a:off x="549997" y="579665"/>
              <a:ext cx="2162470" cy="2221155"/>
            </a:xfrm>
            <a:prstGeom prst="rect"/>
          </p:spPr>
        </p:pic>
        <p:sp>
          <p:nvSpPr>
            <p:cNvPr id="1049671" name="稻壳儿小白白(http://dwz.cn/Wu2UP)"/>
            <p:cNvSpPr txBox="1">
              <a:spLocks noChangeArrowheads="1"/>
            </p:cNvSpPr>
            <p:nvPr/>
          </p:nvSpPr>
          <p:spPr bwMode="auto">
            <a:xfrm>
              <a:off x="1945901" y="730854"/>
              <a:ext cx="3410749" cy="1193800"/>
            </a:xfrm>
            <a:prstGeom prst="rect"/>
            <a:noFill/>
            <a:ln>
              <a:noFill/>
            </a:ln>
          </p:spPr>
          <p:txBody>
            <a:bodyPr bIns="0" lIns="0" rIns="0" tIns="0" wrap="square">
              <a:spAutoFit/>
            </a:bodyPr>
            <a:lstStyle>
              <a:lvl1pPr defTabSz="1216025">
                <a:defRPr>
                  <a:solidFill>
                    <a:schemeClr val="tx1"/>
                  </a:solidFill>
                  <a:latin typeface="Arial" panose="020B0604020202020204" pitchFamily="34" charset="0"/>
                  <a:ea typeface="微软雅黑" panose="020B0503020204020204" pitchFamily="34" charset="-122"/>
                </a:defRPr>
              </a:lvl1pPr>
              <a:lvl2pPr defTabSz="1216025" indent="-285750" marL="742950">
                <a:defRPr>
                  <a:solidFill>
                    <a:schemeClr val="tx1"/>
                  </a:solidFill>
                  <a:latin typeface="Arial" panose="020B0604020202020204" pitchFamily="34" charset="0"/>
                  <a:ea typeface="微软雅黑" panose="020B0503020204020204" pitchFamily="34" charset="-122"/>
                </a:defRPr>
              </a:lvl2pPr>
              <a:lvl3pPr defTabSz="1216025" indent="-228600" marL="1143000">
                <a:defRPr>
                  <a:solidFill>
                    <a:schemeClr val="tx1"/>
                  </a:solidFill>
                  <a:latin typeface="Arial" panose="020B0604020202020204" pitchFamily="34" charset="0"/>
                  <a:ea typeface="微软雅黑" panose="020B0503020204020204" pitchFamily="34" charset="-122"/>
                </a:defRPr>
              </a:lvl3pPr>
              <a:lvl4pPr defTabSz="1216025" indent="-228600" marL="1600200">
                <a:defRPr>
                  <a:solidFill>
                    <a:schemeClr val="tx1"/>
                  </a:solidFill>
                  <a:latin typeface="Arial" panose="020B0604020202020204" pitchFamily="34" charset="0"/>
                  <a:ea typeface="微软雅黑" panose="020B0503020204020204" pitchFamily="34" charset="-122"/>
                </a:defRPr>
              </a:lvl4pPr>
              <a:lvl5pPr defTabSz="1216025" indent="-228600" marL="2057400">
                <a:defRPr>
                  <a:solidFill>
                    <a:schemeClr val="tx1"/>
                  </a:solidFill>
                  <a:latin typeface="Arial" panose="020B0604020202020204" pitchFamily="34" charset="0"/>
                  <a:ea typeface="微软雅黑" panose="020B0503020204020204" pitchFamily="34" charset="-122"/>
                </a:defRPr>
              </a:lvl5pPr>
              <a:lvl6pPr defTabSz="1216025" eaLnBrk="0" fontAlgn="base" hangingPunct="0" indent="-228600" marL="25146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defTabSz="1216025" eaLnBrk="0" fontAlgn="base" hangingPunct="0" indent="-228600" marL="29718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defTabSz="1216025" eaLnBrk="0" fontAlgn="base" hangingPunct="0" indent="-228600" marL="34290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defTabSz="1216025" eaLnBrk="0" fontAlgn="base" hangingPunct="0" indent="-228600" marL="38862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E</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N</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D</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 </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U</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S</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E</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R</a:t>
              </a:r>
              <a:r>
                <a:rPr altLang="zh-CN" b="1" dirty="0" sz="80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S</a:t>
              </a:r>
              <a:endParaRPr altLang="zh-CN" b="1" dirty="0" sz="2800" lang="en-US">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endParaRPr>
            </a:p>
          </p:txBody>
        </p:sp>
      </p:grpSp>
      <p:sp>
        <p:nvSpPr>
          <p:cNvPr id="1049672" name=""/>
          <p:cNvSpPr txBox="1"/>
          <p:nvPr/>
        </p:nvSpPr>
        <p:spPr>
          <a:xfrm>
            <a:off x="1566242" y="1589831"/>
            <a:ext cx="10149927" cy="4701540"/>
          </a:xfrm>
          <a:prstGeom prst="rect"/>
        </p:spPr>
        <p:txBody>
          <a:bodyPr rtlCol="0" wrap="square">
            <a:spAutoFit/>
          </a:bodyPr>
          <a:p>
            <a:r>
              <a:rPr sz="2800" lang="en-GB">
                <a:solidFill>
                  <a:srgbClr val="000000"/>
                </a:solidFill>
              </a:rPr>
              <a:t>Highest Turnover:Remy Sweeney: 1,200,000 (Pune, Sales, 2016)Yara Keith: 961,100 (Bangalore, Finance, 2016)Karter Bonilla: 961,100 (Bangalore, Quality, 2018)Highest Turnover by Department:Finance: Yara Keith (961,100), Kelsey Norton (840,002), Coen McBride (754,120)Sales: Remy Sweeney (1,200,000), Kristian Castro (580,000), Jagger Valenzuela (580,000)Highest Turnover by Location:Bangalore:Remy Sweeney (1,200,000)Yara Keith (961,100)Karter Bonilla (961,100)New Delhi:Mohammad House (451,360)Justice Perez (254,110)Amilith Randall (256,130)Pune:Romina Gibson (621,520)Cayson Meyer (895,412)Sara McMillan (754,120)</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9676" name="稻壳儿小白白(http://dwz.cn/Wu2UP)"/>
          <p:cNvSpPr txBox="1">
            <a:spLocks noChangeArrowheads="1"/>
          </p:cNvSpPr>
          <p:nvPr/>
        </p:nvSpPr>
        <p:spPr bwMode="auto">
          <a:xfrm>
            <a:off x="7441060" y="2173275"/>
            <a:ext cx="1554484" cy="276999"/>
          </a:xfrm>
          <a:prstGeom prst="rect"/>
          <a:noFill/>
          <a:ln>
            <a:noFill/>
          </a:ln>
        </p:spPr>
        <p:txBody>
          <a:bodyPr bIns="0" lIns="0" rIns="0" tIns="0" wrap="square">
            <a:spAutoFit/>
          </a:bodyPr>
          <a:lstStyle>
            <a:lvl1pPr defTabSz="1216025">
              <a:defRPr>
                <a:solidFill>
                  <a:schemeClr val="tx1"/>
                </a:solidFill>
                <a:latin typeface="Arial" panose="020B0604020202020204" pitchFamily="34" charset="0"/>
                <a:ea typeface="微软雅黑" panose="020B0503020204020204" pitchFamily="34" charset="-122"/>
              </a:defRPr>
            </a:lvl1pPr>
            <a:lvl2pPr defTabSz="1216025" indent="-285750" marL="742950">
              <a:defRPr>
                <a:solidFill>
                  <a:schemeClr val="tx1"/>
                </a:solidFill>
                <a:latin typeface="Arial" panose="020B0604020202020204" pitchFamily="34" charset="0"/>
                <a:ea typeface="微软雅黑" panose="020B0503020204020204" pitchFamily="34" charset="-122"/>
              </a:defRPr>
            </a:lvl2pPr>
            <a:lvl3pPr defTabSz="1216025" indent="-228600" marL="1143000">
              <a:defRPr>
                <a:solidFill>
                  <a:schemeClr val="tx1"/>
                </a:solidFill>
                <a:latin typeface="Arial" panose="020B0604020202020204" pitchFamily="34" charset="0"/>
                <a:ea typeface="微软雅黑" panose="020B0503020204020204" pitchFamily="34" charset="-122"/>
              </a:defRPr>
            </a:lvl3pPr>
            <a:lvl4pPr defTabSz="1216025" indent="-228600" marL="1600200">
              <a:defRPr>
                <a:solidFill>
                  <a:schemeClr val="tx1"/>
                </a:solidFill>
                <a:latin typeface="Arial" panose="020B0604020202020204" pitchFamily="34" charset="0"/>
                <a:ea typeface="微软雅黑" panose="020B0503020204020204" pitchFamily="34" charset="-122"/>
              </a:defRPr>
            </a:lvl4pPr>
            <a:lvl5pPr defTabSz="1216025" indent="-228600" marL="2057400">
              <a:defRPr>
                <a:solidFill>
                  <a:schemeClr val="tx1"/>
                </a:solidFill>
                <a:latin typeface="Arial" panose="020B0604020202020204" pitchFamily="34" charset="0"/>
                <a:ea typeface="微软雅黑" panose="020B0503020204020204" pitchFamily="34" charset="-122"/>
              </a:defRPr>
            </a:lvl5pPr>
            <a:lvl6pPr defTabSz="1216025" eaLnBrk="0" fontAlgn="base" hangingPunct="0" indent="-228600" marL="25146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defTabSz="1216025" eaLnBrk="0" fontAlgn="base" hangingPunct="0" indent="-228600" marL="29718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defTabSz="1216025" eaLnBrk="0" fontAlgn="base" hangingPunct="0" indent="-228600" marL="34290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defTabSz="1216025" eaLnBrk="0" fontAlgn="base" hangingPunct="0" indent="-228600" marL="38862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altLang="zh-CN" b="1" dirty="0" lang="en-US">
                <a:solidFill>
                  <a:schemeClr val="bg1"/>
                </a:solidFill>
                <a:latin typeface="微软雅黑" panose="020B0503020204020204" pitchFamily="34" charset="-122"/>
                <a:sym typeface="Arial" panose="020B0604020202020204" pitchFamily="34" charset="0"/>
              </a:rPr>
              <a:t>Title</a:t>
            </a:r>
            <a:endParaRPr altLang="zh-CN" b="1" dirty="0" lang="en-US">
              <a:solidFill>
                <a:schemeClr val="bg1"/>
              </a:solidFill>
              <a:latin typeface="微软雅黑" panose="020B0503020204020204" pitchFamily="34" charset="-122"/>
              <a:sym typeface="Arial" panose="020B0604020202020204" pitchFamily="34" charset="0"/>
            </a:endParaRPr>
          </a:p>
        </p:txBody>
      </p:sp>
      <p:sp>
        <p:nvSpPr>
          <p:cNvPr id="1049677" name="稻壳儿小白白(http://dwz.cn/Wu2UP)"/>
          <p:cNvSpPr txBox="1">
            <a:spLocks noChangeArrowheads="1"/>
          </p:cNvSpPr>
          <p:nvPr/>
        </p:nvSpPr>
        <p:spPr bwMode="auto">
          <a:xfrm>
            <a:off x="7429677" y="2540336"/>
            <a:ext cx="1565867" cy="184666"/>
          </a:xfrm>
          <a:prstGeom prst="rect"/>
          <a:noFill/>
          <a:ln>
            <a:noFill/>
          </a:ln>
        </p:spPr>
        <p:txBody>
          <a:bodyPr bIns="0" lIns="0" rIns="0" tIns="0" wrap="square">
            <a:spAutoFit/>
          </a:bodyPr>
          <a:lstStyle>
            <a:lvl1pPr defTabSz="1216025">
              <a:defRPr>
                <a:solidFill>
                  <a:schemeClr val="tx1"/>
                </a:solidFill>
                <a:latin typeface="Arial" panose="020B0604020202020204" pitchFamily="34" charset="0"/>
                <a:ea typeface="微软雅黑" panose="020B0503020204020204" pitchFamily="34" charset="-122"/>
              </a:defRPr>
            </a:lvl1pPr>
            <a:lvl2pPr defTabSz="1216025" indent="-285750" marL="742950">
              <a:defRPr>
                <a:solidFill>
                  <a:schemeClr val="tx1"/>
                </a:solidFill>
                <a:latin typeface="Arial" panose="020B0604020202020204" pitchFamily="34" charset="0"/>
                <a:ea typeface="微软雅黑" panose="020B0503020204020204" pitchFamily="34" charset="-122"/>
              </a:defRPr>
            </a:lvl2pPr>
            <a:lvl3pPr defTabSz="1216025" indent="-228600" marL="1143000">
              <a:defRPr>
                <a:solidFill>
                  <a:schemeClr val="tx1"/>
                </a:solidFill>
                <a:latin typeface="Arial" panose="020B0604020202020204" pitchFamily="34" charset="0"/>
                <a:ea typeface="微软雅黑" panose="020B0503020204020204" pitchFamily="34" charset="-122"/>
              </a:defRPr>
            </a:lvl3pPr>
            <a:lvl4pPr defTabSz="1216025" indent="-228600" marL="1600200">
              <a:defRPr>
                <a:solidFill>
                  <a:schemeClr val="tx1"/>
                </a:solidFill>
                <a:latin typeface="Arial" panose="020B0604020202020204" pitchFamily="34" charset="0"/>
                <a:ea typeface="微软雅黑" panose="020B0503020204020204" pitchFamily="34" charset="-122"/>
              </a:defRPr>
            </a:lvl4pPr>
            <a:lvl5pPr defTabSz="1216025" indent="-228600" marL="2057400">
              <a:defRPr>
                <a:solidFill>
                  <a:schemeClr val="tx1"/>
                </a:solidFill>
                <a:latin typeface="Arial" panose="020B0604020202020204" pitchFamily="34" charset="0"/>
                <a:ea typeface="微软雅黑" panose="020B0503020204020204" pitchFamily="34" charset="-122"/>
              </a:defRPr>
            </a:lvl5pPr>
            <a:lvl6pPr defTabSz="1216025" eaLnBrk="0" fontAlgn="base" hangingPunct="0" indent="-228600" marL="25146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defTabSz="1216025" eaLnBrk="0" fontAlgn="base" hangingPunct="0" indent="-228600" marL="29718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defTabSz="1216025" eaLnBrk="0" fontAlgn="base" hangingPunct="0" indent="-228600" marL="34290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defTabSz="1216025" eaLnBrk="0" fontAlgn="base" hangingPunct="0" indent="-228600" marL="38862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altLang="zh-CN" dirty="0" sz="1200" lang="en-US">
                <a:solidFill>
                  <a:schemeClr val="bg1"/>
                </a:solidFill>
                <a:latin typeface="微软雅黑" panose="020B0503020204020204" pitchFamily="34" charset="-122"/>
              </a:rPr>
              <a:t>Text</a:t>
            </a:r>
            <a:endParaRPr altLang="zh-CN" dirty="0" sz="1200" lang="en-US">
              <a:solidFill>
                <a:schemeClr val="bg1"/>
              </a:solidFill>
              <a:latin typeface="微软雅黑" panose="020B0503020204020204" pitchFamily="34" charset="-122"/>
            </a:endParaRPr>
          </a:p>
        </p:txBody>
      </p:sp>
      <p:sp>
        <p:nvSpPr>
          <p:cNvPr id="1049678" name="稻壳儿小白白(http://dwz.cn/Wu2UP)"/>
          <p:cNvSpPr txBox="1">
            <a:spLocks noChangeArrowheads="1"/>
          </p:cNvSpPr>
          <p:nvPr/>
        </p:nvSpPr>
        <p:spPr bwMode="auto">
          <a:xfrm>
            <a:off x="1185038" y="4190306"/>
            <a:ext cx="3621048" cy="184666"/>
          </a:xfrm>
          <a:prstGeom prst="rect"/>
          <a:noFill/>
          <a:ln>
            <a:noFill/>
          </a:ln>
        </p:spPr>
        <p:txBody>
          <a:bodyPr bIns="0" lIns="0" rIns="0" tIns="0" wrap="square">
            <a:spAutoFit/>
          </a:bodyPr>
          <a:lstStyle>
            <a:lvl1pPr defTabSz="1216025">
              <a:defRPr>
                <a:solidFill>
                  <a:schemeClr val="tx1"/>
                </a:solidFill>
                <a:latin typeface="Arial" panose="020B0604020202020204" pitchFamily="34" charset="0"/>
                <a:ea typeface="微软雅黑" panose="020B0503020204020204" pitchFamily="34" charset="-122"/>
              </a:defRPr>
            </a:lvl1pPr>
            <a:lvl2pPr defTabSz="1216025" indent="-285750" marL="742950">
              <a:defRPr>
                <a:solidFill>
                  <a:schemeClr val="tx1"/>
                </a:solidFill>
                <a:latin typeface="Arial" panose="020B0604020202020204" pitchFamily="34" charset="0"/>
                <a:ea typeface="微软雅黑" panose="020B0503020204020204" pitchFamily="34" charset="-122"/>
              </a:defRPr>
            </a:lvl2pPr>
            <a:lvl3pPr defTabSz="1216025" indent="-228600" marL="1143000">
              <a:defRPr>
                <a:solidFill>
                  <a:schemeClr val="tx1"/>
                </a:solidFill>
                <a:latin typeface="Arial" panose="020B0604020202020204" pitchFamily="34" charset="0"/>
                <a:ea typeface="微软雅黑" panose="020B0503020204020204" pitchFamily="34" charset="-122"/>
              </a:defRPr>
            </a:lvl3pPr>
            <a:lvl4pPr defTabSz="1216025" indent="-228600" marL="1600200">
              <a:defRPr>
                <a:solidFill>
                  <a:schemeClr val="tx1"/>
                </a:solidFill>
                <a:latin typeface="Arial" panose="020B0604020202020204" pitchFamily="34" charset="0"/>
                <a:ea typeface="微软雅黑" panose="020B0503020204020204" pitchFamily="34" charset="-122"/>
              </a:defRPr>
            </a:lvl4pPr>
            <a:lvl5pPr defTabSz="1216025" indent="-228600" marL="2057400">
              <a:defRPr>
                <a:solidFill>
                  <a:schemeClr val="tx1"/>
                </a:solidFill>
                <a:latin typeface="Arial" panose="020B0604020202020204" pitchFamily="34" charset="0"/>
                <a:ea typeface="微软雅黑" panose="020B0503020204020204" pitchFamily="34" charset="-122"/>
              </a:defRPr>
            </a:lvl5pPr>
            <a:lvl6pPr defTabSz="1216025" eaLnBrk="0" fontAlgn="base" hangingPunct="0" indent="-228600" marL="25146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defTabSz="1216025" eaLnBrk="0" fontAlgn="base" hangingPunct="0" indent="-228600" marL="29718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defTabSz="1216025" eaLnBrk="0" fontAlgn="base" hangingPunct="0" indent="-228600" marL="34290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defTabSz="1216025" eaLnBrk="0" fontAlgn="base" hangingPunct="0" indent="-228600" marL="388620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altLang="zh-CN" dirty="0" sz="1200" lang="en-US">
                <a:solidFill>
                  <a:schemeClr val="bg1"/>
                </a:solidFill>
                <a:latin typeface="微软雅黑" panose="020B0503020204020204" pitchFamily="34" charset="-122"/>
              </a:rPr>
              <a:t>Text</a:t>
            </a:r>
            <a:endParaRPr altLang="zh-CN" dirty="0" sz="1200" lang="en-US">
              <a:solidFill>
                <a:schemeClr val="bg1"/>
              </a:solidFill>
              <a:latin typeface="微软雅黑" panose="020B0503020204020204" pitchFamily="34" charset="-122"/>
            </a:endParaRPr>
          </a:p>
        </p:txBody>
      </p:sp>
      <p:grpSp>
        <p:nvGrpSpPr>
          <p:cNvPr id="57" name="Group 4"/>
          <p:cNvGrpSpPr>
            <a:grpSpLocks noChangeAspect="1"/>
          </p:cNvGrpSpPr>
          <p:nvPr/>
        </p:nvGrpSpPr>
        <p:grpSpPr bwMode="auto">
          <a:xfrm>
            <a:off x="166668" y="191589"/>
            <a:ext cx="11844464" cy="6500428"/>
            <a:chOff x="206" y="189"/>
            <a:chExt cx="7270" cy="3947"/>
          </a:xfrm>
        </p:grpSpPr>
        <p:sp>
          <p:nvSpPr>
            <p:cNvPr id="1049679"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0"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1"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2"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3"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4"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5"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6"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7"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8"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89"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0"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1"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2"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3"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4"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5"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6"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7"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8"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699"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0"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1"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2"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3"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4"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5"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6"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7"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8"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09"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0"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1"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2"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3"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4"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5"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6"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7"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8"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19"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0"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1"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2"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3"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4"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5"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6"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7"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8"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29"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0"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1"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2"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3"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4"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5"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6"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7"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8"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39"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0"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1"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2"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3"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4"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5"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6"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7"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8"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49"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0"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1"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2"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3"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4"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5"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6"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7"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8"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59"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0"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1"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2"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3"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4"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5"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6"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7"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8"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69"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0"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1"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2"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3"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4"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5"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6"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7"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8"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79"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0"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1"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2"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3"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4"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5"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6"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7"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8"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89"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0"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1"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2"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3"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4"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5"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6"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7"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8"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799"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0"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1"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2"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3"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4"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5"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6"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7"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8"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09"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0"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1"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2"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3"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4"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5"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6"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7"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8"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19"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0"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1"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2"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3"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4"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5"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6"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7"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8"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29"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0"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1"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2"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3"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4"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5"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6"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7"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8"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39"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0"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1"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2"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3"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4"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5"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6"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7"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8"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49"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50"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51"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52"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61" name="图片 209"/>
          <p:cNvPicPr>
            <a:picLocks noChangeAspect="1"/>
          </p:cNvPicPr>
          <p:nvPr/>
        </p:nvPicPr>
        <p:blipFill rotWithShape="1">
          <a:blip xmlns:r="http://schemas.openxmlformats.org/officeDocument/2006/relationships" r:embed="rId1"/>
          <a:srcRect t="47438" r="7491"/>
          <a:stretch>
            <a:fillRect/>
          </a:stretch>
        </p:blipFill>
        <p:spPr>
          <a:xfrm flipH="1">
            <a:off x="-1" y="-1"/>
            <a:ext cx="2162470" cy="1423007"/>
          </a:xfrm>
          <a:prstGeom prst="rect"/>
        </p:spPr>
      </p:pic>
      <p:sp>
        <p:nvSpPr>
          <p:cNvPr id="1049853" name=""/>
          <p:cNvSpPr txBox="1"/>
          <p:nvPr/>
        </p:nvSpPr>
        <p:spPr>
          <a:xfrm>
            <a:off x="1520089" y="235184"/>
            <a:ext cx="10545272" cy="1894840"/>
          </a:xfrm>
          <a:prstGeom prst="rect"/>
        </p:spPr>
        <p:txBody>
          <a:bodyPr rtlCol="0" wrap="square">
            <a:spAutoFit/>
          </a:bodyPr>
          <a:p>
            <a:r>
              <a:rPr b="1" sz="6000" lang="en-US">
                <a:solidFill>
                  <a:srgbClr val="000000"/>
                </a:solidFill>
              </a:rPr>
              <a:t>O</a:t>
            </a:r>
            <a:r>
              <a:rPr b="1" sz="6000" lang="en-US">
                <a:solidFill>
                  <a:srgbClr val="000000"/>
                </a:solidFill>
              </a:rPr>
              <a:t>U</a:t>
            </a:r>
            <a:r>
              <a:rPr b="1" sz="6000" lang="en-US">
                <a:solidFill>
                  <a:srgbClr val="000000"/>
                </a:solidFill>
              </a:rPr>
              <a:t>R</a:t>
            </a:r>
            <a:r>
              <a:rPr b="1" sz="6000" lang="en-US">
                <a:solidFill>
                  <a:srgbClr val="000000"/>
                </a:solidFill>
              </a:rPr>
              <a:t> </a:t>
            </a:r>
            <a:r>
              <a:rPr b="1" sz="6000" lang="en-US">
                <a:solidFill>
                  <a:srgbClr val="000000"/>
                </a:solidFill>
              </a:rPr>
              <a:t>S</a:t>
            </a:r>
            <a:r>
              <a:rPr b="1" sz="6000" lang="en-US">
                <a:solidFill>
                  <a:srgbClr val="000000"/>
                </a:solidFill>
              </a:rPr>
              <a:t>O</a:t>
            </a:r>
            <a:r>
              <a:rPr b="1" sz="6000" lang="en-US">
                <a:solidFill>
                  <a:srgbClr val="000000"/>
                </a:solidFill>
              </a:rPr>
              <a:t>LUTION</a:t>
            </a:r>
            <a:r>
              <a:rPr b="1" sz="6000" lang="en-US">
                <a:solidFill>
                  <a:srgbClr val="000000"/>
                </a:solidFill>
              </a:rPr>
              <a:t> </a:t>
            </a:r>
            <a:r>
              <a:rPr b="1" sz="6000" lang="en-US">
                <a:solidFill>
                  <a:srgbClr val="000000"/>
                </a:solidFill>
              </a:rPr>
              <a:t>AND</a:t>
            </a:r>
            <a:r>
              <a:rPr b="1" sz="6000" lang="en-US">
                <a:solidFill>
                  <a:srgbClr val="000000"/>
                </a:solidFill>
              </a:rPr>
              <a:t> </a:t>
            </a:r>
            <a:r>
              <a:rPr b="1" sz="6000" lang="en-US">
                <a:solidFill>
                  <a:srgbClr val="000000"/>
                </a:solidFill>
              </a:rPr>
              <a:t>PROPOSITION</a:t>
            </a:r>
            <a:r>
              <a:rPr b="1" sz="6000" lang="en-US">
                <a:solidFill>
                  <a:srgbClr val="000000"/>
                </a:solidFill>
              </a:rPr>
              <a:t> </a:t>
            </a:r>
            <a:endParaRPr sz="2800" lang="en-GB">
              <a:solidFill>
                <a:srgbClr val="000000"/>
              </a:solidFill>
            </a:endParaRPr>
          </a:p>
        </p:txBody>
      </p:sp>
      <p:sp>
        <p:nvSpPr>
          <p:cNvPr id="1049854" name=""/>
          <p:cNvSpPr txBox="1"/>
          <p:nvPr/>
        </p:nvSpPr>
        <p:spPr>
          <a:xfrm>
            <a:off x="192734" y="1980595"/>
            <a:ext cx="11574994" cy="4701540"/>
          </a:xfrm>
          <a:prstGeom prst="rect"/>
        </p:spPr>
        <p:txBody>
          <a:bodyPr rtlCol="0" wrap="square">
            <a:spAutoFit/>
          </a:bodyPr>
          <a:p>
            <a:r>
              <a:rPr sz="2800" lang="en-GB">
                <a:solidFill>
                  <a:srgbClr val="000000"/>
                </a:solidFill>
              </a:rPr>
              <a:t>Turnover by Department:Sales: High turnover with many employees leaving after 1-2 years, especially in Bangalore and Pune. Notable high turnover values and number of exits.Finance: Relatively stable with few high turnover instances. Predominantly based in Bangalore with some in Pune.Quality: Significant turnover, particularly in Bangalore and Pune. High turnover values for several employees.Purchase: Limited to New Delhi with high turnover values.Turnover by Location:Bangalore: Consistent high turnover across departments with noticeable high turnover values.Pune: Significant turnover, particularly in sales and quality.New Delhi: Higher turnover in finance and purchase, but less in sales compared to Bangalore and Pune.</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9858" name="矩形 7"/>
          <p:cNvSpPr/>
          <p:nvPr/>
        </p:nvSpPr>
        <p:spPr>
          <a:xfrm>
            <a:off x="6005548" y="2513781"/>
            <a:ext cx="4656611" cy="400110"/>
          </a:xfrm>
          <a:prstGeom prst="rect"/>
        </p:spPr>
        <p:txBody>
          <a:bodyPr wrap="square">
            <a:spAutoFit/>
          </a:bodyPr>
          <a:p>
            <a:pPr lvl="0">
              <a:defRPr sz="1800">
                <a:solidFill>
                  <a:srgbClr val="000000"/>
                </a:solidFill>
              </a:defRPr>
            </a:pPr>
            <a:r>
              <a:rPr altLang="zh-CN" b="1" dirty="0" sz="2000" lang="en-US">
                <a:solidFill>
                  <a:schemeClr val="bg1"/>
                </a:solidFill>
                <a:latin typeface="微软雅黑" panose="020B0503020204020204" pitchFamily="34" charset="-122"/>
                <a:ea typeface="微软雅黑" panose="020B0503020204020204" pitchFamily="34" charset="-122"/>
              </a:rPr>
              <a:t>Title</a:t>
            </a:r>
            <a:endParaRPr altLang="zh-CN" b="1" dirty="0" sz="2000" lang="en-US">
              <a:solidFill>
                <a:schemeClr val="bg1"/>
              </a:solidFill>
              <a:latin typeface="微软雅黑" panose="020B0503020204020204" pitchFamily="34" charset="-122"/>
              <a:ea typeface="微软雅黑" panose="020B0503020204020204" pitchFamily="34" charset="-122"/>
            </a:endParaRPr>
          </a:p>
        </p:txBody>
      </p:sp>
      <p:grpSp>
        <p:nvGrpSpPr>
          <p:cNvPr id="62" name="Group 4"/>
          <p:cNvGrpSpPr>
            <a:grpSpLocks noChangeAspect="1"/>
          </p:cNvGrpSpPr>
          <p:nvPr/>
        </p:nvGrpSpPr>
        <p:grpSpPr bwMode="auto">
          <a:xfrm>
            <a:off x="166668" y="191589"/>
            <a:ext cx="11844464" cy="6500428"/>
            <a:chOff x="206" y="189"/>
            <a:chExt cx="7270" cy="3947"/>
          </a:xfrm>
        </p:grpSpPr>
        <p:sp>
          <p:nvSpPr>
            <p:cNvPr id="1049859"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0"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1"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2"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3"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4"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5"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6"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7"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8"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69"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0"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1"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2"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3"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4"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5"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6"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7"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8"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79"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0"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1"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2"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3"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4"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5"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6"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7"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8"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89"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0"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1"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2"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3"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4"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5"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6"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7"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8"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899"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0"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1"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2"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3"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4"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5"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6"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7"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8"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09"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0"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1"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2"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3"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4"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5"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6"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7"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8"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19"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0"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1"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2"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3"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4"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5"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6"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7"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8"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29"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0"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1"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2"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3"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4"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5"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6"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7"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8"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39"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0"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1"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2"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3"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4"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5"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6"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7"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8"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49"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0"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1"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2"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3"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4"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5"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6"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7"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8"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59"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0"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1"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2"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3"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4"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5"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6"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7"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8"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69"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0"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1"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2"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3"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4"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5"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6"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7"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8"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79"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0"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1"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2"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3"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4"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5"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6"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7"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8"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89"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0"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1"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2"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3"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4"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5"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6"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7"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8"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49999"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0"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1"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2"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3"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4"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5"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6"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7"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8"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09"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0"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1"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2"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3"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4"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5"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6"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7"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8"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19"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0"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1"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2"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3"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4"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5"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6"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7"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8"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29"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30"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31"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32"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62" name="图片 192"/>
          <p:cNvPicPr>
            <a:picLocks noChangeAspect="1"/>
          </p:cNvPicPr>
          <p:nvPr/>
        </p:nvPicPr>
        <p:blipFill rotWithShape="1">
          <a:blip xmlns:r="http://schemas.openxmlformats.org/officeDocument/2006/relationships" r:embed="rId1"/>
          <a:srcRect t="47438" r="7491"/>
          <a:stretch>
            <a:fillRect/>
          </a:stretch>
        </p:blipFill>
        <p:spPr>
          <a:xfrm flipH="1">
            <a:off x="-1" y="-1"/>
            <a:ext cx="2162470" cy="1423007"/>
          </a:xfrm>
          <a:prstGeom prst="rect"/>
        </p:spPr>
      </p:pic>
      <p:sp>
        <p:nvSpPr>
          <p:cNvPr id="1050033" name=""/>
          <p:cNvSpPr txBox="1"/>
          <p:nvPr/>
        </p:nvSpPr>
        <p:spPr>
          <a:xfrm>
            <a:off x="1965877" y="191589"/>
            <a:ext cx="10014364" cy="1069341"/>
          </a:xfrm>
          <a:prstGeom prst="rect"/>
        </p:spPr>
        <p:txBody>
          <a:bodyPr rtlCol="0" wrap="square">
            <a:spAutoFit/>
          </a:bodyPr>
          <a:p>
            <a:r>
              <a:rPr b="1" sz="6600" lang="en-US">
                <a:solidFill>
                  <a:srgbClr val="000000"/>
                </a:solidFill>
              </a:rPr>
              <a:t>D</a:t>
            </a:r>
            <a:r>
              <a:rPr b="1" sz="6600" lang="en-US">
                <a:solidFill>
                  <a:srgbClr val="000000"/>
                </a:solidFill>
              </a:rPr>
              <a:t>A</a:t>
            </a:r>
            <a:r>
              <a:rPr b="1" sz="6600" lang="en-US">
                <a:solidFill>
                  <a:srgbClr val="000000"/>
                </a:solidFill>
              </a:rPr>
              <a:t>T</a:t>
            </a:r>
            <a:r>
              <a:rPr b="1" sz="6600" lang="en-US">
                <a:solidFill>
                  <a:srgbClr val="000000"/>
                </a:solidFill>
              </a:rPr>
              <a:t>A</a:t>
            </a:r>
            <a:r>
              <a:rPr b="1" sz="6600" lang="en-US">
                <a:solidFill>
                  <a:srgbClr val="000000"/>
                </a:solidFill>
              </a:rPr>
              <a:t>S</a:t>
            </a:r>
            <a:r>
              <a:rPr b="1" sz="6600" lang="en-US">
                <a:solidFill>
                  <a:srgbClr val="000000"/>
                </a:solidFill>
              </a:rPr>
              <a:t>E</a:t>
            </a:r>
            <a:r>
              <a:rPr b="1" sz="6600" lang="en-US">
                <a:solidFill>
                  <a:srgbClr val="000000"/>
                </a:solidFill>
              </a:rPr>
              <a:t>T</a:t>
            </a:r>
            <a:r>
              <a:rPr b="1" sz="6600" lang="en-US">
                <a:solidFill>
                  <a:srgbClr val="000000"/>
                </a:solidFill>
              </a:rPr>
              <a:t> </a:t>
            </a:r>
            <a:r>
              <a:rPr b="1" sz="6600" lang="en-US">
                <a:solidFill>
                  <a:srgbClr val="000000"/>
                </a:solidFill>
              </a:rPr>
              <a:t>DESCRIPTION</a:t>
            </a:r>
            <a:r>
              <a:rPr b="1" sz="6600" lang="en-US">
                <a:solidFill>
                  <a:srgbClr val="000000"/>
                </a:solidFill>
              </a:rPr>
              <a:t> </a:t>
            </a:r>
            <a:endParaRPr sz="2800" lang="en-GB">
              <a:solidFill>
                <a:srgbClr val="000000"/>
              </a:solidFill>
            </a:endParaRPr>
          </a:p>
        </p:txBody>
      </p:sp>
      <p:sp>
        <p:nvSpPr>
          <p:cNvPr id="1050034" name=""/>
          <p:cNvSpPr txBox="1"/>
          <p:nvPr/>
        </p:nvSpPr>
        <p:spPr>
          <a:xfrm>
            <a:off x="2064506" y="2099866"/>
            <a:ext cx="8429817" cy="3444240"/>
          </a:xfrm>
          <a:prstGeom prst="rect"/>
        </p:spPr>
        <p:txBody>
          <a:bodyPr rtlCol="0" wrap="square">
            <a:spAutoFit/>
          </a:bodyPr>
          <a:p>
            <a:r>
              <a:rPr sz="2800" lang="en-GB">
                <a:solidFill>
                  <a:srgbClr val="000000"/>
                </a:solidFill>
              </a:rPr>
              <a:t>Name: Employee's name.Joining Year: Year the employee joined the company.Gender: Gender of the employee.Turnover: Amount of turnover generated by the employee.Experience: Number of years the employee has worked.Work Location: City where the employee is based.Department: Department the employee works in (e.g., sales, finance, quality, purchase).</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4"/>
          <p:cNvGrpSpPr>
            <a:grpSpLocks noChangeAspect="1"/>
          </p:cNvGrpSpPr>
          <p:nvPr/>
        </p:nvGrpSpPr>
        <p:grpSpPr bwMode="auto">
          <a:xfrm>
            <a:off x="166668" y="191589"/>
            <a:ext cx="11844464" cy="6500428"/>
            <a:chOff x="206" y="189"/>
            <a:chExt cx="7270" cy="3947"/>
          </a:xfrm>
        </p:grpSpPr>
        <p:sp>
          <p:nvSpPr>
            <p:cNvPr id="1050038" name="Freeform 5"/>
            <p:cNvSpPr/>
            <p:nvPr/>
          </p:nvSpPr>
          <p:spPr bwMode="auto">
            <a:xfrm>
              <a:off x="210" y="189"/>
              <a:ext cx="24" cy="62"/>
            </a:xfrm>
            <a:custGeom>
              <a:avLst/>
              <a:gdLst>
                <a:gd name="T0" fmla="*/ 6 w 7"/>
                <a:gd name="T1" fmla="*/ 14 h 21"/>
                <a:gd name="T2" fmla="*/ 6 w 7"/>
                <a:gd name="T3" fmla="*/ 14 h 21"/>
                <a:gd name="T4" fmla="*/ 5 w 7"/>
                <a:gd name="T5" fmla="*/ 3 h 21"/>
                <a:gd name="T6" fmla="*/ 0 w 7"/>
                <a:gd name="T7" fmla="*/ 3 h 21"/>
                <a:gd name="T8" fmla="*/ 1 w 7"/>
                <a:gd name="T9" fmla="*/ 18 h 21"/>
                <a:gd name="T10" fmla="*/ 5 w 7"/>
                <a:gd name="T11" fmla="*/ 20 h 21"/>
                <a:gd name="T12" fmla="*/ 7 w 7"/>
                <a:gd name="T13" fmla="*/ 17 h 21"/>
                <a:gd name="T14" fmla="*/ 6 w 7"/>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1">
                  <a:moveTo>
                    <a:pt x="6" y="14"/>
                  </a:moveTo>
                  <a:cubicBezTo>
                    <a:pt x="6" y="14"/>
                    <a:pt x="6" y="14"/>
                    <a:pt x="6" y="14"/>
                  </a:cubicBezTo>
                  <a:cubicBezTo>
                    <a:pt x="6" y="10"/>
                    <a:pt x="5" y="7"/>
                    <a:pt x="5" y="3"/>
                  </a:cubicBezTo>
                  <a:cubicBezTo>
                    <a:pt x="5" y="0"/>
                    <a:pt x="0" y="0"/>
                    <a:pt x="0" y="3"/>
                  </a:cubicBezTo>
                  <a:cubicBezTo>
                    <a:pt x="0" y="8"/>
                    <a:pt x="1" y="13"/>
                    <a:pt x="1" y="18"/>
                  </a:cubicBezTo>
                  <a:cubicBezTo>
                    <a:pt x="1" y="19"/>
                    <a:pt x="3" y="21"/>
                    <a:pt x="5" y="20"/>
                  </a:cubicBezTo>
                  <a:cubicBezTo>
                    <a:pt x="6" y="19"/>
                    <a:pt x="6" y="18"/>
                    <a:pt x="7" y="17"/>
                  </a:cubicBezTo>
                  <a:cubicBezTo>
                    <a:pt x="7" y="16"/>
                    <a:pt x="6" y="15"/>
                    <a:pt x="6" y="1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39" name="Freeform 6"/>
            <p:cNvSpPr/>
            <p:nvPr/>
          </p:nvSpPr>
          <p:spPr bwMode="auto">
            <a:xfrm>
              <a:off x="217" y="266"/>
              <a:ext cx="21" cy="66"/>
            </a:xfrm>
            <a:custGeom>
              <a:avLst/>
              <a:gdLst>
                <a:gd name="T0" fmla="*/ 5 w 6"/>
                <a:gd name="T1" fmla="*/ 3 h 22"/>
                <a:gd name="T2" fmla="*/ 1 w 6"/>
                <a:gd name="T3" fmla="*/ 3 h 22"/>
                <a:gd name="T4" fmla="*/ 2 w 6"/>
                <a:gd name="T5" fmla="*/ 19 h 22"/>
                <a:gd name="T6" fmla="*/ 6 w 6"/>
                <a:gd name="T7" fmla="*/ 19 h 22"/>
                <a:gd name="T8" fmla="*/ 5 w 6"/>
                <a:gd name="T9" fmla="*/ 3 h 22"/>
              </a:gdLst>
              <a:ahLst/>
              <a:cxnLst>
                <a:cxn ang="0">
                  <a:pos x="T0" y="T1"/>
                </a:cxn>
                <a:cxn ang="0">
                  <a:pos x="T2" y="T3"/>
                </a:cxn>
                <a:cxn ang="0">
                  <a:pos x="T4" y="T5"/>
                </a:cxn>
                <a:cxn ang="0">
                  <a:pos x="T6" y="T7"/>
                </a:cxn>
                <a:cxn ang="0">
                  <a:pos x="T8" y="T9"/>
                </a:cxn>
              </a:cxnLst>
              <a:rect l="0" t="0" r="r" b="b"/>
              <a:pathLst>
                <a:path w="6" h="22">
                  <a:moveTo>
                    <a:pt x="5" y="3"/>
                  </a:moveTo>
                  <a:cubicBezTo>
                    <a:pt x="5" y="0"/>
                    <a:pt x="0" y="0"/>
                    <a:pt x="1" y="3"/>
                  </a:cubicBezTo>
                  <a:cubicBezTo>
                    <a:pt x="1" y="9"/>
                    <a:pt x="1" y="14"/>
                    <a:pt x="2" y="19"/>
                  </a:cubicBezTo>
                  <a:cubicBezTo>
                    <a:pt x="2" y="22"/>
                    <a:pt x="6" y="22"/>
                    <a:pt x="6" y="19"/>
                  </a:cubicBezTo>
                  <a:cubicBezTo>
                    <a:pt x="6" y="14"/>
                    <a:pt x="5" y="9"/>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0" name="Freeform 7"/>
            <p:cNvSpPr/>
            <p:nvPr/>
          </p:nvSpPr>
          <p:spPr bwMode="auto">
            <a:xfrm>
              <a:off x="220" y="355"/>
              <a:ext cx="18" cy="60"/>
            </a:xfrm>
            <a:custGeom>
              <a:avLst/>
              <a:gdLst>
                <a:gd name="T0" fmla="*/ 5 w 5"/>
                <a:gd name="T1" fmla="*/ 15 h 20"/>
                <a:gd name="T2" fmla="*/ 5 w 5"/>
                <a:gd name="T3" fmla="*/ 14 h 20"/>
                <a:gd name="T4" fmla="*/ 5 w 5"/>
                <a:gd name="T5" fmla="*/ 10 h 20"/>
                <a:gd name="T6" fmla="*/ 5 w 5"/>
                <a:gd name="T7" fmla="*/ 5 h 20"/>
                <a:gd name="T8" fmla="*/ 5 w 5"/>
                <a:gd name="T9" fmla="*/ 4 h 20"/>
                <a:gd name="T10" fmla="*/ 5 w 5"/>
                <a:gd name="T11" fmla="*/ 3 h 20"/>
                <a:gd name="T12" fmla="*/ 5 w 5"/>
                <a:gd name="T13" fmla="*/ 3 h 20"/>
                <a:gd name="T14" fmla="*/ 5 w 5"/>
                <a:gd name="T15" fmla="*/ 2 h 20"/>
                <a:gd name="T16" fmla="*/ 1 w 5"/>
                <a:gd name="T17" fmla="*/ 2 h 20"/>
                <a:gd name="T18" fmla="*/ 0 w 5"/>
                <a:gd name="T19" fmla="*/ 13 h 20"/>
                <a:gd name="T20" fmla="*/ 1 w 5"/>
                <a:gd name="T21" fmla="*/ 18 h 20"/>
                <a:gd name="T22" fmla="*/ 5 w 5"/>
                <a:gd name="T23" fmla="*/ 17 h 20"/>
                <a:gd name="T24" fmla="*/ 5 w 5"/>
                <a:gd name="T2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0">
                  <a:moveTo>
                    <a:pt x="5" y="15"/>
                  </a:moveTo>
                  <a:cubicBezTo>
                    <a:pt x="5" y="15"/>
                    <a:pt x="5" y="15"/>
                    <a:pt x="5" y="14"/>
                  </a:cubicBezTo>
                  <a:cubicBezTo>
                    <a:pt x="5" y="13"/>
                    <a:pt x="5" y="11"/>
                    <a:pt x="5" y="10"/>
                  </a:cubicBezTo>
                  <a:cubicBezTo>
                    <a:pt x="5" y="8"/>
                    <a:pt x="5" y="7"/>
                    <a:pt x="5" y="5"/>
                  </a:cubicBezTo>
                  <a:cubicBezTo>
                    <a:pt x="5" y="5"/>
                    <a:pt x="5" y="4"/>
                    <a:pt x="5" y="4"/>
                  </a:cubicBezTo>
                  <a:cubicBezTo>
                    <a:pt x="5" y="3"/>
                    <a:pt x="5" y="2"/>
                    <a:pt x="5" y="3"/>
                  </a:cubicBezTo>
                  <a:cubicBezTo>
                    <a:pt x="5" y="3"/>
                    <a:pt x="5" y="3"/>
                    <a:pt x="5" y="3"/>
                  </a:cubicBezTo>
                  <a:cubicBezTo>
                    <a:pt x="5" y="2"/>
                    <a:pt x="5" y="2"/>
                    <a:pt x="5" y="2"/>
                  </a:cubicBezTo>
                  <a:cubicBezTo>
                    <a:pt x="4" y="0"/>
                    <a:pt x="1" y="0"/>
                    <a:pt x="1" y="2"/>
                  </a:cubicBezTo>
                  <a:cubicBezTo>
                    <a:pt x="0" y="6"/>
                    <a:pt x="0" y="10"/>
                    <a:pt x="0" y="13"/>
                  </a:cubicBezTo>
                  <a:cubicBezTo>
                    <a:pt x="0" y="15"/>
                    <a:pt x="0" y="17"/>
                    <a:pt x="1" y="18"/>
                  </a:cubicBezTo>
                  <a:cubicBezTo>
                    <a:pt x="2" y="20"/>
                    <a:pt x="4" y="19"/>
                    <a:pt x="5" y="17"/>
                  </a:cubicBezTo>
                  <a:cubicBezTo>
                    <a:pt x="5" y="16"/>
                    <a:pt x="5" y="16"/>
                    <a:pt x="5"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1" name="Freeform 8"/>
            <p:cNvSpPr/>
            <p:nvPr/>
          </p:nvSpPr>
          <p:spPr bwMode="auto">
            <a:xfrm>
              <a:off x="224" y="429"/>
              <a:ext cx="14" cy="69"/>
            </a:xfrm>
            <a:custGeom>
              <a:avLst/>
              <a:gdLst>
                <a:gd name="T0" fmla="*/ 0 w 4"/>
                <a:gd name="T1" fmla="*/ 3 h 23"/>
                <a:gd name="T2" fmla="*/ 0 w 4"/>
                <a:gd name="T3" fmla="*/ 20 h 23"/>
                <a:gd name="T4" fmla="*/ 4 w 4"/>
                <a:gd name="T5" fmla="*/ 20 h 23"/>
                <a:gd name="T6" fmla="*/ 4 w 4"/>
                <a:gd name="T7" fmla="*/ 3 h 23"/>
                <a:gd name="T8" fmla="*/ 0 w 4"/>
                <a:gd name="T9" fmla="*/ 3 h 23"/>
              </a:gdLst>
              <a:ahLst/>
              <a:cxnLst>
                <a:cxn ang="0">
                  <a:pos x="T0" y="T1"/>
                </a:cxn>
                <a:cxn ang="0">
                  <a:pos x="T2" y="T3"/>
                </a:cxn>
                <a:cxn ang="0">
                  <a:pos x="T4" y="T5"/>
                </a:cxn>
                <a:cxn ang="0">
                  <a:pos x="T6" y="T7"/>
                </a:cxn>
                <a:cxn ang="0">
                  <a:pos x="T8" y="T9"/>
                </a:cxn>
              </a:cxnLst>
              <a:rect l="0" t="0" r="r" b="b"/>
              <a:pathLst>
                <a:path w="4" h="23">
                  <a:moveTo>
                    <a:pt x="0" y="3"/>
                  </a:moveTo>
                  <a:cubicBezTo>
                    <a:pt x="0" y="20"/>
                    <a:pt x="0" y="20"/>
                    <a:pt x="0" y="20"/>
                  </a:cubicBezTo>
                  <a:cubicBezTo>
                    <a:pt x="0" y="23"/>
                    <a:pt x="4" y="23"/>
                    <a:pt x="4" y="20"/>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2" name="Freeform 9"/>
            <p:cNvSpPr/>
            <p:nvPr/>
          </p:nvSpPr>
          <p:spPr bwMode="auto">
            <a:xfrm>
              <a:off x="220" y="524"/>
              <a:ext cx="14" cy="57"/>
            </a:xfrm>
            <a:custGeom>
              <a:avLst/>
              <a:gdLst>
                <a:gd name="T0" fmla="*/ 0 w 4"/>
                <a:gd name="T1" fmla="*/ 3 h 19"/>
                <a:gd name="T2" fmla="*/ 0 w 4"/>
                <a:gd name="T3" fmla="*/ 16 h 19"/>
                <a:gd name="T4" fmla="*/ 4 w 4"/>
                <a:gd name="T5" fmla="*/ 16 h 19"/>
                <a:gd name="T6" fmla="*/ 4 w 4"/>
                <a:gd name="T7" fmla="*/ 3 h 19"/>
                <a:gd name="T8" fmla="*/ 0 w 4"/>
                <a:gd name="T9" fmla="*/ 3 h 19"/>
              </a:gdLst>
              <a:ahLst/>
              <a:cxnLst>
                <a:cxn ang="0">
                  <a:pos x="T0" y="T1"/>
                </a:cxn>
                <a:cxn ang="0">
                  <a:pos x="T2" y="T3"/>
                </a:cxn>
                <a:cxn ang="0">
                  <a:pos x="T4" y="T5"/>
                </a:cxn>
                <a:cxn ang="0">
                  <a:pos x="T6" y="T7"/>
                </a:cxn>
                <a:cxn ang="0">
                  <a:pos x="T8" y="T9"/>
                </a:cxn>
              </a:cxnLst>
              <a:rect l="0" t="0" r="r" b="b"/>
              <a:pathLst>
                <a:path w="4" h="19">
                  <a:moveTo>
                    <a:pt x="0" y="3"/>
                  </a:moveTo>
                  <a:cubicBezTo>
                    <a:pt x="0" y="16"/>
                    <a:pt x="0" y="16"/>
                    <a:pt x="0" y="16"/>
                  </a:cubicBezTo>
                  <a:cubicBezTo>
                    <a:pt x="0" y="19"/>
                    <a:pt x="4" y="19"/>
                    <a:pt x="4" y="16"/>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3" name="Freeform 10"/>
            <p:cNvSpPr/>
            <p:nvPr/>
          </p:nvSpPr>
          <p:spPr bwMode="auto">
            <a:xfrm>
              <a:off x="220" y="605"/>
              <a:ext cx="14" cy="65"/>
            </a:xfrm>
            <a:custGeom>
              <a:avLst/>
              <a:gdLst>
                <a:gd name="T0" fmla="*/ 0 w 4"/>
                <a:gd name="T1" fmla="*/ 3 h 22"/>
                <a:gd name="T2" fmla="*/ 0 w 4"/>
                <a:gd name="T3" fmla="*/ 19 h 22"/>
                <a:gd name="T4" fmla="*/ 4 w 4"/>
                <a:gd name="T5" fmla="*/ 19 h 22"/>
                <a:gd name="T6" fmla="*/ 4 w 4"/>
                <a:gd name="T7" fmla="*/ 3 h 22"/>
                <a:gd name="T8" fmla="*/ 0 w 4"/>
                <a:gd name="T9" fmla="*/ 3 h 22"/>
              </a:gdLst>
              <a:ahLst/>
              <a:cxnLst>
                <a:cxn ang="0">
                  <a:pos x="T0" y="T1"/>
                </a:cxn>
                <a:cxn ang="0">
                  <a:pos x="T2" y="T3"/>
                </a:cxn>
                <a:cxn ang="0">
                  <a:pos x="T4" y="T5"/>
                </a:cxn>
                <a:cxn ang="0">
                  <a:pos x="T6" y="T7"/>
                </a:cxn>
                <a:cxn ang="0">
                  <a:pos x="T8" y="T9"/>
                </a:cxn>
              </a:cxnLst>
              <a:rect l="0" t="0" r="r" b="b"/>
              <a:pathLst>
                <a:path w="4" h="22">
                  <a:moveTo>
                    <a:pt x="0" y="3"/>
                  </a:moveTo>
                  <a:cubicBezTo>
                    <a:pt x="0" y="19"/>
                    <a:pt x="0" y="19"/>
                    <a:pt x="0" y="19"/>
                  </a:cubicBezTo>
                  <a:cubicBezTo>
                    <a:pt x="0" y="22"/>
                    <a:pt x="4" y="22"/>
                    <a:pt x="4" y="19"/>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4" name="Freeform 11"/>
            <p:cNvSpPr/>
            <p:nvPr/>
          </p:nvSpPr>
          <p:spPr bwMode="auto">
            <a:xfrm>
              <a:off x="213" y="688"/>
              <a:ext cx="28" cy="80"/>
            </a:xfrm>
            <a:custGeom>
              <a:avLst/>
              <a:gdLst>
                <a:gd name="T0" fmla="*/ 5 w 8"/>
                <a:gd name="T1" fmla="*/ 3 h 27"/>
                <a:gd name="T2" fmla="*/ 1 w 8"/>
                <a:gd name="T3" fmla="*/ 4 h 27"/>
                <a:gd name="T4" fmla="*/ 3 w 8"/>
                <a:gd name="T5" fmla="*/ 24 h 27"/>
                <a:gd name="T6" fmla="*/ 7 w 8"/>
                <a:gd name="T7" fmla="*/ 23 h 27"/>
                <a:gd name="T8" fmla="*/ 5 w 8"/>
                <a:gd name="T9" fmla="*/ 3 h 27"/>
              </a:gdLst>
              <a:ahLst/>
              <a:cxnLst>
                <a:cxn ang="0">
                  <a:pos x="T0" y="T1"/>
                </a:cxn>
                <a:cxn ang="0">
                  <a:pos x="T2" y="T3"/>
                </a:cxn>
                <a:cxn ang="0">
                  <a:pos x="T4" y="T5"/>
                </a:cxn>
                <a:cxn ang="0">
                  <a:pos x="T6" y="T7"/>
                </a:cxn>
                <a:cxn ang="0">
                  <a:pos x="T8" y="T9"/>
                </a:cxn>
              </a:cxnLst>
              <a:rect l="0" t="0" r="r" b="b"/>
              <a:pathLst>
                <a:path w="8" h="27">
                  <a:moveTo>
                    <a:pt x="5" y="3"/>
                  </a:moveTo>
                  <a:cubicBezTo>
                    <a:pt x="5" y="0"/>
                    <a:pt x="0" y="1"/>
                    <a:pt x="1" y="4"/>
                  </a:cubicBezTo>
                  <a:cubicBezTo>
                    <a:pt x="2" y="11"/>
                    <a:pt x="1" y="18"/>
                    <a:pt x="3" y="24"/>
                  </a:cubicBezTo>
                  <a:cubicBezTo>
                    <a:pt x="3" y="27"/>
                    <a:pt x="8" y="26"/>
                    <a:pt x="7" y="23"/>
                  </a:cubicBezTo>
                  <a:cubicBezTo>
                    <a:pt x="6" y="16"/>
                    <a:pt x="6" y="10"/>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5" name="Freeform 12"/>
            <p:cNvSpPr/>
            <p:nvPr/>
          </p:nvSpPr>
          <p:spPr bwMode="auto">
            <a:xfrm>
              <a:off x="213" y="792"/>
              <a:ext cx="28" cy="74"/>
            </a:xfrm>
            <a:custGeom>
              <a:avLst/>
              <a:gdLst>
                <a:gd name="T0" fmla="*/ 3 w 8"/>
                <a:gd name="T1" fmla="*/ 3 h 25"/>
                <a:gd name="T2" fmla="*/ 1 w 8"/>
                <a:gd name="T3" fmla="*/ 21 h 25"/>
                <a:gd name="T4" fmla="*/ 5 w 8"/>
                <a:gd name="T5" fmla="*/ 22 h 25"/>
                <a:gd name="T6" fmla="*/ 7 w 8"/>
                <a:gd name="T7" fmla="*/ 4 h 25"/>
                <a:gd name="T8" fmla="*/ 3 w 8"/>
                <a:gd name="T9" fmla="*/ 3 h 25"/>
              </a:gdLst>
              <a:ahLst/>
              <a:cxnLst>
                <a:cxn ang="0">
                  <a:pos x="T0" y="T1"/>
                </a:cxn>
                <a:cxn ang="0">
                  <a:pos x="T2" y="T3"/>
                </a:cxn>
                <a:cxn ang="0">
                  <a:pos x="T4" y="T5"/>
                </a:cxn>
                <a:cxn ang="0">
                  <a:pos x="T6" y="T7"/>
                </a:cxn>
                <a:cxn ang="0">
                  <a:pos x="T8" y="T9"/>
                </a:cxn>
              </a:cxnLst>
              <a:rect l="0" t="0" r="r" b="b"/>
              <a:pathLst>
                <a:path w="8" h="25">
                  <a:moveTo>
                    <a:pt x="3" y="3"/>
                  </a:moveTo>
                  <a:cubicBezTo>
                    <a:pt x="2" y="9"/>
                    <a:pt x="2" y="15"/>
                    <a:pt x="1" y="21"/>
                  </a:cubicBezTo>
                  <a:cubicBezTo>
                    <a:pt x="0" y="24"/>
                    <a:pt x="4" y="25"/>
                    <a:pt x="5" y="22"/>
                  </a:cubicBezTo>
                  <a:cubicBezTo>
                    <a:pt x="6" y="16"/>
                    <a:pt x="6" y="10"/>
                    <a:pt x="7" y="4"/>
                  </a:cubicBezTo>
                  <a:cubicBezTo>
                    <a:pt x="8" y="1"/>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6" name="Freeform 13"/>
            <p:cNvSpPr/>
            <p:nvPr/>
          </p:nvSpPr>
          <p:spPr bwMode="auto">
            <a:xfrm>
              <a:off x="213" y="887"/>
              <a:ext cx="21" cy="74"/>
            </a:xfrm>
            <a:custGeom>
              <a:avLst/>
              <a:gdLst>
                <a:gd name="T0" fmla="*/ 2 w 6"/>
                <a:gd name="T1" fmla="*/ 3 h 25"/>
                <a:gd name="T2" fmla="*/ 0 w 6"/>
                <a:gd name="T3" fmla="*/ 22 h 25"/>
                <a:gd name="T4" fmla="*/ 5 w 6"/>
                <a:gd name="T5" fmla="*/ 22 h 25"/>
                <a:gd name="T6" fmla="*/ 6 w 6"/>
                <a:gd name="T7" fmla="*/ 3 h 25"/>
                <a:gd name="T8" fmla="*/ 2 w 6"/>
                <a:gd name="T9" fmla="*/ 3 h 25"/>
              </a:gdLst>
              <a:ahLst/>
              <a:cxnLst>
                <a:cxn ang="0">
                  <a:pos x="T0" y="T1"/>
                </a:cxn>
                <a:cxn ang="0">
                  <a:pos x="T2" y="T3"/>
                </a:cxn>
                <a:cxn ang="0">
                  <a:pos x="T4" y="T5"/>
                </a:cxn>
                <a:cxn ang="0">
                  <a:pos x="T6" y="T7"/>
                </a:cxn>
                <a:cxn ang="0">
                  <a:pos x="T8" y="T9"/>
                </a:cxn>
              </a:cxnLst>
              <a:rect l="0" t="0" r="r" b="b"/>
              <a:pathLst>
                <a:path w="6" h="25">
                  <a:moveTo>
                    <a:pt x="2" y="3"/>
                  </a:moveTo>
                  <a:cubicBezTo>
                    <a:pt x="1" y="9"/>
                    <a:pt x="1" y="16"/>
                    <a:pt x="0" y="22"/>
                  </a:cubicBezTo>
                  <a:cubicBezTo>
                    <a:pt x="0" y="25"/>
                    <a:pt x="5" y="25"/>
                    <a:pt x="5" y="22"/>
                  </a:cubicBezTo>
                  <a:cubicBezTo>
                    <a:pt x="5" y="16"/>
                    <a:pt x="6" y="9"/>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7" name="Freeform 14"/>
            <p:cNvSpPr/>
            <p:nvPr/>
          </p:nvSpPr>
          <p:spPr bwMode="auto">
            <a:xfrm>
              <a:off x="213" y="981"/>
              <a:ext cx="25" cy="75"/>
            </a:xfrm>
            <a:custGeom>
              <a:avLst/>
              <a:gdLst>
                <a:gd name="T0" fmla="*/ 3 w 7"/>
                <a:gd name="T1" fmla="*/ 3 h 25"/>
                <a:gd name="T2" fmla="*/ 2 w 7"/>
                <a:gd name="T3" fmla="*/ 13 h 25"/>
                <a:gd name="T4" fmla="*/ 2 w 7"/>
                <a:gd name="T5" fmla="*/ 18 h 25"/>
                <a:gd name="T6" fmla="*/ 2 w 7"/>
                <a:gd name="T7" fmla="*/ 20 h 25"/>
                <a:gd name="T8" fmla="*/ 2 w 7"/>
                <a:gd name="T9" fmla="*/ 20 h 25"/>
                <a:gd name="T10" fmla="*/ 5 w 7"/>
                <a:gd name="T11" fmla="*/ 24 h 25"/>
                <a:gd name="T12" fmla="*/ 7 w 7"/>
                <a:gd name="T13" fmla="*/ 16 h 25"/>
                <a:gd name="T14" fmla="*/ 7 w 7"/>
                <a:gd name="T15" fmla="*/ 3 h 25"/>
                <a:gd name="T16" fmla="*/ 3 w 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3" y="3"/>
                  </a:moveTo>
                  <a:cubicBezTo>
                    <a:pt x="3" y="6"/>
                    <a:pt x="3" y="9"/>
                    <a:pt x="2" y="13"/>
                  </a:cubicBezTo>
                  <a:cubicBezTo>
                    <a:pt x="2" y="14"/>
                    <a:pt x="2" y="16"/>
                    <a:pt x="2" y="18"/>
                  </a:cubicBezTo>
                  <a:cubicBezTo>
                    <a:pt x="2" y="19"/>
                    <a:pt x="2" y="19"/>
                    <a:pt x="2" y="20"/>
                  </a:cubicBezTo>
                  <a:cubicBezTo>
                    <a:pt x="2" y="20"/>
                    <a:pt x="2" y="20"/>
                    <a:pt x="2" y="20"/>
                  </a:cubicBezTo>
                  <a:cubicBezTo>
                    <a:pt x="0" y="22"/>
                    <a:pt x="3" y="25"/>
                    <a:pt x="5" y="24"/>
                  </a:cubicBezTo>
                  <a:cubicBezTo>
                    <a:pt x="7" y="23"/>
                    <a:pt x="7" y="18"/>
                    <a:pt x="7" y="16"/>
                  </a:cubicBezTo>
                  <a:cubicBezTo>
                    <a:pt x="7" y="12"/>
                    <a:pt x="7" y="7"/>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8" name="Freeform 15"/>
            <p:cNvSpPr/>
            <p:nvPr/>
          </p:nvSpPr>
          <p:spPr bwMode="auto">
            <a:xfrm>
              <a:off x="206" y="1079"/>
              <a:ext cx="28" cy="75"/>
            </a:xfrm>
            <a:custGeom>
              <a:avLst/>
              <a:gdLst>
                <a:gd name="T0" fmla="*/ 7 w 8"/>
                <a:gd name="T1" fmla="*/ 18 h 25"/>
                <a:gd name="T2" fmla="*/ 6 w 8"/>
                <a:gd name="T3" fmla="*/ 10 h 25"/>
                <a:gd name="T4" fmla="*/ 6 w 8"/>
                <a:gd name="T5" fmla="*/ 6 h 25"/>
                <a:gd name="T6" fmla="*/ 6 w 8"/>
                <a:gd name="T7" fmla="*/ 5 h 25"/>
                <a:gd name="T8" fmla="*/ 2 w 8"/>
                <a:gd name="T9" fmla="*/ 2 h 25"/>
                <a:gd name="T10" fmla="*/ 2 w 8"/>
                <a:gd name="T11" fmla="*/ 12 h 25"/>
                <a:gd name="T12" fmla="*/ 2 w 8"/>
                <a:gd name="T13" fmla="*/ 18 h 25"/>
                <a:gd name="T14" fmla="*/ 3 w 8"/>
                <a:gd name="T15" fmla="*/ 19 h 25"/>
                <a:gd name="T16" fmla="*/ 2 w 8"/>
                <a:gd name="T17" fmla="*/ 23 h 25"/>
                <a:gd name="T18" fmla="*/ 6 w 8"/>
                <a:gd name="T19" fmla="*/ 24 h 25"/>
                <a:gd name="T20" fmla="*/ 7 w 8"/>
                <a:gd name="T2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7" y="18"/>
                  </a:moveTo>
                  <a:cubicBezTo>
                    <a:pt x="7" y="15"/>
                    <a:pt x="7" y="13"/>
                    <a:pt x="6" y="10"/>
                  </a:cubicBezTo>
                  <a:cubicBezTo>
                    <a:pt x="6" y="8"/>
                    <a:pt x="6" y="7"/>
                    <a:pt x="6" y="6"/>
                  </a:cubicBezTo>
                  <a:cubicBezTo>
                    <a:pt x="6" y="5"/>
                    <a:pt x="6" y="4"/>
                    <a:pt x="6" y="5"/>
                  </a:cubicBezTo>
                  <a:cubicBezTo>
                    <a:pt x="7" y="2"/>
                    <a:pt x="3" y="0"/>
                    <a:pt x="2" y="2"/>
                  </a:cubicBezTo>
                  <a:cubicBezTo>
                    <a:pt x="0" y="5"/>
                    <a:pt x="2" y="9"/>
                    <a:pt x="2" y="12"/>
                  </a:cubicBezTo>
                  <a:cubicBezTo>
                    <a:pt x="2" y="14"/>
                    <a:pt x="2" y="16"/>
                    <a:pt x="2" y="18"/>
                  </a:cubicBezTo>
                  <a:cubicBezTo>
                    <a:pt x="3" y="18"/>
                    <a:pt x="3" y="19"/>
                    <a:pt x="3" y="19"/>
                  </a:cubicBezTo>
                  <a:cubicBezTo>
                    <a:pt x="2" y="20"/>
                    <a:pt x="1" y="21"/>
                    <a:pt x="2" y="23"/>
                  </a:cubicBezTo>
                  <a:cubicBezTo>
                    <a:pt x="3" y="24"/>
                    <a:pt x="5" y="25"/>
                    <a:pt x="6" y="24"/>
                  </a:cubicBezTo>
                  <a:cubicBezTo>
                    <a:pt x="8" y="22"/>
                    <a:pt x="7" y="20"/>
                    <a:pt x="7"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49" name="Freeform 16"/>
            <p:cNvSpPr/>
            <p:nvPr/>
          </p:nvSpPr>
          <p:spPr bwMode="auto">
            <a:xfrm>
              <a:off x="213" y="1189"/>
              <a:ext cx="28" cy="101"/>
            </a:xfrm>
            <a:custGeom>
              <a:avLst/>
              <a:gdLst>
                <a:gd name="T0" fmla="*/ 7 w 8"/>
                <a:gd name="T1" fmla="*/ 30 h 34"/>
                <a:gd name="T2" fmla="*/ 6 w 8"/>
                <a:gd name="T3" fmla="*/ 3 h 34"/>
                <a:gd name="T4" fmla="*/ 2 w 8"/>
                <a:gd name="T5" fmla="*/ 3 h 34"/>
                <a:gd name="T6" fmla="*/ 2 w 8"/>
                <a:gd name="T7" fmla="*/ 25 h 34"/>
                <a:gd name="T8" fmla="*/ 1 w 8"/>
                <a:gd name="T9" fmla="*/ 28 h 34"/>
                <a:gd name="T10" fmla="*/ 3 w 8"/>
                <a:gd name="T11" fmla="*/ 32 h 34"/>
                <a:gd name="T12" fmla="*/ 7 w 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 h="34">
                  <a:moveTo>
                    <a:pt x="7" y="30"/>
                  </a:moveTo>
                  <a:cubicBezTo>
                    <a:pt x="5" y="21"/>
                    <a:pt x="6" y="12"/>
                    <a:pt x="6" y="3"/>
                  </a:cubicBezTo>
                  <a:cubicBezTo>
                    <a:pt x="6" y="0"/>
                    <a:pt x="2" y="0"/>
                    <a:pt x="2" y="3"/>
                  </a:cubicBezTo>
                  <a:cubicBezTo>
                    <a:pt x="1" y="10"/>
                    <a:pt x="1" y="18"/>
                    <a:pt x="2" y="25"/>
                  </a:cubicBezTo>
                  <a:cubicBezTo>
                    <a:pt x="1" y="25"/>
                    <a:pt x="0" y="26"/>
                    <a:pt x="1" y="28"/>
                  </a:cubicBezTo>
                  <a:cubicBezTo>
                    <a:pt x="2" y="29"/>
                    <a:pt x="2" y="31"/>
                    <a:pt x="3" y="32"/>
                  </a:cubicBezTo>
                  <a:cubicBezTo>
                    <a:pt x="5" y="34"/>
                    <a:pt x="8" y="32"/>
                    <a:pt x="7"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0" name="Freeform 17"/>
            <p:cNvSpPr/>
            <p:nvPr/>
          </p:nvSpPr>
          <p:spPr bwMode="auto">
            <a:xfrm>
              <a:off x="213" y="1323"/>
              <a:ext cx="21" cy="59"/>
            </a:xfrm>
            <a:custGeom>
              <a:avLst/>
              <a:gdLst>
                <a:gd name="T0" fmla="*/ 2 w 6"/>
                <a:gd name="T1" fmla="*/ 3 h 20"/>
                <a:gd name="T2" fmla="*/ 0 w 6"/>
                <a:gd name="T3" fmla="*/ 17 h 20"/>
                <a:gd name="T4" fmla="*/ 5 w 6"/>
                <a:gd name="T5" fmla="*/ 17 h 20"/>
                <a:gd name="T6" fmla="*/ 6 w 6"/>
                <a:gd name="T7" fmla="*/ 3 h 20"/>
                <a:gd name="T8" fmla="*/ 2 w 6"/>
                <a:gd name="T9" fmla="*/ 3 h 20"/>
              </a:gdLst>
              <a:ahLst/>
              <a:cxnLst>
                <a:cxn ang="0">
                  <a:pos x="T0" y="T1"/>
                </a:cxn>
                <a:cxn ang="0">
                  <a:pos x="T2" y="T3"/>
                </a:cxn>
                <a:cxn ang="0">
                  <a:pos x="T4" y="T5"/>
                </a:cxn>
                <a:cxn ang="0">
                  <a:pos x="T6" y="T7"/>
                </a:cxn>
                <a:cxn ang="0">
                  <a:pos x="T8" y="T9"/>
                </a:cxn>
              </a:cxnLst>
              <a:rect l="0" t="0" r="r" b="b"/>
              <a:pathLst>
                <a:path w="6" h="20">
                  <a:moveTo>
                    <a:pt x="2" y="3"/>
                  </a:moveTo>
                  <a:cubicBezTo>
                    <a:pt x="1" y="8"/>
                    <a:pt x="1" y="12"/>
                    <a:pt x="0" y="17"/>
                  </a:cubicBezTo>
                  <a:cubicBezTo>
                    <a:pt x="0" y="20"/>
                    <a:pt x="5" y="20"/>
                    <a:pt x="5" y="17"/>
                  </a:cubicBezTo>
                  <a:cubicBezTo>
                    <a:pt x="5" y="12"/>
                    <a:pt x="6" y="8"/>
                    <a:pt x="6" y="3"/>
                  </a:cubicBezTo>
                  <a:cubicBezTo>
                    <a:pt x="6"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1" name="Freeform 18"/>
            <p:cNvSpPr/>
            <p:nvPr/>
          </p:nvSpPr>
          <p:spPr bwMode="auto">
            <a:xfrm>
              <a:off x="210" y="1415"/>
              <a:ext cx="24" cy="83"/>
            </a:xfrm>
            <a:custGeom>
              <a:avLst/>
              <a:gdLst>
                <a:gd name="T0" fmla="*/ 5 w 7"/>
                <a:gd name="T1" fmla="*/ 3 h 28"/>
                <a:gd name="T2" fmla="*/ 0 w 7"/>
                <a:gd name="T3" fmla="*/ 3 h 28"/>
                <a:gd name="T4" fmla="*/ 3 w 7"/>
                <a:gd name="T5" fmla="*/ 25 h 28"/>
                <a:gd name="T6" fmla="*/ 7 w 7"/>
                <a:gd name="T7" fmla="*/ 25 h 28"/>
                <a:gd name="T8" fmla="*/ 5 w 7"/>
                <a:gd name="T9" fmla="*/ 3 h 28"/>
              </a:gdLst>
              <a:ahLst/>
              <a:cxnLst>
                <a:cxn ang="0">
                  <a:pos x="T0" y="T1"/>
                </a:cxn>
                <a:cxn ang="0">
                  <a:pos x="T2" y="T3"/>
                </a:cxn>
                <a:cxn ang="0">
                  <a:pos x="T4" y="T5"/>
                </a:cxn>
                <a:cxn ang="0">
                  <a:pos x="T6" y="T7"/>
                </a:cxn>
                <a:cxn ang="0">
                  <a:pos x="T8" y="T9"/>
                </a:cxn>
              </a:cxnLst>
              <a:rect l="0" t="0" r="r" b="b"/>
              <a:pathLst>
                <a:path w="7" h="28">
                  <a:moveTo>
                    <a:pt x="5" y="3"/>
                  </a:moveTo>
                  <a:cubicBezTo>
                    <a:pt x="5" y="0"/>
                    <a:pt x="0" y="0"/>
                    <a:pt x="0" y="3"/>
                  </a:cubicBezTo>
                  <a:cubicBezTo>
                    <a:pt x="1" y="11"/>
                    <a:pt x="2" y="18"/>
                    <a:pt x="3" y="25"/>
                  </a:cubicBezTo>
                  <a:cubicBezTo>
                    <a:pt x="3" y="28"/>
                    <a:pt x="7" y="28"/>
                    <a:pt x="7" y="25"/>
                  </a:cubicBezTo>
                  <a:cubicBezTo>
                    <a:pt x="6" y="18"/>
                    <a:pt x="6" y="11"/>
                    <a:pt x="5"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2" name="Freeform 19"/>
            <p:cNvSpPr/>
            <p:nvPr/>
          </p:nvSpPr>
          <p:spPr bwMode="auto">
            <a:xfrm>
              <a:off x="224" y="1530"/>
              <a:ext cx="21" cy="92"/>
            </a:xfrm>
            <a:custGeom>
              <a:avLst/>
              <a:gdLst>
                <a:gd name="T0" fmla="*/ 4 w 6"/>
                <a:gd name="T1" fmla="*/ 3 h 31"/>
                <a:gd name="T2" fmla="*/ 0 w 6"/>
                <a:gd name="T3" fmla="*/ 3 h 31"/>
                <a:gd name="T4" fmla="*/ 1 w 6"/>
                <a:gd name="T5" fmla="*/ 29 h 31"/>
                <a:gd name="T6" fmla="*/ 5 w 6"/>
                <a:gd name="T7" fmla="*/ 29 h 31"/>
                <a:gd name="T8" fmla="*/ 4 w 6"/>
                <a:gd name="T9" fmla="*/ 3 h 31"/>
              </a:gdLst>
              <a:ahLst/>
              <a:cxnLst>
                <a:cxn ang="0">
                  <a:pos x="T0" y="T1"/>
                </a:cxn>
                <a:cxn ang="0">
                  <a:pos x="T2" y="T3"/>
                </a:cxn>
                <a:cxn ang="0">
                  <a:pos x="T4" y="T5"/>
                </a:cxn>
                <a:cxn ang="0">
                  <a:pos x="T6" y="T7"/>
                </a:cxn>
                <a:cxn ang="0">
                  <a:pos x="T8" y="T9"/>
                </a:cxn>
              </a:cxnLst>
              <a:rect l="0" t="0" r="r" b="b"/>
              <a:pathLst>
                <a:path w="6" h="31">
                  <a:moveTo>
                    <a:pt x="4" y="3"/>
                  </a:moveTo>
                  <a:cubicBezTo>
                    <a:pt x="4" y="0"/>
                    <a:pt x="0" y="0"/>
                    <a:pt x="0" y="3"/>
                  </a:cubicBezTo>
                  <a:cubicBezTo>
                    <a:pt x="0" y="12"/>
                    <a:pt x="0" y="20"/>
                    <a:pt x="1" y="29"/>
                  </a:cubicBezTo>
                  <a:cubicBezTo>
                    <a:pt x="1" y="31"/>
                    <a:pt x="6" y="31"/>
                    <a:pt x="5" y="29"/>
                  </a:cubicBezTo>
                  <a:cubicBezTo>
                    <a:pt x="4" y="20"/>
                    <a:pt x="4" y="12"/>
                    <a:pt x="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3" name="Freeform 20"/>
            <p:cNvSpPr/>
            <p:nvPr/>
          </p:nvSpPr>
          <p:spPr bwMode="auto">
            <a:xfrm>
              <a:off x="220" y="1664"/>
              <a:ext cx="18" cy="80"/>
            </a:xfrm>
            <a:custGeom>
              <a:avLst/>
              <a:gdLst>
                <a:gd name="T0" fmla="*/ 4 w 5"/>
                <a:gd name="T1" fmla="*/ 24 h 27"/>
                <a:gd name="T2" fmla="*/ 4 w 5"/>
                <a:gd name="T3" fmla="*/ 24 h 27"/>
                <a:gd name="T4" fmla="*/ 5 w 5"/>
                <a:gd name="T5" fmla="*/ 3 h 27"/>
                <a:gd name="T6" fmla="*/ 1 w 5"/>
                <a:gd name="T7" fmla="*/ 3 h 27"/>
                <a:gd name="T8" fmla="*/ 0 w 5"/>
                <a:gd name="T9" fmla="*/ 14 h 27"/>
                <a:gd name="T10" fmla="*/ 0 w 5"/>
                <a:gd name="T11" fmla="*/ 20 h 27"/>
                <a:gd name="T12" fmla="*/ 0 w 5"/>
                <a:gd name="T13" fmla="*/ 23 h 27"/>
                <a:gd name="T14" fmla="*/ 0 w 5"/>
                <a:gd name="T15" fmla="*/ 24 h 27"/>
                <a:gd name="T16" fmla="*/ 0 w 5"/>
                <a:gd name="T17" fmla="*/ 24 h 27"/>
                <a:gd name="T18" fmla="*/ 4 w 5"/>
                <a:gd name="T19" fmla="*/ 24 h 27"/>
                <a:gd name="T20" fmla="*/ 4 w 5"/>
                <a:gd name="T21" fmla="*/ 24 h 27"/>
                <a:gd name="T22" fmla="*/ 4 w 5"/>
                <a:gd name="T23" fmla="*/ 24 h 27"/>
                <a:gd name="T24" fmla="*/ 4 w 5"/>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7">
                  <a:moveTo>
                    <a:pt x="4" y="24"/>
                  </a:moveTo>
                  <a:cubicBezTo>
                    <a:pt x="4" y="24"/>
                    <a:pt x="4" y="24"/>
                    <a:pt x="4" y="24"/>
                  </a:cubicBezTo>
                  <a:cubicBezTo>
                    <a:pt x="5" y="17"/>
                    <a:pt x="5" y="9"/>
                    <a:pt x="5" y="3"/>
                  </a:cubicBezTo>
                  <a:cubicBezTo>
                    <a:pt x="5" y="0"/>
                    <a:pt x="1" y="0"/>
                    <a:pt x="1" y="3"/>
                  </a:cubicBezTo>
                  <a:cubicBezTo>
                    <a:pt x="1" y="6"/>
                    <a:pt x="0" y="10"/>
                    <a:pt x="0" y="14"/>
                  </a:cubicBezTo>
                  <a:cubicBezTo>
                    <a:pt x="0" y="16"/>
                    <a:pt x="0" y="18"/>
                    <a:pt x="0" y="20"/>
                  </a:cubicBezTo>
                  <a:cubicBezTo>
                    <a:pt x="0" y="21"/>
                    <a:pt x="0" y="23"/>
                    <a:pt x="0" y="23"/>
                  </a:cubicBezTo>
                  <a:cubicBezTo>
                    <a:pt x="0" y="23"/>
                    <a:pt x="0" y="23"/>
                    <a:pt x="0" y="24"/>
                  </a:cubicBezTo>
                  <a:cubicBezTo>
                    <a:pt x="0" y="24"/>
                    <a:pt x="0" y="24"/>
                    <a:pt x="0" y="24"/>
                  </a:cubicBezTo>
                  <a:cubicBezTo>
                    <a:pt x="0" y="26"/>
                    <a:pt x="4" y="27"/>
                    <a:pt x="4" y="24"/>
                  </a:cubicBezTo>
                  <a:cubicBezTo>
                    <a:pt x="4" y="24"/>
                    <a:pt x="4" y="24"/>
                    <a:pt x="4" y="24"/>
                  </a:cubicBezTo>
                  <a:cubicBezTo>
                    <a:pt x="4" y="24"/>
                    <a:pt x="4" y="24"/>
                    <a:pt x="4" y="24"/>
                  </a:cubicBezTo>
                  <a:cubicBezTo>
                    <a:pt x="4" y="24"/>
                    <a:pt x="4" y="24"/>
                    <a:pt x="4"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4" name="Freeform 21"/>
            <p:cNvSpPr/>
            <p:nvPr/>
          </p:nvSpPr>
          <p:spPr bwMode="auto">
            <a:xfrm>
              <a:off x="206" y="1762"/>
              <a:ext cx="21" cy="101"/>
            </a:xfrm>
            <a:custGeom>
              <a:avLst/>
              <a:gdLst>
                <a:gd name="T0" fmla="*/ 1 w 6"/>
                <a:gd name="T1" fmla="*/ 3 h 34"/>
                <a:gd name="T2" fmla="*/ 1 w 6"/>
                <a:gd name="T3" fmla="*/ 23 h 34"/>
                <a:gd name="T4" fmla="*/ 0 w 6"/>
                <a:gd name="T5" fmla="*/ 25 h 34"/>
                <a:gd name="T6" fmla="*/ 1 w 6"/>
                <a:gd name="T7" fmla="*/ 31 h 34"/>
                <a:gd name="T8" fmla="*/ 6 w 6"/>
                <a:gd name="T9" fmla="*/ 31 h 34"/>
                <a:gd name="T10" fmla="*/ 6 w 6"/>
                <a:gd name="T11" fmla="*/ 3 h 34"/>
                <a:gd name="T12" fmla="*/ 1 w 6"/>
                <a:gd name="T13" fmla="*/ 3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1" y="3"/>
                  </a:moveTo>
                  <a:cubicBezTo>
                    <a:pt x="1" y="23"/>
                    <a:pt x="1" y="23"/>
                    <a:pt x="1" y="23"/>
                  </a:cubicBezTo>
                  <a:cubicBezTo>
                    <a:pt x="1" y="24"/>
                    <a:pt x="0" y="24"/>
                    <a:pt x="0" y="25"/>
                  </a:cubicBezTo>
                  <a:cubicBezTo>
                    <a:pt x="1" y="27"/>
                    <a:pt x="1" y="29"/>
                    <a:pt x="1" y="31"/>
                  </a:cubicBezTo>
                  <a:cubicBezTo>
                    <a:pt x="2" y="34"/>
                    <a:pt x="6" y="34"/>
                    <a:pt x="6" y="31"/>
                  </a:cubicBezTo>
                  <a:cubicBezTo>
                    <a:pt x="6" y="3"/>
                    <a:pt x="6" y="3"/>
                    <a:pt x="6" y="3"/>
                  </a:cubicBezTo>
                  <a:cubicBezTo>
                    <a:pt x="6" y="0"/>
                    <a:pt x="1" y="0"/>
                    <a:pt x="1"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5" name="Freeform 22"/>
            <p:cNvSpPr/>
            <p:nvPr/>
          </p:nvSpPr>
          <p:spPr bwMode="auto">
            <a:xfrm>
              <a:off x="213" y="1893"/>
              <a:ext cx="25" cy="86"/>
            </a:xfrm>
            <a:custGeom>
              <a:avLst/>
              <a:gdLst>
                <a:gd name="T0" fmla="*/ 6 w 7"/>
                <a:gd name="T1" fmla="*/ 25 h 29"/>
                <a:gd name="T2" fmla="*/ 5 w 7"/>
                <a:gd name="T3" fmla="*/ 3 h 29"/>
                <a:gd name="T4" fmla="*/ 0 w 7"/>
                <a:gd name="T5" fmla="*/ 3 h 29"/>
                <a:gd name="T6" fmla="*/ 2 w 7"/>
                <a:gd name="T7" fmla="*/ 26 h 29"/>
                <a:gd name="T8" fmla="*/ 6 w 7"/>
                <a:gd name="T9" fmla="*/ 25 h 29"/>
              </a:gdLst>
              <a:ahLst/>
              <a:cxnLst>
                <a:cxn ang="0">
                  <a:pos x="T0" y="T1"/>
                </a:cxn>
                <a:cxn ang="0">
                  <a:pos x="T2" y="T3"/>
                </a:cxn>
                <a:cxn ang="0">
                  <a:pos x="T4" y="T5"/>
                </a:cxn>
                <a:cxn ang="0">
                  <a:pos x="T6" y="T7"/>
                </a:cxn>
                <a:cxn ang="0">
                  <a:pos x="T8" y="T9"/>
                </a:cxn>
              </a:cxnLst>
              <a:rect l="0" t="0" r="r" b="b"/>
              <a:pathLst>
                <a:path w="7" h="29">
                  <a:moveTo>
                    <a:pt x="6" y="25"/>
                  </a:moveTo>
                  <a:cubicBezTo>
                    <a:pt x="4" y="18"/>
                    <a:pt x="5" y="10"/>
                    <a:pt x="5" y="3"/>
                  </a:cubicBezTo>
                  <a:cubicBezTo>
                    <a:pt x="5" y="0"/>
                    <a:pt x="0" y="0"/>
                    <a:pt x="0" y="3"/>
                  </a:cubicBezTo>
                  <a:cubicBezTo>
                    <a:pt x="0" y="10"/>
                    <a:pt x="0" y="19"/>
                    <a:pt x="2" y="26"/>
                  </a:cubicBezTo>
                  <a:cubicBezTo>
                    <a:pt x="2" y="29"/>
                    <a:pt x="7" y="28"/>
                    <a:pt x="6"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6" name="Freeform 23"/>
            <p:cNvSpPr/>
            <p:nvPr/>
          </p:nvSpPr>
          <p:spPr bwMode="auto">
            <a:xfrm>
              <a:off x="213" y="2008"/>
              <a:ext cx="18" cy="89"/>
            </a:xfrm>
            <a:custGeom>
              <a:avLst/>
              <a:gdLst>
                <a:gd name="T0" fmla="*/ 0 w 5"/>
                <a:gd name="T1" fmla="*/ 3 h 30"/>
                <a:gd name="T2" fmla="*/ 0 w 5"/>
                <a:gd name="T3" fmla="*/ 27 h 30"/>
                <a:gd name="T4" fmla="*/ 5 w 5"/>
                <a:gd name="T5" fmla="*/ 27 h 30"/>
                <a:gd name="T6" fmla="*/ 5 w 5"/>
                <a:gd name="T7" fmla="*/ 3 h 30"/>
                <a:gd name="T8" fmla="*/ 0 w 5"/>
                <a:gd name="T9" fmla="*/ 3 h 30"/>
              </a:gdLst>
              <a:ahLst/>
              <a:cxnLst>
                <a:cxn ang="0">
                  <a:pos x="T0" y="T1"/>
                </a:cxn>
                <a:cxn ang="0">
                  <a:pos x="T2" y="T3"/>
                </a:cxn>
                <a:cxn ang="0">
                  <a:pos x="T4" y="T5"/>
                </a:cxn>
                <a:cxn ang="0">
                  <a:pos x="T6" y="T7"/>
                </a:cxn>
                <a:cxn ang="0">
                  <a:pos x="T8" y="T9"/>
                </a:cxn>
              </a:cxnLst>
              <a:rect l="0" t="0" r="r" b="b"/>
              <a:pathLst>
                <a:path w="5" h="30">
                  <a:moveTo>
                    <a:pt x="0" y="3"/>
                  </a:moveTo>
                  <a:cubicBezTo>
                    <a:pt x="0" y="27"/>
                    <a:pt x="0" y="27"/>
                    <a:pt x="0" y="27"/>
                  </a:cubicBezTo>
                  <a:cubicBezTo>
                    <a:pt x="0" y="30"/>
                    <a:pt x="5" y="30"/>
                    <a:pt x="5" y="27"/>
                  </a:cubicBezTo>
                  <a:cubicBezTo>
                    <a:pt x="5" y="3"/>
                    <a:pt x="5" y="3"/>
                    <a:pt x="5" y="3"/>
                  </a:cubicBezTo>
                  <a:cubicBezTo>
                    <a:pt x="5"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7" name="Freeform 24"/>
            <p:cNvSpPr/>
            <p:nvPr/>
          </p:nvSpPr>
          <p:spPr bwMode="auto">
            <a:xfrm>
              <a:off x="217" y="2127"/>
              <a:ext cx="24" cy="89"/>
            </a:xfrm>
            <a:custGeom>
              <a:avLst/>
              <a:gdLst>
                <a:gd name="T0" fmla="*/ 6 w 7"/>
                <a:gd name="T1" fmla="*/ 26 h 30"/>
                <a:gd name="T2" fmla="*/ 5 w 7"/>
                <a:gd name="T3" fmla="*/ 3 h 30"/>
                <a:gd name="T4" fmla="*/ 1 w 7"/>
                <a:gd name="T5" fmla="*/ 3 h 30"/>
                <a:gd name="T6" fmla="*/ 2 w 7"/>
                <a:gd name="T7" fmla="*/ 27 h 30"/>
                <a:gd name="T8" fmla="*/ 6 w 7"/>
                <a:gd name="T9" fmla="*/ 26 h 30"/>
              </a:gdLst>
              <a:ahLst/>
              <a:cxnLst>
                <a:cxn ang="0">
                  <a:pos x="T0" y="T1"/>
                </a:cxn>
                <a:cxn ang="0">
                  <a:pos x="T2" y="T3"/>
                </a:cxn>
                <a:cxn ang="0">
                  <a:pos x="T4" y="T5"/>
                </a:cxn>
                <a:cxn ang="0">
                  <a:pos x="T6" y="T7"/>
                </a:cxn>
                <a:cxn ang="0">
                  <a:pos x="T8" y="T9"/>
                </a:cxn>
              </a:cxnLst>
              <a:rect l="0" t="0" r="r" b="b"/>
              <a:pathLst>
                <a:path w="7" h="30">
                  <a:moveTo>
                    <a:pt x="6" y="26"/>
                  </a:moveTo>
                  <a:cubicBezTo>
                    <a:pt x="4" y="19"/>
                    <a:pt x="5" y="10"/>
                    <a:pt x="5" y="3"/>
                  </a:cubicBezTo>
                  <a:cubicBezTo>
                    <a:pt x="5" y="0"/>
                    <a:pt x="1" y="0"/>
                    <a:pt x="1" y="3"/>
                  </a:cubicBezTo>
                  <a:cubicBezTo>
                    <a:pt x="1" y="11"/>
                    <a:pt x="0" y="20"/>
                    <a:pt x="2" y="27"/>
                  </a:cubicBezTo>
                  <a:cubicBezTo>
                    <a:pt x="2" y="30"/>
                    <a:pt x="7" y="29"/>
                    <a:pt x="6" y="2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8" name="Freeform 25"/>
            <p:cNvSpPr/>
            <p:nvPr/>
          </p:nvSpPr>
          <p:spPr bwMode="auto">
            <a:xfrm>
              <a:off x="224" y="2246"/>
              <a:ext cx="14" cy="109"/>
            </a:xfrm>
            <a:custGeom>
              <a:avLst/>
              <a:gdLst>
                <a:gd name="T0" fmla="*/ 0 w 4"/>
                <a:gd name="T1" fmla="*/ 3 h 37"/>
                <a:gd name="T2" fmla="*/ 0 w 4"/>
                <a:gd name="T3" fmla="*/ 34 h 37"/>
                <a:gd name="T4" fmla="*/ 4 w 4"/>
                <a:gd name="T5" fmla="*/ 34 h 37"/>
                <a:gd name="T6" fmla="*/ 4 w 4"/>
                <a:gd name="T7" fmla="*/ 3 h 37"/>
                <a:gd name="T8" fmla="*/ 0 w 4"/>
                <a:gd name="T9" fmla="*/ 3 h 37"/>
              </a:gdLst>
              <a:ahLst/>
              <a:cxnLst>
                <a:cxn ang="0">
                  <a:pos x="T0" y="T1"/>
                </a:cxn>
                <a:cxn ang="0">
                  <a:pos x="T2" y="T3"/>
                </a:cxn>
                <a:cxn ang="0">
                  <a:pos x="T4" y="T5"/>
                </a:cxn>
                <a:cxn ang="0">
                  <a:pos x="T6" y="T7"/>
                </a:cxn>
                <a:cxn ang="0">
                  <a:pos x="T8" y="T9"/>
                </a:cxn>
              </a:cxnLst>
              <a:rect l="0" t="0" r="r" b="b"/>
              <a:pathLst>
                <a:path w="4" h="37">
                  <a:moveTo>
                    <a:pt x="0" y="3"/>
                  </a:moveTo>
                  <a:cubicBezTo>
                    <a:pt x="0" y="34"/>
                    <a:pt x="0" y="34"/>
                    <a:pt x="0" y="34"/>
                  </a:cubicBezTo>
                  <a:cubicBezTo>
                    <a:pt x="0" y="37"/>
                    <a:pt x="4" y="37"/>
                    <a:pt x="4" y="34"/>
                  </a:cubicBezTo>
                  <a:cubicBezTo>
                    <a:pt x="4" y="3"/>
                    <a:pt x="4" y="3"/>
                    <a:pt x="4" y="3"/>
                  </a:cubicBezTo>
                  <a:cubicBezTo>
                    <a:pt x="4" y="0"/>
                    <a:pt x="0" y="0"/>
                    <a:pt x="0"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59" name="Freeform 26"/>
            <p:cNvSpPr/>
            <p:nvPr/>
          </p:nvSpPr>
          <p:spPr bwMode="auto">
            <a:xfrm>
              <a:off x="210" y="2370"/>
              <a:ext cx="28" cy="107"/>
            </a:xfrm>
            <a:custGeom>
              <a:avLst/>
              <a:gdLst>
                <a:gd name="T0" fmla="*/ 7 w 8"/>
                <a:gd name="T1" fmla="*/ 3 h 36"/>
                <a:gd name="T2" fmla="*/ 3 w 8"/>
                <a:gd name="T3" fmla="*/ 3 h 36"/>
                <a:gd name="T4" fmla="*/ 0 w 8"/>
                <a:gd name="T5" fmla="*/ 32 h 36"/>
                <a:gd name="T6" fmla="*/ 5 w 8"/>
                <a:gd name="T7" fmla="*/ 33 h 36"/>
                <a:gd name="T8" fmla="*/ 7 w 8"/>
                <a:gd name="T9" fmla="*/ 3 h 36"/>
              </a:gdLst>
              <a:ahLst/>
              <a:cxnLst>
                <a:cxn ang="0">
                  <a:pos x="T0" y="T1"/>
                </a:cxn>
                <a:cxn ang="0">
                  <a:pos x="T2" y="T3"/>
                </a:cxn>
                <a:cxn ang="0">
                  <a:pos x="T4" y="T5"/>
                </a:cxn>
                <a:cxn ang="0">
                  <a:pos x="T6" y="T7"/>
                </a:cxn>
                <a:cxn ang="0">
                  <a:pos x="T8" y="T9"/>
                </a:cxn>
              </a:cxnLst>
              <a:rect l="0" t="0" r="r" b="b"/>
              <a:pathLst>
                <a:path w="8" h="36">
                  <a:moveTo>
                    <a:pt x="7" y="3"/>
                  </a:moveTo>
                  <a:cubicBezTo>
                    <a:pt x="7" y="0"/>
                    <a:pt x="3" y="0"/>
                    <a:pt x="3" y="3"/>
                  </a:cubicBezTo>
                  <a:cubicBezTo>
                    <a:pt x="3" y="12"/>
                    <a:pt x="4" y="23"/>
                    <a:pt x="0" y="32"/>
                  </a:cubicBezTo>
                  <a:cubicBezTo>
                    <a:pt x="0" y="35"/>
                    <a:pt x="4" y="36"/>
                    <a:pt x="5" y="33"/>
                  </a:cubicBezTo>
                  <a:cubicBezTo>
                    <a:pt x="8" y="24"/>
                    <a:pt x="7" y="12"/>
                    <a:pt x="7"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0" name="Freeform 27"/>
            <p:cNvSpPr/>
            <p:nvPr/>
          </p:nvSpPr>
          <p:spPr bwMode="auto">
            <a:xfrm>
              <a:off x="213" y="2492"/>
              <a:ext cx="28" cy="83"/>
            </a:xfrm>
            <a:custGeom>
              <a:avLst/>
              <a:gdLst>
                <a:gd name="T0" fmla="*/ 5 w 8"/>
                <a:gd name="T1" fmla="*/ 23 h 28"/>
                <a:gd name="T2" fmla="*/ 5 w 8"/>
                <a:gd name="T3" fmla="*/ 3 h 28"/>
                <a:gd name="T4" fmla="*/ 0 w 8"/>
                <a:gd name="T5" fmla="*/ 3 h 28"/>
                <a:gd name="T6" fmla="*/ 0 w 8"/>
                <a:gd name="T7" fmla="*/ 19 h 28"/>
                <a:gd name="T8" fmla="*/ 4 w 8"/>
                <a:gd name="T9" fmla="*/ 27 h 28"/>
                <a:gd name="T10" fmla="*/ 5 w 8"/>
                <a:gd name="T11" fmla="*/ 23 h 28"/>
              </a:gdLst>
              <a:ahLst/>
              <a:cxnLst>
                <a:cxn ang="0">
                  <a:pos x="T0" y="T1"/>
                </a:cxn>
                <a:cxn ang="0">
                  <a:pos x="T2" y="T3"/>
                </a:cxn>
                <a:cxn ang="0">
                  <a:pos x="T4" y="T5"/>
                </a:cxn>
                <a:cxn ang="0">
                  <a:pos x="T6" y="T7"/>
                </a:cxn>
                <a:cxn ang="0">
                  <a:pos x="T8" y="T9"/>
                </a:cxn>
                <a:cxn ang="0">
                  <a:pos x="T10" y="T11"/>
                </a:cxn>
              </a:cxnLst>
              <a:rect l="0" t="0" r="r" b="b"/>
              <a:pathLst>
                <a:path w="8" h="28">
                  <a:moveTo>
                    <a:pt x="5" y="23"/>
                  </a:moveTo>
                  <a:cubicBezTo>
                    <a:pt x="4" y="23"/>
                    <a:pt x="5" y="5"/>
                    <a:pt x="5" y="3"/>
                  </a:cubicBezTo>
                  <a:cubicBezTo>
                    <a:pt x="5" y="0"/>
                    <a:pt x="0" y="0"/>
                    <a:pt x="0" y="3"/>
                  </a:cubicBezTo>
                  <a:cubicBezTo>
                    <a:pt x="0" y="8"/>
                    <a:pt x="0" y="14"/>
                    <a:pt x="0" y="19"/>
                  </a:cubicBezTo>
                  <a:cubicBezTo>
                    <a:pt x="1" y="22"/>
                    <a:pt x="1" y="27"/>
                    <a:pt x="4" y="27"/>
                  </a:cubicBezTo>
                  <a:cubicBezTo>
                    <a:pt x="7" y="28"/>
                    <a:pt x="8" y="23"/>
                    <a:pt x="5" y="2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1" name="Freeform 28"/>
            <p:cNvSpPr/>
            <p:nvPr/>
          </p:nvSpPr>
          <p:spPr bwMode="auto">
            <a:xfrm>
              <a:off x="213" y="2614"/>
              <a:ext cx="28" cy="89"/>
            </a:xfrm>
            <a:custGeom>
              <a:avLst/>
              <a:gdLst>
                <a:gd name="T0" fmla="*/ 3 w 8"/>
                <a:gd name="T1" fmla="*/ 2 h 30"/>
                <a:gd name="T2" fmla="*/ 2 w 8"/>
                <a:gd name="T3" fmla="*/ 27 h 30"/>
                <a:gd name="T4" fmla="*/ 6 w 8"/>
                <a:gd name="T5" fmla="*/ 27 h 30"/>
                <a:gd name="T6" fmla="*/ 7 w 8"/>
                <a:gd name="T7" fmla="*/ 4 h 30"/>
                <a:gd name="T8" fmla="*/ 3 w 8"/>
                <a:gd name="T9" fmla="*/ 2 h 30"/>
              </a:gdLst>
              <a:ahLst/>
              <a:cxnLst>
                <a:cxn ang="0">
                  <a:pos x="T0" y="T1"/>
                </a:cxn>
                <a:cxn ang="0">
                  <a:pos x="T2" y="T3"/>
                </a:cxn>
                <a:cxn ang="0">
                  <a:pos x="T4" y="T5"/>
                </a:cxn>
                <a:cxn ang="0">
                  <a:pos x="T6" y="T7"/>
                </a:cxn>
                <a:cxn ang="0">
                  <a:pos x="T8" y="T9"/>
                </a:cxn>
              </a:cxnLst>
              <a:rect l="0" t="0" r="r" b="b"/>
              <a:pathLst>
                <a:path w="8" h="30">
                  <a:moveTo>
                    <a:pt x="3" y="2"/>
                  </a:moveTo>
                  <a:cubicBezTo>
                    <a:pt x="0" y="10"/>
                    <a:pt x="1" y="19"/>
                    <a:pt x="2" y="27"/>
                  </a:cubicBezTo>
                  <a:cubicBezTo>
                    <a:pt x="2" y="30"/>
                    <a:pt x="6" y="30"/>
                    <a:pt x="6" y="27"/>
                  </a:cubicBezTo>
                  <a:cubicBezTo>
                    <a:pt x="6" y="20"/>
                    <a:pt x="4" y="11"/>
                    <a:pt x="7" y="4"/>
                  </a:cubicBezTo>
                  <a:cubicBezTo>
                    <a:pt x="8" y="1"/>
                    <a:pt x="4" y="0"/>
                    <a:pt x="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2" name="Freeform 29"/>
            <p:cNvSpPr/>
            <p:nvPr/>
          </p:nvSpPr>
          <p:spPr bwMode="auto">
            <a:xfrm>
              <a:off x="217" y="2735"/>
              <a:ext cx="21" cy="107"/>
            </a:xfrm>
            <a:custGeom>
              <a:avLst/>
              <a:gdLst>
                <a:gd name="T0" fmla="*/ 6 w 6"/>
                <a:gd name="T1" fmla="*/ 3 h 36"/>
                <a:gd name="T2" fmla="*/ 2 w 6"/>
                <a:gd name="T3" fmla="*/ 3 h 36"/>
                <a:gd name="T4" fmla="*/ 1 w 6"/>
                <a:gd name="T5" fmla="*/ 33 h 36"/>
                <a:gd name="T6" fmla="*/ 5 w 6"/>
                <a:gd name="T7" fmla="*/ 33 h 36"/>
                <a:gd name="T8" fmla="*/ 6 w 6"/>
                <a:gd name="T9" fmla="*/ 3 h 36"/>
              </a:gdLst>
              <a:ahLst/>
              <a:cxnLst>
                <a:cxn ang="0">
                  <a:pos x="T0" y="T1"/>
                </a:cxn>
                <a:cxn ang="0">
                  <a:pos x="T2" y="T3"/>
                </a:cxn>
                <a:cxn ang="0">
                  <a:pos x="T4" y="T5"/>
                </a:cxn>
                <a:cxn ang="0">
                  <a:pos x="T6" y="T7"/>
                </a:cxn>
                <a:cxn ang="0">
                  <a:pos x="T8" y="T9"/>
                </a:cxn>
              </a:cxnLst>
              <a:rect l="0" t="0" r="r" b="b"/>
              <a:pathLst>
                <a:path w="6" h="36">
                  <a:moveTo>
                    <a:pt x="6" y="3"/>
                  </a:moveTo>
                  <a:cubicBezTo>
                    <a:pt x="6" y="0"/>
                    <a:pt x="2" y="0"/>
                    <a:pt x="2" y="3"/>
                  </a:cubicBezTo>
                  <a:cubicBezTo>
                    <a:pt x="1" y="13"/>
                    <a:pt x="0" y="23"/>
                    <a:pt x="1" y="33"/>
                  </a:cubicBezTo>
                  <a:cubicBezTo>
                    <a:pt x="1" y="36"/>
                    <a:pt x="5" y="36"/>
                    <a:pt x="5" y="33"/>
                  </a:cubicBezTo>
                  <a:cubicBezTo>
                    <a:pt x="4" y="23"/>
                    <a:pt x="6" y="13"/>
                    <a:pt x="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3" name="Freeform 30"/>
            <p:cNvSpPr/>
            <p:nvPr/>
          </p:nvSpPr>
          <p:spPr bwMode="auto">
            <a:xfrm>
              <a:off x="210" y="2860"/>
              <a:ext cx="28" cy="104"/>
            </a:xfrm>
            <a:custGeom>
              <a:avLst/>
              <a:gdLst>
                <a:gd name="T0" fmla="*/ 8 w 8"/>
                <a:gd name="T1" fmla="*/ 3 h 35"/>
                <a:gd name="T2" fmla="*/ 4 w 8"/>
                <a:gd name="T3" fmla="*/ 3 h 35"/>
                <a:gd name="T4" fmla="*/ 3 w 8"/>
                <a:gd name="T5" fmla="*/ 32 h 35"/>
                <a:gd name="T6" fmla="*/ 7 w 8"/>
                <a:gd name="T7" fmla="*/ 31 h 35"/>
                <a:gd name="T8" fmla="*/ 8 w 8"/>
                <a:gd name="T9" fmla="*/ 3 h 35"/>
              </a:gdLst>
              <a:ahLst/>
              <a:cxnLst>
                <a:cxn ang="0">
                  <a:pos x="T0" y="T1"/>
                </a:cxn>
                <a:cxn ang="0">
                  <a:pos x="T2" y="T3"/>
                </a:cxn>
                <a:cxn ang="0">
                  <a:pos x="T4" y="T5"/>
                </a:cxn>
                <a:cxn ang="0">
                  <a:pos x="T6" y="T7"/>
                </a:cxn>
                <a:cxn ang="0">
                  <a:pos x="T8" y="T9"/>
                </a:cxn>
              </a:cxnLst>
              <a:rect l="0" t="0" r="r" b="b"/>
              <a:pathLst>
                <a:path w="8" h="35">
                  <a:moveTo>
                    <a:pt x="8" y="3"/>
                  </a:moveTo>
                  <a:cubicBezTo>
                    <a:pt x="8" y="0"/>
                    <a:pt x="4" y="0"/>
                    <a:pt x="4" y="3"/>
                  </a:cubicBezTo>
                  <a:cubicBezTo>
                    <a:pt x="3" y="13"/>
                    <a:pt x="0" y="23"/>
                    <a:pt x="3" y="32"/>
                  </a:cubicBezTo>
                  <a:cubicBezTo>
                    <a:pt x="3" y="35"/>
                    <a:pt x="8" y="34"/>
                    <a:pt x="7" y="31"/>
                  </a:cubicBezTo>
                  <a:cubicBezTo>
                    <a:pt x="5" y="22"/>
                    <a:pt x="8" y="12"/>
                    <a:pt x="8"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4" name="Freeform 31"/>
            <p:cNvSpPr/>
            <p:nvPr/>
          </p:nvSpPr>
          <p:spPr bwMode="auto">
            <a:xfrm>
              <a:off x="206" y="3014"/>
              <a:ext cx="25" cy="98"/>
            </a:xfrm>
            <a:custGeom>
              <a:avLst/>
              <a:gdLst>
                <a:gd name="T0" fmla="*/ 6 w 7"/>
                <a:gd name="T1" fmla="*/ 24 h 33"/>
                <a:gd name="T2" fmla="*/ 5 w 7"/>
                <a:gd name="T3" fmla="*/ 3 h 33"/>
                <a:gd name="T4" fmla="*/ 0 w 7"/>
                <a:gd name="T5" fmla="*/ 3 h 33"/>
                <a:gd name="T6" fmla="*/ 1 w 7"/>
                <a:gd name="T7" fmla="*/ 30 h 33"/>
                <a:gd name="T8" fmla="*/ 6 w 7"/>
                <a:gd name="T9" fmla="*/ 32 h 33"/>
                <a:gd name="T10" fmla="*/ 7 w 7"/>
                <a:gd name="T11" fmla="*/ 26 h 33"/>
                <a:gd name="T12" fmla="*/ 6 w 7"/>
                <a:gd name="T13" fmla="*/ 24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6" y="24"/>
                  </a:moveTo>
                  <a:cubicBezTo>
                    <a:pt x="6" y="17"/>
                    <a:pt x="6" y="10"/>
                    <a:pt x="5" y="3"/>
                  </a:cubicBezTo>
                  <a:cubicBezTo>
                    <a:pt x="5" y="0"/>
                    <a:pt x="0" y="0"/>
                    <a:pt x="0" y="3"/>
                  </a:cubicBezTo>
                  <a:cubicBezTo>
                    <a:pt x="1" y="12"/>
                    <a:pt x="1" y="21"/>
                    <a:pt x="1" y="30"/>
                  </a:cubicBezTo>
                  <a:cubicBezTo>
                    <a:pt x="1" y="33"/>
                    <a:pt x="4" y="33"/>
                    <a:pt x="6" y="32"/>
                  </a:cubicBezTo>
                  <a:cubicBezTo>
                    <a:pt x="7" y="30"/>
                    <a:pt x="7" y="28"/>
                    <a:pt x="7" y="26"/>
                  </a:cubicBezTo>
                  <a:cubicBezTo>
                    <a:pt x="7" y="25"/>
                    <a:pt x="7" y="25"/>
                    <a:pt x="6"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5" name="Freeform 32"/>
            <p:cNvSpPr/>
            <p:nvPr/>
          </p:nvSpPr>
          <p:spPr bwMode="auto">
            <a:xfrm>
              <a:off x="210" y="3166"/>
              <a:ext cx="24" cy="92"/>
            </a:xfrm>
            <a:custGeom>
              <a:avLst/>
              <a:gdLst>
                <a:gd name="T0" fmla="*/ 3 w 7"/>
                <a:gd name="T1" fmla="*/ 3 h 31"/>
                <a:gd name="T2" fmla="*/ 2 w 7"/>
                <a:gd name="T3" fmla="*/ 17 h 31"/>
                <a:gd name="T4" fmla="*/ 1 w 7"/>
                <a:gd name="T5" fmla="*/ 24 h 31"/>
                <a:gd name="T6" fmla="*/ 1 w 7"/>
                <a:gd name="T7" fmla="*/ 27 h 31"/>
                <a:gd name="T8" fmla="*/ 0 w 7"/>
                <a:gd name="T9" fmla="*/ 28 h 31"/>
                <a:gd name="T10" fmla="*/ 1 w 7"/>
                <a:gd name="T11" fmla="*/ 29 h 31"/>
                <a:gd name="T12" fmla="*/ 4 w 7"/>
                <a:gd name="T13" fmla="*/ 30 h 31"/>
                <a:gd name="T14" fmla="*/ 6 w 7"/>
                <a:gd name="T15" fmla="*/ 20 h 31"/>
                <a:gd name="T16" fmla="*/ 7 w 7"/>
                <a:gd name="T17" fmla="*/ 3 h 31"/>
                <a:gd name="T18" fmla="*/ 3 w 7"/>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1">
                  <a:moveTo>
                    <a:pt x="3" y="3"/>
                  </a:moveTo>
                  <a:cubicBezTo>
                    <a:pt x="2" y="7"/>
                    <a:pt x="2" y="12"/>
                    <a:pt x="2" y="17"/>
                  </a:cubicBezTo>
                  <a:cubicBezTo>
                    <a:pt x="1" y="19"/>
                    <a:pt x="1" y="22"/>
                    <a:pt x="1" y="24"/>
                  </a:cubicBezTo>
                  <a:cubicBezTo>
                    <a:pt x="1" y="25"/>
                    <a:pt x="0" y="27"/>
                    <a:pt x="1" y="27"/>
                  </a:cubicBezTo>
                  <a:cubicBezTo>
                    <a:pt x="0" y="27"/>
                    <a:pt x="0" y="28"/>
                    <a:pt x="0" y="28"/>
                  </a:cubicBezTo>
                  <a:cubicBezTo>
                    <a:pt x="0" y="28"/>
                    <a:pt x="0" y="29"/>
                    <a:pt x="1" y="29"/>
                  </a:cubicBezTo>
                  <a:cubicBezTo>
                    <a:pt x="1" y="30"/>
                    <a:pt x="3" y="31"/>
                    <a:pt x="4" y="30"/>
                  </a:cubicBezTo>
                  <a:cubicBezTo>
                    <a:pt x="6" y="28"/>
                    <a:pt x="6" y="23"/>
                    <a:pt x="6" y="20"/>
                  </a:cubicBezTo>
                  <a:cubicBezTo>
                    <a:pt x="6" y="14"/>
                    <a:pt x="7" y="9"/>
                    <a:pt x="7" y="3"/>
                  </a:cubicBezTo>
                  <a:cubicBezTo>
                    <a:pt x="7" y="0"/>
                    <a:pt x="3" y="0"/>
                    <a:pt x="3"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6" name="Freeform 33"/>
            <p:cNvSpPr/>
            <p:nvPr/>
          </p:nvSpPr>
          <p:spPr bwMode="auto">
            <a:xfrm>
              <a:off x="213" y="3290"/>
              <a:ext cx="28" cy="101"/>
            </a:xfrm>
            <a:custGeom>
              <a:avLst/>
              <a:gdLst>
                <a:gd name="T0" fmla="*/ 7 w 8"/>
                <a:gd name="T1" fmla="*/ 25 h 34"/>
                <a:gd name="T2" fmla="*/ 5 w 8"/>
                <a:gd name="T3" fmla="*/ 3 h 34"/>
                <a:gd name="T4" fmla="*/ 0 w 8"/>
                <a:gd name="T5" fmla="*/ 3 h 34"/>
                <a:gd name="T6" fmla="*/ 2 w 8"/>
                <a:gd name="T7" fmla="*/ 17 h 34"/>
                <a:gd name="T8" fmla="*/ 3 w 8"/>
                <a:gd name="T9" fmla="*/ 25 h 34"/>
                <a:gd name="T10" fmla="*/ 3 w 8"/>
                <a:gd name="T11" fmla="*/ 29 h 34"/>
                <a:gd name="T12" fmla="*/ 3 w 8"/>
                <a:gd name="T13" fmla="*/ 29 h 34"/>
                <a:gd name="T14" fmla="*/ 3 w 8"/>
                <a:gd name="T15" fmla="*/ 31 h 34"/>
                <a:gd name="T16" fmla="*/ 7 w 8"/>
                <a:gd name="T17" fmla="*/ 32 h 34"/>
                <a:gd name="T18" fmla="*/ 7 w 8"/>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4">
                  <a:moveTo>
                    <a:pt x="7" y="25"/>
                  </a:moveTo>
                  <a:cubicBezTo>
                    <a:pt x="7" y="18"/>
                    <a:pt x="5" y="10"/>
                    <a:pt x="5" y="3"/>
                  </a:cubicBezTo>
                  <a:cubicBezTo>
                    <a:pt x="5" y="0"/>
                    <a:pt x="0" y="0"/>
                    <a:pt x="0" y="3"/>
                  </a:cubicBezTo>
                  <a:cubicBezTo>
                    <a:pt x="1" y="8"/>
                    <a:pt x="1" y="12"/>
                    <a:pt x="2" y="17"/>
                  </a:cubicBezTo>
                  <a:cubicBezTo>
                    <a:pt x="2" y="20"/>
                    <a:pt x="3" y="23"/>
                    <a:pt x="3" y="25"/>
                  </a:cubicBezTo>
                  <a:cubicBezTo>
                    <a:pt x="3" y="27"/>
                    <a:pt x="3" y="28"/>
                    <a:pt x="3" y="29"/>
                  </a:cubicBezTo>
                  <a:cubicBezTo>
                    <a:pt x="3" y="29"/>
                    <a:pt x="3" y="29"/>
                    <a:pt x="3" y="29"/>
                  </a:cubicBezTo>
                  <a:cubicBezTo>
                    <a:pt x="3" y="30"/>
                    <a:pt x="2" y="31"/>
                    <a:pt x="3" y="31"/>
                  </a:cubicBezTo>
                  <a:cubicBezTo>
                    <a:pt x="4" y="33"/>
                    <a:pt x="6" y="34"/>
                    <a:pt x="7" y="32"/>
                  </a:cubicBezTo>
                  <a:cubicBezTo>
                    <a:pt x="8" y="30"/>
                    <a:pt x="8" y="28"/>
                    <a:pt x="7"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7" name="Freeform 34"/>
            <p:cNvSpPr/>
            <p:nvPr/>
          </p:nvSpPr>
          <p:spPr bwMode="auto">
            <a:xfrm>
              <a:off x="217" y="3427"/>
              <a:ext cx="28" cy="110"/>
            </a:xfrm>
            <a:custGeom>
              <a:avLst/>
              <a:gdLst>
                <a:gd name="T0" fmla="*/ 6 w 8"/>
                <a:gd name="T1" fmla="*/ 30 h 37"/>
                <a:gd name="T2" fmla="*/ 6 w 8"/>
                <a:gd name="T3" fmla="*/ 29 h 37"/>
                <a:gd name="T4" fmla="*/ 6 w 8"/>
                <a:gd name="T5" fmla="*/ 20 h 37"/>
                <a:gd name="T6" fmla="*/ 7 w 8"/>
                <a:gd name="T7" fmla="*/ 4 h 37"/>
                <a:gd name="T8" fmla="*/ 3 w 8"/>
                <a:gd name="T9" fmla="*/ 3 h 37"/>
                <a:gd name="T10" fmla="*/ 1 w 8"/>
                <a:gd name="T11" fmla="*/ 20 h 37"/>
                <a:gd name="T12" fmla="*/ 3 w 8"/>
                <a:gd name="T13" fmla="*/ 35 h 37"/>
                <a:gd name="T14" fmla="*/ 7 w 8"/>
                <a:gd name="T15" fmla="*/ 33 h 37"/>
                <a:gd name="T16" fmla="*/ 6 w 8"/>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7">
                  <a:moveTo>
                    <a:pt x="6" y="30"/>
                  </a:moveTo>
                  <a:cubicBezTo>
                    <a:pt x="6" y="30"/>
                    <a:pt x="6" y="29"/>
                    <a:pt x="6" y="29"/>
                  </a:cubicBezTo>
                  <a:cubicBezTo>
                    <a:pt x="5" y="26"/>
                    <a:pt x="6" y="22"/>
                    <a:pt x="6" y="20"/>
                  </a:cubicBezTo>
                  <a:cubicBezTo>
                    <a:pt x="6" y="15"/>
                    <a:pt x="6" y="9"/>
                    <a:pt x="7" y="4"/>
                  </a:cubicBezTo>
                  <a:cubicBezTo>
                    <a:pt x="8" y="1"/>
                    <a:pt x="3" y="0"/>
                    <a:pt x="3" y="3"/>
                  </a:cubicBezTo>
                  <a:cubicBezTo>
                    <a:pt x="2" y="8"/>
                    <a:pt x="1" y="14"/>
                    <a:pt x="1" y="20"/>
                  </a:cubicBezTo>
                  <a:cubicBezTo>
                    <a:pt x="1" y="24"/>
                    <a:pt x="0" y="32"/>
                    <a:pt x="3" y="35"/>
                  </a:cubicBezTo>
                  <a:cubicBezTo>
                    <a:pt x="5" y="37"/>
                    <a:pt x="8" y="35"/>
                    <a:pt x="7" y="33"/>
                  </a:cubicBezTo>
                  <a:cubicBezTo>
                    <a:pt x="7" y="32"/>
                    <a:pt x="6" y="31"/>
                    <a:pt x="6"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8" name="Freeform 35"/>
            <p:cNvSpPr/>
            <p:nvPr/>
          </p:nvSpPr>
          <p:spPr bwMode="auto">
            <a:xfrm>
              <a:off x="217" y="3590"/>
              <a:ext cx="24" cy="92"/>
            </a:xfrm>
            <a:custGeom>
              <a:avLst/>
              <a:gdLst>
                <a:gd name="T0" fmla="*/ 6 w 7"/>
                <a:gd name="T1" fmla="*/ 27 h 31"/>
                <a:gd name="T2" fmla="*/ 5 w 7"/>
                <a:gd name="T3" fmla="*/ 3 h 31"/>
                <a:gd name="T4" fmla="*/ 1 w 7"/>
                <a:gd name="T5" fmla="*/ 3 h 31"/>
                <a:gd name="T6" fmla="*/ 2 w 7"/>
                <a:gd name="T7" fmla="*/ 28 h 31"/>
                <a:gd name="T8" fmla="*/ 6 w 7"/>
                <a:gd name="T9" fmla="*/ 27 h 31"/>
              </a:gdLst>
              <a:ahLst/>
              <a:cxnLst>
                <a:cxn ang="0">
                  <a:pos x="T0" y="T1"/>
                </a:cxn>
                <a:cxn ang="0">
                  <a:pos x="T2" y="T3"/>
                </a:cxn>
                <a:cxn ang="0">
                  <a:pos x="T4" y="T5"/>
                </a:cxn>
                <a:cxn ang="0">
                  <a:pos x="T6" y="T7"/>
                </a:cxn>
                <a:cxn ang="0">
                  <a:pos x="T8" y="T9"/>
                </a:cxn>
              </a:cxnLst>
              <a:rect l="0" t="0" r="r" b="b"/>
              <a:pathLst>
                <a:path w="7" h="31">
                  <a:moveTo>
                    <a:pt x="6" y="27"/>
                  </a:moveTo>
                  <a:cubicBezTo>
                    <a:pt x="4" y="19"/>
                    <a:pt x="5" y="11"/>
                    <a:pt x="5" y="3"/>
                  </a:cubicBezTo>
                  <a:cubicBezTo>
                    <a:pt x="5" y="0"/>
                    <a:pt x="1" y="0"/>
                    <a:pt x="1" y="3"/>
                  </a:cubicBezTo>
                  <a:cubicBezTo>
                    <a:pt x="1" y="11"/>
                    <a:pt x="0" y="20"/>
                    <a:pt x="2" y="28"/>
                  </a:cubicBezTo>
                  <a:cubicBezTo>
                    <a:pt x="2" y="31"/>
                    <a:pt x="7" y="30"/>
                    <a:pt x="6"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69" name="Freeform 36"/>
            <p:cNvSpPr/>
            <p:nvPr/>
          </p:nvSpPr>
          <p:spPr bwMode="auto">
            <a:xfrm>
              <a:off x="217" y="3721"/>
              <a:ext cx="24" cy="95"/>
            </a:xfrm>
            <a:custGeom>
              <a:avLst/>
              <a:gdLst>
                <a:gd name="T0" fmla="*/ 2 w 7"/>
                <a:gd name="T1" fmla="*/ 3 h 32"/>
                <a:gd name="T2" fmla="*/ 1 w 7"/>
                <a:gd name="T3" fmla="*/ 29 h 32"/>
                <a:gd name="T4" fmla="*/ 5 w 7"/>
                <a:gd name="T5" fmla="*/ 29 h 32"/>
                <a:gd name="T6" fmla="*/ 6 w 7"/>
                <a:gd name="T7" fmla="*/ 3 h 32"/>
                <a:gd name="T8" fmla="*/ 2 w 7"/>
                <a:gd name="T9" fmla="*/ 3 h 32"/>
              </a:gdLst>
              <a:ahLst/>
              <a:cxnLst>
                <a:cxn ang="0">
                  <a:pos x="T0" y="T1"/>
                </a:cxn>
                <a:cxn ang="0">
                  <a:pos x="T2" y="T3"/>
                </a:cxn>
                <a:cxn ang="0">
                  <a:pos x="T4" y="T5"/>
                </a:cxn>
                <a:cxn ang="0">
                  <a:pos x="T6" y="T7"/>
                </a:cxn>
                <a:cxn ang="0">
                  <a:pos x="T8" y="T9"/>
                </a:cxn>
              </a:cxnLst>
              <a:rect l="0" t="0" r="r" b="b"/>
              <a:pathLst>
                <a:path w="7" h="32">
                  <a:moveTo>
                    <a:pt x="2" y="3"/>
                  </a:moveTo>
                  <a:cubicBezTo>
                    <a:pt x="0" y="12"/>
                    <a:pt x="1" y="20"/>
                    <a:pt x="1" y="29"/>
                  </a:cubicBezTo>
                  <a:cubicBezTo>
                    <a:pt x="1" y="32"/>
                    <a:pt x="5" y="32"/>
                    <a:pt x="5" y="29"/>
                  </a:cubicBezTo>
                  <a:cubicBezTo>
                    <a:pt x="5" y="20"/>
                    <a:pt x="5" y="12"/>
                    <a:pt x="6" y="3"/>
                  </a:cubicBezTo>
                  <a:cubicBezTo>
                    <a:pt x="7" y="0"/>
                    <a:pt x="2" y="0"/>
                    <a:pt x="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0" name="Freeform 37"/>
            <p:cNvSpPr/>
            <p:nvPr/>
          </p:nvSpPr>
          <p:spPr bwMode="auto">
            <a:xfrm>
              <a:off x="210" y="3842"/>
              <a:ext cx="28" cy="95"/>
            </a:xfrm>
            <a:custGeom>
              <a:avLst/>
              <a:gdLst>
                <a:gd name="T0" fmla="*/ 7 w 8"/>
                <a:gd name="T1" fmla="*/ 28 h 32"/>
                <a:gd name="T2" fmla="*/ 6 w 8"/>
                <a:gd name="T3" fmla="*/ 3 h 32"/>
                <a:gd name="T4" fmla="*/ 1 w 8"/>
                <a:gd name="T5" fmla="*/ 3 h 32"/>
                <a:gd name="T6" fmla="*/ 3 w 8"/>
                <a:gd name="T7" fmla="*/ 29 h 32"/>
                <a:gd name="T8" fmla="*/ 7 w 8"/>
                <a:gd name="T9" fmla="*/ 28 h 32"/>
              </a:gdLst>
              <a:ahLst/>
              <a:cxnLst>
                <a:cxn ang="0">
                  <a:pos x="T0" y="T1"/>
                </a:cxn>
                <a:cxn ang="0">
                  <a:pos x="T2" y="T3"/>
                </a:cxn>
                <a:cxn ang="0">
                  <a:pos x="T4" y="T5"/>
                </a:cxn>
                <a:cxn ang="0">
                  <a:pos x="T6" y="T7"/>
                </a:cxn>
                <a:cxn ang="0">
                  <a:pos x="T8" y="T9"/>
                </a:cxn>
              </a:cxnLst>
              <a:rect l="0" t="0" r="r" b="b"/>
              <a:pathLst>
                <a:path w="8" h="32">
                  <a:moveTo>
                    <a:pt x="7" y="28"/>
                  </a:moveTo>
                  <a:cubicBezTo>
                    <a:pt x="5" y="21"/>
                    <a:pt x="6" y="11"/>
                    <a:pt x="6" y="3"/>
                  </a:cubicBezTo>
                  <a:cubicBezTo>
                    <a:pt x="6" y="0"/>
                    <a:pt x="1" y="0"/>
                    <a:pt x="1" y="3"/>
                  </a:cubicBezTo>
                  <a:cubicBezTo>
                    <a:pt x="1" y="12"/>
                    <a:pt x="0" y="21"/>
                    <a:pt x="3" y="29"/>
                  </a:cubicBezTo>
                  <a:cubicBezTo>
                    <a:pt x="3" y="32"/>
                    <a:pt x="8" y="31"/>
                    <a:pt x="7"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1" name="Freeform 38"/>
            <p:cNvSpPr/>
            <p:nvPr/>
          </p:nvSpPr>
          <p:spPr bwMode="auto">
            <a:xfrm>
              <a:off x="217" y="3967"/>
              <a:ext cx="24" cy="56"/>
            </a:xfrm>
            <a:custGeom>
              <a:avLst/>
              <a:gdLst>
                <a:gd name="T0" fmla="*/ 6 w 7"/>
                <a:gd name="T1" fmla="*/ 15 h 19"/>
                <a:gd name="T2" fmla="*/ 5 w 7"/>
                <a:gd name="T3" fmla="*/ 3 h 19"/>
                <a:gd name="T4" fmla="*/ 1 w 7"/>
                <a:gd name="T5" fmla="*/ 3 h 19"/>
                <a:gd name="T6" fmla="*/ 2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5" y="3"/>
                  </a:cubicBezTo>
                  <a:cubicBezTo>
                    <a:pt x="5" y="0"/>
                    <a:pt x="1" y="0"/>
                    <a:pt x="1" y="3"/>
                  </a:cubicBezTo>
                  <a:cubicBezTo>
                    <a:pt x="1" y="7"/>
                    <a:pt x="0" y="12"/>
                    <a:pt x="2" y="16"/>
                  </a:cubicBezTo>
                  <a:cubicBezTo>
                    <a:pt x="2" y="19"/>
                    <a:pt x="7" y="17"/>
                    <a:pt x="6" y="1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2" name="Freeform 39"/>
            <p:cNvSpPr/>
            <p:nvPr/>
          </p:nvSpPr>
          <p:spPr bwMode="auto">
            <a:xfrm>
              <a:off x="213" y="4050"/>
              <a:ext cx="28" cy="62"/>
            </a:xfrm>
            <a:custGeom>
              <a:avLst/>
              <a:gdLst>
                <a:gd name="T0" fmla="*/ 7 w 8"/>
                <a:gd name="T1" fmla="*/ 17 h 21"/>
                <a:gd name="T2" fmla="*/ 6 w 8"/>
                <a:gd name="T3" fmla="*/ 4 h 21"/>
                <a:gd name="T4" fmla="*/ 2 w 8"/>
                <a:gd name="T5" fmla="*/ 2 h 21"/>
                <a:gd name="T6" fmla="*/ 3 w 8"/>
                <a:gd name="T7" fmla="*/ 18 h 21"/>
                <a:gd name="T8" fmla="*/ 7 w 8"/>
                <a:gd name="T9" fmla="*/ 17 h 21"/>
              </a:gdLst>
              <a:ahLst/>
              <a:cxnLst>
                <a:cxn ang="0">
                  <a:pos x="T0" y="T1"/>
                </a:cxn>
                <a:cxn ang="0">
                  <a:pos x="T2" y="T3"/>
                </a:cxn>
                <a:cxn ang="0">
                  <a:pos x="T4" y="T5"/>
                </a:cxn>
                <a:cxn ang="0">
                  <a:pos x="T6" y="T7"/>
                </a:cxn>
                <a:cxn ang="0">
                  <a:pos x="T8" y="T9"/>
                </a:cxn>
              </a:cxnLst>
              <a:rect l="0" t="0" r="r" b="b"/>
              <a:pathLst>
                <a:path w="8" h="21">
                  <a:moveTo>
                    <a:pt x="7" y="17"/>
                  </a:moveTo>
                  <a:cubicBezTo>
                    <a:pt x="6" y="13"/>
                    <a:pt x="5" y="8"/>
                    <a:pt x="6" y="4"/>
                  </a:cubicBezTo>
                  <a:cubicBezTo>
                    <a:pt x="7" y="1"/>
                    <a:pt x="2" y="0"/>
                    <a:pt x="2" y="2"/>
                  </a:cubicBezTo>
                  <a:cubicBezTo>
                    <a:pt x="0" y="7"/>
                    <a:pt x="1" y="13"/>
                    <a:pt x="3" y="18"/>
                  </a:cubicBezTo>
                  <a:cubicBezTo>
                    <a:pt x="3" y="21"/>
                    <a:pt x="8" y="20"/>
                    <a:pt x="7" y="1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3" name="Freeform 40"/>
            <p:cNvSpPr/>
            <p:nvPr/>
          </p:nvSpPr>
          <p:spPr bwMode="auto">
            <a:xfrm>
              <a:off x="259" y="4100"/>
              <a:ext cx="92" cy="30"/>
            </a:xfrm>
            <a:custGeom>
              <a:avLst/>
              <a:gdLst>
                <a:gd name="T0" fmla="*/ 23 w 26"/>
                <a:gd name="T1" fmla="*/ 5 h 10"/>
                <a:gd name="T2" fmla="*/ 14 w 26"/>
                <a:gd name="T3" fmla="*/ 4 h 10"/>
                <a:gd name="T4" fmla="*/ 5 w 26"/>
                <a:gd name="T5" fmla="*/ 3 h 10"/>
                <a:gd name="T6" fmla="*/ 1 w 26"/>
                <a:gd name="T7" fmla="*/ 5 h 10"/>
                <a:gd name="T8" fmla="*/ 8 w 26"/>
                <a:gd name="T9" fmla="*/ 8 h 10"/>
                <a:gd name="T10" fmla="*/ 22 w 26"/>
                <a:gd name="T11" fmla="*/ 9 h 10"/>
                <a:gd name="T12" fmla="*/ 23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5"/>
                  </a:moveTo>
                  <a:cubicBezTo>
                    <a:pt x="20" y="4"/>
                    <a:pt x="17" y="4"/>
                    <a:pt x="14" y="4"/>
                  </a:cubicBezTo>
                  <a:cubicBezTo>
                    <a:pt x="12" y="4"/>
                    <a:pt x="6" y="5"/>
                    <a:pt x="5" y="3"/>
                  </a:cubicBezTo>
                  <a:cubicBezTo>
                    <a:pt x="4" y="0"/>
                    <a:pt x="0" y="2"/>
                    <a:pt x="1" y="5"/>
                  </a:cubicBezTo>
                  <a:cubicBezTo>
                    <a:pt x="3" y="8"/>
                    <a:pt x="6" y="8"/>
                    <a:pt x="8" y="8"/>
                  </a:cubicBezTo>
                  <a:cubicBezTo>
                    <a:pt x="13" y="9"/>
                    <a:pt x="17" y="9"/>
                    <a:pt x="22" y="9"/>
                  </a:cubicBezTo>
                  <a:cubicBezTo>
                    <a:pt x="25" y="10"/>
                    <a:pt x="26" y="5"/>
                    <a:pt x="2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4" name="Freeform 41"/>
            <p:cNvSpPr/>
            <p:nvPr/>
          </p:nvSpPr>
          <p:spPr bwMode="auto">
            <a:xfrm>
              <a:off x="397" y="4112"/>
              <a:ext cx="84" cy="21"/>
            </a:xfrm>
            <a:custGeom>
              <a:avLst/>
              <a:gdLst>
                <a:gd name="T0" fmla="*/ 21 w 24"/>
                <a:gd name="T1" fmla="*/ 0 h 7"/>
                <a:gd name="T2" fmla="*/ 3 w 24"/>
                <a:gd name="T3" fmla="*/ 2 h 7"/>
                <a:gd name="T4" fmla="*/ 4 w 24"/>
                <a:gd name="T5" fmla="*/ 6 h 7"/>
                <a:gd name="T6" fmla="*/ 21 w 24"/>
                <a:gd name="T7" fmla="*/ 4 h 7"/>
                <a:gd name="T8" fmla="*/ 21 w 24"/>
                <a:gd name="T9" fmla="*/ 0 h 7"/>
              </a:gdLst>
              <a:ahLst/>
              <a:cxnLst>
                <a:cxn ang="0">
                  <a:pos x="T0" y="T1"/>
                </a:cxn>
                <a:cxn ang="0">
                  <a:pos x="T2" y="T3"/>
                </a:cxn>
                <a:cxn ang="0">
                  <a:pos x="T4" y="T5"/>
                </a:cxn>
                <a:cxn ang="0">
                  <a:pos x="T6" y="T7"/>
                </a:cxn>
                <a:cxn ang="0">
                  <a:pos x="T8" y="T9"/>
                </a:cxn>
              </a:cxnLst>
              <a:rect l="0" t="0" r="r" b="b"/>
              <a:pathLst>
                <a:path w="24" h="7">
                  <a:moveTo>
                    <a:pt x="21" y="0"/>
                  </a:moveTo>
                  <a:cubicBezTo>
                    <a:pt x="15" y="0"/>
                    <a:pt x="9" y="0"/>
                    <a:pt x="3" y="2"/>
                  </a:cubicBezTo>
                  <a:cubicBezTo>
                    <a:pt x="0" y="3"/>
                    <a:pt x="1" y="7"/>
                    <a:pt x="4" y="6"/>
                  </a:cubicBezTo>
                  <a:cubicBezTo>
                    <a:pt x="10" y="4"/>
                    <a:pt x="16" y="4"/>
                    <a:pt x="21" y="4"/>
                  </a:cubicBezTo>
                  <a:cubicBezTo>
                    <a:pt x="24" y="4"/>
                    <a:pt x="24" y="0"/>
                    <a:pt x="21"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5" name="Freeform 42"/>
            <p:cNvSpPr/>
            <p:nvPr/>
          </p:nvSpPr>
          <p:spPr bwMode="auto">
            <a:xfrm>
              <a:off x="520" y="4100"/>
              <a:ext cx="99" cy="24"/>
            </a:xfrm>
            <a:custGeom>
              <a:avLst/>
              <a:gdLst>
                <a:gd name="T0" fmla="*/ 24 w 28"/>
                <a:gd name="T1" fmla="*/ 1 h 8"/>
                <a:gd name="T2" fmla="*/ 4 w 28"/>
                <a:gd name="T3" fmla="*/ 2 h 8"/>
                <a:gd name="T4" fmla="*/ 3 w 28"/>
                <a:gd name="T5" fmla="*/ 6 h 8"/>
                <a:gd name="T6" fmla="*/ 25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3"/>
                    <a:pt x="10" y="3"/>
                    <a:pt x="4" y="2"/>
                  </a:cubicBezTo>
                  <a:cubicBezTo>
                    <a:pt x="1" y="1"/>
                    <a:pt x="0" y="6"/>
                    <a:pt x="3" y="6"/>
                  </a:cubicBezTo>
                  <a:cubicBezTo>
                    <a:pt x="10" y="7"/>
                    <a:pt x="18" y="8"/>
                    <a:pt x="25" y="5"/>
                  </a:cubicBezTo>
                  <a:cubicBezTo>
                    <a:pt x="28" y="4"/>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6" name="Freeform 43"/>
            <p:cNvSpPr/>
            <p:nvPr/>
          </p:nvSpPr>
          <p:spPr bwMode="auto">
            <a:xfrm>
              <a:off x="654" y="4106"/>
              <a:ext cx="81" cy="24"/>
            </a:xfrm>
            <a:custGeom>
              <a:avLst/>
              <a:gdLst>
                <a:gd name="T0" fmla="*/ 20 w 23"/>
                <a:gd name="T1" fmla="*/ 0 h 8"/>
                <a:gd name="T2" fmla="*/ 3 w 23"/>
                <a:gd name="T3" fmla="*/ 3 h 8"/>
                <a:gd name="T4" fmla="*/ 5 w 23"/>
                <a:gd name="T5" fmla="*/ 7 h 8"/>
                <a:gd name="T6" fmla="*/ 20 w 23"/>
                <a:gd name="T7" fmla="*/ 4 h 8"/>
                <a:gd name="T8" fmla="*/ 20 w 23"/>
                <a:gd name="T9" fmla="*/ 0 h 8"/>
              </a:gdLst>
              <a:ahLst/>
              <a:cxnLst>
                <a:cxn ang="0">
                  <a:pos x="T0" y="T1"/>
                </a:cxn>
                <a:cxn ang="0">
                  <a:pos x="T2" y="T3"/>
                </a:cxn>
                <a:cxn ang="0">
                  <a:pos x="T4" y="T5"/>
                </a:cxn>
                <a:cxn ang="0">
                  <a:pos x="T6" y="T7"/>
                </a:cxn>
                <a:cxn ang="0">
                  <a:pos x="T8" y="T9"/>
                </a:cxn>
              </a:cxnLst>
              <a:rect l="0" t="0" r="r" b="b"/>
              <a:pathLst>
                <a:path w="23" h="8">
                  <a:moveTo>
                    <a:pt x="20" y="0"/>
                  </a:moveTo>
                  <a:cubicBezTo>
                    <a:pt x="14" y="0"/>
                    <a:pt x="8" y="1"/>
                    <a:pt x="3" y="3"/>
                  </a:cubicBezTo>
                  <a:cubicBezTo>
                    <a:pt x="0" y="4"/>
                    <a:pt x="3" y="8"/>
                    <a:pt x="5" y="7"/>
                  </a:cubicBezTo>
                  <a:cubicBezTo>
                    <a:pt x="10" y="5"/>
                    <a:pt x="15"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7" name="Freeform 44"/>
            <p:cNvSpPr/>
            <p:nvPr/>
          </p:nvSpPr>
          <p:spPr bwMode="auto">
            <a:xfrm>
              <a:off x="774" y="4106"/>
              <a:ext cx="88" cy="27"/>
            </a:xfrm>
            <a:custGeom>
              <a:avLst/>
              <a:gdLst>
                <a:gd name="T0" fmla="*/ 21 w 25"/>
                <a:gd name="T1" fmla="*/ 2 h 9"/>
                <a:gd name="T2" fmla="*/ 4 w 25"/>
                <a:gd name="T3" fmla="*/ 1 h 9"/>
                <a:gd name="T4" fmla="*/ 2 w 25"/>
                <a:gd name="T5" fmla="*/ 5 h 9"/>
                <a:gd name="T6" fmla="*/ 23 w 25"/>
                <a:gd name="T7" fmla="*/ 6 h 9"/>
                <a:gd name="T8" fmla="*/ 21 w 25"/>
                <a:gd name="T9" fmla="*/ 2 h 9"/>
              </a:gdLst>
              <a:ahLst/>
              <a:cxnLst>
                <a:cxn ang="0">
                  <a:pos x="T0" y="T1"/>
                </a:cxn>
                <a:cxn ang="0">
                  <a:pos x="T2" y="T3"/>
                </a:cxn>
                <a:cxn ang="0">
                  <a:pos x="T4" y="T5"/>
                </a:cxn>
                <a:cxn ang="0">
                  <a:pos x="T6" y="T7"/>
                </a:cxn>
                <a:cxn ang="0">
                  <a:pos x="T8" y="T9"/>
                </a:cxn>
              </a:cxnLst>
              <a:rect l="0" t="0" r="r" b="b"/>
              <a:pathLst>
                <a:path w="25" h="9">
                  <a:moveTo>
                    <a:pt x="21" y="2"/>
                  </a:moveTo>
                  <a:cubicBezTo>
                    <a:pt x="15" y="4"/>
                    <a:pt x="9" y="3"/>
                    <a:pt x="4" y="1"/>
                  </a:cubicBezTo>
                  <a:cubicBezTo>
                    <a:pt x="1" y="0"/>
                    <a:pt x="0" y="4"/>
                    <a:pt x="2" y="5"/>
                  </a:cubicBezTo>
                  <a:cubicBezTo>
                    <a:pt x="9" y="7"/>
                    <a:pt x="16" y="9"/>
                    <a:pt x="23" y="6"/>
                  </a:cubicBezTo>
                  <a:cubicBezTo>
                    <a:pt x="25" y="5"/>
                    <a:pt x="24" y="1"/>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8" name="Freeform 45"/>
            <p:cNvSpPr/>
            <p:nvPr/>
          </p:nvSpPr>
          <p:spPr bwMode="auto">
            <a:xfrm>
              <a:off x="898" y="4109"/>
              <a:ext cx="95" cy="27"/>
            </a:xfrm>
            <a:custGeom>
              <a:avLst/>
              <a:gdLst>
                <a:gd name="T0" fmla="*/ 24 w 27"/>
                <a:gd name="T1" fmla="*/ 2 h 9"/>
                <a:gd name="T2" fmla="*/ 3 w 27"/>
                <a:gd name="T3" fmla="*/ 3 h 9"/>
                <a:gd name="T4" fmla="*/ 5 w 27"/>
                <a:gd name="T5" fmla="*/ 7 h 9"/>
                <a:gd name="T6" fmla="*/ 23 w 27"/>
                <a:gd name="T7" fmla="*/ 6 h 9"/>
                <a:gd name="T8" fmla="*/ 24 w 27"/>
                <a:gd name="T9" fmla="*/ 2 h 9"/>
              </a:gdLst>
              <a:ahLst/>
              <a:cxnLst>
                <a:cxn ang="0">
                  <a:pos x="T0" y="T1"/>
                </a:cxn>
                <a:cxn ang="0">
                  <a:pos x="T2" y="T3"/>
                </a:cxn>
                <a:cxn ang="0">
                  <a:pos x="T4" y="T5"/>
                </a:cxn>
                <a:cxn ang="0">
                  <a:pos x="T6" y="T7"/>
                </a:cxn>
                <a:cxn ang="0">
                  <a:pos x="T8" y="T9"/>
                </a:cxn>
              </a:cxnLst>
              <a:rect l="0" t="0" r="r" b="b"/>
              <a:pathLst>
                <a:path w="27" h="9">
                  <a:moveTo>
                    <a:pt x="24" y="2"/>
                  </a:moveTo>
                  <a:cubicBezTo>
                    <a:pt x="17" y="1"/>
                    <a:pt x="9" y="0"/>
                    <a:pt x="3" y="3"/>
                  </a:cubicBezTo>
                  <a:cubicBezTo>
                    <a:pt x="0" y="5"/>
                    <a:pt x="2" y="9"/>
                    <a:pt x="5" y="7"/>
                  </a:cubicBezTo>
                  <a:cubicBezTo>
                    <a:pt x="10" y="4"/>
                    <a:pt x="17" y="5"/>
                    <a:pt x="23" y="6"/>
                  </a:cubicBezTo>
                  <a:cubicBezTo>
                    <a:pt x="26" y="7"/>
                    <a:pt x="27" y="2"/>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79" name="Freeform 46"/>
            <p:cNvSpPr/>
            <p:nvPr/>
          </p:nvSpPr>
          <p:spPr bwMode="auto">
            <a:xfrm>
              <a:off x="1035" y="4100"/>
              <a:ext cx="95" cy="33"/>
            </a:xfrm>
            <a:custGeom>
              <a:avLst/>
              <a:gdLst>
                <a:gd name="T0" fmla="*/ 21 w 27"/>
                <a:gd name="T1" fmla="*/ 2 h 11"/>
                <a:gd name="T2" fmla="*/ 4 w 27"/>
                <a:gd name="T3" fmla="*/ 3 h 11"/>
                <a:gd name="T4" fmla="*/ 3 w 27"/>
                <a:gd name="T5" fmla="*/ 7 h 11"/>
                <a:gd name="T6" fmla="*/ 24 w 27"/>
                <a:gd name="T7" fmla="*/ 6 h 11"/>
                <a:gd name="T8" fmla="*/ 21 w 27"/>
                <a:gd name="T9" fmla="*/ 2 h 11"/>
              </a:gdLst>
              <a:ahLst/>
              <a:cxnLst>
                <a:cxn ang="0">
                  <a:pos x="T0" y="T1"/>
                </a:cxn>
                <a:cxn ang="0">
                  <a:pos x="T2" y="T3"/>
                </a:cxn>
                <a:cxn ang="0">
                  <a:pos x="T4" y="T5"/>
                </a:cxn>
                <a:cxn ang="0">
                  <a:pos x="T6" y="T7"/>
                </a:cxn>
                <a:cxn ang="0">
                  <a:pos x="T8" y="T9"/>
                </a:cxn>
              </a:cxnLst>
              <a:rect l="0" t="0" r="r" b="b"/>
              <a:pathLst>
                <a:path w="27" h="11">
                  <a:moveTo>
                    <a:pt x="21" y="2"/>
                  </a:moveTo>
                  <a:cubicBezTo>
                    <a:pt x="17" y="6"/>
                    <a:pt x="9" y="4"/>
                    <a:pt x="4" y="3"/>
                  </a:cubicBezTo>
                  <a:cubicBezTo>
                    <a:pt x="2" y="2"/>
                    <a:pt x="0" y="7"/>
                    <a:pt x="3" y="7"/>
                  </a:cubicBezTo>
                  <a:cubicBezTo>
                    <a:pt x="10" y="8"/>
                    <a:pt x="18" y="11"/>
                    <a:pt x="24" y="6"/>
                  </a:cubicBezTo>
                  <a:cubicBezTo>
                    <a:pt x="27" y="4"/>
                    <a:pt x="23" y="0"/>
                    <a:pt x="2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0" name="Freeform 47"/>
            <p:cNvSpPr/>
            <p:nvPr/>
          </p:nvSpPr>
          <p:spPr bwMode="auto">
            <a:xfrm>
              <a:off x="1155" y="4097"/>
              <a:ext cx="81" cy="24"/>
            </a:xfrm>
            <a:custGeom>
              <a:avLst/>
              <a:gdLst>
                <a:gd name="T0" fmla="*/ 20 w 23"/>
                <a:gd name="T1" fmla="*/ 1 h 8"/>
                <a:gd name="T2" fmla="*/ 3 w 23"/>
                <a:gd name="T3" fmla="*/ 3 h 8"/>
                <a:gd name="T4" fmla="*/ 4 w 23"/>
                <a:gd name="T5" fmla="*/ 7 h 8"/>
                <a:gd name="T6" fmla="*/ 20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5" y="1"/>
                    <a:pt x="9" y="1"/>
                    <a:pt x="3" y="3"/>
                  </a:cubicBezTo>
                  <a:cubicBezTo>
                    <a:pt x="0" y="3"/>
                    <a:pt x="1" y="8"/>
                    <a:pt x="4" y="7"/>
                  </a:cubicBezTo>
                  <a:cubicBezTo>
                    <a:pt x="9" y="6"/>
                    <a:pt x="15" y="5"/>
                    <a:pt x="20" y="5"/>
                  </a:cubicBezTo>
                  <a:cubicBezTo>
                    <a:pt x="23" y="5"/>
                    <a:pt x="23" y="0"/>
                    <a:pt x="20"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1" name="Freeform 48"/>
            <p:cNvSpPr/>
            <p:nvPr/>
          </p:nvSpPr>
          <p:spPr bwMode="auto">
            <a:xfrm>
              <a:off x="1275" y="4100"/>
              <a:ext cx="99" cy="18"/>
            </a:xfrm>
            <a:custGeom>
              <a:avLst/>
              <a:gdLst>
                <a:gd name="T0" fmla="*/ 24 w 28"/>
                <a:gd name="T1" fmla="*/ 1 h 6"/>
                <a:gd name="T2" fmla="*/ 3 w 28"/>
                <a:gd name="T3" fmla="*/ 2 h 6"/>
                <a:gd name="T4" fmla="*/ 3 w 28"/>
                <a:gd name="T5" fmla="*/ 6 h 6"/>
                <a:gd name="T6" fmla="*/ 25 w 28"/>
                <a:gd name="T7" fmla="*/ 5 h 6"/>
                <a:gd name="T8" fmla="*/ 24 w 28"/>
                <a:gd name="T9" fmla="*/ 1 h 6"/>
              </a:gdLst>
              <a:ahLst/>
              <a:cxnLst>
                <a:cxn ang="0">
                  <a:pos x="T0" y="T1"/>
                </a:cxn>
                <a:cxn ang="0">
                  <a:pos x="T2" y="T3"/>
                </a:cxn>
                <a:cxn ang="0">
                  <a:pos x="T4" y="T5"/>
                </a:cxn>
                <a:cxn ang="0">
                  <a:pos x="T6" y="T7"/>
                </a:cxn>
                <a:cxn ang="0">
                  <a:pos x="T8" y="T9"/>
                </a:cxn>
              </a:cxnLst>
              <a:rect l="0" t="0" r="r" b="b"/>
              <a:pathLst>
                <a:path w="28" h="6">
                  <a:moveTo>
                    <a:pt x="24" y="1"/>
                  </a:moveTo>
                  <a:cubicBezTo>
                    <a:pt x="17" y="2"/>
                    <a:pt x="10" y="2"/>
                    <a:pt x="3" y="2"/>
                  </a:cubicBezTo>
                  <a:cubicBezTo>
                    <a:pt x="0" y="2"/>
                    <a:pt x="0" y="6"/>
                    <a:pt x="3" y="6"/>
                  </a:cubicBezTo>
                  <a:cubicBezTo>
                    <a:pt x="11" y="6"/>
                    <a:pt x="18" y="6"/>
                    <a:pt x="25"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2" name="Freeform 49"/>
            <p:cNvSpPr/>
            <p:nvPr/>
          </p:nvSpPr>
          <p:spPr bwMode="auto">
            <a:xfrm>
              <a:off x="1420" y="4106"/>
              <a:ext cx="95" cy="18"/>
            </a:xfrm>
            <a:custGeom>
              <a:avLst/>
              <a:gdLst>
                <a:gd name="T0" fmla="*/ 24 w 27"/>
                <a:gd name="T1" fmla="*/ 0 h 6"/>
                <a:gd name="T2" fmla="*/ 3 w 27"/>
                <a:gd name="T3" fmla="*/ 1 h 6"/>
                <a:gd name="T4" fmla="*/ 3 w 27"/>
                <a:gd name="T5" fmla="*/ 5 h 6"/>
                <a:gd name="T6" fmla="*/ 24 w 27"/>
                <a:gd name="T7" fmla="*/ 4 h 6"/>
                <a:gd name="T8" fmla="*/ 24 w 27"/>
                <a:gd name="T9" fmla="*/ 0 h 6"/>
              </a:gdLst>
              <a:ahLst/>
              <a:cxnLst>
                <a:cxn ang="0">
                  <a:pos x="T0" y="T1"/>
                </a:cxn>
                <a:cxn ang="0">
                  <a:pos x="T2" y="T3"/>
                </a:cxn>
                <a:cxn ang="0">
                  <a:pos x="T4" y="T5"/>
                </a:cxn>
                <a:cxn ang="0">
                  <a:pos x="T6" y="T7"/>
                </a:cxn>
                <a:cxn ang="0">
                  <a:pos x="T8" y="T9"/>
                </a:cxn>
              </a:cxnLst>
              <a:rect l="0" t="0" r="r" b="b"/>
              <a:pathLst>
                <a:path w="27" h="6">
                  <a:moveTo>
                    <a:pt x="24" y="0"/>
                  </a:moveTo>
                  <a:cubicBezTo>
                    <a:pt x="17" y="0"/>
                    <a:pt x="10" y="0"/>
                    <a:pt x="3" y="1"/>
                  </a:cubicBezTo>
                  <a:cubicBezTo>
                    <a:pt x="1" y="1"/>
                    <a:pt x="0" y="6"/>
                    <a:pt x="3" y="5"/>
                  </a:cubicBezTo>
                  <a:cubicBezTo>
                    <a:pt x="10" y="4"/>
                    <a:pt x="17" y="4"/>
                    <a:pt x="24" y="4"/>
                  </a:cubicBezTo>
                  <a:cubicBezTo>
                    <a:pt x="27" y="4"/>
                    <a:pt x="27" y="0"/>
                    <a:pt x="24"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3" name="Freeform 50"/>
            <p:cNvSpPr/>
            <p:nvPr/>
          </p:nvSpPr>
          <p:spPr bwMode="auto">
            <a:xfrm>
              <a:off x="1554" y="4103"/>
              <a:ext cx="88" cy="18"/>
            </a:xfrm>
            <a:custGeom>
              <a:avLst/>
              <a:gdLst>
                <a:gd name="T0" fmla="*/ 22 w 25"/>
                <a:gd name="T1" fmla="*/ 0 h 6"/>
                <a:gd name="T2" fmla="*/ 3 w 25"/>
                <a:gd name="T3" fmla="*/ 1 h 6"/>
                <a:gd name="T4" fmla="*/ 4 w 25"/>
                <a:gd name="T5" fmla="*/ 5 h 6"/>
                <a:gd name="T6" fmla="*/ 22 w 25"/>
                <a:gd name="T7" fmla="*/ 4 h 6"/>
                <a:gd name="T8" fmla="*/ 22 w 25"/>
                <a:gd name="T9" fmla="*/ 0 h 6"/>
              </a:gdLst>
              <a:ahLst/>
              <a:cxnLst>
                <a:cxn ang="0">
                  <a:pos x="T0" y="T1"/>
                </a:cxn>
                <a:cxn ang="0">
                  <a:pos x="T2" y="T3"/>
                </a:cxn>
                <a:cxn ang="0">
                  <a:pos x="T4" y="T5"/>
                </a:cxn>
                <a:cxn ang="0">
                  <a:pos x="T6" y="T7"/>
                </a:cxn>
                <a:cxn ang="0">
                  <a:pos x="T8" y="T9"/>
                </a:cxn>
              </a:cxnLst>
              <a:rect l="0" t="0" r="r" b="b"/>
              <a:pathLst>
                <a:path w="25" h="6">
                  <a:moveTo>
                    <a:pt x="22" y="0"/>
                  </a:moveTo>
                  <a:cubicBezTo>
                    <a:pt x="16" y="0"/>
                    <a:pt x="9" y="0"/>
                    <a:pt x="3" y="1"/>
                  </a:cubicBezTo>
                  <a:cubicBezTo>
                    <a:pt x="0" y="1"/>
                    <a:pt x="1" y="6"/>
                    <a:pt x="4" y="5"/>
                  </a:cubicBezTo>
                  <a:cubicBezTo>
                    <a:pt x="10" y="4"/>
                    <a:pt x="16" y="4"/>
                    <a:pt x="22" y="4"/>
                  </a:cubicBezTo>
                  <a:cubicBezTo>
                    <a:pt x="25" y="4"/>
                    <a:pt x="25" y="0"/>
                    <a:pt x="22"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4" name="Freeform 51"/>
            <p:cNvSpPr/>
            <p:nvPr/>
          </p:nvSpPr>
          <p:spPr bwMode="auto">
            <a:xfrm>
              <a:off x="1681" y="4106"/>
              <a:ext cx="91" cy="21"/>
            </a:xfrm>
            <a:custGeom>
              <a:avLst/>
              <a:gdLst>
                <a:gd name="T0" fmla="*/ 23 w 26"/>
                <a:gd name="T1" fmla="*/ 0 h 7"/>
                <a:gd name="T2" fmla="*/ 3 w 26"/>
                <a:gd name="T3" fmla="*/ 2 h 7"/>
                <a:gd name="T4" fmla="*/ 4 w 26"/>
                <a:gd name="T5" fmla="*/ 6 h 7"/>
                <a:gd name="T6" fmla="*/ 23 w 26"/>
                <a:gd name="T7" fmla="*/ 4 h 7"/>
                <a:gd name="T8" fmla="*/ 23 w 26"/>
                <a:gd name="T9" fmla="*/ 0 h 7"/>
              </a:gdLst>
              <a:ahLst/>
              <a:cxnLst>
                <a:cxn ang="0">
                  <a:pos x="T0" y="T1"/>
                </a:cxn>
                <a:cxn ang="0">
                  <a:pos x="T2" y="T3"/>
                </a:cxn>
                <a:cxn ang="0">
                  <a:pos x="T4" y="T5"/>
                </a:cxn>
                <a:cxn ang="0">
                  <a:pos x="T6" y="T7"/>
                </a:cxn>
                <a:cxn ang="0">
                  <a:pos x="T8" y="T9"/>
                </a:cxn>
              </a:cxnLst>
              <a:rect l="0" t="0" r="r" b="b"/>
              <a:pathLst>
                <a:path w="26" h="7">
                  <a:moveTo>
                    <a:pt x="23" y="0"/>
                  </a:moveTo>
                  <a:cubicBezTo>
                    <a:pt x="16" y="0"/>
                    <a:pt x="9" y="1"/>
                    <a:pt x="3" y="2"/>
                  </a:cubicBezTo>
                  <a:cubicBezTo>
                    <a:pt x="0" y="2"/>
                    <a:pt x="1" y="7"/>
                    <a:pt x="4" y="6"/>
                  </a:cubicBezTo>
                  <a:cubicBezTo>
                    <a:pt x="10" y="5"/>
                    <a:pt x="17" y="4"/>
                    <a:pt x="23" y="4"/>
                  </a:cubicBezTo>
                  <a:cubicBezTo>
                    <a:pt x="26" y="4"/>
                    <a:pt x="26" y="0"/>
                    <a:pt x="23"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5" name="Freeform 52"/>
            <p:cNvSpPr/>
            <p:nvPr/>
          </p:nvSpPr>
          <p:spPr bwMode="auto">
            <a:xfrm>
              <a:off x="1829" y="4103"/>
              <a:ext cx="99" cy="18"/>
            </a:xfrm>
            <a:custGeom>
              <a:avLst/>
              <a:gdLst>
                <a:gd name="T0" fmla="*/ 26 w 28"/>
                <a:gd name="T1" fmla="*/ 1 h 6"/>
                <a:gd name="T2" fmla="*/ 3 w 28"/>
                <a:gd name="T3" fmla="*/ 2 h 6"/>
                <a:gd name="T4" fmla="*/ 3 w 28"/>
                <a:gd name="T5" fmla="*/ 6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2"/>
                    <a:pt x="3" y="2"/>
                  </a:cubicBezTo>
                  <a:cubicBezTo>
                    <a:pt x="0" y="2"/>
                    <a:pt x="0" y="6"/>
                    <a:pt x="3" y="6"/>
                  </a:cubicBezTo>
                  <a:cubicBezTo>
                    <a:pt x="11" y="6"/>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6" name="Freeform 53"/>
            <p:cNvSpPr/>
            <p:nvPr/>
          </p:nvSpPr>
          <p:spPr bwMode="auto">
            <a:xfrm>
              <a:off x="1952" y="4094"/>
              <a:ext cx="106" cy="24"/>
            </a:xfrm>
            <a:custGeom>
              <a:avLst/>
              <a:gdLst>
                <a:gd name="T0" fmla="*/ 26 w 30"/>
                <a:gd name="T1" fmla="*/ 2 h 8"/>
                <a:gd name="T2" fmla="*/ 15 w 30"/>
                <a:gd name="T3" fmla="*/ 2 h 8"/>
                <a:gd name="T4" fmla="*/ 5 w 30"/>
                <a:gd name="T5" fmla="*/ 1 h 8"/>
                <a:gd name="T6" fmla="*/ 3 w 30"/>
                <a:gd name="T7" fmla="*/ 5 h 8"/>
                <a:gd name="T8" fmla="*/ 13 w 30"/>
                <a:gd name="T9" fmla="*/ 7 h 8"/>
                <a:gd name="T10" fmla="*/ 27 w 30"/>
                <a:gd name="T11" fmla="*/ 6 h 8"/>
                <a:gd name="T12" fmla="*/ 26 w 3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6" y="2"/>
                  </a:moveTo>
                  <a:cubicBezTo>
                    <a:pt x="22" y="3"/>
                    <a:pt x="19" y="3"/>
                    <a:pt x="15" y="2"/>
                  </a:cubicBezTo>
                  <a:cubicBezTo>
                    <a:pt x="12" y="2"/>
                    <a:pt x="8" y="2"/>
                    <a:pt x="5" y="1"/>
                  </a:cubicBezTo>
                  <a:cubicBezTo>
                    <a:pt x="3" y="0"/>
                    <a:pt x="0" y="4"/>
                    <a:pt x="3" y="5"/>
                  </a:cubicBezTo>
                  <a:cubicBezTo>
                    <a:pt x="6" y="6"/>
                    <a:pt x="10" y="6"/>
                    <a:pt x="13" y="7"/>
                  </a:cubicBezTo>
                  <a:cubicBezTo>
                    <a:pt x="18" y="7"/>
                    <a:pt x="23" y="8"/>
                    <a:pt x="27" y="6"/>
                  </a:cubicBezTo>
                  <a:cubicBezTo>
                    <a:pt x="30" y="5"/>
                    <a:pt x="29" y="1"/>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7" name="Freeform 54"/>
            <p:cNvSpPr/>
            <p:nvPr/>
          </p:nvSpPr>
          <p:spPr bwMode="auto">
            <a:xfrm>
              <a:off x="2104" y="4100"/>
              <a:ext cx="127" cy="24"/>
            </a:xfrm>
            <a:custGeom>
              <a:avLst/>
              <a:gdLst>
                <a:gd name="T0" fmla="*/ 34 w 36"/>
                <a:gd name="T1" fmla="*/ 3 h 8"/>
                <a:gd name="T2" fmla="*/ 3 w 36"/>
                <a:gd name="T3" fmla="*/ 2 h 8"/>
                <a:gd name="T4" fmla="*/ 3 w 36"/>
                <a:gd name="T5" fmla="*/ 6 h 8"/>
                <a:gd name="T6" fmla="*/ 32 w 36"/>
                <a:gd name="T7" fmla="*/ 7 h 8"/>
                <a:gd name="T8" fmla="*/ 34 w 36"/>
                <a:gd name="T9" fmla="*/ 3 h 8"/>
              </a:gdLst>
              <a:ahLst/>
              <a:cxnLst>
                <a:cxn ang="0">
                  <a:pos x="T0" y="T1"/>
                </a:cxn>
                <a:cxn ang="0">
                  <a:pos x="T2" y="T3"/>
                </a:cxn>
                <a:cxn ang="0">
                  <a:pos x="T4" y="T5"/>
                </a:cxn>
                <a:cxn ang="0">
                  <a:pos x="T6" y="T7"/>
                </a:cxn>
                <a:cxn ang="0">
                  <a:pos x="T8" y="T9"/>
                </a:cxn>
              </a:cxnLst>
              <a:rect l="0" t="0" r="r" b="b"/>
              <a:pathLst>
                <a:path w="36" h="8">
                  <a:moveTo>
                    <a:pt x="34" y="3"/>
                  </a:moveTo>
                  <a:cubicBezTo>
                    <a:pt x="24" y="0"/>
                    <a:pt x="14" y="1"/>
                    <a:pt x="3" y="2"/>
                  </a:cubicBezTo>
                  <a:cubicBezTo>
                    <a:pt x="1" y="2"/>
                    <a:pt x="0" y="7"/>
                    <a:pt x="3" y="6"/>
                  </a:cubicBezTo>
                  <a:cubicBezTo>
                    <a:pt x="13" y="5"/>
                    <a:pt x="23" y="4"/>
                    <a:pt x="32" y="7"/>
                  </a:cubicBezTo>
                  <a:cubicBezTo>
                    <a:pt x="35" y="8"/>
                    <a:pt x="36" y="4"/>
                    <a:pt x="34"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8" name="Freeform 55"/>
            <p:cNvSpPr/>
            <p:nvPr/>
          </p:nvSpPr>
          <p:spPr bwMode="auto">
            <a:xfrm>
              <a:off x="2280" y="4100"/>
              <a:ext cx="106" cy="15"/>
            </a:xfrm>
            <a:custGeom>
              <a:avLst/>
              <a:gdLst>
                <a:gd name="T0" fmla="*/ 27 w 30"/>
                <a:gd name="T1" fmla="*/ 1 h 5"/>
                <a:gd name="T2" fmla="*/ 3 w 30"/>
                <a:gd name="T3" fmla="*/ 0 h 5"/>
                <a:gd name="T4" fmla="*/ 3 w 30"/>
                <a:gd name="T5" fmla="*/ 4 h 5"/>
                <a:gd name="T6" fmla="*/ 27 w 30"/>
                <a:gd name="T7" fmla="*/ 5 h 5"/>
                <a:gd name="T8" fmla="*/ 27 w 30"/>
                <a:gd name="T9" fmla="*/ 1 h 5"/>
              </a:gdLst>
              <a:ahLst/>
              <a:cxnLst>
                <a:cxn ang="0">
                  <a:pos x="T0" y="T1"/>
                </a:cxn>
                <a:cxn ang="0">
                  <a:pos x="T2" y="T3"/>
                </a:cxn>
                <a:cxn ang="0">
                  <a:pos x="T4" y="T5"/>
                </a:cxn>
                <a:cxn ang="0">
                  <a:pos x="T6" y="T7"/>
                </a:cxn>
                <a:cxn ang="0">
                  <a:pos x="T8" y="T9"/>
                </a:cxn>
              </a:cxnLst>
              <a:rect l="0" t="0" r="r" b="b"/>
              <a:pathLst>
                <a:path w="30" h="5">
                  <a:moveTo>
                    <a:pt x="27" y="1"/>
                  </a:moveTo>
                  <a:cubicBezTo>
                    <a:pt x="19" y="1"/>
                    <a:pt x="11" y="0"/>
                    <a:pt x="3" y="0"/>
                  </a:cubicBezTo>
                  <a:cubicBezTo>
                    <a:pt x="0" y="0"/>
                    <a:pt x="0" y="4"/>
                    <a:pt x="3" y="4"/>
                  </a:cubicBezTo>
                  <a:cubicBezTo>
                    <a:pt x="11" y="4"/>
                    <a:pt x="19" y="5"/>
                    <a:pt x="27" y="5"/>
                  </a:cubicBezTo>
                  <a:cubicBezTo>
                    <a:pt x="30" y="5"/>
                    <a:pt x="30" y="1"/>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89" name="Freeform 56"/>
            <p:cNvSpPr/>
            <p:nvPr/>
          </p:nvSpPr>
          <p:spPr bwMode="auto">
            <a:xfrm>
              <a:off x="2414" y="4097"/>
              <a:ext cx="103" cy="30"/>
            </a:xfrm>
            <a:custGeom>
              <a:avLst/>
              <a:gdLst>
                <a:gd name="T0" fmla="*/ 24 w 29"/>
                <a:gd name="T1" fmla="*/ 1 h 10"/>
                <a:gd name="T2" fmla="*/ 4 w 29"/>
                <a:gd name="T3" fmla="*/ 3 h 10"/>
                <a:gd name="T4" fmla="*/ 2 w 29"/>
                <a:gd name="T5" fmla="*/ 7 h 10"/>
                <a:gd name="T6" fmla="*/ 26 w 29"/>
                <a:gd name="T7" fmla="*/ 5 h 10"/>
                <a:gd name="T8" fmla="*/ 24 w 29"/>
                <a:gd name="T9" fmla="*/ 1 h 10"/>
              </a:gdLst>
              <a:ahLst/>
              <a:cxnLst>
                <a:cxn ang="0">
                  <a:pos x="T0" y="T1"/>
                </a:cxn>
                <a:cxn ang="0">
                  <a:pos x="T2" y="T3"/>
                </a:cxn>
                <a:cxn ang="0">
                  <a:pos x="T4" y="T5"/>
                </a:cxn>
                <a:cxn ang="0">
                  <a:pos x="T6" y="T7"/>
                </a:cxn>
                <a:cxn ang="0">
                  <a:pos x="T8" y="T9"/>
                </a:cxn>
              </a:cxnLst>
              <a:rect l="0" t="0" r="r" b="b"/>
              <a:pathLst>
                <a:path w="29" h="10">
                  <a:moveTo>
                    <a:pt x="24" y="1"/>
                  </a:moveTo>
                  <a:cubicBezTo>
                    <a:pt x="18" y="2"/>
                    <a:pt x="10" y="5"/>
                    <a:pt x="4" y="3"/>
                  </a:cubicBezTo>
                  <a:cubicBezTo>
                    <a:pt x="1" y="2"/>
                    <a:pt x="0" y="6"/>
                    <a:pt x="2" y="7"/>
                  </a:cubicBezTo>
                  <a:cubicBezTo>
                    <a:pt x="10" y="10"/>
                    <a:pt x="18" y="6"/>
                    <a:pt x="26" y="5"/>
                  </a:cubicBezTo>
                  <a:cubicBezTo>
                    <a:pt x="29"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0" name="Freeform 57"/>
            <p:cNvSpPr/>
            <p:nvPr/>
          </p:nvSpPr>
          <p:spPr bwMode="auto">
            <a:xfrm>
              <a:off x="2534" y="4097"/>
              <a:ext cx="120" cy="21"/>
            </a:xfrm>
            <a:custGeom>
              <a:avLst/>
              <a:gdLst>
                <a:gd name="T0" fmla="*/ 31 w 34"/>
                <a:gd name="T1" fmla="*/ 2 h 7"/>
                <a:gd name="T2" fmla="*/ 3 w 34"/>
                <a:gd name="T3" fmla="*/ 2 h 7"/>
                <a:gd name="T4" fmla="*/ 3 w 34"/>
                <a:gd name="T5" fmla="*/ 6 h 7"/>
                <a:gd name="T6" fmla="*/ 29 w 34"/>
                <a:gd name="T7" fmla="*/ 6 h 7"/>
                <a:gd name="T8" fmla="*/ 31 w 34"/>
                <a:gd name="T9" fmla="*/ 2 h 7"/>
              </a:gdLst>
              <a:ahLst/>
              <a:cxnLst>
                <a:cxn ang="0">
                  <a:pos x="T0" y="T1"/>
                </a:cxn>
                <a:cxn ang="0">
                  <a:pos x="T2" y="T3"/>
                </a:cxn>
                <a:cxn ang="0">
                  <a:pos x="T4" y="T5"/>
                </a:cxn>
                <a:cxn ang="0">
                  <a:pos x="T6" y="T7"/>
                </a:cxn>
                <a:cxn ang="0">
                  <a:pos x="T8" y="T9"/>
                </a:cxn>
              </a:cxnLst>
              <a:rect l="0" t="0" r="r" b="b"/>
              <a:pathLst>
                <a:path w="34" h="7">
                  <a:moveTo>
                    <a:pt x="31" y="2"/>
                  </a:moveTo>
                  <a:cubicBezTo>
                    <a:pt x="21" y="0"/>
                    <a:pt x="12" y="0"/>
                    <a:pt x="3" y="2"/>
                  </a:cubicBezTo>
                  <a:cubicBezTo>
                    <a:pt x="0" y="2"/>
                    <a:pt x="0" y="7"/>
                    <a:pt x="3" y="6"/>
                  </a:cubicBezTo>
                  <a:cubicBezTo>
                    <a:pt x="12" y="5"/>
                    <a:pt x="21" y="4"/>
                    <a:pt x="29" y="6"/>
                  </a:cubicBezTo>
                  <a:cubicBezTo>
                    <a:pt x="32" y="7"/>
                    <a:pt x="34" y="2"/>
                    <a:pt x="31"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1" name="Freeform 58"/>
            <p:cNvSpPr/>
            <p:nvPr/>
          </p:nvSpPr>
          <p:spPr bwMode="auto">
            <a:xfrm>
              <a:off x="2682" y="4103"/>
              <a:ext cx="110" cy="21"/>
            </a:xfrm>
            <a:custGeom>
              <a:avLst/>
              <a:gdLst>
                <a:gd name="T0" fmla="*/ 26 w 31"/>
                <a:gd name="T1" fmla="*/ 1 h 7"/>
                <a:gd name="T2" fmla="*/ 4 w 31"/>
                <a:gd name="T3" fmla="*/ 1 h 7"/>
                <a:gd name="T4" fmla="*/ 3 w 31"/>
                <a:gd name="T5" fmla="*/ 5 h 7"/>
                <a:gd name="T6" fmla="*/ 28 w 31"/>
                <a:gd name="T7" fmla="*/ 5 h 7"/>
                <a:gd name="T8" fmla="*/ 26 w 31"/>
                <a:gd name="T9" fmla="*/ 1 h 7"/>
              </a:gdLst>
              <a:ahLst/>
              <a:cxnLst>
                <a:cxn ang="0">
                  <a:pos x="T0" y="T1"/>
                </a:cxn>
                <a:cxn ang="0">
                  <a:pos x="T2" y="T3"/>
                </a:cxn>
                <a:cxn ang="0">
                  <a:pos x="T4" y="T5"/>
                </a:cxn>
                <a:cxn ang="0">
                  <a:pos x="T6" y="T7"/>
                </a:cxn>
                <a:cxn ang="0">
                  <a:pos x="T8" y="T9"/>
                </a:cxn>
              </a:cxnLst>
              <a:rect l="0" t="0" r="r" b="b"/>
              <a:pathLst>
                <a:path w="31" h="7">
                  <a:moveTo>
                    <a:pt x="26" y="1"/>
                  </a:moveTo>
                  <a:cubicBezTo>
                    <a:pt x="19" y="2"/>
                    <a:pt x="12" y="3"/>
                    <a:pt x="4" y="1"/>
                  </a:cubicBezTo>
                  <a:cubicBezTo>
                    <a:pt x="2" y="0"/>
                    <a:pt x="0" y="4"/>
                    <a:pt x="3" y="5"/>
                  </a:cubicBezTo>
                  <a:cubicBezTo>
                    <a:pt x="11" y="7"/>
                    <a:pt x="20" y="6"/>
                    <a:pt x="28" y="5"/>
                  </a:cubicBezTo>
                  <a:cubicBezTo>
                    <a:pt x="31"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2" name="Freeform 59"/>
            <p:cNvSpPr/>
            <p:nvPr/>
          </p:nvSpPr>
          <p:spPr bwMode="auto">
            <a:xfrm>
              <a:off x="2848" y="4094"/>
              <a:ext cx="102" cy="24"/>
            </a:xfrm>
            <a:custGeom>
              <a:avLst/>
              <a:gdLst>
                <a:gd name="T0" fmla="*/ 26 w 29"/>
                <a:gd name="T1" fmla="*/ 3 h 8"/>
                <a:gd name="T2" fmla="*/ 3 w 29"/>
                <a:gd name="T3" fmla="*/ 3 h 8"/>
                <a:gd name="T4" fmla="*/ 3 w 29"/>
                <a:gd name="T5" fmla="*/ 7 h 8"/>
                <a:gd name="T6" fmla="*/ 25 w 29"/>
                <a:gd name="T7" fmla="*/ 7 h 8"/>
                <a:gd name="T8" fmla="*/ 26 w 29"/>
                <a:gd name="T9" fmla="*/ 3 h 8"/>
              </a:gdLst>
              <a:ahLst/>
              <a:cxnLst>
                <a:cxn ang="0">
                  <a:pos x="T0" y="T1"/>
                </a:cxn>
                <a:cxn ang="0">
                  <a:pos x="T2" y="T3"/>
                </a:cxn>
                <a:cxn ang="0">
                  <a:pos x="T4" y="T5"/>
                </a:cxn>
                <a:cxn ang="0">
                  <a:pos x="T6" y="T7"/>
                </a:cxn>
                <a:cxn ang="0">
                  <a:pos x="T8" y="T9"/>
                </a:cxn>
              </a:cxnLst>
              <a:rect l="0" t="0" r="r" b="b"/>
              <a:pathLst>
                <a:path w="29" h="8">
                  <a:moveTo>
                    <a:pt x="26" y="3"/>
                  </a:moveTo>
                  <a:cubicBezTo>
                    <a:pt x="18" y="0"/>
                    <a:pt x="11" y="2"/>
                    <a:pt x="3" y="3"/>
                  </a:cubicBezTo>
                  <a:cubicBezTo>
                    <a:pt x="0" y="3"/>
                    <a:pt x="0" y="7"/>
                    <a:pt x="3" y="7"/>
                  </a:cubicBezTo>
                  <a:cubicBezTo>
                    <a:pt x="11" y="7"/>
                    <a:pt x="18" y="4"/>
                    <a:pt x="25" y="7"/>
                  </a:cubicBezTo>
                  <a:cubicBezTo>
                    <a:pt x="28" y="8"/>
                    <a:pt x="29" y="4"/>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3" name="Freeform 60"/>
            <p:cNvSpPr/>
            <p:nvPr/>
          </p:nvSpPr>
          <p:spPr bwMode="auto">
            <a:xfrm>
              <a:off x="2993" y="4103"/>
              <a:ext cx="81" cy="12"/>
            </a:xfrm>
            <a:custGeom>
              <a:avLst/>
              <a:gdLst>
                <a:gd name="T0" fmla="*/ 20 w 23"/>
                <a:gd name="T1" fmla="*/ 0 h 4"/>
                <a:gd name="T2" fmla="*/ 3 w 23"/>
                <a:gd name="T3" fmla="*/ 0 h 4"/>
                <a:gd name="T4" fmla="*/ 3 w 23"/>
                <a:gd name="T5" fmla="*/ 4 h 4"/>
                <a:gd name="T6" fmla="*/ 20 w 23"/>
                <a:gd name="T7" fmla="*/ 4 h 4"/>
                <a:gd name="T8" fmla="*/ 20 w 23"/>
                <a:gd name="T9" fmla="*/ 0 h 4"/>
              </a:gdLst>
              <a:ahLst/>
              <a:cxnLst>
                <a:cxn ang="0">
                  <a:pos x="T0" y="T1"/>
                </a:cxn>
                <a:cxn ang="0">
                  <a:pos x="T2" y="T3"/>
                </a:cxn>
                <a:cxn ang="0">
                  <a:pos x="T4" y="T5"/>
                </a:cxn>
                <a:cxn ang="0">
                  <a:pos x="T6" y="T7"/>
                </a:cxn>
                <a:cxn ang="0">
                  <a:pos x="T8" y="T9"/>
                </a:cxn>
              </a:cxnLst>
              <a:rect l="0" t="0" r="r" b="b"/>
              <a:pathLst>
                <a:path w="23" h="4">
                  <a:moveTo>
                    <a:pt x="20" y="0"/>
                  </a:moveTo>
                  <a:cubicBezTo>
                    <a:pt x="3" y="0"/>
                    <a:pt x="3" y="0"/>
                    <a:pt x="3" y="0"/>
                  </a:cubicBezTo>
                  <a:cubicBezTo>
                    <a:pt x="0" y="0"/>
                    <a:pt x="0" y="4"/>
                    <a:pt x="3" y="4"/>
                  </a:cubicBezTo>
                  <a:cubicBezTo>
                    <a:pt x="20" y="4"/>
                    <a:pt x="20" y="4"/>
                    <a:pt x="20" y="4"/>
                  </a:cubicBezTo>
                  <a:cubicBezTo>
                    <a:pt x="23" y="4"/>
                    <a:pt x="23" y="0"/>
                    <a:pt x="20"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4" name="Freeform 61"/>
            <p:cNvSpPr/>
            <p:nvPr/>
          </p:nvSpPr>
          <p:spPr bwMode="auto">
            <a:xfrm>
              <a:off x="3155" y="4100"/>
              <a:ext cx="88" cy="24"/>
            </a:xfrm>
            <a:custGeom>
              <a:avLst/>
              <a:gdLst>
                <a:gd name="T0" fmla="*/ 22 w 25"/>
                <a:gd name="T1" fmla="*/ 3 h 8"/>
                <a:gd name="T2" fmla="*/ 3 w 25"/>
                <a:gd name="T3" fmla="*/ 3 h 8"/>
                <a:gd name="T4" fmla="*/ 5 w 25"/>
                <a:gd name="T5" fmla="*/ 7 h 8"/>
                <a:gd name="T6" fmla="*/ 21 w 25"/>
                <a:gd name="T7" fmla="*/ 7 h 8"/>
                <a:gd name="T8" fmla="*/ 22 w 25"/>
                <a:gd name="T9" fmla="*/ 3 h 8"/>
              </a:gdLst>
              <a:ahLst/>
              <a:cxnLst>
                <a:cxn ang="0">
                  <a:pos x="T0" y="T1"/>
                </a:cxn>
                <a:cxn ang="0">
                  <a:pos x="T2" y="T3"/>
                </a:cxn>
                <a:cxn ang="0">
                  <a:pos x="T4" y="T5"/>
                </a:cxn>
                <a:cxn ang="0">
                  <a:pos x="T6" y="T7"/>
                </a:cxn>
                <a:cxn ang="0">
                  <a:pos x="T8" y="T9"/>
                </a:cxn>
              </a:cxnLst>
              <a:rect l="0" t="0" r="r" b="b"/>
              <a:pathLst>
                <a:path w="25" h="8">
                  <a:moveTo>
                    <a:pt x="22" y="3"/>
                  </a:moveTo>
                  <a:cubicBezTo>
                    <a:pt x="16" y="2"/>
                    <a:pt x="9" y="0"/>
                    <a:pt x="3" y="3"/>
                  </a:cubicBezTo>
                  <a:cubicBezTo>
                    <a:pt x="0" y="4"/>
                    <a:pt x="2" y="8"/>
                    <a:pt x="5" y="7"/>
                  </a:cubicBezTo>
                  <a:cubicBezTo>
                    <a:pt x="10" y="5"/>
                    <a:pt x="16" y="6"/>
                    <a:pt x="21" y="7"/>
                  </a:cubicBezTo>
                  <a:cubicBezTo>
                    <a:pt x="24" y="8"/>
                    <a:pt x="25" y="3"/>
                    <a:pt x="22"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5" name="Freeform 62"/>
            <p:cNvSpPr/>
            <p:nvPr/>
          </p:nvSpPr>
          <p:spPr bwMode="auto">
            <a:xfrm>
              <a:off x="3300" y="4106"/>
              <a:ext cx="109" cy="18"/>
            </a:xfrm>
            <a:custGeom>
              <a:avLst/>
              <a:gdLst>
                <a:gd name="T0" fmla="*/ 28 w 31"/>
                <a:gd name="T1" fmla="*/ 0 h 6"/>
                <a:gd name="T2" fmla="*/ 3 w 31"/>
                <a:gd name="T3" fmla="*/ 1 h 6"/>
                <a:gd name="T4" fmla="*/ 3 w 31"/>
                <a:gd name="T5" fmla="*/ 5 h 6"/>
                <a:gd name="T6" fmla="*/ 28 w 31"/>
                <a:gd name="T7" fmla="*/ 4 h 6"/>
                <a:gd name="T8" fmla="*/ 28 w 31"/>
                <a:gd name="T9" fmla="*/ 0 h 6"/>
              </a:gdLst>
              <a:ahLst/>
              <a:cxnLst>
                <a:cxn ang="0">
                  <a:pos x="T0" y="T1"/>
                </a:cxn>
                <a:cxn ang="0">
                  <a:pos x="T2" y="T3"/>
                </a:cxn>
                <a:cxn ang="0">
                  <a:pos x="T4" y="T5"/>
                </a:cxn>
                <a:cxn ang="0">
                  <a:pos x="T6" y="T7"/>
                </a:cxn>
                <a:cxn ang="0">
                  <a:pos x="T8" y="T9"/>
                </a:cxn>
              </a:cxnLst>
              <a:rect l="0" t="0" r="r" b="b"/>
              <a:pathLst>
                <a:path w="31" h="6">
                  <a:moveTo>
                    <a:pt x="28" y="0"/>
                  </a:moveTo>
                  <a:cubicBezTo>
                    <a:pt x="20" y="0"/>
                    <a:pt x="11" y="0"/>
                    <a:pt x="3" y="1"/>
                  </a:cubicBezTo>
                  <a:cubicBezTo>
                    <a:pt x="0" y="1"/>
                    <a:pt x="0" y="6"/>
                    <a:pt x="3" y="5"/>
                  </a:cubicBezTo>
                  <a:cubicBezTo>
                    <a:pt x="11" y="4"/>
                    <a:pt x="20" y="4"/>
                    <a:pt x="28" y="4"/>
                  </a:cubicBezTo>
                  <a:cubicBezTo>
                    <a:pt x="31" y="4"/>
                    <a:pt x="31" y="0"/>
                    <a:pt x="28"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6" name="Freeform 63"/>
            <p:cNvSpPr/>
            <p:nvPr/>
          </p:nvSpPr>
          <p:spPr bwMode="auto">
            <a:xfrm>
              <a:off x="3434" y="4100"/>
              <a:ext cx="99" cy="24"/>
            </a:xfrm>
            <a:custGeom>
              <a:avLst/>
              <a:gdLst>
                <a:gd name="T0" fmla="*/ 24 w 28"/>
                <a:gd name="T1" fmla="*/ 1 h 8"/>
                <a:gd name="T2" fmla="*/ 4 w 28"/>
                <a:gd name="T3" fmla="*/ 2 h 8"/>
                <a:gd name="T4" fmla="*/ 3 w 28"/>
                <a:gd name="T5" fmla="*/ 6 h 8"/>
                <a:gd name="T6" fmla="*/ 26 w 28"/>
                <a:gd name="T7" fmla="*/ 5 h 8"/>
                <a:gd name="T8" fmla="*/ 24 w 28"/>
                <a:gd name="T9" fmla="*/ 1 h 8"/>
              </a:gdLst>
              <a:ahLst/>
              <a:cxnLst>
                <a:cxn ang="0">
                  <a:pos x="T0" y="T1"/>
                </a:cxn>
                <a:cxn ang="0">
                  <a:pos x="T2" y="T3"/>
                </a:cxn>
                <a:cxn ang="0">
                  <a:pos x="T4" y="T5"/>
                </a:cxn>
                <a:cxn ang="0">
                  <a:pos x="T6" y="T7"/>
                </a:cxn>
                <a:cxn ang="0">
                  <a:pos x="T8" y="T9"/>
                </a:cxn>
              </a:cxnLst>
              <a:rect l="0" t="0" r="r" b="b"/>
              <a:pathLst>
                <a:path w="28" h="8">
                  <a:moveTo>
                    <a:pt x="24" y="1"/>
                  </a:moveTo>
                  <a:cubicBezTo>
                    <a:pt x="18" y="2"/>
                    <a:pt x="11" y="4"/>
                    <a:pt x="4" y="2"/>
                  </a:cubicBezTo>
                  <a:cubicBezTo>
                    <a:pt x="2" y="1"/>
                    <a:pt x="0" y="5"/>
                    <a:pt x="3" y="6"/>
                  </a:cubicBezTo>
                  <a:cubicBezTo>
                    <a:pt x="11" y="8"/>
                    <a:pt x="18" y="6"/>
                    <a:pt x="26" y="5"/>
                  </a:cubicBezTo>
                  <a:cubicBezTo>
                    <a:pt x="28" y="5"/>
                    <a:pt x="27" y="0"/>
                    <a:pt x="24"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7" name="Freeform 64"/>
            <p:cNvSpPr/>
            <p:nvPr/>
          </p:nvSpPr>
          <p:spPr bwMode="auto">
            <a:xfrm>
              <a:off x="3564" y="4097"/>
              <a:ext cx="103" cy="21"/>
            </a:xfrm>
            <a:custGeom>
              <a:avLst/>
              <a:gdLst>
                <a:gd name="T0" fmla="*/ 26 w 29"/>
                <a:gd name="T1" fmla="*/ 3 h 7"/>
                <a:gd name="T2" fmla="*/ 4 w 29"/>
                <a:gd name="T3" fmla="*/ 1 h 7"/>
                <a:gd name="T4" fmla="*/ 3 w 29"/>
                <a:gd name="T5" fmla="*/ 5 h 7"/>
                <a:gd name="T6" fmla="*/ 26 w 29"/>
                <a:gd name="T7" fmla="*/ 7 h 7"/>
                <a:gd name="T8" fmla="*/ 26 w 29"/>
                <a:gd name="T9" fmla="*/ 3 h 7"/>
              </a:gdLst>
              <a:ahLst/>
              <a:cxnLst>
                <a:cxn ang="0">
                  <a:pos x="T0" y="T1"/>
                </a:cxn>
                <a:cxn ang="0">
                  <a:pos x="T2" y="T3"/>
                </a:cxn>
                <a:cxn ang="0">
                  <a:pos x="T4" y="T5"/>
                </a:cxn>
                <a:cxn ang="0">
                  <a:pos x="T6" y="T7"/>
                </a:cxn>
                <a:cxn ang="0">
                  <a:pos x="T8" y="T9"/>
                </a:cxn>
              </a:cxnLst>
              <a:rect l="0" t="0" r="r" b="b"/>
              <a:pathLst>
                <a:path w="29" h="7">
                  <a:moveTo>
                    <a:pt x="26" y="3"/>
                  </a:moveTo>
                  <a:cubicBezTo>
                    <a:pt x="19" y="3"/>
                    <a:pt x="11" y="3"/>
                    <a:pt x="4" y="1"/>
                  </a:cubicBezTo>
                  <a:cubicBezTo>
                    <a:pt x="2" y="0"/>
                    <a:pt x="0" y="4"/>
                    <a:pt x="3" y="5"/>
                  </a:cubicBezTo>
                  <a:cubicBezTo>
                    <a:pt x="10" y="7"/>
                    <a:pt x="19" y="7"/>
                    <a:pt x="26" y="7"/>
                  </a:cubicBezTo>
                  <a:cubicBezTo>
                    <a:pt x="29" y="7"/>
                    <a:pt x="29" y="3"/>
                    <a:pt x="26" y="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8" name="Freeform 65"/>
            <p:cNvSpPr/>
            <p:nvPr/>
          </p:nvSpPr>
          <p:spPr bwMode="auto">
            <a:xfrm>
              <a:off x="3698" y="4094"/>
              <a:ext cx="106" cy="18"/>
            </a:xfrm>
            <a:custGeom>
              <a:avLst/>
              <a:gdLst>
                <a:gd name="T0" fmla="*/ 27 w 30"/>
                <a:gd name="T1" fmla="*/ 1 h 6"/>
                <a:gd name="T2" fmla="*/ 3 w 30"/>
                <a:gd name="T3" fmla="*/ 2 h 6"/>
                <a:gd name="T4" fmla="*/ 3 w 30"/>
                <a:gd name="T5" fmla="*/ 6 h 6"/>
                <a:gd name="T6" fmla="*/ 27 w 30"/>
                <a:gd name="T7" fmla="*/ 5 h 6"/>
                <a:gd name="T8" fmla="*/ 27 w 30"/>
                <a:gd name="T9" fmla="*/ 1 h 6"/>
              </a:gdLst>
              <a:ahLst/>
              <a:cxnLst>
                <a:cxn ang="0">
                  <a:pos x="T0" y="T1"/>
                </a:cxn>
                <a:cxn ang="0">
                  <a:pos x="T2" y="T3"/>
                </a:cxn>
                <a:cxn ang="0">
                  <a:pos x="T4" y="T5"/>
                </a:cxn>
                <a:cxn ang="0">
                  <a:pos x="T6" y="T7"/>
                </a:cxn>
                <a:cxn ang="0">
                  <a:pos x="T8" y="T9"/>
                </a:cxn>
              </a:cxnLst>
              <a:rect l="0" t="0" r="r" b="b"/>
              <a:pathLst>
                <a:path w="30" h="6">
                  <a:moveTo>
                    <a:pt x="27" y="1"/>
                  </a:moveTo>
                  <a:cubicBezTo>
                    <a:pt x="19" y="1"/>
                    <a:pt x="11" y="1"/>
                    <a:pt x="3" y="2"/>
                  </a:cubicBezTo>
                  <a:cubicBezTo>
                    <a:pt x="0" y="2"/>
                    <a:pt x="0" y="6"/>
                    <a:pt x="3" y="6"/>
                  </a:cubicBezTo>
                  <a:cubicBezTo>
                    <a:pt x="11" y="6"/>
                    <a:pt x="19" y="5"/>
                    <a:pt x="27" y="5"/>
                  </a:cubicBezTo>
                  <a:cubicBezTo>
                    <a:pt x="30" y="5"/>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099" name="Freeform 66"/>
            <p:cNvSpPr/>
            <p:nvPr/>
          </p:nvSpPr>
          <p:spPr bwMode="auto">
            <a:xfrm>
              <a:off x="3846" y="4103"/>
              <a:ext cx="85" cy="18"/>
            </a:xfrm>
            <a:custGeom>
              <a:avLst/>
              <a:gdLst>
                <a:gd name="T0" fmla="*/ 21 w 24"/>
                <a:gd name="T1" fmla="*/ 1 h 6"/>
                <a:gd name="T2" fmla="*/ 3 w 24"/>
                <a:gd name="T3" fmla="*/ 0 h 6"/>
                <a:gd name="T4" fmla="*/ 3 w 24"/>
                <a:gd name="T5" fmla="*/ 4 h 6"/>
                <a:gd name="T6" fmla="*/ 20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5" y="0"/>
                    <a:pt x="9" y="0"/>
                    <a:pt x="3" y="0"/>
                  </a:cubicBezTo>
                  <a:cubicBezTo>
                    <a:pt x="0" y="0"/>
                    <a:pt x="0" y="4"/>
                    <a:pt x="3" y="4"/>
                  </a:cubicBezTo>
                  <a:cubicBezTo>
                    <a:pt x="9" y="4"/>
                    <a:pt x="14" y="4"/>
                    <a:pt x="20" y="5"/>
                  </a:cubicBezTo>
                  <a:cubicBezTo>
                    <a:pt x="23" y="6"/>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0" name="Freeform 67"/>
            <p:cNvSpPr/>
            <p:nvPr/>
          </p:nvSpPr>
          <p:spPr bwMode="auto">
            <a:xfrm>
              <a:off x="3977" y="4094"/>
              <a:ext cx="109" cy="24"/>
            </a:xfrm>
            <a:custGeom>
              <a:avLst/>
              <a:gdLst>
                <a:gd name="T0" fmla="*/ 28 w 31"/>
                <a:gd name="T1" fmla="*/ 2 h 8"/>
                <a:gd name="T2" fmla="*/ 3 w 31"/>
                <a:gd name="T3" fmla="*/ 3 h 8"/>
                <a:gd name="T4" fmla="*/ 4 w 31"/>
                <a:gd name="T5" fmla="*/ 7 h 8"/>
                <a:gd name="T6" fmla="*/ 28 w 31"/>
                <a:gd name="T7" fmla="*/ 6 h 8"/>
                <a:gd name="T8" fmla="*/ 28 w 31"/>
                <a:gd name="T9" fmla="*/ 2 h 8"/>
              </a:gdLst>
              <a:ahLst/>
              <a:cxnLst>
                <a:cxn ang="0">
                  <a:pos x="T0" y="T1"/>
                </a:cxn>
                <a:cxn ang="0">
                  <a:pos x="T2" y="T3"/>
                </a:cxn>
                <a:cxn ang="0">
                  <a:pos x="T4" y="T5"/>
                </a:cxn>
                <a:cxn ang="0">
                  <a:pos x="T6" y="T7"/>
                </a:cxn>
                <a:cxn ang="0">
                  <a:pos x="T8" y="T9"/>
                </a:cxn>
              </a:cxnLst>
              <a:rect l="0" t="0" r="r" b="b"/>
              <a:pathLst>
                <a:path w="31" h="8">
                  <a:moveTo>
                    <a:pt x="28" y="2"/>
                  </a:moveTo>
                  <a:cubicBezTo>
                    <a:pt x="20" y="2"/>
                    <a:pt x="11" y="0"/>
                    <a:pt x="3" y="3"/>
                  </a:cubicBezTo>
                  <a:cubicBezTo>
                    <a:pt x="0" y="4"/>
                    <a:pt x="2" y="8"/>
                    <a:pt x="4" y="7"/>
                  </a:cubicBezTo>
                  <a:cubicBezTo>
                    <a:pt x="12" y="5"/>
                    <a:pt x="20"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1" name="Freeform 68"/>
            <p:cNvSpPr/>
            <p:nvPr/>
          </p:nvSpPr>
          <p:spPr bwMode="auto">
            <a:xfrm>
              <a:off x="4129" y="4092"/>
              <a:ext cx="102" cy="17"/>
            </a:xfrm>
            <a:custGeom>
              <a:avLst/>
              <a:gdLst>
                <a:gd name="T0" fmla="*/ 25 w 29"/>
                <a:gd name="T1" fmla="*/ 1 h 6"/>
                <a:gd name="T2" fmla="*/ 3 w 29"/>
                <a:gd name="T3" fmla="*/ 2 h 6"/>
                <a:gd name="T4" fmla="*/ 3 w 29"/>
                <a:gd name="T5" fmla="*/ 6 h 6"/>
                <a:gd name="T6" fmla="*/ 26 w 29"/>
                <a:gd name="T7" fmla="*/ 5 h 6"/>
                <a:gd name="T8" fmla="*/ 25 w 29"/>
                <a:gd name="T9" fmla="*/ 1 h 6"/>
              </a:gdLst>
              <a:ahLst/>
              <a:cxnLst>
                <a:cxn ang="0">
                  <a:pos x="T0" y="T1"/>
                </a:cxn>
                <a:cxn ang="0">
                  <a:pos x="T2" y="T3"/>
                </a:cxn>
                <a:cxn ang="0">
                  <a:pos x="T4" y="T5"/>
                </a:cxn>
                <a:cxn ang="0">
                  <a:pos x="T6" y="T7"/>
                </a:cxn>
                <a:cxn ang="0">
                  <a:pos x="T8" y="T9"/>
                </a:cxn>
              </a:cxnLst>
              <a:rect l="0" t="0" r="r" b="b"/>
              <a:pathLst>
                <a:path w="29" h="6">
                  <a:moveTo>
                    <a:pt x="25" y="1"/>
                  </a:moveTo>
                  <a:cubicBezTo>
                    <a:pt x="17" y="2"/>
                    <a:pt x="10" y="2"/>
                    <a:pt x="3" y="2"/>
                  </a:cubicBezTo>
                  <a:cubicBezTo>
                    <a:pt x="0" y="2"/>
                    <a:pt x="0" y="6"/>
                    <a:pt x="3" y="6"/>
                  </a:cubicBezTo>
                  <a:cubicBezTo>
                    <a:pt x="11" y="6"/>
                    <a:pt x="18" y="6"/>
                    <a:pt x="26" y="5"/>
                  </a:cubicBezTo>
                  <a:cubicBezTo>
                    <a:pt x="29" y="4"/>
                    <a:pt x="27" y="0"/>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2" name="Freeform 69"/>
            <p:cNvSpPr/>
            <p:nvPr/>
          </p:nvSpPr>
          <p:spPr bwMode="auto">
            <a:xfrm>
              <a:off x="4273" y="4103"/>
              <a:ext cx="110" cy="21"/>
            </a:xfrm>
            <a:custGeom>
              <a:avLst/>
              <a:gdLst>
                <a:gd name="T0" fmla="*/ 28 w 31"/>
                <a:gd name="T1" fmla="*/ 2 h 7"/>
                <a:gd name="T2" fmla="*/ 3 w 31"/>
                <a:gd name="T3" fmla="*/ 2 h 7"/>
                <a:gd name="T4" fmla="*/ 3 w 31"/>
                <a:gd name="T5" fmla="*/ 6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2"/>
                    <a:pt x="3" y="2"/>
                  </a:cubicBezTo>
                  <a:cubicBezTo>
                    <a:pt x="0" y="2"/>
                    <a:pt x="0" y="6"/>
                    <a:pt x="3" y="6"/>
                  </a:cubicBezTo>
                  <a:cubicBezTo>
                    <a:pt x="11" y="6"/>
                    <a:pt x="19" y="4"/>
                    <a:pt x="27" y="6"/>
                  </a:cubicBezTo>
                  <a:cubicBezTo>
                    <a:pt x="30" y="7"/>
                    <a:pt x="31" y="3"/>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3" name="Freeform 70"/>
            <p:cNvSpPr/>
            <p:nvPr/>
          </p:nvSpPr>
          <p:spPr bwMode="auto">
            <a:xfrm>
              <a:off x="4432" y="4097"/>
              <a:ext cx="95" cy="24"/>
            </a:xfrm>
            <a:custGeom>
              <a:avLst/>
              <a:gdLst>
                <a:gd name="T0" fmla="*/ 23 w 27"/>
                <a:gd name="T1" fmla="*/ 1 h 8"/>
                <a:gd name="T2" fmla="*/ 4 w 27"/>
                <a:gd name="T3" fmla="*/ 2 h 8"/>
                <a:gd name="T4" fmla="*/ 3 w 27"/>
                <a:gd name="T5" fmla="*/ 6 h 8"/>
                <a:gd name="T6" fmla="*/ 24 w 27"/>
                <a:gd name="T7" fmla="*/ 5 h 8"/>
                <a:gd name="T8" fmla="*/ 23 w 27"/>
                <a:gd name="T9" fmla="*/ 1 h 8"/>
              </a:gdLst>
              <a:ahLst/>
              <a:cxnLst>
                <a:cxn ang="0">
                  <a:pos x="T0" y="T1"/>
                </a:cxn>
                <a:cxn ang="0">
                  <a:pos x="T2" y="T3"/>
                </a:cxn>
                <a:cxn ang="0">
                  <a:pos x="T4" y="T5"/>
                </a:cxn>
                <a:cxn ang="0">
                  <a:pos x="T6" y="T7"/>
                </a:cxn>
                <a:cxn ang="0">
                  <a:pos x="T8" y="T9"/>
                </a:cxn>
              </a:cxnLst>
              <a:rect l="0" t="0" r="r" b="b"/>
              <a:pathLst>
                <a:path w="27" h="8">
                  <a:moveTo>
                    <a:pt x="23" y="1"/>
                  </a:moveTo>
                  <a:cubicBezTo>
                    <a:pt x="17" y="2"/>
                    <a:pt x="10" y="3"/>
                    <a:pt x="4" y="2"/>
                  </a:cubicBezTo>
                  <a:cubicBezTo>
                    <a:pt x="1" y="1"/>
                    <a:pt x="0" y="6"/>
                    <a:pt x="3" y="6"/>
                  </a:cubicBezTo>
                  <a:cubicBezTo>
                    <a:pt x="10" y="8"/>
                    <a:pt x="17" y="6"/>
                    <a:pt x="24" y="5"/>
                  </a:cubicBezTo>
                  <a:cubicBezTo>
                    <a:pt x="27" y="5"/>
                    <a:pt x="26"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4" name="Freeform 71"/>
            <p:cNvSpPr/>
            <p:nvPr/>
          </p:nvSpPr>
          <p:spPr bwMode="auto">
            <a:xfrm>
              <a:off x="4580" y="4094"/>
              <a:ext cx="120" cy="27"/>
            </a:xfrm>
            <a:custGeom>
              <a:avLst/>
              <a:gdLst>
                <a:gd name="T0" fmla="*/ 31 w 34"/>
                <a:gd name="T1" fmla="*/ 1 h 9"/>
                <a:gd name="T2" fmla="*/ 18 w 34"/>
                <a:gd name="T3" fmla="*/ 2 h 9"/>
                <a:gd name="T4" fmla="*/ 5 w 34"/>
                <a:gd name="T5" fmla="*/ 1 h 9"/>
                <a:gd name="T6" fmla="*/ 2 w 34"/>
                <a:gd name="T7" fmla="*/ 5 h 9"/>
                <a:gd name="T8" fmla="*/ 31 w 34"/>
                <a:gd name="T9" fmla="*/ 5 h 9"/>
                <a:gd name="T10" fmla="*/ 31 w 34"/>
                <a:gd name="T11" fmla="*/ 1 h 9"/>
              </a:gdLst>
              <a:ahLst/>
              <a:cxnLst>
                <a:cxn ang="0">
                  <a:pos x="T0" y="T1"/>
                </a:cxn>
                <a:cxn ang="0">
                  <a:pos x="T2" y="T3"/>
                </a:cxn>
                <a:cxn ang="0">
                  <a:pos x="T4" y="T5"/>
                </a:cxn>
                <a:cxn ang="0">
                  <a:pos x="T6" y="T7"/>
                </a:cxn>
                <a:cxn ang="0">
                  <a:pos x="T8" y="T9"/>
                </a:cxn>
                <a:cxn ang="0">
                  <a:pos x="T10" y="T11"/>
                </a:cxn>
              </a:cxnLst>
              <a:rect l="0" t="0" r="r" b="b"/>
              <a:pathLst>
                <a:path w="34" h="9">
                  <a:moveTo>
                    <a:pt x="31" y="1"/>
                  </a:moveTo>
                  <a:cubicBezTo>
                    <a:pt x="27" y="1"/>
                    <a:pt x="22" y="1"/>
                    <a:pt x="18" y="2"/>
                  </a:cubicBezTo>
                  <a:cubicBezTo>
                    <a:pt x="14" y="2"/>
                    <a:pt x="9" y="3"/>
                    <a:pt x="5" y="1"/>
                  </a:cubicBezTo>
                  <a:cubicBezTo>
                    <a:pt x="2" y="0"/>
                    <a:pt x="0" y="3"/>
                    <a:pt x="2" y="5"/>
                  </a:cubicBezTo>
                  <a:cubicBezTo>
                    <a:pt x="11" y="9"/>
                    <a:pt x="22" y="5"/>
                    <a:pt x="31" y="5"/>
                  </a:cubicBezTo>
                  <a:cubicBezTo>
                    <a:pt x="34" y="5"/>
                    <a:pt x="34" y="0"/>
                    <a:pt x="3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5" name="Freeform 72"/>
            <p:cNvSpPr/>
            <p:nvPr/>
          </p:nvSpPr>
          <p:spPr bwMode="auto">
            <a:xfrm>
              <a:off x="4735" y="4092"/>
              <a:ext cx="110" cy="20"/>
            </a:xfrm>
            <a:custGeom>
              <a:avLst/>
              <a:gdLst>
                <a:gd name="T0" fmla="*/ 28 w 31"/>
                <a:gd name="T1" fmla="*/ 2 h 7"/>
                <a:gd name="T2" fmla="*/ 3 w 31"/>
                <a:gd name="T3" fmla="*/ 3 h 7"/>
                <a:gd name="T4" fmla="*/ 5 w 31"/>
                <a:gd name="T5" fmla="*/ 7 h 7"/>
                <a:gd name="T6" fmla="*/ 27 w 31"/>
                <a:gd name="T7" fmla="*/ 6 h 7"/>
                <a:gd name="T8" fmla="*/ 28 w 31"/>
                <a:gd name="T9" fmla="*/ 2 h 7"/>
              </a:gdLst>
              <a:ahLst/>
              <a:cxnLst>
                <a:cxn ang="0">
                  <a:pos x="T0" y="T1"/>
                </a:cxn>
                <a:cxn ang="0">
                  <a:pos x="T2" y="T3"/>
                </a:cxn>
                <a:cxn ang="0">
                  <a:pos x="T4" y="T5"/>
                </a:cxn>
                <a:cxn ang="0">
                  <a:pos x="T6" y="T7"/>
                </a:cxn>
                <a:cxn ang="0">
                  <a:pos x="T8" y="T9"/>
                </a:cxn>
              </a:cxnLst>
              <a:rect l="0" t="0" r="r" b="b"/>
              <a:pathLst>
                <a:path w="31" h="7">
                  <a:moveTo>
                    <a:pt x="28" y="2"/>
                  </a:moveTo>
                  <a:cubicBezTo>
                    <a:pt x="20" y="0"/>
                    <a:pt x="11" y="1"/>
                    <a:pt x="3" y="3"/>
                  </a:cubicBezTo>
                  <a:cubicBezTo>
                    <a:pt x="0" y="3"/>
                    <a:pt x="2" y="7"/>
                    <a:pt x="5" y="7"/>
                  </a:cubicBezTo>
                  <a:cubicBezTo>
                    <a:pt x="12" y="6"/>
                    <a:pt x="19" y="4"/>
                    <a:pt x="27" y="6"/>
                  </a:cubicBezTo>
                  <a:cubicBezTo>
                    <a:pt x="29" y="7"/>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6" name="Freeform 73"/>
            <p:cNvSpPr/>
            <p:nvPr/>
          </p:nvSpPr>
          <p:spPr bwMode="auto">
            <a:xfrm>
              <a:off x="4912" y="4097"/>
              <a:ext cx="84" cy="18"/>
            </a:xfrm>
            <a:custGeom>
              <a:avLst/>
              <a:gdLst>
                <a:gd name="T0" fmla="*/ 21 w 24"/>
                <a:gd name="T1" fmla="*/ 1 h 6"/>
                <a:gd name="T2" fmla="*/ 4 w 24"/>
                <a:gd name="T3" fmla="*/ 1 h 6"/>
                <a:gd name="T4" fmla="*/ 3 w 24"/>
                <a:gd name="T5" fmla="*/ 5 h 6"/>
                <a:gd name="T6" fmla="*/ 21 w 24"/>
                <a:gd name="T7" fmla="*/ 5 h 6"/>
                <a:gd name="T8" fmla="*/ 21 w 24"/>
                <a:gd name="T9" fmla="*/ 1 h 6"/>
              </a:gdLst>
              <a:ahLst/>
              <a:cxnLst>
                <a:cxn ang="0">
                  <a:pos x="T0" y="T1"/>
                </a:cxn>
                <a:cxn ang="0">
                  <a:pos x="T2" y="T3"/>
                </a:cxn>
                <a:cxn ang="0">
                  <a:pos x="T4" y="T5"/>
                </a:cxn>
                <a:cxn ang="0">
                  <a:pos x="T6" y="T7"/>
                </a:cxn>
                <a:cxn ang="0">
                  <a:pos x="T8" y="T9"/>
                </a:cxn>
              </a:cxnLst>
              <a:rect l="0" t="0" r="r" b="b"/>
              <a:pathLst>
                <a:path w="24" h="6">
                  <a:moveTo>
                    <a:pt x="21" y="1"/>
                  </a:moveTo>
                  <a:cubicBezTo>
                    <a:pt x="16" y="1"/>
                    <a:pt x="10" y="2"/>
                    <a:pt x="4" y="1"/>
                  </a:cubicBezTo>
                  <a:cubicBezTo>
                    <a:pt x="1" y="0"/>
                    <a:pt x="0" y="5"/>
                    <a:pt x="3" y="5"/>
                  </a:cubicBezTo>
                  <a:cubicBezTo>
                    <a:pt x="9" y="6"/>
                    <a:pt x="15" y="5"/>
                    <a:pt x="21" y="5"/>
                  </a:cubicBezTo>
                  <a:cubicBezTo>
                    <a:pt x="24" y="5"/>
                    <a:pt x="24" y="1"/>
                    <a:pt x="21"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7" name="Freeform 74"/>
            <p:cNvSpPr/>
            <p:nvPr/>
          </p:nvSpPr>
          <p:spPr bwMode="auto">
            <a:xfrm>
              <a:off x="5060" y="4100"/>
              <a:ext cx="92" cy="18"/>
            </a:xfrm>
            <a:custGeom>
              <a:avLst/>
              <a:gdLst>
                <a:gd name="T0" fmla="*/ 23 w 26"/>
                <a:gd name="T1" fmla="*/ 1 h 6"/>
                <a:gd name="T2" fmla="*/ 3 w 26"/>
                <a:gd name="T3" fmla="*/ 0 h 6"/>
                <a:gd name="T4" fmla="*/ 3 w 26"/>
                <a:gd name="T5" fmla="*/ 4 h 6"/>
                <a:gd name="T6" fmla="*/ 22 w 26"/>
                <a:gd name="T7" fmla="*/ 5 h 6"/>
                <a:gd name="T8" fmla="*/ 23 w 26"/>
                <a:gd name="T9" fmla="*/ 1 h 6"/>
              </a:gdLst>
              <a:ahLst/>
              <a:cxnLst>
                <a:cxn ang="0">
                  <a:pos x="T0" y="T1"/>
                </a:cxn>
                <a:cxn ang="0">
                  <a:pos x="T2" y="T3"/>
                </a:cxn>
                <a:cxn ang="0">
                  <a:pos x="T4" y="T5"/>
                </a:cxn>
                <a:cxn ang="0">
                  <a:pos x="T6" y="T7"/>
                </a:cxn>
                <a:cxn ang="0">
                  <a:pos x="T8" y="T9"/>
                </a:cxn>
              </a:cxnLst>
              <a:rect l="0" t="0" r="r" b="b"/>
              <a:pathLst>
                <a:path w="26" h="6">
                  <a:moveTo>
                    <a:pt x="23" y="1"/>
                  </a:moveTo>
                  <a:cubicBezTo>
                    <a:pt x="16" y="0"/>
                    <a:pt x="9" y="0"/>
                    <a:pt x="3" y="0"/>
                  </a:cubicBezTo>
                  <a:cubicBezTo>
                    <a:pt x="0" y="0"/>
                    <a:pt x="0" y="4"/>
                    <a:pt x="3" y="4"/>
                  </a:cubicBezTo>
                  <a:cubicBezTo>
                    <a:pt x="9" y="4"/>
                    <a:pt x="16" y="4"/>
                    <a:pt x="22" y="5"/>
                  </a:cubicBezTo>
                  <a:cubicBezTo>
                    <a:pt x="25" y="6"/>
                    <a:pt x="26" y="1"/>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8" name="Freeform 75"/>
            <p:cNvSpPr/>
            <p:nvPr/>
          </p:nvSpPr>
          <p:spPr bwMode="auto">
            <a:xfrm>
              <a:off x="5190" y="4094"/>
              <a:ext cx="103" cy="18"/>
            </a:xfrm>
            <a:custGeom>
              <a:avLst/>
              <a:gdLst>
                <a:gd name="T0" fmla="*/ 26 w 29"/>
                <a:gd name="T1" fmla="*/ 1 h 6"/>
                <a:gd name="T2" fmla="*/ 2 w 29"/>
                <a:gd name="T3" fmla="*/ 2 h 6"/>
                <a:gd name="T4" fmla="*/ 2 w 29"/>
                <a:gd name="T5" fmla="*/ 6 h 6"/>
                <a:gd name="T6" fmla="*/ 26 w 29"/>
                <a:gd name="T7" fmla="*/ 5 h 6"/>
                <a:gd name="T8" fmla="*/ 26 w 29"/>
                <a:gd name="T9" fmla="*/ 1 h 6"/>
              </a:gdLst>
              <a:ahLst/>
              <a:cxnLst>
                <a:cxn ang="0">
                  <a:pos x="T0" y="T1"/>
                </a:cxn>
                <a:cxn ang="0">
                  <a:pos x="T2" y="T3"/>
                </a:cxn>
                <a:cxn ang="0">
                  <a:pos x="T4" y="T5"/>
                </a:cxn>
                <a:cxn ang="0">
                  <a:pos x="T6" y="T7"/>
                </a:cxn>
                <a:cxn ang="0">
                  <a:pos x="T8" y="T9"/>
                </a:cxn>
              </a:cxnLst>
              <a:rect l="0" t="0" r="r" b="b"/>
              <a:pathLst>
                <a:path w="29" h="6">
                  <a:moveTo>
                    <a:pt x="26" y="1"/>
                  </a:moveTo>
                  <a:cubicBezTo>
                    <a:pt x="18" y="2"/>
                    <a:pt x="10" y="2"/>
                    <a:pt x="2" y="2"/>
                  </a:cubicBezTo>
                  <a:cubicBezTo>
                    <a:pt x="0" y="2"/>
                    <a:pt x="0" y="6"/>
                    <a:pt x="2" y="6"/>
                  </a:cubicBezTo>
                  <a:cubicBezTo>
                    <a:pt x="10" y="6"/>
                    <a:pt x="18" y="6"/>
                    <a:pt x="26" y="5"/>
                  </a:cubicBezTo>
                  <a:cubicBezTo>
                    <a:pt x="29" y="5"/>
                    <a:pt x="29" y="0"/>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09" name="Freeform 76"/>
            <p:cNvSpPr/>
            <p:nvPr/>
          </p:nvSpPr>
          <p:spPr bwMode="auto">
            <a:xfrm>
              <a:off x="5339" y="4092"/>
              <a:ext cx="116" cy="20"/>
            </a:xfrm>
            <a:custGeom>
              <a:avLst/>
              <a:gdLst>
                <a:gd name="T0" fmla="*/ 30 w 33"/>
                <a:gd name="T1" fmla="*/ 2 h 7"/>
                <a:gd name="T2" fmla="*/ 3 w 33"/>
                <a:gd name="T3" fmla="*/ 0 h 7"/>
                <a:gd name="T4" fmla="*/ 3 w 33"/>
                <a:gd name="T5" fmla="*/ 0 h 7"/>
                <a:gd name="T6" fmla="*/ 3 w 33"/>
                <a:gd name="T7" fmla="*/ 0 h 7"/>
                <a:gd name="T8" fmla="*/ 3 w 33"/>
                <a:gd name="T9" fmla="*/ 5 h 7"/>
                <a:gd name="T10" fmla="*/ 28 w 33"/>
                <a:gd name="T11" fmla="*/ 6 h 7"/>
                <a:gd name="T12" fmla="*/ 30 w 3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3" h="7">
                  <a:moveTo>
                    <a:pt x="30" y="2"/>
                  </a:moveTo>
                  <a:cubicBezTo>
                    <a:pt x="21" y="0"/>
                    <a:pt x="12" y="1"/>
                    <a:pt x="3" y="0"/>
                  </a:cubicBezTo>
                  <a:cubicBezTo>
                    <a:pt x="3" y="0"/>
                    <a:pt x="3" y="0"/>
                    <a:pt x="3" y="0"/>
                  </a:cubicBezTo>
                  <a:cubicBezTo>
                    <a:pt x="3" y="0"/>
                    <a:pt x="3" y="0"/>
                    <a:pt x="3" y="0"/>
                  </a:cubicBezTo>
                  <a:cubicBezTo>
                    <a:pt x="0" y="0"/>
                    <a:pt x="0" y="5"/>
                    <a:pt x="3" y="5"/>
                  </a:cubicBezTo>
                  <a:cubicBezTo>
                    <a:pt x="11" y="6"/>
                    <a:pt x="20" y="4"/>
                    <a:pt x="28" y="6"/>
                  </a:cubicBezTo>
                  <a:cubicBezTo>
                    <a:pt x="31" y="7"/>
                    <a:pt x="33" y="2"/>
                    <a:pt x="30"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0" name="Freeform 77"/>
            <p:cNvSpPr/>
            <p:nvPr/>
          </p:nvSpPr>
          <p:spPr bwMode="auto">
            <a:xfrm>
              <a:off x="5480" y="4089"/>
              <a:ext cx="102" cy="14"/>
            </a:xfrm>
            <a:custGeom>
              <a:avLst/>
              <a:gdLst>
                <a:gd name="T0" fmla="*/ 26 w 29"/>
                <a:gd name="T1" fmla="*/ 0 h 5"/>
                <a:gd name="T2" fmla="*/ 3 w 29"/>
                <a:gd name="T3" fmla="*/ 0 h 5"/>
                <a:gd name="T4" fmla="*/ 3 w 29"/>
                <a:gd name="T5" fmla="*/ 5 h 5"/>
                <a:gd name="T6" fmla="*/ 26 w 29"/>
                <a:gd name="T7" fmla="*/ 5 h 5"/>
                <a:gd name="T8" fmla="*/ 26 w 29"/>
                <a:gd name="T9" fmla="*/ 0 h 5"/>
              </a:gdLst>
              <a:ahLst/>
              <a:cxnLst>
                <a:cxn ang="0">
                  <a:pos x="T0" y="T1"/>
                </a:cxn>
                <a:cxn ang="0">
                  <a:pos x="T2" y="T3"/>
                </a:cxn>
                <a:cxn ang="0">
                  <a:pos x="T4" y="T5"/>
                </a:cxn>
                <a:cxn ang="0">
                  <a:pos x="T6" y="T7"/>
                </a:cxn>
                <a:cxn ang="0">
                  <a:pos x="T8" y="T9"/>
                </a:cxn>
              </a:cxnLst>
              <a:rect l="0" t="0" r="r" b="b"/>
              <a:pathLst>
                <a:path w="29" h="5">
                  <a:moveTo>
                    <a:pt x="26" y="0"/>
                  </a:moveTo>
                  <a:cubicBezTo>
                    <a:pt x="3" y="0"/>
                    <a:pt x="3" y="0"/>
                    <a:pt x="3" y="0"/>
                  </a:cubicBezTo>
                  <a:cubicBezTo>
                    <a:pt x="0" y="0"/>
                    <a:pt x="0" y="5"/>
                    <a:pt x="3" y="5"/>
                  </a:cubicBezTo>
                  <a:cubicBezTo>
                    <a:pt x="26" y="5"/>
                    <a:pt x="26" y="5"/>
                    <a:pt x="26" y="5"/>
                  </a:cubicBezTo>
                  <a:cubicBezTo>
                    <a:pt x="29" y="5"/>
                    <a:pt x="29" y="0"/>
                    <a:pt x="26"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1" name="Freeform 78"/>
            <p:cNvSpPr/>
            <p:nvPr/>
          </p:nvSpPr>
          <p:spPr bwMode="auto">
            <a:xfrm>
              <a:off x="5600" y="4089"/>
              <a:ext cx="98" cy="23"/>
            </a:xfrm>
            <a:custGeom>
              <a:avLst/>
              <a:gdLst>
                <a:gd name="T0" fmla="*/ 24 w 28"/>
                <a:gd name="T1" fmla="*/ 2 h 8"/>
                <a:gd name="T2" fmla="*/ 4 w 28"/>
                <a:gd name="T3" fmla="*/ 0 h 8"/>
                <a:gd name="T4" fmla="*/ 3 w 28"/>
                <a:gd name="T5" fmla="*/ 5 h 8"/>
                <a:gd name="T6" fmla="*/ 25 w 28"/>
                <a:gd name="T7" fmla="*/ 6 h 8"/>
                <a:gd name="T8" fmla="*/ 24 w 28"/>
                <a:gd name="T9" fmla="*/ 2 h 8"/>
              </a:gdLst>
              <a:ahLst/>
              <a:cxnLst>
                <a:cxn ang="0">
                  <a:pos x="T0" y="T1"/>
                </a:cxn>
                <a:cxn ang="0">
                  <a:pos x="T2" y="T3"/>
                </a:cxn>
                <a:cxn ang="0">
                  <a:pos x="T4" y="T5"/>
                </a:cxn>
                <a:cxn ang="0">
                  <a:pos x="T6" y="T7"/>
                </a:cxn>
                <a:cxn ang="0">
                  <a:pos x="T8" y="T9"/>
                </a:cxn>
              </a:cxnLst>
              <a:rect l="0" t="0" r="r" b="b"/>
              <a:pathLst>
                <a:path w="28" h="8">
                  <a:moveTo>
                    <a:pt x="24" y="2"/>
                  </a:moveTo>
                  <a:cubicBezTo>
                    <a:pt x="17" y="3"/>
                    <a:pt x="11" y="3"/>
                    <a:pt x="4" y="0"/>
                  </a:cubicBezTo>
                  <a:cubicBezTo>
                    <a:pt x="1" y="0"/>
                    <a:pt x="0" y="4"/>
                    <a:pt x="3" y="5"/>
                  </a:cubicBezTo>
                  <a:cubicBezTo>
                    <a:pt x="10" y="7"/>
                    <a:pt x="18" y="8"/>
                    <a:pt x="25" y="6"/>
                  </a:cubicBezTo>
                  <a:cubicBezTo>
                    <a:pt x="28" y="5"/>
                    <a:pt x="27" y="1"/>
                    <a:pt x="24"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2" name="Freeform 79"/>
            <p:cNvSpPr/>
            <p:nvPr/>
          </p:nvSpPr>
          <p:spPr bwMode="auto">
            <a:xfrm>
              <a:off x="5727" y="4103"/>
              <a:ext cx="98" cy="18"/>
            </a:xfrm>
            <a:custGeom>
              <a:avLst/>
              <a:gdLst>
                <a:gd name="T0" fmla="*/ 26 w 28"/>
                <a:gd name="T1" fmla="*/ 1 h 6"/>
                <a:gd name="T2" fmla="*/ 3 w 28"/>
                <a:gd name="T3" fmla="*/ 0 h 6"/>
                <a:gd name="T4" fmla="*/ 3 w 28"/>
                <a:gd name="T5" fmla="*/ 4 h 6"/>
                <a:gd name="T6" fmla="*/ 26 w 28"/>
                <a:gd name="T7" fmla="*/ 5 h 6"/>
                <a:gd name="T8" fmla="*/ 26 w 28"/>
                <a:gd name="T9" fmla="*/ 1 h 6"/>
              </a:gdLst>
              <a:ahLst/>
              <a:cxnLst>
                <a:cxn ang="0">
                  <a:pos x="T0" y="T1"/>
                </a:cxn>
                <a:cxn ang="0">
                  <a:pos x="T2" y="T3"/>
                </a:cxn>
                <a:cxn ang="0">
                  <a:pos x="T4" y="T5"/>
                </a:cxn>
                <a:cxn ang="0">
                  <a:pos x="T6" y="T7"/>
                </a:cxn>
                <a:cxn ang="0">
                  <a:pos x="T8" y="T9"/>
                </a:cxn>
              </a:cxnLst>
              <a:rect l="0" t="0" r="r" b="b"/>
              <a:pathLst>
                <a:path w="28" h="6">
                  <a:moveTo>
                    <a:pt x="26" y="1"/>
                  </a:moveTo>
                  <a:cubicBezTo>
                    <a:pt x="18" y="0"/>
                    <a:pt x="11" y="0"/>
                    <a:pt x="3" y="0"/>
                  </a:cubicBezTo>
                  <a:cubicBezTo>
                    <a:pt x="0" y="0"/>
                    <a:pt x="0" y="4"/>
                    <a:pt x="3" y="4"/>
                  </a:cubicBezTo>
                  <a:cubicBezTo>
                    <a:pt x="11" y="4"/>
                    <a:pt x="18" y="4"/>
                    <a:pt x="26" y="5"/>
                  </a:cubicBezTo>
                  <a:cubicBezTo>
                    <a:pt x="28" y="6"/>
                    <a:pt x="28" y="1"/>
                    <a:pt x="26"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3" name="Freeform 80"/>
            <p:cNvSpPr/>
            <p:nvPr/>
          </p:nvSpPr>
          <p:spPr bwMode="auto">
            <a:xfrm>
              <a:off x="5850" y="4092"/>
              <a:ext cx="109" cy="20"/>
            </a:xfrm>
            <a:custGeom>
              <a:avLst/>
              <a:gdLst>
                <a:gd name="T0" fmla="*/ 27 w 31"/>
                <a:gd name="T1" fmla="*/ 1 h 7"/>
                <a:gd name="T2" fmla="*/ 3 w 31"/>
                <a:gd name="T3" fmla="*/ 3 h 7"/>
                <a:gd name="T4" fmla="*/ 3 w 31"/>
                <a:gd name="T5" fmla="*/ 7 h 7"/>
                <a:gd name="T6" fmla="*/ 28 w 31"/>
                <a:gd name="T7" fmla="*/ 5 h 7"/>
                <a:gd name="T8" fmla="*/ 27 w 31"/>
                <a:gd name="T9" fmla="*/ 1 h 7"/>
              </a:gdLst>
              <a:ahLst/>
              <a:cxnLst>
                <a:cxn ang="0">
                  <a:pos x="T0" y="T1"/>
                </a:cxn>
                <a:cxn ang="0">
                  <a:pos x="T2" y="T3"/>
                </a:cxn>
                <a:cxn ang="0">
                  <a:pos x="T4" y="T5"/>
                </a:cxn>
                <a:cxn ang="0">
                  <a:pos x="T6" y="T7"/>
                </a:cxn>
                <a:cxn ang="0">
                  <a:pos x="T8" y="T9"/>
                </a:cxn>
              </a:cxnLst>
              <a:rect l="0" t="0" r="r" b="b"/>
              <a:pathLst>
                <a:path w="31" h="7">
                  <a:moveTo>
                    <a:pt x="27" y="1"/>
                  </a:moveTo>
                  <a:cubicBezTo>
                    <a:pt x="19" y="2"/>
                    <a:pt x="11" y="3"/>
                    <a:pt x="3" y="3"/>
                  </a:cubicBezTo>
                  <a:cubicBezTo>
                    <a:pt x="0" y="3"/>
                    <a:pt x="0" y="7"/>
                    <a:pt x="3" y="7"/>
                  </a:cubicBezTo>
                  <a:cubicBezTo>
                    <a:pt x="11" y="7"/>
                    <a:pt x="20" y="6"/>
                    <a:pt x="28" y="5"/>
                  </a:cubicBezTo>
                  <a:cubicBezTo>
                    <a:pt x="31" y="4"/>
                    <a:pt x="30" y="0"/>
                    <a:pt x="27"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4" name="Freeform 81"/>
            <p:cNvSpPr/>
            <p:nvPr/>
          </p:nvSpPr>
          <p:spPr bwMode="auto">
            <a:xfrm>
              <a:off x="5988" y="4097"/>
              <a:ext cx="102" cy="18"/>
            </a:xfrm>
            <a:custGeom>
              <a:avLst/>
              <a:gdLst>
                <a:gd name="T0" fmla="*/ 26 w 29"/>
                <a:gd name="T1" fmla="*/ 2 h 6"/>
                <a:gd name="T2" fmla="*/ 3 w 29"/>
                <a:gd name="T3" fmla="*/ 1 h 6"/>
                <a:gd name="T4" fmla="*/ 3 w 29"/>
                <a:gd name="T5" fmla="*/ 5 h 6"/>
                <a:gd name="T6" fmla="*/ 26 w 29"/>
                <a:gd name="T7" fmla="*/ 6 h 6"/>
                <a:gd name="T8" fmla="*/ 26 w 29"/>
                <a:gd name="T9" fmla="*/ 2 h 6"/>
              </a:gdLst>
              <a:ahLst/>
              <a:cxnLst>
                <a:cxn ang="0">
                  <a:pos x="T0" y="T1"/>
                </a:cxn>
                <a:cxn ang="0">
                  <a:pos x="T2" y="T3"/>
                </a:cxn>
                <a:cxn ang="0">
                  <a:pos x="T4" y="T5"/>
                </a:cxn>
                <a:cxn ang="0">
                  <a:pos x="T6" y="T7"/>
                </a:cxn>
                <a:cxn ang="0">
                  <a:pos x="T8" y="T9"/>
                </a:cxn>
              </a:cxnLst>
              <a:rect l="0" t="0" r="r" b="b"/>
              <a:pathLst>
                <a:path w="29" h="6">
                  <a:moveTo>
                    <a:pt x="26" y="2"/>
                  </a:moveTo>
                  <a:cubicBezTo>
                    <a:pt x="19" y="1"/>
                    <a:pt x="11" y="0"/>
                    <a:pt x="3" y="1"/>
                  </a:cubicBezTo>
                  <a:cubicBezTo>
                    <a:pt x="0" y="1"/>
                    <a:pt x="0" y="5"/>
                    <a:pt x="3" y="5"/>
                  </a:cubicBezTo>
                  <a:cubicBezTo>
                    <a:pt x="11" y="4"/>
                    <a:pt x="19" y="6"/>
                    <a:pt x="26" y="6"/>
                  </a:cubicBezTo>
                  <a:cubicBezTo>
                    <a:pt x="29" y="6"/>
                    <a:pt x="29" y="2"/>
                    <a:pt x="26"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5" name="Freeform 82"/>
            <p:cNvSpPr/>
            <p:nvPr/>
          </p:nvSpPr>
          <p:spPr bwMode="auto">
            <a:xfrm>
              <a:off x="6136" y="4100"/>
              <a:ext cx="102" cy="18"/>
            </a:xfrm>
            <a:custGeom>
              <a:avLst/>
              <a:gdLst>
                <a:gd name="T0" fmla="*/ 27 w 29"/>
                <a:gd name="T1" fmla="*/ 0 h 6"/>
                <a:gd name="T2" fmla="*/ 3 w 29"/>
                <a:gd name="T3" fmla="*/ 1 h 6"/>
                <a:gd name="T4" fmla="*/ 3 w 29"/>
                <a:gd name="T5" fmla="*/ 5 h 6"/>
                <a:gd name="T6" fmla="*/ 27 w 29"/>
                <a:gd name="T7" fmla="*/ 4 h 6"/>
                <a:gd name="T8" fmla="*/ 27 w 29"/>
                <a:gd name="T9" fmla="*/ 0 h 6"/>
              </a:gdLst>
              <a:ahLst/>
              <a:cxnLst>
                <a:cxn ang="0">
                  <a:pos x="T0" y="T1"/>
                </a:cxn>
                <a:cxn ang="0">
                  <a:pos x="T2" y="T3"/>
                </a:cxn>
                <a:cxn ang="0">
                  <a:pos x="T4" y="T5"/>
                </a:cxn>
                <a:cxn ang="0">
                  <a:pos x="T6" y="T7"/>
                </a:cxn>
                <a:cxn ang="0">
                  <a:pos x="T8" y="T9"/>
                </a:cxn>
              </a:cxnLst>
              <a:rect l="0" t="0" r="r" b="b"/>
              <a:pathLst>
                <a:path w="29" h="6">
                  <a:moveTo>
                    <a:pt x="27" y="0"/>
                  </a:moveTo>
                  <a:cubicBezTo>
                    <a:pt x="19" y="0"/>
                    <a:pt x="11" y="0"/>
                    <a:pt x="3" y="1"/>
                  </a:cubicBezTo>
                  <a:cubicBezTo>
                    <a:pt x="0" y="1"/>
                    <a:pt x="0" y="6"/>
                    <a:pt x="3" y="5"/>
                  </a:cubicBezTo>
                  <a:cubicBezTo>
                    <a:pt x="11" y="4"/>
                    <a:pt x="19" y="4"/>
                    <a:pt x="27" y="4"/>
                  </a:cubicBezTo>
                  <a:cubicBezTo>
                    <a:pt x="29" y="4"/>
                    <a:pt x="29"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6" name="Freeform 83"/>
            <p:cNvSpPr/>
            <p:nvPr/>
          </p:nvSpPr>
          <p:spPr bwMode="auto">
            <a:xfrm>
              <a:off x="6298" y="4100"/>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6"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7" name="Freeform 84"/>
            <p:cNvSpPr/>
            <p:nvPr/>
          </p:nvSpPr>
          <p:spPr bwMode="auto">
            <a:xfrm>
              <a:off x="6428" y="4103"/>
              <a:ext cx="99" cy="18"/>
            </a:xfrm>
            <a:custGeom>
              <a:avLst/>
              <a:gdLst>
                <a:gd name="T0" fmla="*/ 25 w 28"/>
                <a:gd name="T1" fmla="*/ 1 h 6"/>
                <a:gd name="T2" fmla="*/ 3 w 28"/>
                <a:gd name="T3" fmla="*/ 1 h 6"/>
                <a:gd name="T4" fmla="*/ 3 w 28"/>
                <a:gd name="T5" fmla="*/ 5 h 6"/>
                <a:gd name="T6" fmla="*/ 25 w 28"/>
                <a:gd name="T7" fmla="*/ 5 h 6"/>
                <a:gd name="T8" fmla="*/ 25 w 28"/>
                <a:gd name="T9" fmla="*/ 1 h 6"/>
              </a:gdLst>
              <a:ahLst/>
              <a:cxnLst>
                <a:cxn ang="0">
                  <a:pos x="T0" y="T1"/>
                </a:cxn>
                <a:cxn ang="0">
                  <a:pos x="T2" y="T3"/>
                </a:cxn>
                <a:cxn ang="0">
                  <a:pos x="T4" y="T5"/>
                </a:cxn>
                <a:cxn ang="0">
                  <a:pos x="T6" y="T7"/>
                </a:cxn>
                <a:cxn ang="0">
                  <a:pos x="T8" y="T9"/>
                </a:cxn>
              </a:cxnLst>
              <a:rect l="0" t="0" r="r" b="b"/>
              <a:pathLst>
                <a:path w="28" h="6">
                  <a:moveTo>
                    <a:pt x="25" y="1"/>
                  </a:moveTo>
                  <a:cubicBezTo>
                    <a:pt x="17" y="1"/>
                    <a:pt x="10" y="2"/>
                    <a:pt x="3" y="1"/>
                  </a:cubicBezTo>
                  <a:cubicBezTo>
                    <a:pt x="0" y="0"/>
                    <a:pt x="0" y="5"/>
                    <a:pt x="3" y="5"/>
                  </a:cubicBezTo>
                  <a:cubicBezTo>
                    <a:pt x="10" y="6"/>
                    <a:pt x="17" y="5"/>
                    <a:pt x="25" y="5"/>
                  </a:cubicBezTo>
                  <a:cubicBezTo>
                    <a:pt x="28" y="5"/>
                    <a:pt x="28" y="1"/>
                    <a:pt x="25"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8" name="Freeform 85"/>
            <p:cNvSpPr/>
            <p:nvPr/>
          </p:nvSpPr>
          <p:spPr bwMode="auto">
            <a:xfrm>
              <a:off x="6545" y="4103"/>
              <a:ext cx="92" cy="21"/>
            </a:xfrm>
            <a:custGeom>
              <a:avLst/>
              <a:gdLst>
                <a:gd name="T0" fmla="*/ 22 w 26"/>
                <a:gd name="T1" fmla="*/ 1 h 7"/>
                <a:gd name="T2" fmla="*/ 4 w 26"/>
                <a:gd name="T3" fmla="*/ 1 h 7"/>
                <a:gd name="T4" fmla="*/ 3 w 26"/>
                <a:gd name="T5" fmla="*/ 5 h 7"/>
                <a:gd name="T6" fmla="*/ 23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6" y="2"/>
                    <a:pt x="10" y="3"/>
                    <a:pt x="4" y="1"/>
                  </a:cubicBezTo>
                  <a:cubicBezTo>
                    <a:pt x="1" y="0"/>
                    <a:pt x="0" y="4"/>
                    <a:pt x="3" y="5"/>
                  </a:cubicBezTo>
                  <a:cubicBezTo>
                    <a:pt x="9" y="7"/>
                    <a:pt x="16" y="6"/>
                    <a:pt x="23" y="5"/>
                  </a:cubicBezTo>
                  <a:cubicBezTo>
                    <a:pt x="26" y="5"/>
                    <a:pt x="25" y="0"/>
                    <a:pt x="22"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19" name="Freeform 86"/>
            <p:cNvSpPr/>
            <p:nvPr/>
          </p:nvSpPr>
          <p:spPr bwMode="auto">
            <a:xfrm>
              <a:off x="6682" y="4103"/>
              <a:ext cx="110" cy="18"/>
            </a:xfrm>
            <a:custGeom>
              <a:avLst/>
              <a:gdLst>
                <a:gd name="T0" fmla="*/ 28 w 31"/>
                <a:gd name="T1" fmla="*/ 2 h 6"/>
                <a:gd name="T2" fmla="*/ 3 w 31"/>
                <a:gd name="T3" fmla="*/ 1 h 6"/>
                <a:gd name="T4" fmla="*/ 3 w 31"/>
                <a:gd name="T5" fmla="*/ 5 h 6"/>
                <a:gd name="T6" fmla="*/ 28 w 31"/>
                <a:gd name="T7" fmla="*/ 6 h 6"/>
                <a:gd name="T8" fmla="*/ 28 w 31"/>
                <a:gd name="T9" fmla="*/ 2 h 6"/>
              </a:gdLst>
              <a:ahLst/>
              <a:cxnLst>
                <a:cxn ang="0">
                  <a:pos x="T0" y="T1"/>
                </a:cxn>
                <a:cxn ang="0">
                  <a:pos x="T2" y="T3"/>
                </a:cxn>
                <a:cxn ang="0">
                  <a:pos x="T4" y="T5"/>
                </a:cxn>
                <a:cxn ang="0">
                  <a:pos x="T6" y="T7"/>
                </a:cxn>
                <a:cxn ang="0">
                  <a:pos x="T8" y="T9"/>
                </a:cxn>
              </a:cxnLst>
              <a:rect l="0" t="0" r="r" b="b"/>
              <a:pathLst>
                <a:path w="31" h="6">
                  <a:moveTo>
                    <a:pt x="28" y="2"/>
                  </a:moveTo>
                  <a:cubicBezTo>
                    <a:pt x="19" y="2"/>
                    <a:pt x="11" y="2"/>
                    <a:pt x="3" y="1"/>
                  </a:cubicBezTo>
                  <a:cubicBezTo>
                    <a:pt x="0" y="0"/>
                    <a:pt x="0" y="5"/>
                    <a:pt x="3" y="5"/>
                  </a:cubicBezTo>
                  <a:cubicBezTo>
                    <a:pt x="11" y="6"/>
                    <a:pt x="19" y="6"/>
                    <a:pt x="28" y="6"/>
                  </a:cubicBezTo>
                  <a:cubicBezTo>
                    <a:pt x="31" y="6"/>
                    <a:pt x="31" y="2"/>
                    <a:pt x="28"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0" name="Freeform 87"/>
            <p:cNvSpPr/>
            <p:nvPr/>
          </p:nvSpPr>
          <p:spPr bwMode="auto">
            <a:xfrm>
              <a:off x="6820" y="4103"/>
              <a:ext cx="106" cy="21"/>
            </a:xfrm>
            <a:custGeom>
              <a:avLst/>
              <a:gdLst>
                <a:gd name="T0" fmla="*/ 27 w 30"/>
                <a:gd name="T1" fmla="*/ 2 h 7"/>
                <a:gd name="T2" fmla="*/ 3 w 30"/>
                <a:gd name="T3" fmla="*/ 1 h 7"/>
                <a:gd name="T4" fmla="*/ 3 w 30"/>
                <a:gd name="T5" fmla="*/ 5 h 7"/>
                <a:gd name="T6" fmla="*/ 26 w 30"/>
                <a:gd name="T7" fmla="*/ 6 h 7"/>
                <a:gd name="T8" fmla="*/ 27 w 30"/>
                <a:gd name="T9" fmla="*/ 2 h 7"/>
              </a:gdLst>
              <a:ahLst/>
              <a:cxnLst>
                <a:cxn ang="0">
                  <a:pos x="T0" y="T1"/>
                </a:cxn>
                <a:cxn ang="0">
                  <a:pos x="T2" y="T3"/>
                </a:cxn>
                <a:cxn ang="0">
                  <a:pos x="T4" y="T5"/>
                </a:cxn>
                <a:cxn ang="0">
                  <a:pos x="T6" y="T7"/>
                </a:cxn>
                <a:cxn ang="0">
                  <a:pos x="T8" y="T9"/>
                </a:cxn>
              </a:cxnLst>
              <a:rect l="0" t="0" r="r" b="b"/>
              <a:pathLst>
                <a:path w="30" h="7">
                  <a:moveTo>
                    <a:pt x="27" y="2"/>
                  </a:moveTo>
                  <a:cubicBezTo>
                    <a:pt x="19" y="0"/>
                    <a:pt x="11" y="1"/>
                    <a:pt x="3" y="1"/>
                  </a:cubicBezTo>
                  <a:cubicBezTo>
                    <a:pt x="0" y="1"/>
                    <a:pt x="0" y="5"/>
                    <a:pt x="3" y="5"/>
                  </a:cubicBezTo>
                  <a:cubicBezTo>
                    <a:pt x="11" y="5"/>
                    <a:pt x="19" y="4"/>
                    <a:pt x="26" y="6"/>
                  </a:cubicBezTo>
                  <a:cubicBezTo>
                    <a:pt x="29" y="7"/>
                    <a:pt x="30" y="3"/>
                    <a:pt x="27"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1" name="Freeform 88"/>
            <p:cNvSpPr/>
            <p:nvPr/>
          </p:nvSpPr>
          <p:spPr bwMode="auto">
            <a:xfrm>
              <a:off x="6961" y="4106"/>
              <a:ext cx="92" cy="18"/>
            </a:xfrm>
            <a:custGeom>
              <a:avLst/>
              <a:gdLst>
                <a:gd name="T0" fmla="*/ 23 w 26"/>
                <a:gd name="T1" fmla="*/ 2 h 6"/>
                <a:gd name="T2" fmla="*/ 4 w 26"/>
                <a:gd name="T3" fmla="*/ 1 h 6"/>
                <a:gd name="T4" fmla="*/ 3 w 26"/>
                <a:gd name="T5" fmla="*/ 5 h 6"/>
                <a:gd name="T6" fmla="*/ 23 w 26"/>
                <a:gd name="T7" fmla="*/ 6 h 6"/>
                <a:gd name="T8" fmla="*/ 23 w 26"/>
                <a:gd name="T9" fmla="*/ 2 h 6"/>
              </a:gdLst>
              <a:ahLst/>
              <a:cxnLst>
                <a:cxn ang="0">
                  <a:pos x="T0" y="T1"/>
                </a:cxn>
                <a:cxn ang="0">
                  <a:pos x="T2" y="T3"/>
                </a:cxn>
                <a:cxn ang="0">
                  <a:pos x="T4" y="T5"/>
                </a:cxn>
                <a:cxn ang="0">
                  <a:pos x="T6" y="T7"/>
                </a:cxn>
                <a:cxn ang="0">
                  <a:pos x="T8" y="T9"/>
                </a:cxn>
              </a:cxnLst>
              <a:rect l="0" t="0" r="r" b="b"/>
              <a:pathLst>
                <a:path w="26" h="6">
                  <a:moveTo>
                    <a:pt x="23" y="2"/>
                  </a:moveTo>
                  <a:cubicBezTo>
                    <a:pt x="17" y="2"/>
                    <a:pt x="10" y="2"/>
                    <a:pt x="4" y="1"/>
                  </a:cubicBezTo>
                  <a:cubicBezTo>
                    <a:pt x="1" y="0"/>
                    <a:pt x="0" y="5"/>
                    <a:pt x="3" y="5"/>
                  </a:cubicBezTo>
                  <a:cubicBezTo>
                    <a:pt x="10" y="6"/>
                    <a:pt x="17" y="6"/>
                    <a:pt x="23" y="6"/>
                  </a:cubicBezTo>
                  <a:cubicBezTo>
                    <a:pt x="26" y="6"/>
                    <a:pt x="26" y="2"/>
                    <a:pt x="23" y="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2" name="Freeform 89"/>
            <p:cNvSpPr/>
            <p:nvPr/>
          </p:nvSpPr>
          <p:spPr bwMode="auto">
            <a:xfrm>
              <a:off x="7081" y="4106"/>
              <a:ext cx="113" cy="24"/>
            </a:xfrm>
            <a:custGeom>
              <a:avLst/>
              <a:gdLst>
                <a:gd name="T0" fmla="*/ 28 w 32"/>
                <a:gd name="T1" fmla="*/ 1 h 8"/>
                <a:gd name="T2" fmla="*/ 3 w 32"/>
                <a:gd name="T3" fmla="*/ 2 h 8"/>
                <a:gd name="T4" fmla="*/ 3 w 32"/>
                <a:gd name="T5" fmla="*/ 6 h 8"/>
                <a:gd name="T6" fmla="*/ 29 w 32"/>
                <a:gd name="T7" fmla="*/ 5 h 8"/>
                <a:gd name="T8" fmla="*/ 28 w 32"/>
                <a:gd name="T9" fmla="*/ 1 h 8"/>
              </a:gdLst>
              <a:ahLst/>
              <a:cxnLst>
                <a:cxn ang="0">
                  <a:pos x="T0" y="T1"/>
                </a:cxn>
                <a:cxn ang="0">
                  <a:pos x="T2" y="T3"/>
                </a:cxn>
                <a:cxn ang="0">
                  <a:pos x="T4" y="T5"/>
                </a:cxn>
                <a:cxn ang="0">
                  <a:pos x="T6" y="T7"/>
                </a:cxn>
                <a:cxn ang="0">
                  <a:pos x="T8" y="T9"/>
                </a:cxn>
              </a:cxnLst>
              <a:rect l="0" t="0" r="r" b="b"/>
              <a:pathLst>
                <a:path w="32" h="8">
                  <a:moveTo>
                    <a:pt x="28" y="1"/>
                  </a:moveTo>
                  <a:cubicBezTo>
                    <a:pt x="20" y="3"/>
                    <a:pt x="11" y="2"/>
                    <a:pt x="3" y="2"/>
                  </a:cubicBezTo>
                  <a:cubicBezTo>
                    <a:pt x="0" y="2"/>
                    <a:pt x="0" y="6"/>
                    <a:pt x="3" y="6"/>
                  </a:cubicBezTo>
                  <a:cubicBezTo>
                    <a:pt x="12" y="6"/>
                    <a:pt x="21" y="8"/>
                    <a:pt x="29" y="5"/>
                  </a:cubicBezTo>
                  <a:cubicBezTo>
                    <a:pt x="32" y="4"/>
                    <a:pt x="31" y="0"/>
                    <a:pt x="28"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3" name="Freeform 90"/>
            <p:cNvSpPr/>
            <p:nvPr/>
          </p:nvSpPr>
          <p:spPr bwMode="auto">
            <a:xfrm>
              <a:off x="7219" y="4103"/>
              <a:ext cx="95" cy="18"/>
            </a:xfrm>
            <a:custGeom>
              <a:avLst/>
              <a:gdLst>
                <a:gd name="T0" fmla="*/ 23 w 27"/>
                <a:gd name="T1" fmla="*/ 1 h 6"/>
                <a:gd name="T2" fmla="*/ 3 w 27"/>
                <a:gd name="T3" fmla="*/ 2 h 6"/>
                <a:gd name="T4" fmla="*/ 3 w 27"/>
                <a:gd name="T5" fmla="*/ 6 h 6"/>
                <a:gd name="T6" fmla="*/ 24 w 27"/>
                <a:gd name="T7" fmla="*/ 5 h 6"/>
                <a:gd name="T8" fmla="*/ 23 w 27"/>
                <a:gd name="T9" fmla="*/ 1 h 6"/>
              </a:gdLst>
              <a:ahLst/>
              <a:cxnLst>
                <a:cxn ang="0">
                  <a:pos x="T0" y="T1"/>
                </a:cxn>
                <a:cxn ang="0">
                  <a:pos x="T2" y="T3"/>
                </a:cxn>
                <a:cxn ang="0">
                  <a:pos x="T4" y="T5"/>
                </a:cxn>
                <a:cxn ang="0">
                  <a:pos x="T6" y="T7"/>
                </a:cxn>
                <a:cxn ang="0">
                  <a:pos x="T8" y="T9"/>
                </a:cxn>
              </a:cxnLst>
              <a:rect l="0" t="0" r="r" b="b"/>
              <a:pathLst>
                <a:path w="27" h="6">
                  <a:moveTo>
                    <a:pt x="23" y="1"/>
                  </a:moveTo>
                  <a:cubicBezTo>
                    <a:pt x="16" y="2"/>
                    <a:pt x="10" y="2"/>
                    <a:pt x="3" y="2"/>
                  </a:cubicBezTo>
                  <a:cubicBezTo>
                    <a:pt x="0" y="2"/>
                    <a:pt x="0" y="6"/>
                    <a:pt x="3" y="6"/>
                  </a:cubicBezTo>
                  <a:cubicBezTo>
                    <a:pt x="10" y="6"/>
                    <a:pt x="17" y="6"/>
                    <a:pt x="24" y="5"/>
                  </a:cubicBezTo>
                  <a:cubicBezTo>
                    <a:pt x="27" y="5"/>
                    <a:pt x="25" y="0"/>
                    <a:pt x="23" y="1"/>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4" name="Freeform 91"/>
            <p:cNvSpPr/>
            <p:nvPr/>
          </p:nvSpPr>
          <p:spPr bwMode="auto">
            <a:xfrm>
              <a:off x="7321" y="4109"/>
              <a:ext cx="106" cy="15"/>
            </a:xfrm>
            <a:custGeom>
              <a:avLst/>
              <a:gdLst>
                <a:gd name="T0" fmla="*/ 27 w 30"/>
                <a:gd name="T1" fmla="*/ 0 h 5"/>
                <a:gd name="T2" fmla="*/ 3 w 30"/>
                <a:gd name="T3" fmla="*/ 1 h 5"/>
                <a:gd name="T4" fmla="*/ 3 w 30"/>
                <a:gd name="T5" fmla="*/ 5 h 5"/>
                <a:gd name="T6" fmla="*/ 27 w 30"/>
                <a:gd name="T7" fmla="*/ 4 h 5"/>
                <a:gd name="T8" fmla="*/ 27 w 30"/>
                <a:gd name="T9" fmla="*/ 0 h 5"/>
              </a:gdLst>
              <a:ahLst/>
              <a:cxnLst>
                <a:cxn ang="0">
                  <a:pos x="T0" y="T1"/>
                </a:cxn>
                <a:cxn ang="0">
                  <a:pos x="T2" y="T3"/>
                </a:cxn>
                <a:cxn ang="0">
                  <a:pos x="T4" y="T5"/>
                </a:cxn>
                <a:cxn ang="0">
                  <a:pos x="T6" y="T7"/>
                </a:cxn>
                <a:cxn ang="0">
                  <a:pos x="T8" y="T9"/>
                </a:cxn>
              </a:cxnLst>
              <a:rect l="0" t="0" r="r" b="b"/>
              <a:pathLst>
                <a:path w="30" h="5">
                  <a:moveTo>
                    <a:pt x="27" y="0"/>
                  </a:moveTo>
                  <a:cubicBezTo>
                    <a:pt x="19" y="0"/>
                    <a:pt x="11" y="1"/>
                    <a:pt x="3" y="1"/>
                  </a:cubicBezTo>
                  <a:cubicBezTo>
                    <a:pt x="0" y="1"/>
                    <a:pt x="0" y="5"/>
                    <a:pt x="3" y="5"/>
                  </a:cubicBezTo>
                  <a:cubicBezTo>
                    <a:pt x="11" y="5"/>
                    <a:pt x="19" y="4"/>
                    <a:pt x="27" y="4"/>
                  </a:cubicBezTo>
                  <a:cubicBezTo>
                    <a:pt x="30" y="4"/>
                    <a:pt x="30" y="0"/>
                    <a:pt x="27" y="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5" name="Freeform 92"/>
            <p:cNvSpPr/>
            <p:nvPr/>
          </p:nvSpPr>
          <p:spPr bwMode="auto">
            <a:xfrm>
              <a:off x="7448" y="4077"/>
              <a:ext cx="25" cy="59"/>
            </a:xfrm>
            <a:custGeom>
              <a:avLst/>
              <a:gdLst>
                <a:gd name="T0" fmla="*/ 1 w 7"/>
                <a:gd name="T1" fmla="*/ 7 h 20"/>
                <a:gd name="T2" fmla="*/ 1 w 7"/>
                <a:gd name="T3" fmla="*/ 7 h 20"/>
                <a:gd name="T4" fmla="*/ 2 w 7"/>
                <a:gd name="T5" fmla="*/ 17 h 20"/>
                <a:gd name="T6" fmla="*/ 7 w 7"/>
                <a:gd name="T7" fmla="*/ 17 h 20"/>
                <a:gd name="T8" fmla="*/ 6 w 7"/>
                <a:gd name="T9" fmla="*/ 3 h 20"/>
                <a:gd name="T10" fmla="*/ 2 w 7"/>
                <a:gd name="T11" fmla="*/ 1 h 20"/>
                <a:gd name="T12" fmla="*/ 0 w 7"/>
                <a:gd name="T13" fmla="*/ 3 h 20"/>
                <a:gd name="T14" fmla="*/ 1 w 7"/>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0">
                  <a:moveTo>
                    <a:pt x="1" y="7"/>
                  </a:moveTo>
                  <a:cubicBezTo>
                    <a:pt x="1" y="7"/>
                    <a:pt x="1" y="7"/>
                    <a:pt x="1" y="7"/>
                  </a:cubicBezTo>
                  <a:cubicBezTo>
                    <a:pt x="2" y="10"/>
                    <a:pt x="2" y="14"/>
                    <a:pt x="2" y="17"/>
                  </a:cubicBezTo>
                  <a:cubicBezTo>
                    <a:pt x="2" y="20"/>
                    <a:pt x="7" y="20"/>
                    <a:pt x="7" y="17"/>
                  </a:cubicBezTo>
                  <a:cubicBezTo>
                    <a:pt x="7" y="13"/>
                    <a:pt x="6" y="8"/>
                    <a:pt x="6" y="3"/>
                  </a:cubicBezTo>
                  <a:cubicBezTo>
                    <a:pt x="6" y="1"/>
                    <a:pt x="4" y="0"/>
                    <a:pt x="2" y="1"/>
                  </a:cubicBezTo>
                  <a:cubicBezTo>
                    <a:pt x="1" y="2"/>
                    <a:pt x="1" y="2"/>
                    <a:pt x="0" y="3"/>
                  </a:cubicBezTo>
                  <a:cubicBezTo>
                    <a:pt x="0" y="4"/>
                    <a:pt x="1" y="5"/>
                    <a:pt x="1"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6" name="Freeform 93"/>
            <p:cNvSpPr/>
            <p:nvPr/>
          </p:nvSpPr>
          <p:spPr bwMode="auto">
            <a:xfrm>
              <a:off x="7444" y="3994"/>
              <a:ext cx="22" cy="65"/>
            </a:xfrm>
            <a:custGeom>
              <a:avLst/>
              <a:gdLst>
                <a:gd name="T0" fmla="*/ 1 w 6"/>
                <a:gd name="T1" fmla="*/ 19 h 22"/>
                <a:gd name="T2" fmla="*/ 6 w 6"/>
                <a:gd name="T3" fmla="*/ 19 h 22"/>
                <a:gd name="T4" fmla="*/ 5 w 6"/>
                <a:gd name="T5" fmla="*/ 3 h 22"/>
                <a:gd name="T6" fmla="*/ 0 w 6"/>
                <a:gd name="T7" fmla="*/ 3 h 22"/>
                <a:gd name="T8" fmla="*/ 1 w 6"/>
                <a:gd name="T9" fmla="*/ 19 h 22"/>
              </a:gdLst>
              <a:ahLst/>
              <a:cxnLst>
                <a:cxn ang="0">
                  <a:pos x="T0" y="T1"/>
                </a:cxn>
                <a:cxn ang="0">
                  <a:pos x="T2" y="T3"/>
                </a:cxn>
                <a:cxn ang="0">
                  <a:pos x="T4" y="T5"/>
                </a:cxn>
                <a:cxn ang="0">
                  <a:pos x="T6" y="T7"/>
                </a:cxn>
                <a:cxn ang="0">
                  <a:pos x="T8" y="T9"/>
                </a:cxn>
              </a:cxnLst>
              <a:rect l="0" t="0" r="r" b="b"/>
              <a:pathLst>
                <a:path w="6" h="22">
                  <a:moveTo>
                    <a:pt x="1" y="19"/>
                  </a:moveTo>
                  <a:cubicBezTo>
                    <a:pt x="1" y="22"/>
                    <a:pt x="6" y="22"/>
                    <a:pt x="6" y="19"/>
                  </a:cubicBezTo>
                  <a:cubicBezTo>
                    <a:pt x="6" y="14"/>
                    <a:pt x="5" y="9"/>
                    <a:pt x="5" y="3"/>
                  </a:cubicBezTo>
                  <a:cubicBezTo>
                    <a:pt x="4" y="0"/>
                    <a:pt x="0" y="0"/>
                    <a:pt x="0" y="3"/>
                  </a:cubicBezTo>
                  <a:cubicBezTo>
                    <a:pt x="1" y="9"/>
                    <a:pt x="1" y="14"/>
                    <a:pt x="1" y="1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7" name="Freeform 94"/>
            <p:cNvSpPr/>
            <p:nvPr/>
          </p:nvSpPr>
          <p:spPr bwMode="auto">
            <a:xfrm>
              <a:off x="7444" y="3910"/>
              <a:ext cx="18" cy="63"/>
            </a:xfrm>
            <a:custGeom>
              <a:avLst/>
              <a:gdLst>
                <a:gd name="T0" fmla="*/ 0 w 5"/>
                <a:gd name="T1" fmla="*/ 5 h 21"/>
                <a:gd name="T2" fmla="*/ 1 w 5"/>
                <a:gd name="T3" fmla="*/ 6 h 21"/>
                <a:gd name="T4" fmla="*/ 0 w 5"/>
                <a:gd name="T5" fmla="*/ 11 h 21"/>
                <a:gd name="T6" fmla="*/ 0 w 5"/>
                <a:gd name="T7" fmla="*/ 15 h 21"/>
                <a:gd name="T8" fmla="*/ 0 w 5"/>
                <a:gd name="T9" fmla="*/ 17 h 21"/>
                <a:gd name="T10" fmla="*/ 0 w 5"/>
                <a:gd name="T11" fmla="*/ 17 h 21"/>
                <a:gd name="T12" fmla="*/ 0 w 5"/>
                <a:gd name="T13" fmla="*/ 18 h 21"/>
                <a:gd name="T14" fmla="*/ 0 w 5"/>
                <a:gd name="T15" fmla="*/ 19 h 21"/>
                <a:gd name="T16" fmla="*/ 5 w 5"/>
                <a:gd name="T17" fmla="*/ 18 h 21"/>
                <a:gd name="T18" fmla="*/ 5 w 5"/>
                <a:gd name="T19" fmla="*/ 7 h 21"/>
                <a:gd name="T20" fmla="*/ 5 w 5"/>
                <a:gd name="T21" fmla="*/ 2 h 21"/>
                <a:gd name="T22" fmla="*/ 0 w 5"/>
                <a:gd name="T23" fmla="*/ 3 h 21"/>
                <a:gd name="T24" fmla="*/ 0 w 5"/>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1">
                  <a:moveTo>
                    <a:pt x="0" y="5"/>
                  </a:moveTo>
                  <a:cubicBezTo>
                    <a:pt x="0" y="5"/>
                    <a:pt x="1" y="6"/>
                    <a:pt x="1" y="6"/>
                  </a:cubicBezTo>
                  <a:cubicBezTo>
                    <a:pt x="1" y="8"/>
                    <a:pt x="0" y="9"/>
                    <a:pt x="0" y="11"/>
                  </a:cubicBezTo>
                  <a:cubicBezTo>
                    <a:pt x="0" y="12"/>
                    <a:pt x="0" y="14"/>
                    <a:pt x="0" y="15"/>
                  </a:cubicBezTo>
                  <a:cubicBezTo>
                    <a:pt x="0" y="16"/>
                    <a:pt x="0" y="16"/>
                    <a:pt x="0" y="17"/>
                  </a:cubicBezTo>
                  <a:cubicBezTo>
                    <a:pt x="0" y="17"/>
                    <a:pt x="0" y="18"/>
                    <a:pt x="0" y="17"/>
                  </a:cubicBezTo>
                  <a:cubicBezTo>
                    <a:pt x="0" y="17"/>
                    <a:pt x="0" y="17"/>
                    <a:pt x="0" y="18"/>
                  </a:cubicBezTo>
                  <a:cubicBezTo>
                    <a:pt x="0" y="18"/>
                    <a:pt x="0" y="18"/>
                    <a:pt x="0" y="19"/>
                  </a:cubicBezTo>
                  <a:cubicBezTo>
                    <a:pt x="1" y="21"/>
                    <a:pt x="4" y="20"/>
                    <a:pt x="5" y="18"/>
                  </a:cubicBezTo>
                  <a:cubicBezTo>
                    <a:pt x="5" y="15"/>
                    <a:pt x="5" y="11"/>
                    <a:pt x="5" y="7"/>
                  </a:cubicBezTo>
                  <a:cubicBezTo>
                    <a:pt x="5" y="6"/>
                    <a:pt x="5" y="3"/>
                    <a:pt x="5" y="2"/>
                  </a:cubicBezTo>
                  <a:cubicBezTo>
                    <a:pt x="3" y="0"/>
                    <a:pt x="1" y="1"/>
                    <a:pt x="0" y="3"/>
                  </a:cubicBezTo>
                  <a:cubicBezTo>
                    <a:pt x="0" y="4"/>
                    <a:pt x="0" y="5"/>
                    <a:pt x="0"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8" name="Freeform 95"/>
            <p:cNvSpPr/>
            <p:nvPr/>
          </p:nvSpPr>
          <p:spPr bwMode="auto">
            <a:xfrm>
              <a:off x="7444" y="3827"/>
              <a:ext cx="18" cy="69"/>
            </a:xfrm>
            <a:custGeom>
              <a:avLst/>
              <a:gdLst>
                <a:gd name="T0" fmla="*/ 5 w 5"/>
                <a:gd name="T1" fmla="*/ 20 h 23"/>
                <a:gd name="T2" fmla="*/ 5 w 5"/>
                <a:gd name="T3" fmla="*/ 3 h 23"/>
                <a:gd name="T4" fmla="*/ 0 w 5"/>
                <a:gd name="T5" fmla="*/ 3 h 23"/>
                <a:gd name="T6" fmla="*/ 0 w 5"/>
                <a:gd name="T7" fmla="*/ 20 h 23"/>
                <a:gd name="T8" fmla="*/ 5 w 5"/>
                <a:gd name="T9" fmla="*/ 20 h 23"/>
              </a:gdLst>
              <a:ahLst/>
              <a:cxnLst>
                <a:cxn ang="0">
                  <a:pos x="T0" y="T1"/>
                </a:cxn>
                <a:cxn ang="0">
                  <a:pos x="T2" y="T3"/>
                </a:cxn>
                <a:cxn ang="0">
                  <a:pos x="T4" y="T5"/>
                </a:cxn>
                <a:cxn ang="0">
                  <a:pos x="T6" y="T7"/>
                </a:cxn>
                <a:cxn ang="0">
                  <a:pos x="T8" y="T9"/>
                </a:cxn>
              </a:cxnLst>
              <a:rect l="0" t="0" r="r" b="b"/>
              <a:pathLst>
                <a:path w="5" h="23">
                  <a:moveTo>
                    <a:pt x="5" y="20"/>
                  </a:moveTo>
                  <a:cubicBezTo>
                    <a:pt x="5" y="3"/>
                    <a:pt x="5" y="3"/>
                    <a:pt x="5" y="3"/>
                  </a:cubicBezTo>
                  <a:cubicBezTo>
                    <a:pt x="5" y="0"/>
                    <a:pt x="0" y="0"/>
                    <a:pt x="0" y="3"/>
                  </a:cubicBezTo>
                  <a:cubicBezTo>
                    <a:pt x="0" y="20"/>
                    <a:pt x="0" y="20"/>
                    <a:pt x="0" y="20"/>
                  </a:cubicBezTo>
                  <a:cubicBezTo>
                    <a:pt x="0" y="23"/>
                    <a:pt x="5" y="23"/>
                    <a:pt x="5" y="2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29" name="Freeform 96"/>
            <p:cNvSpPr/>
            <p:nvPr/>
          </p:nvSpPr>
          <p:spPr bwMode="auto">
            <a:xfrm>
              <a:off x="7448" y="3747"/>
              <a:ext cx="18" cy="57"/>
            </a:xfrm>
            <a:custGeom>
              <a:avLst/>
              <a:gdLst>
                <a:gd name="T0" fmla="*/ 5 w 5"/>
                <a:gd name="T1" fmla="*/ 16 h 19"/>
                <a:gd name="T2" fmla="*/ 5 w 5"/>
                <a:gd name="T3" fmla="*/ 3 h 19"/>
                <a:gd name="T4" fmla="*/ 0 w 5"/>
                <a:gd name="T5" fmla="*/ 3 h 19"/>
                <a:gd name="T6" fmla="*/ 0 w 5"/>
                <a:gd name="T7" fmla="*/ 16 h 19"/>
                <a:gd name="T8" fmla="*/ 5 w 5"/>
                <a:gd name="T9" fmla="*/ 16 h 19"/>
              </a:gdLst>
              <a:ahLst/>
              <a:cxnLst>
                <a:cxn ang="0">
                  <a:pos x="T0" y="T1"/>
                </a:cxn>
                <a:cxn ang="0">
                  <a:pos x="T2" y="T3"/>
                </a:cxn>
                <a:cxn ang="0">
                  <a:pos x="T4" y="T5"/>
                </a:cxn>
                <a:cxn ang="0">
                  <a:pos x="T6" y="T7"/>
                </a:cxn>
                <a:cxn ang="0">
                  <a:pos x="T8" y="T9"/>
                </a:cxn>
              </a:cxnLst>
              <a:rect l="0" t="0" r="r" b="b"/>
              <a:pathLst>
                <a:path w="5" h="19">
                  <a:moveTo>
                    <a:pt x="5" y="16"/>
                  </a:moveTo>
                  <a:cubicBezTo>
                    <a:pt x="5" y="3"/>
                    <a:pt x="5" y="3"/>
                    <a:pt x="5" y="3"/>
                  </a:cubicBezTo>
                  <a:cubicBezTo>
                    <a:pt x="5" y="0"/>
                    <a:pt x="0" y="0"/>
                    <a:pt x="0" y="3"/>
                  </a:cubicBezTo>
                  <a:cubicBezTo>
                    <a:pt x="0" y="16"/>
                    <a:pt x="0" y="16"/>
                    <a:pt x="0" y="16"/>
                  </a:cubicBezTo>
                  <a:cubicBezTo>
                    <a:pt x="0" y="19"/>
                    <a:pt x="5" y="19"/>
                    <a:pt x="5" y="1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0" name="Freeform 97"/>
            <p:cNvSpPr/>
            <p:nvPr/>
          </p:nvSpPr>
          <p:spPr bwMode="auto">
            <a:xfrm>
              <a:off x="7448" y="3658"/>
              <a:ext cx="18" cy="63"/>
            </a:xfrm>
            <a:custGeom>
              <a:avLst/>
              <a:gdLst>
                <a:gd name="T0" fmla="*/ 5 w 5"/>
                <a:gd name="T1" fmla="*/ 18 h 21"/>
                <a:gd name="T2" fmla="*/ 5 w 5"/>
                <a:gd name="T3" fmla="*/ 2 h 21"/>
                <a:gd name="T4" fmla="*/ 0 w 5"/>
                <a:gd name="T5" fmla="*/ 2 h 21"/>
                <a:gd name="T6" fmla="*/ 0 w 5"/>
                <a:gd name="T7" fmla="*/ 18 h 21"/>
                <a:gd name="T8" fmla="*/ 5 w 5"/>
                <a:gd name="T9" fmla="*/ 18 h 21"/>
              </a:gdLst>
              <a:ahLst/>
              <a:cxnLst>
                <a:cxn ang="0">
                  <a:pos x="T0" y="T1"/>
                </a:cxn>
                <a:cxn ang="0">
                  <a:pos x="T2" y="T3"/>
                </a:cxn>
                <a:cxn ang="0">
                  <a:pos x="T4" y="T5"/>
                </a:cxn>
                <a:cxn ang="0">
                  <a:pos x="T6" y="T7"/>
                </a:cxn>
                <a:cxn ang="0">
                  <a:pos x="T8" y="T9"/>
                </a:cxn>
              </a:cxnLst>
              <a:rect l="0" t="0" r="r" b="b"/>
              <a:pathLst>
                <a:path w="5" h="21">
                  <a:moveTo>
                    <a:pt x="5" y="18"/>
                  </a:moveTo>
                  <a:cubicBezTo>
                    <a:pt x="5" y="2"/>
                    <a:pt x="5" y="2"/>
                    <a:pt x="5" y="2"/>
                  </a:cubicBezTo>
                  <a:cubicBezTo>
                    <a:pt x="5" y="0"/>
                    <a:pt x="0" y="0"/>
                    <a:pt x="0" y="2"/>
                  </a:cubicBezTo>
                  <a:cubicBezTo>
                    <a:pt x="0" y="18"/>
                    <a:pt x="0" y="18"/>
                    <a:pt x="0" y="18"/>
                  </a:cubicBezTo>
                  <a:cubicBezTo>
                    <a:pt x="0" y="21"/>
                    <a:pt x="5"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1" name="Freeform 98"/>
            <p:cNvSpPr/>
            <p:nvPr/>
          </p:nvSpPr>
          <p:spPr bwMode="auto">
            <a:xfrm>
              <a:off x="7444" y="3557"/>
              <a:ext cx="25" cy="80"/>
            </a:xfrm>
            <a:custGeom>
              <a:avLst/>
              <a:gdLst>
                <a:gd name="T0" fmla="*/ 2 w 7"/>
                <a:gd name="T1" fmla="*/ 24 h 27"/>
                <a:gd name="T2" fmla="*/ 7 w 7"/>
                <a:gd name="T3" fmla="*/ 23 h 27"/>
                <a:gd name="T4" fmla="*/ 5 w 7"/>
                <a:gd name="T5" fmla="*/ 3 h 27"/>
                <a:gd name="T6" fmla="*/ 0 w 7"/>
                <a:gd name="T7" fmla="*/ 4 h 27"/>
                <a:gd name="T8" fmla="*/ 2 w 7"/>
                <a:gd name="T9" fmla="*/ 24 h 27"/>
              </a:gdLst>
              <a:ahLst/>
              <a:cxnLst>
                <a:cxn ang="0">
                  <a:pos x="T0" y="T1"/>
                </a:cxn>
                <a:cxn ang="0">
                  <a:pos x="T2" y="T3"/>
                </a:cxn>
                <a:cxn ang="0">
                  <a:pos x="T4" y="T5"/>
                </a:cxn>
                <a:cxn ang="0">
                  <a:pos x="T6" y="T7"/>
                </a:cxn>
                <a:cxn ang="0">
                  <a:pos x="T8" y="T9"/>
                </a:cxn>
              </a:cxnLst>
              <a:rect l="0" t="0" r="r" b="b"/>
              <a:pathLst>
                <a:path w="7" h="27">
                  <a:moveTo>
                    <a:pt x="2" y="24"/>
                  </a:moveTo>
                  <a:cubicBezTo>
                    <a:pt x="3" y="27"/>
                    <a:pt x="7" y="26"/>
                    <a:pt x="7" y="23"/>
                  </a:cubicBezTo>
                  <a:cubicBezTo>
                    <a:pt x="6" y="17"/>
                    <a:pt x="6" y="10"/>
                    <a:pt x="5" y="3"/>
                  </a:cubicBezTo>
                  <a:cubicBezTo>
                    <a:pt x="4" y="0"/>
                    <a:pt x="0" y="1"/>
                    <a:pt x="0" y="4"/>
                  </a:cubicBezTo>
                  <a:cubicBezTo>
                    <a:pt x="1" y="11"/>
                    <a:pt x="1" y="18"/>
                    <a:pt x="2" y="2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2" name="Freeform 99"/>
            <p:cNvSpPr/>
            <p:nvPr/>
          </p:nvSpPr>
          <p:spPr bwMode="auto">
            <a:xfrm>
              <a:off x="7444" y="3462"/>
              <a:ext cx="25" cy="75"/>
            </a:xfrm>
            <a:custGeom>
              <a:avLst/>
              <a:gdLst>
                <a:gd name="T0" fmla="*/ 5 w 7"/>
                <a:gd name="T1" fmla="*/ 22 h 25"/>
                <a:gd name="T2" fmla="*/ 7 w 7"/>
                <a:gd name="T3" fmla="*/ 4 h 25"/>
                <a:gd name="T4" fmla="*/ 2 w 7"/>
                <a:gd name="T5" fmla="*/ 2 h 25"/>
                <a:gd name="T6" fmla="*/ 0 w 7"/>
                <a:gd name="T7" fmla="*/ 20 h 25"/>
                <a:gd name="T8" fmla="*/ 5 w 7"/>
                <a:gd name="T9" fmla="*/ 22 h 25"/>
              </a:gdLst>
              <a:ahLst/>
              <a:cxnLst>
                <a:cxn ang="0">
                  <a:pos x="T0" y="T1"/>
                </a:cxn>
                <a:cxn ang="0">
                  <a:pos x="T2" y="T3"/>
                </a:cxn>
                <a:cxn ang="0">
                  <a:pos x="T4" y="T5"/>
                </a:cxn>
                <a:cxn ang="0">
                  <a:pos x="T6" y="T7"/>
                </a:cxn>
                <a:cxn ang="0">
                  <a:pos x="T8" y="T9"/>
                </a:cxn>
              </a:cxnLst>
              <a:rect l="0" t="0" r="r" b="b"/>
              <a:pathLst>
                <a:path w="7" h="25">
                  <a:moveTo>
                    <a:pt x="5" y="22"/>
                  </a:moveTo>
                  <a:cubicBezTo>
                    <a:pt x="6" y="16"/>
                    <a:pt x="5" y="10"/>
                    <a:pt x="7" y="4"/>
                  </a:cubicBezTo>
                  <a:cubicBezTo>
                    <a:pt x="7" y="1"/>
                    <a:pt x="3" y="0"/>
                    <a:pt x="2" y="2"/>
                  </a:cubicBezTo>
                  <a:cubicBezTo>
                    <a:pt x="1" y="8"/>
                    <a:pt x="1" y="14"/>
                    <a:pt x="0" y="20"/>
                  </a:cubicBezTo>
                  <a:cubicBezTo>
                    <a:pt x="0" y="23"/>
                    <a:pt x="4"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3" name="Freeform 100"/>
            <p:cNvSpPr/>
            <p:nvPr/>
          </p:nvSpPr>
          <p:spPr bwMode="auto">
            <a:xfrm>
              <a:off x="7448" y="3364"/>
              <a:ext cx="21" cy="75"/>
            </a:xfrm>
            <a:custGeom>
              <a:avLst/>
              <a:gdLst>
                <a:gd name="T0" fmla="*/ 5 w 6"/>
                <a:gd name="T1" fmla="*/ 22 h 25"/>
                <a:gd name="T2" fmla="*/ 6 w 6"/>
                <a:gd name="T3" fmla="*/ 3 h 25"/>
                <a:gd name="T4" fmla="*/ 1 w 6"/>
                <a:gd name="T5" fmla="*/ 3 h 25"/>
                <a:gd name="T6" fmla="*/ 0 w 6"/>
                <a:gd name="T7" fmla="*/ 22 h 25"/>
                <a:gd name="T8" fmla="*/ 5 w 6"/>
                <a:gd name="T9" fmla="*/ 22 h 25"/>
              </a:gdLst>
              <a:ahLst/>
              <a:cxnLst>
                <a:cxn ang="0">
                  <a:pos x="T0" y="T1"/>
                </a:cxn>
                <a:cxn ang="0">
                  <a:pos x="T2" y="T3"/>
                </a:cxn>
                <a:cxn ang="0">
                  <a:pos x="T4" y="T5"/>
                </a:cxn>
                <a:cxn ang="0">
                  <a:pos x="T6" y="T7"/>
                </a:cxn>
                <a:cxn ang="0">
                  <a:pos x="T8" y="T9"/>
                </a:cxn>
              </a:cxnLst>
              <a:rect l="0" t="0" r="r" b="b"/>
              <a:pathLst>
                <a:path w="6" h="25">
                  <a:moveTo>
                    <a:pt x="5" y="22"/>
                  </a:moveTo>
                  <a:cubicBezTo>
                    <a:pt x="5" y="16"/>
                    <a:pt x="6" y="10"/>
                    <a:pt x="6" y="3"/>
                  </a:cubicBezTo>
                  <a:cubicBezTo>
                    <a:pt x="6" y="0"/>
                    <a:pt x="1" y="0"/>
                    <a:pt x="1" y="3"/>
                  </a:cubicBezTo>
                  <a:cubicBezTo>
                    <a:pt x="1" y="10"/>
                    <a:pt x="0" y="16"/>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4" name="Freeform 101"/>
            <p:cNvSpPr/>
            <p:nvPr/>
          </p:nvSpPr>
          <p:spPr bwMode="auto">
            <a:xfrm>
              <a:off x="7444" y="3272"/>
              <a:ext cx="25" cy="75"/>
            </a:xfrm>
            <a:custGeom>
              <a:avLst/>
              <a:gdLst>
                <a:gd name="T0" fmla="*/ 5 w 7"/>
                <a:gd name="T1" fmla="*/ 22 h 25"/>
                <a:gd name="T2" fmla="*/ 5 w 7"/>
                <a:gd name="T3" fmla="*/ 12 h 25"/>
                <a:gd name="T4" fmla="*/ 5 w 7"/>
                <a:gd name="T5" fmla="*/ 7 h 25"/>
                <a:gd name="T6" fmla="*/ 5 w 7"/>
                <a:gd name="T7" fmla="*/ 5 h 25"/>
                <a:gd name="T8" fmla="*/ 5 w 7"/>
                <a:gd name="T9" fmla="*/ 4 h 25"/>
                <a:gd name="T10" fmla="*/ 2 w 7"/>
                <a:gd name="T11" fmla="*/ 1 h 25"/>
                <a:gd name="T12" fmla="*/ 0 w 7"/>
                <a:gd name="T13" fmla="*/ 8 h 25"/>
                <a:gd name="T14" fmla="*/ 0 w 7"/>
                <a:gd name="T15" fmla="*/ 22 h 25"/>
                <a:gd name="T16" fmla="*/ 5 w 7"/>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5" y="22"/>
                  </a:moveTo>
                  <a:cubicBezTo>
                    <a:pt x="5" y="18"/>
                    <a:pt x="5" y="15"/>
                    <a:pt x="5" y="12"/>
                  </a:cubicBezTo>
                  <a:cubicBezTo>
                    <a:pt x="5" y="10"/>
                    <a:pt x="5" y="8"/>
                    <a:pt x="5" y="7"/>
                  </a:cubicBezTo>
                  <a:cubicBezTo>
                    <a:pt x="5" y="6"/>
                    <a:pt x="5" y="5"/>
                    <a:pt x="5" y="5"/>
                  </a:cubicBezTo>
                  <a:cubicBezTo>
                    <a:pt x="5" y="4"/>
                    <a:pt x="5" y="4"/>
                    <a:pt x="5" y="4"/>
                  </a:cubicBezTo>
                  <a:cubicBezTo>
                    <a:pt x="7" y="3"/>
                    <a:pt x="5" y="0"/>
                    <a:pt x="2" y="1"/>
                  </a:cubicBezTo>
                  <a:cubicBezTo>
                    <a:pt x="0" y="2"/>
                    <a:pt x="0" y="6"/>
                    <a:pt x="0" y="8"/>
                  </a:cubicBezTo>
                  <a:cubicBezTo>
                    <a:pt x="0" y="13"/>
                    <a:pt x="0" y="17"/>
                    <a:pt x="0" y="22"/>
                  </a:cubicBezTo>
                  <a:cubicBezTo>
                    <a:pt x="0" y="25"/>
                    <a:pt x="5" y="25"/>
                    <a:pt x="5" y="2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5" name="Freeform 102"/>
            <p:cNvSpPr/>
            <p:nvPr/>
          </p:nvSpPr>
          <p:spPr bwMode="auto">
            <a:xfrm>
              <a:off x="7451" y="3172"/>
              <a:ext cx="25" cy="77"/>
            </a:xfrm>
            <a:custGeom>
              <a:avLst/>
              <a:gdLst>
                <a:gd name="T0" fmla="*/ 0 w 7"/>
                <a:gd name="T1" fmla="*/ 7 h 26"/>
                <a:gd name="T2" fmla="*/ 1 w 7"/>
                <a:gd name="T3" fmla="*/ 16 h 26"/>
                <a:gd name="T4" fmla="*/ 1 w 7"/>
                <a:gd name="T5" fmla="*/ 19 h 26"/>
                <a:gd name="T6" fmla="*/ 2 w 7"/>
                <a:gd name="T7" fmla="*/ 21 h 26"/>
                <a:gd name="T8" fmla="*/ 5 w 7"/>
                <a:gd name="T9" fmla="*/ 23 h 26"/>
                <a:gd name="T10" fmla="*/ 5 w 7"/>
                <a:gd name="T11" fmla="*/ 14 h 26"/>
                <a:gd name="T12" fmla="*/ 5 w 7"/>
                <a:gd name="T13" fmla="*/ 8 h 26"/>
                <a:gd name="T14" fmla="*/ 5 w 7"/>
                <a:gd name="T15" fmla="*/ 6 h 26"/>
                <a:gd name="T16" fmla="*/ 5 w 7"/>
                <a:gd name="T17" fmla="*/ 3 h 26"/>
                <a:gd name="T18" fmla="*/ 1 w 7"/>
                <a:gd name="T19" fmla="*/ 2 h 26"/>
                <a:gd name="T20" fmla="*/ 0 w 7"/>
                <a:gd name="T21"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0" y="7"/>
                  </a:moveTo>
                  <a:cubicBezTo>
                    <a:pt x="0" y="10"/>
                    <a:pt x="1" y="13"/>
                    <a:pt x="1" y="16"/>
                  </a:cubicBezTo>
                  <a:cubicBezTo>
                    <a:pt x="1" y="17"/>
                    <a:pt x="1" y="18"/>
                    <a:pt x="1" y="19"/>
                  </a:cubicBezTo>
                  <a:cubicBezTo>
                    <a:pt x="1" y="20"/>
                    <a:pt x="1" y="22"/>
                    <a:pt x="2" y="21"/>
                  </a:cubicBezTo>
                  <a:cubicBezTo>
                    <a:pt x="0" y="23"/>
                    <a:pt x="4" y="26"/>
                    <a:pt x="5" y="23"/>
                  </a:cubicBezTo>
                  <a:cubicBezTo>
                    <a:pt x="7" y="21"/>
                    <a:pt x="6" y="16"/>
                    <a:pt x="5" y="14"/>
                  </a:cubicBezTo>
                  <a:cubicBezTo>
                    <a:pt x="5" y="12"/>
                    <a:pt x="5" y="10"/>
                    <a:pt x="5" y="8"/>
                  </a:cubicBezTo>
                  <a:cubicBezTo>
                    <a:pt x="5" y="7"/>
                    <a:pt x="5" y="7"/>
                    <a:pt x="5" y="6"/>
                  </a:cubicBezTo>
                  <a:cubicBezTo>
                    <a:pt x="6" y="5"/>
                    <a:pt x="6" y="4"/>
                    <a:pt x="5" y="3"/>
                  </a:cubicBezTo>
                  <a:cubicBezTo>
                    <a:pt x="4" y="1"/>
                    <a:pt x="3" y="0"/>
                    <a:pt x="1" y="2"/>
                  </a:cubicBezTo>
                  <a:cubicBezTo>
                    <a:pt x="0" y="3"/>
                    <a:pt x="0" y="6"/>
                    <a:pt x="0"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6" name="Freeform 103"/>
            <p:cNvSpPr/>
            <p:nvPr/>
          </p:nvSpPr>
          <p:spPr bwMode="auto">
            <a:xfrm>
              <a:off x="7444" y="3035"/>
              <a:ext cx="25" cy="101"/>
            </a:xfrm>
            <a:custGeom>
              <a:avLst/>
              <a:gdLst>
                <a:gd name="T0" fmla="*/ 0 w 7"/>
                <a:gd name="T1" fmla="*/ 4 h 34"/>
                <a:gd name="T2" fmla="*/ 1 w 7"/>
                <a:gd name="T3" fmla="*/ 31 h 34"/>
                <a:gd name="T4" fmla="*/ 6 w 7"/>
                <a:gd name="T5" fmla="*/ 31 h 34"/>
                <a:gd name="T6" fmla="*/ 6 w 7"/>
                <a:gd name="T7" fmla="*/ 10 h 34"/>
                <a:gd name="T8" fmla="*/ 6 w 7"/>
                <a:gd name="T9" fmla="*/ 7 h 34"/>
                <a:gd name="T10" fmla="*/ 4 w 7"/>
                <a:gd name="T11" fmla="*/ 2 h 34"/>
                <a:gd name="T12" fmla="*/ 0 w 7"/>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0" y="4"/>
                  </a:moveTo>
                  <a:cubicBezTo>
                    <a:pt x="2" y="13"/>
                    <a:pt x="1" y="22"/>
                    <a:pt x="1" y="31"/>
                  </a:cubicBezTo>
                  <a:cubicBezTo>
                    <a:pt x="1" y="34"/>
                    <a:pt x="6" y="34"/>
                    <a:pt x="6" y="31"/>
                  </a:cubicBezTo>
                  <a:cubicBezTo>
                    <a:pt x="6" y="24"/>
                    <a:pt x="6" y="17"/>
                    <a:pt x="6" y="10"/>
                  </a:cubicBezTo>
                  <a:cubicBezTo>
                    <a:pt x="6" y="9"/>
                    <a:pt x="7" y="8"/>
                    <a:pt x="6" y="7"/>
                  </a:cubicBezTo>
                  <a:cubicBezTo>
                    <a:pt x="6" y="5"/>
                    <a:pt x="5" y="4"/>
                    <a:pt x="4" y="2"/>
                  </a:cubicBezTo>
                  <a:cubicBezTo>
                    <a:pt x="2" y="0"/>
                    <a:pt x="0" y="2"/>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7" name="Freeform 104"/>
            <p:cNvSpPr/>
            <p:nvPr/>
          </p:nvSpPr>
          <p:spPr bwMode="auto">
            <a:xfrm>
              <a:off x="7448" y="2943"/>
              <a:ext cx="21" cy="62"/>
            </a:xfrm>
            <a:custGeom>
              <a:avLst/>
              <a:gdLst>
                <a:gd name="T0" fmla="*/ 5 w 6"/>
                <a:gd name="T1" fmla="*/ 18 h 21"/>
                <a:gd name="T2" fmla="*/ 6 w 6"/>
                <a:gd name="T3" fmla="*/ 3 h 21"/>
                <a:gd name="T4" fmla="*/ 1 w 6"/>
                <a:gd name="T5" fmla="*/ 3 h 21"/>
                <a:gd name="T6" fmla="*/ 0 w 6"/>
                <a:gd name="T7" fmla="*/ 18 h 21"/>
                <a:gd name="T8" fmla="*/ 5 w 6"/>
                <a:gd name="T9" fmla="*/ 18 h 21"/>
              </a:gdLst>
              <a:ahLst/>
              <a:cxnLst>
                <a:cxn ang="0">
                  <a:pos x="T0" y="T1"/>
                </a:cxn>
                <a:cxn ang="0">
                  <a:pos x="T2" y="T3"/>
                </a:cxn>
                <a:cxn ang="0">
                  <a:pos x="T4" y="T5"/>
                </a:cxn>
                <a:cxn ang="0">
                  <a:pos x="T6" y="T7"/>
                </a:cxn>
                <a:cxn ang="0">
                  <a:pos x="T8" y="T9"/>
                </a:cxn>
              </a:cxnLst>
              <a:rect l="0" t="0" r="r" b="b"/>
              <a:pathLst>
                <a:path w="6" h="21">
                  <a:moveTo>
                    <a:pt x="5" y="18"/>
                  </a:moveTo>
                  <a:cubicBezTo>
                    <a:pt x="5" y="13"/>
                    <a:pt x="6" y="8"/>
                    <a:pt x="6" y="3"/>
                  </a:cubicBezTo>
                  <a:cubicBezTo>
                    <a:pt x="6" y="0"/>
                    <a:pt x="1" y="0"/>
                    <a:pt x="1" y="3"/>
                  </a:cubicBezTo>
                  <a:cubicBezTo>
                    <a:pt x="1" y="8"/>
                    <a:pt x="1" y="13"/>
                    <a:pt x="0" y="18"/>
                  </a:cubicBezTo>
                  <a:cubicBezTo>
                    <a:pt x="0" y="21"/>
                    <a:pt x="4" y="21"/>
                    <a:pt x="5" y="1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8" name="Freeform 105"/>
            <p:cNvSpPr/>
            <p:nvPr/>
          </p:nvSpPr>
          <p:spPr bwMode="auto">
            <a:xfrm>
              <a:off x="7448" y="2827"/>
              <a:ext cx="25" cy="83"/>
            </a:xfrm>
            <a:custGeom>
              <a:avLst/>
              <a:gdLst>
                <a:gd name="T0" fmla="*/ 2 w 7"/>
                <a:gd name="T1" fmla="*/ 25 h 28"/>
                <a:gd name="T2" fmla="*/ 7 w 7"/>
                <a:gd name="T3" fmla="*/ 25 h 28"/>
                <a:gd name="T4" fmla="*/ 5 w 7"/>
                <a:gd name="T5" fmla="*/ 3 h 28"/>
                <a:gd name="T6" fmla="*/ 0 w 7"/>
                <a:gd name="T7" fmla="*/ 3 h 28"/>
                <a:gd name="T8" fmla="*/ 2 w 7"/>
                <a:gd name="T9" fmla="*/ 25 h 28"/>
              </a:gdLst>
              <a:ahLst/>
              <a:cxnLst>
                <a:cxn ang="0">
                  <a:pos x="T0" y="T1"/>
                </a:cxn>
                <a:cxn ang="0">
                  <a:pos x="T2" y="T3"/>
                </a:cxn>
                <a:cxn ang="0">
                  <a:pos x="T4" y="T5"/>
                </a:cxn>
                <a:cxn ang="0">
                  <a:pos x="T6" y="T7"/>
                </a:cxn>
                <a:cxn ang="0">
                  <a:pos x="T8" y="T9"/>
                </a:cxn>
              </a:cxnLst>
              <a:rect l="0" t="0" r="r" b="b"/>
              <a:pathLst>
                <a:path w="7" h="28">
                  <a:moveTo>
                    <a:pt x="2" y="25"/>
                  </a:moveTo>
                  <a:cubicBezTo>
                    <a:pt x="3" y="28"/>
                    <a:pt x="7" y="28"/>
                    <a:pt x="7" y="25"/>
                  </a:cubicBezTo>
                  <a:cubicBezTo>
                    <a:pt x="6" y="18"/>
                    <a:pt x="6" y="10"/>
                    <a:pt x="5" y="3"/>
                  </a:cubicBezTo>
                  <a:cubicBezTo>
                    <a:pt x="4" y="0"/>
                    <a:pt x="0" y="0"/>
                    <a:pt x="0" y="3"/>
                  </a:cubicBezTo>
                  <a:cubicBezTo>
                    <a:pt x="1" y="10"/>
                    <a:pt x="1" y="18"/>
                    <a:pt x="2" y="2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39" name="Freeform 106"/>
            <p:cNvSpPr/>
            <p:nvPr/>
          </p:nvSpPr>
          <p:spPr bwMode="auto">
            <a:xfrm>
              <a:off x="7441" y="2703"/>
              <a:ext cx="21" cy="92"/>
            </a:xfrm>
            <a:custGeom>
              <a:avLst/>
              <a:gdLst>
                <a:gd name="T0" fmla="*/ 1 w 6"/>
                <a:gd name="T1" fmla="*/ 28 h 31"/>
                <a:gd name="T2" fmla="*/ 6 w 6"/>
                <a:gd name="T3" fmla="*/ 28 h 31"/>
                <a:gd name="T4" fmla="*/ 5 w 6"/>
                <a:gd name="T5" fmla="*/ 3 h 31"/>
                <a:gd name="T6" fmla="*/ 0 w 6"/>
                <a:gd name="T7" fmla="*/ 3 h 31"/>
                <a:gd name="T8" fmla="*/ 1 w 6"/>
                <a:gd name="T9" fmla="*/ 28 h 31"/>
              </a:gdLst>
              <a:ahLst/>
              <a:cxnLst>
                <a:cxn ang="0">
                  <a:pos x="T0" y="T1"/>
                </a:cxn>
                <a:cxn ang="0">
                  <a:pos x="T2" y="T3"/>
                </a:cxn>
                <a:cxn ang="0">
                  <a:pos x="T4" y="T5"/>
                </a:cxn>
                <a:cxn ang="0">
                  <a:pos x="T6" y="T7"/>
                </a:cxn>
                <a:cxn ang="0">
                  <a:pos x="T8" y="T9"/>
                </a:cxn>
              </a:cxnLst>
              <a:rect l="0" t="0" r="r" b="b"/>
              <a:pathLst>
                <a:path w="6" h="31">
                  <a:moveTo>
                    <a:pt x="1" y="28"/>
                  </a:moveTo>
                  <a:cubicBezTo>
                    <a:pt x="1" y="31"/>
                    <a:pt x="6" y="31"/>
                    <a:pt x="6" y="28"/>
                  </a:cubicBezTo>
                  <a:cubicBezTo>
                    <a:pt x="6" y="20"/>
                    <a:pt x="6" y="11"/>
                    <a:pt x="5" y="3"/>
                  </a:cubicBezTo>
                  <a:cubicBezTo>
                    <a:pt x="4" y="0"/>
                    <a:pt x="0" y="0"/>
                    <a:pt x="0" y="3"/>
                  </a:cubicBezTo>
                  <a:cubicBezTo>
                    <a:pt x="1" y="11"/>
                    <a:pt x="1" y="20"/>
                    <a:pt x="1"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0" name="Freeform 107"/>
            <p:cNvSpPr/>
            <p:nvPr/>
          </p:nvSpPr>
          <p:spPr bwMode="auto">
            <a:xfrm>
              <a:off x="7444" y="2581"/>
              <a:ext cx="22" cy="83"/>
            </a:xfrm>
            <a:custGeom>
              <a:avLst/>
              <a:gdLst>
                <a:gd name="T0" fmla="*/ 1 w 6"/>
                <a:gd name="T1" fmla="*/ 4 h 28"/>
                <a:gd name="T2" fmla="*/ 1 w 6"/>
                <a:gd name="T3" fmla="*/ 4 h 28"/>
                <a:gd name="T4" fmla="*/ 0 w 6"/>
                <a:gd name="T5" fmla="*/ 25 h 28"/>
                <a:gd name="T6" fmla="*/ 5 w 6"/>
                <a:gd name="T7" fmla="*/ 25 h 28"/>
                <a:gd name="T8" fmla="*/ 5 w 6"/>
                <a:gd name="T9" fmla="*/ 13 h 28"/>
                <a:gd name="T10" fmla="*/ 5 w 6"/>
                <a:gd name="T11" fmla="*/ 7 h 28"/>
                <a:gd name="T12" fmla="*/ 6 w 6"/>
                <a:gd name="T13" fmla="*/ 4 h 28"/>
                <a:gd name="T14" fmla="*/ 6 w 6"/>
                <a:gd name="T15" fmla="*/ 4 h 28"/>
                <a:gd name="T16" fmla="*/ 6 w 6"/>
                <a:gd name="T17" fmla="*/ 4 h 28"/>
                <a:gd name="T18" fmla="*/ 1 w 6"/>
                <a:gd name="T19" fmla="*/ 3 h 28"/>
                <a:gd name="T20" fmla="*/ 1 w 6"/>
                <a:gd name="T21" fmla="*/ 4 h 28"/>
                <a:gd name="T22" fmla="*/ 1 w 6"/>
                <a:gd name="T23" fmla="*/ 4 h 28"/>
                <a:gd name="T24" fmla="*/ 1 w 6"/>
                <a:gd name="T2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8">
                  <a:moveTo>
                    <a:pt x="1" y="4"/>
                  </a:moveTo>
                  <a:cubicBezTo>
                    <a:pt x="1" y="4"/>
                    <a:pt x="1" y="4"/>
                    <a:pt x="1" y="4"/>
                  </a:cubicBezTo>
                  <a:cubicBezTo>
                    <a:pt x="0" y="11"/>
                    <a:pt x="0" y="18"/>
                    <a:pt x="0" y="25"/>
                  </a:cubicBezTo>
                  <a:cubicBezTo>
                    <a:pt x="0" y="28"/>
                    <a:pt x="5" y="28"/>
                    <a:pt x="5" y="25"/>
                  </a:cubicBezTo>
                  <a:cubicBezTo>
                    <a:pt x="5" y="21"/>
                    <a:pt x="5" y="17"/>
                    <a:pt x="5" y="13"/>
                  </a:cubicBezTo>
                  <a:cubicBezTo>
                    <a:pt x="5" y="11"/>
                    <a:pt x="5" y="9"/>
                    <a:pt x="5" y="7"/>
                  </a:cubicBezTo>
                  <a:cubicBezTo>
                    <a:pt x="5" y="7"/>
                    <a:pt x="6" y="4"/>
                    <a:pt x="6" y="4"/>
                  </a:cubicBezTo>
                  <a:cubicBezTo>
                    <a:pt x="6" y="4"/>
                    <a:pt x="6" y="4"/>
                    <a:pt x="6" y="4"/>
                  </a:cubicBezTo>
                  <a:cubicBezTo>
                    <a:pt x="6" y="4"/>
                    <a:pt x="6" y="4"/>
                    <a:pt x="6" y="4"/>
                  </a:cubicBezTo>
                  <a:cubicBezTo>
                    <a:pt x="5" y="1"/>
                    <a:pt x="2" y="0"/>
                    <a:pt x="1" y="3"/>
                  </a:cubicBezTo>
                  <a:cubicBezTo>
                    <a:pt x="1" y="3"/>
                    <a:pt x="1" y="4"/>
                    <a:pt x="1" y="4"/>
                  </a:cubicBezTo>
                  <a:cubicBezTo>
                    <a:pt x="1" y="4"/>
                    <a:pt x="1" y="4"/>
                    <a:pt x="1" y="4"/>
                  </a:cubicBezTo>
                  <a:cubicBezTo>
                    <a:pt x="1" y="4"/>
                    <a:pt x="1" y="4"/>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1" name="Freeform 108"/>
            <p:cNvSpPr/>
            <p:nvPr/>
          </p:nvSpPr>
          <p:spPr bwMode="auto">
            <a:xfrm>
              <a:off x="7455" y="2465"/>
              <a:ext cx="21" cy="98"/>
            </a:xfrm>
            <a:custGeom>
              <a:avLst/>
              <a:gdLst>
                <a:gd name="T0" fmla="*/ 5 w 6"/>
                <a:gd name="T1" fmla="*/ 30 h 33"/>
                <a:gd name="T2" fmla="*/ 5 w 6"/>
                <a:gd name="T3" fmla="*/ 10 h 33"/>
                <a:gd name="T4" fmla="*/ 6 w 6"/>
                <a:gd name="T5" fmla="*/ 8 h 33"/>
                <a:gd name="T6" fmla="*/ 5 w 6"/>
                <a:gd name="T7" fmla="*/ 3 h 33"/>
                <a:gd name="T8" fmla="*/ 0 w 6"/>
                <a:gd name="T9" fmla="*/ 3 h 33"/>
                <a:gd name="T10" fmla="*/ 0 w 6"/>
                <a:gd name="T11" fmla="*/ 30 h 33"/>
                <a:gd name="T12" fmla="*/ 5 w 6"/>
                <a:gd name="T13" fmla="*/ 30 h 33"/>
              </a:gdLst>
              <a:ahLst/>
              <a:cxnLst>
                <a:cxn ang="0">
                  <a:pos x="T0" y="T1"/>
                </a:cxn>
                <a:cxn ang="0">
                  <a:pos x="T2" y="T3"/>
                </a:cxn>
                <a:cxn ang="0">
                  <a:pos x="T4" y="T5"/>
                </a:cxn>
                <a:cxn ang="0">
                  <a:pos x="T6" y="T7"/>
                </a:cxn>
                <a:cxn ang="0">
                  <a:pos x="T8" y="T9"/>
                </a:cxn>
                <a:cxn ang="0">
                  <a:pos x="T10" y="T11"/>
                </a:cxn>
                <a:cxn ang="0">
                  <a:pos x="T12" y="T13"/>
                </a:cxn>
              </a:cxnLst>
              <a:rect l="0" t="0" r="r" b="b"/>
              <a:pathLst>
                <a:path w="6" h="33">
                  <a:moveTo>
                    <a:pt x="5" y="30"/>
                  </a:moveTo>
                  <a:cubicBezTo>
                    <a:pt x="5" y="10"/>
                    <a:pt x="5" y="10"/>
                    <a:pt x="5" y="10"/>
                  </a:cubicBezTo>
                  <a:cubicBezTo>
                    <a:pt x="5" y="10"/>
                    <a:pt x="6" y="9"/>
                    <a:pt x="6" y="8"/>
                  </a:cubicBezTo>
                  <a:cubicBezTo>
                    <a:pt x="6" y="6"/>
                    <a:pt x="5" y="5"/>
                    <a:pt x="5" y="3"/>
                  </a:cubicBezTo>
                  <a:cubicBezTo>
                    <a:pt x="4" y="0"/>
                    <a:pt x="0" y="0"/>
                    <a:pt x="0" y="3"/>
                  </a:cubicBezTo>
                  <a:cubicBezTo>
                    <a:pt x="0" y="30"/>
                    <a:pt x="0" y="30"/>
                    <a:pt x="0" y="30"/>
                  </a:cubicBezTo>
                  <a:cubicBezTo>
                    <a:pt x="0" y="33"/>
                    <a:pt x="5" y="33"/>
                    <a:pt x="5" y="30"/>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2" name="Freeform 109"/>
            <p:cNvSpPr/>
            <p:nvPr/>
          </p:nvSpPr>
          <p:spPr bwMode="auto">
            <a:xfrm>
              <a:off x="7444" y="2347"/>
              <a:ext cx="29" cy="89"/>
            </a:xfrm>
            <a:custGeom>
              <a:avLst/>
              <a:gdLst>
                <a:gd name="T0" fmla="*/ 1 w 8"/>
                <a:gd name="T1" fmla="*/ 4 h 30"/>
                <a:gd name="T2" fmla="*/ 2 w 8"/>
                <a:gd name="T3" fmla="*/ 27 h 30"/>
                <a:gd name="T4" fmla="*/ 7 w 8"/>
                <a:gd name="T5" fmla="*/ 27 h 30"/>
                <a:gd name="T6" fmla="*/ 6 w 8"/>
                <a:gd name="T7" fmla="*/ 3 h 30"/>
                <a:gd name="T8" fmla="*/ 1 w 8"/>
                <a:gd name="T9" fmla="*/ 4 h 30"/>
              </a:gdLst>
              <a:ahLst/>
              <a:cxnLst>
                <a:cxn ang="0">
                  <a:pos x="T0" y="T1"/>
                </a:cxn>
                <a:cxn ang="0">
                  <a:pos x="T2" y="T3"/>
                </a:cxn>
                <a:cxn ang="0">
                  <a:pos x="T4" y="T5"/>
                </a:cxn>
                <a:cxn ang="0">
                  <a:pos x="T6" y="T7"/>
                </a:cxn>
                <a:cxn ang="0">
                  <a:pos x="T8" y="T9"/>
                </a:cxn>
              </a:cxnLst>
              <a:rect l="0" t="0" r="r" b="b"/>
              <a:pathLst>
                <a:path w="8" h="30">
                  <a:moveTo>
                    <a:pt x="1" y="4"/>
                  </a:moveTo>
                  <a:cubicBezTo>
                    <a:pt x="3" y="11"/>
                    <a:pt x="2" y="20"/>
                    <a:pt x="2" y="27"/>
                  </a:cubicBezTo>
                  <a:cubicBezTo>
                    <a:pt x="2" y="30"/>
                    <a:pt x="7" y="30"/>
                    <a:pt x="7" y="27"/>
                  </a:cubicBezTo>
                  <a:cubicBezTo>
                    <a:pt x="7" y="19"/>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3" name="Freeform 110"/>
            <p:cNvSpPr/>
            <p:nvPr/>
          </p:nvSpPr>
          <p:spPr bwMode="auto">
            <a:xfrm>
              <a:off x="7451" y="2231"/>
              <a:ext cx="18" cy="89"/>
            </a:xfrm>
            <a:custGeom>
              <a:avLst/>
              <a:gdLst>
                <a:gd name="T0" fmla="*/ 5 w 5"/>
                <a:gd name="T1" fmla="*/ 27 h 30"/>
                <a:gd name="T2" fmla="*/ 5 w 5"/>
                <a:gd name="T3" fmla="*/ 3 h 30"/>
                <a:gd name="T4" fmla="*/ 0 w 5"/>
                <a:gd name="T5" fmla="*/ 3 h 30"/>
                <a:gd name="T6" fmla="*/ 0 w 5"/>
                <a:gd name="T7" fmla="*/ 27 h 30"/>
                <a:gd name="T8" fmla="*/ 5 w 5"/>
                <a:gd name="T9" fmla="*/ 27 h 30"/>
              </a:gdLst>
              <a:ahLst/>
              <a:cxnLst>
                <a:cxn ang="0">
                  <a:pos x="T0" y="T1"/>
                </a:cxn>
                <a:cxn ang="0">
                  <a:pos x="T2" y="T3"/>
                </a:cxn>
                <a:cxn ang="0">
                  <a:pos x="T4" y="T5"/>
                </a:cxn>
                <a:cxn ang="0">
                  <a:pos x="T6" y="T7"/>
                </a:cxn>
                <a:cxn ang="0">
                  <a:pos x="T8" y="T9"/>
                </a:cxn>
              </a:cxnLst>
              <a:rect l="0" t="0" r="r" b="b"/>
              <a:pathLst>
                <a:path w="5" h="30">
                  <a:moveTo>
                    <a:pt x="5" y="27"/>
                  </a:moveTo>
                  <a:cubicBezTo>
                    <a:pt x="5" y="3"/>
                    <a:pt x="5" y="3"/>
                    <a:pt x="5" y="3"/>
                  </a:cubicBezTo>
                  <a:cubicBezTo>
                    <a:pt x="5" y="0"/>
                    <a:pt x="0" y="0"/>
                    <a:pt x="0" y="3"/>
                  </a:cubicBezTo>
                  <a:cubicBezTo>
                    <a:pt x="0" y="27"/>
                    <a:pt x="0" y="27"/>
                    <a:pt x="0" y="27"/>
                  </a:cubicBezTo>
                  <a:cubicBezTo>
                    <a:pt x="0" y="30"/>
                    <a:pt x="5" y="30"/>
                    <a:pt x="5" y="2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4" name="Freeform 111"/>
            <p:cNvSpPr/>
            <p:nvPr/>
          </p:nvSpPr>
          <p:spPr bwMode="auto">
            <a:xfrm>
              <a:off x="7441" y="2109"/>
              <a:ext cx="28" cy="92"/>
            </a:xfrm>
            <a:custGeom>
              <a:avLst/>
              <a:gdLst>
                <a:gd name="T0" fmla="*/ 1 w 8"/>
                <a:gd name="T1" fmla="*/ 4 h 31"/>
                <a:gd name="T2" fmla="*/ 2 w 8"/>
                <a:gd name="T3" fmla="*/ 28 h 31"/>
                <a:gd name="T4" fmla="*/ 7 w 8"/>
                <a:gd name="T5" fmla="*/ 28 h 31"/>
                <a:gd name="T6" fmla="*/ 6 w 8"/>
                <a:gd name="T7" fmla="*/ 3 h 31"/>
                <a:gd name="T8" fmla="*/ 1 w 8"/>
                <a:gd name="T9" fmla="*/ 4 h 31"/>
              </a:gdLst>
              <a:ahLst/>
              <a:cxnLst>
                <a:cxn ang="0">
                  <a:pos x="T0" y="T1"/>
                </a:cxn>
                <a:cxn ang="0">
                  <a:pos x="T2" y="T3"/>
                </a:cxn>
                <a:cxn ang="0">
                  <a:pos x="T4" y="T5"/>
                </a:cxn>
                <a:cxn ang="0">
                  <a:pos x="T6" y="T7"/>
                </a:cxn>
                <a:cxn ang="0">
                  <a:pos x="T8" y="T9"/>
                </a:cxn>
              </a:cxnLst>
              <a:rect l="0" t="0" r="r" b="b"/>
              <a:pathLst>
                <a:path w="8" h="31">
                  <a:moveTo>
                    <a:pt x="1" y="4"/>
                  </a:moveTo>
                  <a:cubicBezTo>
                    <a:pt x="3" y="11"/>
                    <a:pt x="2" y="20"/>
                    <a:pt x="2" y="28"/>
                  </a:cubicBezTo>
                  <a:cubicBezTo>
                    <a:pt x="2" y="31"/>
                    <a:pt x="7" y="31"/>
                    <a:pt x="7" y="28"/>
                  </a:cubicBezTo>
                  <a:cubicBezTo>
                    <a:pt x="7" y="20"/>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5" name="Freeform 112"/>
            <p:cNvSpPr/>
            <p:nvPr/>
          </p:nvSpPr>
          <p:spPr bwMode="auto">
            <a:xfrm>
              <a:off x="7444" y="1970"/>
              <a:ext cx="18" cy="112"/>
            </a:xfrm>
            <a:custGeom>
              <a:avLst/>
              <a:gdLst>
                <a:gd name="T0" fmla="*/ 5 w 5"/>
                <a:gd name="T1" fmla="*/ 35 h 38"/>
                <a:gd name="T2" fmla="*/ 5 w 5"/>
                <a:gd name="T3" fmla="*/ 3 h 38"/>
                <a:gd name="T4" fmla="*/ 0 w 5"/>
                <a:gd name="T5" fmla="*/ 3 h 38"/>
                <a:gd name="T6" fmla="*/ 0 w 5"/>
                <a:gd name="T7" fmla="*/ 35 h 38"/>
                <a:gd name="T8" fmla="*/ 5 w 5"/>
                <a:gd name="T9" fmla="*/ 35 h 38"/>
              </a:gdLst>
              <a:ahLst/>
              <a:cxnLst>
                <a:cxn ang="0">
                  <a:pos x="T0" y="T1"/>
                </a:cxn>
                <a:cxn ang="0">
                  <a:pos x="T2" y="T3"/>
                </a:cxn>
                <a:cxn ang="0">
                  <a:pos x="T4" y="T5"/>
                </a:cxn>
                <a:cxn ang="0">
                  <a:pos x="T6" y="T7"/>
                </a:cxn>
                <a:cxn ang="0">
                  <a:pos x="T8" y="T9"/>
                </a:cxn>
              </a:cxnLst>
              <a:rect l="0" t="0" r="r" b="b"/>
              <a:pathLst>
                <a:path w="5" h="38">
                  <a:moveTo>
                    <a:pt x="5" y="35"/>
                  </a:moveTo>
                  <a:cubicBezTo>
                    <a:pt x="5" y="3"/>
                    <a:pt x="5" y="3"/>
                    <a:pt x="5" y="3"/>
                  </a:cubicBezTo>
                  <a:cubicBezTo>
                    <a:pt x="5" y="0"/>
                    <a:pt x="0" y="0"/>
                    <a:pt x="0" y="3"/>
                  </a:cubicBezTo>
                  <a:cubicBezTo>
                    <a:pt x="0" y="35"/>
                    <a:pt x="0" y="35"/>
                    <a:pt x="0" y="35"/>
                  </a:cubicBezTo>
                  <a:cubicBezTo>
                    <a:pt x="0" y="38"/>
                    <a:pt x="5" y="38"/>
                    <a:pt x="5" y="3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6" name="Freeform 113"/>
            <p:cNvSpPr/>
            <p:nvPr/>
          </p:nvSpPr>
          <p:spPr bwMode="auto">
            <a:xfrm>
              <a:off x="7444" y="1851"/>
              <a:ext cx="32" cy="107"/>
            </a:xfrm>
            <a:custGeom>
              <a:avLst/>
              <a:gdLst>
                <a:gd name="T0" fmla="*/ 1 w 9"/>
                <a:gd name="T1" fmla="*/ 33 h 36"/>
                <a:gd name="T2" fmla="*/ 6 w 9"/>
                <a:gd name="T3" fmla="*/ 33 h 36"/>
                <a:gd name="T4" fmla="*/ 8 w 9"/>
                <a:gd name="T5" fmla="*/ 4 h 36"/>
                <a:gd name="T6" fmla="*/ 3 w 9"/>
                <a:gd name="T7" fmla="*/ 2 h 36"/>
                <a:gd name="T8" fmla="*/ 1 w 9"/>
                <a:gd name="T9" fmla="*/ 33 h 36"/>
              </a:gdLst>
              <a:ahLst/>
              <a:cxnLst>
                <a:cxn ang="0">
                  <a:pos x="T0" y="T1"/>
                </a:cxn>
                <a:cxn ang="0">
                  <a:pos x="T2" y="T3"/>
                </a:cxn>
                <a:cxn ang="0">
                  <a:pos x="T4" y="T5"/>
                </a:cxn>
                <a:cxn ang="0">
                  <a:pos x="T6" y="T7"/>
                </a:cxn>
                <a:cxn ang="0">
                  <a:pos x="T8" y="T9"/>
                </a:cxn>
              </a:cxnLst>
              <a:rect l="0" t="0" r="r" b="b"/>
              <a:pathLst>
                <a:path w="9" h="36">
                  <a:moveTo>
                    <a:pt x="1" y="33"/>
                  </a:moveTo>
                  <a:cubicBezTo>
                    <a:pt x="1" y="36"/>
                    <a:pt x="6" y="36"/>
                    <a:pt x="6" y="33"/>
                  </a:cubicBezTo>
                  <a:cubicBezTo>
                    <a:pt x="6" y="23"/>
                    <a:pt x="5" y="13"/>
                    <a:pt x="8" y="4"/>
                  </a:cubicBezTo>
                  <a:cubicBezTo>
                    <a:pt x="9" y="1"/>
                    <a:pt x="4" y="0"/>
                    <a:pt x="3" y="2"/>
                  </a:cubicBezTo>
                  <a:cubicBezTo>
                    <a:pt x="0" y="12"/>
                    <a:pt x="1" y="23"/>
                    <a:pt x="1" y="33"/>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7" name="Freeform 114"/>
            <p:cNvSpPr/>
            <p:nvPr/>
          </p:nvSpPr>
          <p:spPr bwMode="auto">
            <a:xfrm>
              <a:off x="7441" y="1753"/>
              <a:ext cx="28" cy="80"/>
            </a:xfrm>
            <a:custGeom>
              <a:avLst/>
              <a:gdLst>
                <a:gd name="T0" fmla="*/ 3 w 8"/>
                <a:gd name="T1" fmla="*/ 5 h 27"/>
                <a:gd name="T2" fmla="*/ 3 w 8"/>
                <a:gd name="T3" fmla="*/ 24 h 27"/>
                <a:gd name="T4" fmla="*/ 8 w 8"/>
                <a:gd name="T5" fmla="*/ 24 h 27"/>
                <a:gd name="T6" fmla="*/ 8 w 8"/>
                <a:gd name="T7" fmla="*/ 9 h 27"/>
                <a:gd name="T8" fmla="*/ 4 w 8"/>
                <a:gd name="T9" fmla="*/ 0 h 27"/>
                <a:gd name="T10" fmla="*/ 3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3" y="5"/>
                  </a:moveTo>
                  <a:cubicBezTo>
                    <a:pt x="4" y="5"/>
                    <a:pt x="3" y="22"/>
                    <a:pt x="3" y="24"/>
                  </a:cubicBezTo>
                  <a:cubicBezTo>
                    <a:pt x="3" y="27"/>
                    <a:pt x="8" y="27"/>
                    <a:pt x="8" y="24"/>
                  </a:cubicBezTo>
                  <a:cubicBezTo>
                    <a:pt x="8" y="19"/>
                    <a:pt x="8" y="14"/>
                    <a:pt x="8" y="9"/>
                  </a:cubicBezTo>
                  <a:cubicBezTo>
                    <a:pt x="8" y="6"/>
                    <a:pt x="7"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8" name="Freeform 115"/>
            <p:cNvSpPr/>
            <p:nvPr/>
          </p:nvSpPr>
          <p:spPr bwMode="auto">
            <a:xfrm>
              <a:off x="7441" y="1622"/>
              <a:ext cx="28" cy="92"/>
            </a:xfrm>
            <a:custGeom>
              <a:avLst/>
              <a:gdLst>
                <a:gd name="T0" fmla="*/ 6 w 8"/>
                <a:gd name="T1" fmla="*/ 28 h 31"/>
                <a:gd name="T2" fmla="*/ 7 w 8"/>
                <a:gd name="T3" fmla="*/ 3 h 31"/>
                <a:gd name="T4" fmla="*/ 2 w 8"/>
                <a:gd name="T5" fmla="*/ 3 h 31"/>
                <a:gd name="T6" fmla="*/ 1 w 8"/>
                <a:gd name="T7" fmla="*/ 27 h 31"/>
                <a:gd name="T8" fmla="*/ 6 w 8"/>
                <a:gd name="T9" fmla="*/ 28 h 31"/>
              </a:gdLst>
              <a:ahLst/>
              <a:cxnLst>
                <a:cxn ang="0">
                  <a:pos x="T0" y="T1"/>
                </a:cxn>
                <a:cxn ang="0">
                  <a:pos x="T2" y="T3"/>
                </a:cxn>
                <a:cxn ang="0">
                  <a:pos x="T4" y="T5"/>
                </a:cxn>
                <a:cxn ang="0">
                  <a:pos x="T6" y="T7"/>
                </a:cxn>
                <a:cxn ang="0">
                  <a:pos x="T8" y="T9"/>
                </a:cxn>
              </a:cxnLst>
              <a:rect l="0" t="0" r="r" b="b"/>
              <a:pathLst>
                <a:path w="8" h="31">
                  <a:moveTo>
                    <a:pt x="6" y="28"/>
                  </a:moveTo>
                  <a:cubicBezTo>
                    <a:pt x="8" y="20"/>
                    <a:pt x="7" y="11"/>
                    <a:pt x="7" y="3"/>
                  </a:cubicBezTo>
                  <a:cubicBezTo>
                    <a:pt x="7" y="0"/>
                    <a:pt x="2" y="0"/>
                    <a:pt x="2" y="3"/>
                  </a:cubicBezTo>
                  <a:cubicBezTo>
                    <a:pt x="2" y="11"/>
                    <a:pt x="4" y="19"/>
                    <a:pt x="1" y="27"/>
                  </a:cubicBezTo>
                  <a:cubicBezTo>
                    <a:pt x="0" y="30"/>
                    <a:pt x="5" y="31"/>
                    <a:pt x="6"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49" name="Freeform 116"/>
            <p:cNvSpPr/>
            <p:nvPr/>
          </p:nvSpPr>
          <p:spPr bwMode="auto">
            <a:xfrm>
              <a:off x="7444" y="1486"/>
              <a:ext cx="25" cy="104"/>
            </a:xfrm>
            <a:custGeom>
              <a:avLst/>
              <a:gdLst>
                <a:gd name="T0" fmla="*/ 0 w 7"/>
                <a:gd name="T1" fmla="*/ 32 h 35"/>
                <a:gd name="T2" fmla="*/ 5 w 7"/>
                <a:gd name="T3" fmla="*/ 32 h 35"/>
                <a:gd name="T4" fmla="*/ 6 w 7"/>
                <a:gd name="T5" fmla="*/ 3 h 35"/>
                <a:gd name="T6" fmla="*/ 1 w 7"/>
                <a:gd name="T7" fmla="*/ 3 h 35"/>
                <a:gd name="T8" fmla="*/ 0 w 7"/>
                <a:gd name="T9" fmla="*/ 32 h 35"/>
              </a:gdLst>
              <a:ahLst/>
              <a:cxnLst>
                <a:cxn ang="0">
                  <a:pos x="T0" y="T1"/>
                </a:cxn>
                <a:cxn ang="0">
                  <a:pos x="T2" y="T3"/>
                </a:cxn>
                <a:cxn ang="0">
                  <a:pos x="T4" y="T5"/>
                </a:cxn>
                <a:cxn ang="0">
                  <a:pos x="T6" y="T7"/>
                </a:cxn>
                <a:cxn ang="0">
                  <a:pos x="T8" y="T9"/>
                </a:cxn>
              </a:cxnLst>
              <a:rect l="0" t="0" r="r" b="b"/>
              <a:pathLst>
                <a:path w="7" h="35">
                  <a:moveTo>
                    <a:pt x="0" y="32"/>
                  </a:moveTo>
                  <a:cubicBezTo>
                    <a:pt x="0" y="35"/>
                    <a:pt x="5" y="35"/>
                    <a:pt x="5" y="32"/>
                  </a:cubicBezTo>
                  <a:cubicBezTo>
                    <a:pt x="5" y="22"/>
                    <a:pt x="7" y="13"/>
                    <a:pt x="6" y="3"/>
                  </a:cubicBezTo>
                  <a:cubicBezTo>
                    <a:pt x="5" y="0"/>
                    <a:pt x="1" y="0"/>
                    <a:pt x="1" y="3"/>
                  </a:cubicBezTo>
                  <a:cubicBezTo>
                    <a:pt x="2" y="13"/>
                    <a:pt x="0" y="22"/>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0" name="Freeform 117"/>
            <p:cNvSpPr/>
            <p:nvPr/>
          </p:nvSpPr>
          <p:spPr bwMode="auto">
            <a:xfrm>
              <a:off x="7444" y="1361"/>
              <a:ext cx="29" cy="104"/>
            </a:xfrm>
            <a:custGeom>
              <a:avLst/>
              <a:gdLst>
                <a:gd name="T0" fmla="*/ 0 w 8"/>
                <a:gd name="T1" fmla="*/ 32 h 35"/>
                <a:gd name="T2" fmla="*/ 5 w 8"/>
                <a:gd name="T3" fmla="*/ 32 h 35"/>
                <a:gd name="T4" fmla="*/ 6 w 8"/>
                <a:gd name="T5" fmla="*/ 3 h 35"/>
                <a:gd name="T6" fmla="*/ 1 w 8"/>
                <a:gd name="T7" fmla="*/ 4 h 35"/>
                <a:gd name="T8" fmla="*/ 0 w 8"/>
                <a:gd name="T9" fmla="*/ 32 h 35"/>
              </a:gdLst>
              <a:ahLst/>
              <a:cxnLst>
                <a:cxn ang="0">
                  <a:pos x="T0" y="T1"/>
                </a:cxn>
                <a:cxn ang="0">
                  <a:pos x="T2" y="T3"/>
                </a:cxn>
                <a:cxn ang="0">
                  <a:pos x="T4" y="T5"/>
                </a:cxn>
                <a:cxn ang="0">
                  <a:pos x="T6" y="T7"/>
                </a:cxn>
                <a:cxn ang="0">
                  <a:pos x="T8" y="T9"/>
                </a:cxn>
              </a:cxnLst>
              <a:rect l="0" t="0" r="r" b="b"/>
              <a:pathLst>
                <a:path w="8" h="35">
                  <a:moveTo>
                    <a:pt x="0" y="32"/>
                  </a:moveTo>
                  <a:cubicBezTo>
                    <a:pt x="0" y="35"/>
                    <a:pt x="5" y="35"/>
                    <a:pt x="5" y="32"/>
                  </a:cubicBezTo>
                  <a:cubicBezTo>
                    <a:pt x="5" y="23"/>
                    <a:pt x="8" y="12"/>
                    <a:pt x="6" y="3"/>
                  </a:cubicBezTo>
                  <a:cubicBezTo>
                    <a:pt x="5" y="0"/>
                    <a:pt x="0" y="1"/>
                    <a:pt x="1" y="4"/>
                  </a:cubicBezTo>
                  <a:cubicBezTo>
                    <a:pt x="4" y="13"/>
                    <a:pt x="0" y="23"/>
                    <a:pt x="0" y="32"/>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1" name="Freeform 118"/>
            <p:cNvSpPr/>
            <p:nvPr/>
          </p:nvSpPr>
          <p:spPr bwMode="auto">
            <a:xfrm>
              <a:off x="7451" y="1213"/>
              <a:ext cx="25" cy="98"/>
            </a:xfrm>
            <a:custGeom>
              <a:avLst/>
              <a:gdLst>
                <a:gd name="T0" fmla="*/ 1 w 7"/>
                <a:gd name="T1" fmla="*/ 9 h 33"/>
                <a:gd name="T2" fmla="*/ 2 w 7"/>
                <a:gd name="T3" fmla="*/ 30 h 33"/>
                <a:gd name="T4" fmla="*/ 7 w 7"/>
                <a:gd name="T5" fmla="*/ 30 h 33"/>
                <a:gd name="T6" fmla="*/ 6 w 7"/>
                <a:gd name="T7" fmla="*/ 3 h 33"/>
                <a:gd name="T8" fmla="*/ 2 w 7"/>
                <a:gd name="T9" fmla="*/ 2 h 33"/>
                <a:gd name="T10" fmla="*/ 0 w 7"/>
                <a:gd name="T11" fmla="*/ 7 h 33"/>
                <a:gd name="T12" fmla="*/ 1 w 7"/>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7" h="33">
                  <a:moveTo>
                    <a:pt x="1" y="9"/>
                  </a:moveTo>
                  <a:cubicBezTo>
                    <a:pt x="1" y="16"/>
                    <a:pt x="1" y="23"/>
                    <a:pt x="2" y="30"/>
                  </a:cubicBezTo>
                  <a:cubicBezTo>
                    <a:pt x="3" y="33"/>
                    <a:pt x="7" y="33"/>
                    <a:pt x="7" y="30"/>
                  </a:cubicBezTo>
                  <a:cubicBezTo>
                    <a:pt x="6" y="21"/>
                    <a:pt x="6" y="12"/>
                    <a:pt x="6" y="3"/>
                  </a:cubicBezTo>
                  <a:cubicBezTo>
                    <a:pt x="6" y="1"/>
                    <a:pt x="3" y="0"/>
                    <a:pt x="2" y="2"/>
                  </a:cubicBezTo>
                  <a:cubicBezTo>
                    <a:pt x="0" y="3"/>
                    <a:pt x="0" y="5"/>
                    <a:pt x="0" y="7"/>
                  </a:cubicBezTo>
                  <a:cubicBezTo>
                    <a:pt x="0" y="8"/>
                    <a:pt x="1" y="9"/>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2" name="Freeform 119"/>
            <p:cNvSpPr/>
            <p:nvPr/>
          </p:nvSpPr>
          <p:spPr bwMode="auto">
            <a:xfrm>
              <a:off x="7448" y="1068"/>
              <a:ext cx="25" cy="94"/>
            </a:xfrm>
            <a:custGeom>
              <a:avLst/>
              <a:gdLst>
                <a:gd name="T0" fmla="*/ 5 w 7"/>
                <a:gd name="T1" fmla="*/ 29 h 32"/>
                <a:gd name="T2" fmla="*/ 6 w 7"/>
                <a:gd name="T3" fmla="*/ 14 h 32"/>
                <a:gd name="T4" fmla="*/ 6 w 7"/>
                <a:gd name="T5" fmla="*/ 7 h 32"/>
                <a:gd name="T6" fmla="*/ 7 w 7"/>
                <a:gd name="T7" fmla="*/ 4 h 32"/>
                <a:gd name="T8" fmla="*/ 7 w 7"/>
                <a:gd name="T9" fmla="*/ 3 h 32"/>
                <a:gd name="T10" fmla="*/ 7 w 7"/>
                <a:gd name="T11" fmla="*/ 3 h 32"/>
                <a:gd name="T12" fmla="*/ 3 w 7"/>
                <a:gd name="T13" fmla="*/ 2 h 32"/>
                <a:gd name="T14" fmla="*/ 1 w 7"/>
                <a:gd name="T15" fmla="*/ 11 h 32"/>
                <a:gd name="T16" fmla="*/ 0 w 7"/>
                <a:gd name="T17" fmla="*/ 29 h 32"/>
                <a:gd name="T18" fmla="*/ 5 w 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2">
                  <a:moveTo>
                    <a:pt x="5" y="29"/>
                  </a:moveTo>
                  <a:cubicBezTo>
                    <a:pt x="5" y="24"/>
                    <a:pt x="5" y="19"/>
                    <a:pt x="6" y="14"/>
                  </a:cubicBezTo>
                  <a:cubicBezTo>
                    <a:pt x="6" y="12"/>
                    <a:pt x="6" y="10"/>
                    <a:pt x="6" y="7"/>
                  </a:cubicBezTo>
                  <a:cubicBezTo>
                    <a:pt x="6" y="6"/>
                    <a:pt x="7" y="5"/>
                    <a:pt x="7" y="4"/>
                  </a:cubicBezTo>
                  <a:cubicBezTo>
                    <a:pt x="7" y="4"/>
                    <a:pt x="7" y="4"/>
                    <a:pt x="7" y="3"/>
                  </a:cubicBezTo>
                  <a:cubicBezTo>
                    <a:pt x="7" y="3"/>
                    <a:pt x="7" y="3"/>
                    <a:pt x="7" y="3"/>
                  </a:cubicBezTo>
                  <a:cubicBezTo>
                    <a:pt x="6" y="1"/>
                    <a:pt x="4" y="0"/>
                    <a:pt x="3" y="2"/>
                  </a:cubicBezTo>
                  <a:cubicBezTo>
                    <a:pt x="1" y="4"/>
                    <a:pt x="2" y="8"/>
                    <a:pt x="1" y="11"/>
                  </a:cubicBezTo>
                  <a:cubicBezTo>
                    <a:pt x="1" y="17"/>
                    <a:pt x="0" y="23"/>
                    <a:pt x="0" y="29"/>
                  </a:cubicBezTo>
                  <a:cubicBezTo>
                    <a:pt x="0" y="32"/>
                    <a:pt x="5" y="32"/>
                    <a:pt x="5" y="2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3" name="Freeform 120"/>
            <p:cNvSpPr/>
            <p:nvPr/>
          </p:nvSpPr>
          <p:spPr bwMode="auto">
            <a:xfrm>
              <a:off x="7441" y="934"/>
              <a:ext cx="28" cy="104"/>
            </a:xfrm>
            <a:custGeom>
              <a:avLst/>
              <a:gdLst>
                <a:gd name="T0" fmla="*/ 1 w 8"/>
                <a:gd name="T1" fmla="*/ 9 h 35"/>
                <a:gd name="T2" fmla="*/ 3 w 8"/>
                <a:gd name="T3" fmla="*/ 32 h 35"/>
                <a:gd name="T4" fmla="*/ 8 w 8"/>
                <a:gd name="T5" fmla="*/ 32 h 35"/>
                <a:gd name="T6" fmla="*/ 6 w 8"/>
                <a:gd name="T7" fmla="*/ 17 h 35"/>
                <a:gd name="T8" fmla="*/ 5 w 8"/>
                <a:gd name="T9" fmla="*/ 9 h 35"/>
                <a:gd name="T10" fmla="*/ 5 w 8"/>
                <a:gd name="T11" fmla="*/ 6 h 35"/>
                <a:gd name="T12" fmla="*/ 5 w 8"/>
                <a:gd name="T13" fmla="*/ 5 h 35"/>
                <a:gd name="T14" fmla="*/ 5 w 8"/>
                <a:gd name="T15" fmla="*/ 3 h 35"/>
                <a:gd name="T16" fmla="*/ 1 w 8"/>
                <a:gd name="T17" fmla="*/ 2 h 35"/>
                <a:gd name="T18" fmla="*/ 1 w 8"/>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5">
                  <a:moveTo>
                    <a:pt x="1" y="9"/>
                  </a:moveTo>
                  <a:cubicBezTo>
                    <a:pt x="1" y="16"/>
                    <a:pt x="3" y="24"/>
                    <a:pt x="3" y="32"/>
                  </a:cubicBezTo>
                  <a:cubicBezTo>
                    <a:pt x="3" y="35"/>
                    <a:pt x="8" y="35"/>
                    <a:pt x="8" y="32"/>
                  </a:cubicBezTo>
                  <a:cubicBezTo>
                    <a:pt x="8" y="27"/>
                    <a:pt x="7" y="22"/>
                    <a:pt x="6" y="17"/>
                  </a:cubicBezTo>
                  <a:cubicBezTo>
                    <a:pt x="6" y="14"/>
                    <a:pt x="6" y="12"/>
                    <a:pt x="5" y="9"/>
                  </a:cubicBezTo>
                  <a:cubicBezTo>
                    <a:pt x="5" y="8"/>
                    <a:pt x="5" y="7"/>
                    <a:pt x="5" y="6"/>
                  </a:cubicBezTo>
                  <a:cubicBezTo>
                    <a:pt x="5" y="6"/>
                    <a:pt x="5" y="6"/>
                    <a:pt x="5" y="5"/>
                  </a:cubicBezTo>
                  <a:cubicBezTo>
                    <a:pt x="5" y="5"/>
                    <a:pt x="6" y="4"/>
                    <a:pt x="5" y="3"/>
                  </a:cubicBezTo>
                  <a:cubicBezTo>
                    <a:pt x="5" y="1"/>
                    <a:pt x="2" y="0"/>
                    <a:pt x="1" y="2"/>
                  </a:cubicBezTo>
                  <a:cubicBezTo>
                    <a:pt x="0" y="4"/>
                    <a:pt x="1" y="7"/>
                    <a:pt x="1"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4" name="Freeform 121"/>
            <p:cNvSpPr/>
            <p:nvPr/>
          </p:nvSpPr>
          <p:spPr bwMode="auto">
            <a:xfrm>
              <a:off x="7441" y="792"/>
              <a:ext cx="25" cy="109"/>
            </a:xfrm>
            <a:custGeom>
              <a:avLst/>
              <a:gdLst>
                <a:gd name="T0" fmla="*/ 1 w 7"/>
                <a:gd name="T1" fmla="*/ 6 h 37"/>
                <a:gd name="T2" fmla="*/ 2 w 7"/>
                <a:gd name="T3" fmla="*/ 7 h 37"/>
                <a:gd name="T4" fmla="*/ 1 w 7"/>
                <a:gd name="T5" fmla="*/ 16 h 37"/>
                <a:gd name="T6" fmla="*/ 0 w 7"/>
                <a:gd name="T7" fmla="*/ 33 h 37"/>
                <a:gd name="T8" fmla="*/ 4 w 7"/>
                <a:gd name="T9" fmla="*/ 34 h 37"/>
                <a:gd name="T10" fmla="*/ 6 w 7"/>
                <a:gd name="T11" fmla="*/ 16 h 37"/>
                <a:gd name="T12" fmla="*/ 4 w 7"/>
                <a:gd name="T13" fmla="*/ 1 h 37"/>
                <a:gd name="T14" fmla="*/ 0 w 7"/>
                <a:gd name="T15" fmla="*/ 3 h 37"/>
                <a:gd name="T16" fmla="*/ 1 w 7"/>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7">
                  <a:moveTo>
                    <a:pt x="1" y="6"/>
                  </a:moveTo>
                  <a:cubicBezTo>
                    <a:pt x="1" y="7"/>
                    <a:pt x="1" y="7"/>
                    <a:pt x="2" y="7"/>
                  </a:cubicBezTo>
                  <a:cubicBezTo>
                    <a:pt x="2" y="10"/>
                    <a:pt x="1" y="15"/>
                    <a:pt x="1" y="16"/>
                  </a:cubicBezTo>
                  <a:cubicBezTo>
                    <a:pt x="1" y="22"/>
                    <a:pt x="1" y="27"/>
                    <a:pt x="0" y="33"/>
                  </a:cubicBezTo>
                  <a:cubicBezTo>
                    <a:pt x="0" y="35"/>
                    <a:pt x="4" y="37"/>
                    <a:pt x="4" y="34"/>
                  </a:cubicBezTo>
                  <a:cubicBezTo>
                    <a:pt x="6" y="28"/>
                    <a:pt x="6" y="22"/>
                    <a:pt x="6" y="16"/>
                  </a:cubicBezTo>
                  <a:cubicBezTo>
                    <a:pt x="6" y="12"/>
                    <a:pt x="7" y="4"/>
                    <a:pt x="4" y="1"/>
                  </a:cubicBezTo>
                  <a:cubicBezTo>
                    <a:pt x="2" y="0"/>
                    <a:pt x="0" y="1"/>
                    <a:pt x="0" y="3"/>
                  </a:cubicBezTo>
                  <a:cubicBezTo>
                    <a:pt x="1" y="4"/>
                    <a:pt x="1" y="5"/>
                    <a:pt x="1"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5" name="Freeform 122"/>
            <p:cNvSpPr/>
            <p:nvPr/>
          </p:nvSpPr>
          <p:spPr bwMode="auto">
            <a:xfrm>
              <a:off x="7444" y="646"/>
              <a:ext cx="22" cy="89"/>
            </a:xfrm>
            <a:custGeom>
              <a:avLst/>
              <a:gdLst>
                <a:gd name="T0" fmla="*/ 0 w 6"/>
                <a:gd name="T1" fmla="*/ 4 h 30"/>
                <a:gd name="T2" fmla="*/ 1 w 6"/>
                <a:gd name="T3" fmla="*/ 27 h 30"/>
                <a:gd name="T4" fmla="*/ 6 w 6"/>
                <a:gd name="T5" fmla="*/ 27 h 30"/>
                <a:gd name="T6" fmla="*/ 5 w 6"/>
                <a:gd name="T7" fmla="*/ 3 h 30"/>
                <a:gd name="T8" fmla="*/ 0 w 6"/>
                <a:gd name="T9" fmla="*/ 4 h 30"/>
              </a:gdLst>
              <a:ahLst/>
              <a:cxnLst>
                <a:cxn ang="0">
                  <a:pos x="T0" y="T1"/>
                </a:cxn>
                <a:cxn ang="0">
                  <a:pos x="T2" y="T3"/>
                </a:cxn>
                <a:cxn ang="0">
                  <a:pos x="T4" y="T5"/>
                </a:cxn>
                <a:cxn ang="0">
                  <a:pos x="T6" y="T7"/>
                </a:cxn>
                <a:cxn ang="0">
                  <a:pos x="T8" y="T9"/>
                </a:cxn>
              </a:cxnLst>
              <a:rect l="0" t="0" r="r" b="b"/>
              <a:pathLst>
                <a:path w="6" h="30">
                  <a:moveTo>
                    <a:pt x="0" y="4"/>
                  </a:moveTo>
                  <a:cubicBezTo>
                    <a:pt x="2" y="11"/>
                    <a:pt x="1" y="20"/>
                    <a:pt x="1" y="27"/>
                  </a:cubicBezTo>
                  <a:cubicBezTo>
                    <a:pt x="1" y="30"/>
                    <a:pt x="6" y="30"/>
                    <a:pt x="6" y="27"/>
                  </a:cubicBezTo>
                  <a:cubicBezTo>
                    <a:pt x="6" y="19"/>
                    <a:pt x="6" y="11"/>
                    <a:pt x="5" y="3"/>
                  </a:cubicBezTo>
                  <a:cubicBezTo>
                    <a:pt x="4" y="0"/>
                    <a:pt x="0" y="1"/>
                    <a:pt x="0"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6" name="Freeform 123"/>
            <p:cNvSpPr/>
            <p:nvPr/>
          </p:nvSpPr>
          <p:spPr bwMode="auto">
            <a:xfrm>
              <a:off x="7444" y="513"/>
              <a:ext cx="22" cy="92"/>
            </a:xfrm>
            <a:custGeom>
              <a:avLst/>
              <a:gdLst>
                <a:gd name="T0" fmla="*/ 5 w 6"/>
                <a:gd name="T1" fmla="*/ 28 h 31"/>
                <a:gd name="T2" fmla="*/ 6 w 6"/>
                <a:gd name="T3" fmla="*/ 3 h 31"/>
                <a:gd name="T4" fmla="*/ 1 w 6"/>
                <a:gd name="T5" fmla="*/ 3 h 31"/>
                <a:gd name="T6" fmla="*/ 0 w 6"/>
                <a:gd name="T7" fmla="*/ 28 h 31"/>
                <a:gd name="T8" fmla="*/ 5 w 6"/>
                <a:gd name="T9" fmla="*/ 28 h 31"/>
              </a:gdLst>
              <a:ahLst/>
              <a:cxnLst>
                <a:cxn ang="0">
                  <a:pos x="T0" y="T1"/>
                </a:cxn>
                <a:cxn ang="0">
                  <a:pos x="T2" y="T3"/>
                </a:cxn>
                <a:cxn ang="0">
                  <a:pos x="T4" y="T5"/>
                </a:cxn>
                <a:cxn ang="0">
                  <a:pos x="T6" y="T7"/>
                </a:cxn>
                <a:cxn ang="0">
                  <a:pos x="T8" y="T9"/>
                </a:cxn>
              </a:cxnLst>
              <a:rect l="0" t="0" r="r" b="b"/>
              <a:pathLst>
                <a:path w="6" h="31">
                  <a:moveTo>
                    <a:pt x="5" y="28"/>
                  </a:moveTo>
                  <a:cubicBezTo>
                    <a:pt x="6" y="20"/>
                    <a:pt x="6" y="11"/>
                    <a:pt x="6" y="3"/>
                  </a:cubicBezTo>
                  <a:cubicBezTo>
                    <a:pt x="6" y="0"/>
                    <a:pt x="1" y="0"/>
                    <a:pt x="1" y="3"/>
                  </a:cubicBezTo>
                  <a:cubicBezTo>
                    <a:pt x="1" y="11"/>
                    <a:pt x="1" y="20"/>
                    <a:pt x="0" y="28"/>
                  </a:cubicBezTo>
                  <a:cubicBezTo>
                    <a:pt x="0" y="31"/>
                    <a:pt x="4" y="31"/>
                    <a:pt x="5" y="2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7" name="Freeform 124"/>
            <p:cNvSpPr/>
            <p:nvPr/>
          </p:nvSpPr>
          <p:spPr bwMode="auto">
            <a:xfrm>
              <a:off x="7444" y="388"/>
              <a:ext cx="29" cy="95"/>
            </a:xfrm>
            <a:custGeom>
              <a:avLst/>
              <a:gdLst>
                <a:gd name="T0" fmla="*/ 1 w 8"/>
                <a:gd name="T1" fmla="*/ 4 h 32"/>
                <a:gd name="T2" fmla="*/ 2 w 8"/>
                <a:gd name="T3" fmla="*/ 29 h 32"/>
                <a:gd name="T4" fmla="*/ 7 w 8"/>
                <a:gd name="T5" fmla="*/ 29 h 32"/>
                <a:gd name="T6" fmla="*/ 6 w 8"/>
                <a:gd name="T7" fmla="*/ 3 h 32"/>
                <a:gd name="T8" fmla="*/ 1 w 8"/>
                <a:gd name="T9" fmla="*/ 4 h 32"/>
              </a:gdLst>
              <a:ahLst/>
              <a:cxnLst>
                <a:cxn ang="0">
                  <a:pos x="T0" y="T1"/>
                </a:cxn>
                <a:cxn ang="0">
                  <a:pos x="T2" y="T3"/>
                </a:cxn>
                <a:cxn ang="0">
                  <a:pos x="T4" y="T5"/>
                </a:cxn>
                <a:cxn ang="0">
                  <a:pos x="T6" y="T7"/>
                </a:cxn>
                <a:cxn ang="0">
                  <a:pos x="T8" y="T9"/>
                </a:cxn>
              </a:cxnLst>
              <a:rect l="0" t="0" r="r" b="b"/>
              <a:pathLst>
                <a:path w="8" h="32">
                  <a:moveTo>
                    <a:pt x="1" y="4"/>
                  </a:moveTo>
                  <a:cubicBezTo>
                    <a:pt x="3" y="12"/>
                    <a:pt x="2" y="21"/>
                    <a:pt x="2" y="29"/>
                  </a:cubicBezTo>
                  <a:cubicBezTo>
                    <a:pt x="2" y="32"/>
                    <a:pt x="7" y="32"/>
                    <a:pt x="7" y="29"/>
                  </a:cubicBezTo>
                  <a:cubicBezTo>
                    <a:pt x="7" y="21"/>
                    <a:pt x="8" y="11"/>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8" name="Freeform 125"/>
            <p:cNvSpPr/>
            <p:nvPr/>
          </p:nvSpPr>
          <p:spPr bwMode="auto">
            <a:xfrm>
              <a:off x="7441" y="305"/>
              <a:ext cx="25" cy="56"/>
            </a:xfrm>
            <a:custGeom>
              <a:avLst/>
              <a:gdLst>
                <a:gd name="T0" fmla="*/ 1 w 7"/>
                <a:gd name="T1" fmla="*/ 4 h 19"/>
                <a:gd name="T2" fmla="*/ 2 w 7"/>
                <a:gd name="T3" fmla="*/ 16 h 19"/>
                <a:gd name="T4" fmla="*/ 7 w 7"/>
                <a:gd name="T5" fmla="*/ 16 h 19"/>
                <a:gd name="T6" fmla="*/ 6 w 7"/>
                <a:gd name="T7" fmla="*/ 3 h 19"/>
                <a:gd name="T8" fmla="*/ 1 w 7"/>
                <a:gd name="T9" fmla="*/ 4 h 19"/>
              </a:gdLst>
              <a:ahLst/>
              <a:cxnLst>
                <a:cxn ang="0">
                  <a:pos x="T0" y="T1"/>
                </a:cxn>
                <a:cxn ang="0">
                  <a:pos x="T2" y="T3"/>
                </a:cxn>
                <a:cxn ang="0">
                  <a:pos x="T4" y="T5"/>
                </a:cxn>
                <a:cxn ang="0">
                  <a:pos x="T6" y="T7"/>
                </a:cxn>
                <a:cxn ang="0">
                  <a:pos x="T8" y="T9"/>
                </a:cxn>
              </a:cxnLst>
              <a:rect l="0" t="0" r="r" b="b"/>
              <a:pathLst>
                <a:path w="7" h="19">
                  <a:moveTo>
                    <a:pt x="1" y="4"/>
                  </a:moveTo>
                  <a:cubicBezTo>
                    <a:pt x="2" y="8"/>
                    <a:pt x="2" y="12"/>
                    <a:pt x="2" y="16"/>
                  </a:cubicBezTo>
                  <a:cubicBezTo>
                    <a:pt x="2" y="19"/>
                    <a:pt x="7" y="19"/>
                    <a:pt x="7" y="16"/>
                  </a:cubicBezTo>
                  <a:cubicBezTo>
                    <a:pt x="7" y="11"/>
                    <a:pt x="7" y="7"/>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59" name="Freeform 126"/>
            <p:cNvSpPr/>
            <p:nvPr/>
          </p:nvSpPr>
          <p:spPr bwMode="auto">
            <a:xfrm>
              <a:off x="7441" y="213"/>
              <a:ext cx="28" cy="65"/>
            </a:xfrm>
            <a:custGeom>
              <a:avLst/>
              <a:gdLst>
                <a:gd name="T0" fmla="*/ 1 w 8"/>
                <a:gd name="T1" fmla="*/ 4 h 22"/>
                <a:gd name="T2" fmla="*/ 2 w 8"/>
                <a:gd name="T3" fmla="*/ 18 h 22"/>
                <a:gd name="T4" fmla="*/ 7 w 8"/>
                <a:gd name="T5" fmla="*/ 19 h 22"/>
                <a:gd name="T6" fmla="*/ 6 w 8"/>
                <a:gd name="T7" fmla="*/ 3 h 22"/>
                <a:gd name="T8" fmla="*/ 1 w 8"/>
                <a:gd name="T9" fmla="*/ 4 h 22"/>
              </a:gdLst>
              <a:ahLst/>
              <a:cxnLst>
                <a:cxn ang="0">
                  <a:pos x="T0" y="T1"/>
                </a:cxn>
                <a:cxn ang="0">
                  <a:pos x="T2" y="T3"/>
                </a:cxn>
                <a:cxn ang="0">
                  <a:pos x="T4" y="T5"/>
                </a:cxn>
                <a:cxn ang="0">
                  <a:pos x="T6" y="T7"/>
                </a:cxn>
                <a:cxn ang="0">
                  <a:pos x="T8" y="T9"/>
                </a:cxn>
              </a:cxnLst>
              <a:rect l="0" t="0" r="r" b="b"/>
              <a:pathLst>
                <a:path w="8" h="22">
                  <a:moveTo>
                    <a:pt x="1" y="4"/>
                  </a:moveTo>
                  <a:cubicBezTo>
                    <a:pt x="2" y="8"/>
                    <a:pt x="3" y="14"/>
                    <a:pt x="2" y="18"/>
                  </a:cubicBezTo>
                  <a:cubicBezTo>
                    <a:pt x="1" y="21"/>
                    <a:pt x="6" y="22"/>
                    <a:pt x="7" y="19"/>
                  </a:cubicBezTo>
                  <a:cubicBezTo>
                    <a:pt x="8" y="14"/>
                    <a:pt x="7" y="8"/>
                    <a:pt x="6" y="3"/>
                  </a:cubicBezTo>
                  <a:cubicBezTo>
                    <a:pt x="5" y="0"/>
                    <a:pt x="0" y="1"/>
                    <a:pt x="1" y="4"/>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0" name="Freeform 127"/>
            <p:cNvSpPr/>
            <p:nvPr/>
          </p:nvSpPr>
          <p:spPr bwMode="auto">
            <a:xfrm>
              <a:off x="7331" y="198"/>
              <a:ext cx="92" cy="27"/>
            </a:xfrm>
            <a:custGeom>
              <a:avLst/>
              <a:gdLst>
                <a:gd name="T0" fmla="*/ 3 w 26"/>
                <a:gd name="T1" fmla="*/ 5 h 9"/>
                <a:gd name="T2" fmla="*/ 12 w 26"/>
                <a:gd name="T3" fmla="*/ 5 h 9"/>
                <a:gd name="T4" fmla="*/ 21 w 26"/>
                <a:gd name="T5" fmla="*/ 7 h 9"/>
                <a:gd name="T6" fmla="*/ 25 w 26"/>
                <a:gd name="T7" fmla="*/ 4 h 9"/>
                <a:gd name="T8" fmla="*/ 18 w 26"/>
                <a:gd name="T9" fmla="*/ 1 h 9"/>
                <a:gd name="T10" fmla="*/ 4 w 26"/>
                <a:gd name="T11" fmla="*/ 0 h 9"/>
                <a:gd name="T12" fmla="*/ 3 w 26"/>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3" y="5"/>
                  </a:moveTo>
                  <a:cubicBezTo>
                    <a:pt x="6" y="5"/>
                    <a:pt x="9" y="5"/>
                    <a:pt x="12" y="5"/>
                  </a:cubicBezTo>
                  <a:cubicBezTo>
                    <a:pt x="14" y="5"/>
                    <a:pt x="20" y="5"/>
                    <a:pt x="21" y="7"/>
                  </a:cubicBezTo>
                  <a:cubicBezTo>
                    <a:pt x="22" y="9"/>
                    <a:pt x="26" y="7"/>
                    <a:pt x="25" y="4"/>
                  </a:cubicBezTo>
                  <a:cubicBezTo>
                    <a:pt x="23" y="2"/>
                    <a:pt x="20" y="1"/>
                    <a:pt x="18" y="1"/>
                  </a:cubicBezTo>
                  <a:cubicBezTo>
                    <a:pt x="13" y="1"/>
                    <a:pt x="9"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1" name="Freeform 128"/>
            <p:cNvSpPr/>
            <p:nvPr/>
          </p:nvSpPr>
          <p:spPr bwMode="auto">
            <a:xfrm>
              <a:off x="7201" y="192"/>
              <a:ext cx="85" cy="24"/>
            </a:xfrm>
            <a:custGeom>
              <a:avLst/>
              <a:gdLst>
                <a:gd name="T0" fmla="*/ 3 w 24"/>
                <a:gd name="T1" fmla="*/ 8 h 8"/>
                <a:gd name="T2" fmla="*/ 21 w 24"/>
                <a:gd name="T3" fmla="*/ 5 h 8"/>
                <a:gd name="T4" fmla="*/ 20 w 24"/>
                <a:gd name="T5" fmla="*/ 1 h 8"/>
                <a:gd name="T6" fmla="*/ 3 w 24"/>
                <a:gd name="T7" fmla="*/ 3 h 8"/>
                <a:gd name="T8" fmla="*/ 3 w 24"/>
                <a:gd name="T9" fmla="*/ 8 h 8"/>
              </a:gdLst>
              <a:ahLst/>
              <a:cxnLst>
                <a:cxn ang="0">
                  <a:pos x="T0" y="T1"/>
                </a:cxn>
                <a:cxn ang="0">
                  <a:pos x="T2" y="T3"/>
                </a:cxn>
                <a:cxn ang="0">
                  <a:pos x="T4" y="T5"/>
                </a:cxn>
                <a:cxn ang="0">
                  <a:pos x="T6" y="T7"/>
                </a:cxn>
                <a:cxn ang="0">
                  <a:pos x="T8" y="T9"/>
                </a:cxn>
              </a:cxnLst>
              <a:rect l="0" t="0" r="r" b="b"/>
              <a:pathLst>
                <a:path w="24" h="8">
                  <a:moveTo>
                    <a:pt x="3" y="8"/>
                  </a:moveTo>
                  <a:cubicBezTo>
                    <a:pt x="9" y="8"/>
                    <a:pt x="15" y="8"/>
                    <a:pt x="21" y="5"/>
                  </a:cubicBezTo>
                  <a:cubicBezTo>
                    <a:pt x="24" y="4"/>
                    <a:pt x="23" y="0"/>
                    <a:pt x="20" y="1"/>
                  </a:cubicBezTo>
                  <a:cubicBezTo>
                    <a:pt x="15" y="3"/>
                    <a:pt x="9" y="3"/>
                    <a:pt x="3" y="3"/>
                  </a:cubicBezTo>
                  <a:cubicBezTo>
                    <a:pt x="0" y="3"/>
                    <a:pt x="0" y="8"/>
                    <a:pt x="3"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2" name="Freeform 129"/>
            <p:cNvSpPr/>
            <p:nvPr/>
          </p:nvSpPr>
          <p:spPr bwMode="auto">
            <a:xfrm>
              <a:off x="7063" y="204"/>
              <a:ext cx="99" cy="24"/>
            </a:xfrm>
            <a:custGeom>
              <a:avLst/>
              <a:gdLst>
                <a:gd name="T0" fmla="*/ 4 w 28"/>
                <a:gd name="T1" fmla="*/ 7 h 8"/>
                <a:gd name="T2" fmla="*/ 24 w 28"/>
                <a:gd name="T3" fmla="*/ 6 h 8"/>
                <a:gd name="T4" fmla="*/ 26 w 28"/>
                <a:gd name="T5" fmla="*/ 1 h 8"/>
                <a:gd name="T6" fmla="*/ 3 w 28"/>
                <a:gd name="T7" fmla="*/ 2 h 8"/>
                <a:gd name="T8" fmla="*/ 4 w 28"/>
                <a:gd name="T9" fmla="*/ 7 h 8"/>
              </a:gdLst>
              <a:ahLst/>
              <a:cxnLst>
                <a:cxn ang="0">
                  <a:pos x="T0" y="T1"/>
                </a:cxn>
                <a:cxn ang="0">
                  <a:pos x="T2" y="T3"/>
                </a:cxn>
                <a:cxn ang="0">
                  <a:pos x="T4" y="T5"/>
                </a:cxn>
                <a:cxn ang="0">
                  <a:pos x="T6" y="T7"/>
                </a:cxn>
                <a:cxn ang="0">
                  <a:pos x="T8" y="T9"/>
                </a:cxn>
              </a:cxnLst>
              <a:rect l="0" t="0" r="r" b="b"/>
              <a:pathLst>
                <a:path w="28" h="8">
                  <a:moveTo>
                    <a:pt x="4" y="7"/>
                  </a:moveTo>
                  <a:cubicBezTo>
                    <a:pt x="11" y="4"/>
                    <a:pt x="18" y="5"/>
                    <a:pt x="24" y="6"/>
                  </a:cubicBezTo>
                  <a:cubicBezTo>
                    <a:pt x="27" y="6"/>
                    <a:pt x="28" y="2"/>
                    <a:pt x="26" y="1"/>
                  </a:cubicBezTo>
                  <a:cubicBezTo>
                    <a:pt x="18" y="0"/>
                    <a:pt x="10" y="0"/>
                    <a:pt x="3" y="2"/>
                  </a:cubicBezTo>
                  <a:cubicBezTo>
                    <a:pt x="0" y="3"/>
                    <a:pt x="2"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3" name="Freeform 130"/>
            <p:cNvSpPr/>
            <p:nvPr/>
          </p:nvSpPr>
          <p:spPr bwMode="auto">
            <a:xfrm>
              <a:off x="6947" y="195"/>
              <a:ext cx="81" cy="27"/>
            </a:xfrm>
            <a:custGeom>
              <a:avLst/>
              <a:gdLst>
                <a:gd name="T0" fmla="*/ 3 w 23"/>
                <a:gd name="T1" fmla="*/ 9 h 9"/>
                <a:gd name="T2" fmla="*/ 20 w 23"/>
                <a:gd name="T3" fmla="*/ 5 h 9"/>
                <a:gd name="T4" fmla="*/ 18 w 23"/>
                <a:gd name="T5" fmla="*/ 1 h 9"/>
                <a:gd name="T6" fmla="*/ 3 w 23"/>
                <a:gd name="T7" fmla="*/ 4 h 9"/>
                <a:gd name="T8" fmla="*/ 3 w 23"/>
                <a:gd name="T9" fmla="*/ 9 h 9"/>
              </a:gdLst>
              <a:ahLst/>
              <a:cxnLst>
                <a:cxn ang="0">
                  <a:pos x="T0" y="T1"/>
                </a:cxn>
                <a:cxn ang="0">
                  <a:pos x="T2" y="T3"/>
                </a:cxn>
                <a:cxn ang="0">
                  <a:pos x="T4" y="T5"/>
                </a:cxn>
                <a:cxn ang="0">
                  <a:pos x="T6" y="T7"/>
                </a:cxn>
                <a:cxn ang="0">
                  <a:pos x="T8" y="T9"/>
                </a:cxn>
              </a:cxnLst>
              <a:rect l="0" t="0" r="r" b="b"/>
              <a:pathLst>
                <a:path w="23" h="9">
                  <a:moveTo>
                    <a:pt x="3" y="9"/>
                  </a:moveTo>
                  <a:cubicBezTo>
                    <a:pt x="9" y="9"/>
                    <a:pt x="15" y="8"/>
                    <a:pt x="20" y="5"/>
                  </a:cubicBezTo>
                  <a:cubicBezTo>
                    <a:pt x="23" y="4"/>
                    <a:pt x="20" y="0"/>
                    <a:pt x="18" y="1"/>
                  </a:cubicBezTo>
                  <a:cubicBezTo>
                    <a:pt x="13" y="3"/>
                    <a:pt x="8"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4" name="Freeform 131"/>
            <p:cNvSpPr/>
            <p:nvPr/>
          </p:nvSpPr>
          <p:spPr bwMode="auto">
            <a:xfrm>
              <a:off x="6820" y="195"/>
              <a:ext cx="92" cy="27"/>
            </a:xfrm>
            <a:custGeom>
              <a:avLst/>
              <a:gdLst>
                <a:gd name="T0" fmla="*/ 4 w 26"/>
                <a:gd name="T1" fmla="*/ 7 h 9"/>
                <a:gd name="T2" fmla="*/ 22 w 26"/>
                <a:gd name="T3" fmla="*/ 8 h 9"/>
                <a:gd name="T4" fmla="*/ 23 w 26"/>
                <a:gd name="T5" fmla="*/ 3 h 9"/>
                <a:gd name="T6" fmla="*/ 3 w 26"/>
                <a:gd name="T7" fmla="*/ 2 h 9"/>
                <a:gd name="T8" fmla="*/ 4 w 26"/>
                <a:gd name="T9" fmla="*/ 7 h 9"/>
              </a:gdLst>
              <a:ahLst/>
              <a:cxnLst>
                <a:cxn ang="0">
                  <a:pos x="T0" y="T1"/>
                </a:cxn>
                <a:cxn ang="0">
                  <a:pos x="T2" y="T3"/>
                </a:cxn>
                <a:cxn ang="0">
                  <a:pos x="T4" y="T5"/>
                </a:cxn>
                <a:cxn ang="0">
                  <a:pos x="T6" y="T7"/>
                </a:cxn>
                <a:cxn ang="0">
                  <a:pos x="T8" y="T9"/>
                </a:cxn>
              </a:cxnLst>
              <a:rect l="0" t="0" r="r" b="b"/>
              <a:pathLst>
                <a:path w="26" h="9">
                  <a:moveTo>
                    <a:pt x="4" y="7"/>
                  </a:moveTo>
                  <a:cubicBezTo>
                    <a:pt x="10" y="4"/>
                    <a:pt x="16" y="6"/>
                    <a:pt x="22" y="8"/>
                  </a:cubicBezTo>
                  <a:cubicBezTo>
                    <a:pt x="24" y="9"/>
                    <a:pt x="26" y="4"/>
                    <a:pt x="23" y="3"/>
                  </a:cubicBezTo>
                  <a:cubicBezTo>
                    <a:pt x="16" y="1"/>
                    <a:pt x="9" y="0"/>
                    <a:pt x="3" y="2"/>
                  </a:cubicBezTo>
                  <a:cubicBezTo>
                    <a:pt x="0" y="3"/>
                    <a:pt x="1" y="8"/>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5" name="Freeform 132"/>
            <p:cNvSpPr/>
            <p:nvPr/>
          </p:nvSpPr>
          <p:spPr bwMode="auto">
            <a:xfrm>
              <a:off x="6690" y="192"/>
              <a:ext cx="95" cy="27"/>
            </a:xfrm>
            <a:custGeom>
              <a:avLst/>
              <a:gdLst>
                <a:gd name="T0" fmla="*/ 3 w 27"/>
                <a:gd name="T1" fmla="*/ 7 h 9"/>
                <a:gd name="T2" fmla="*/ 25 w 27"/>
                <a:gd name="T3" fmla="*/ 5 h 9"/>
                <a:gd name="T4" fmla="*/ 22 w 27"/>
                <a:gd name="T5" fmla="*/ 1 h 9"/>
                <a:gd name="T6" fmla="*/ 4 w 27"/>
                <a:gd name="T7" fmla="*/ 2 h 9"/>
                <a:gd name="T8" fmla="*/ 3 w 27"/>
                <a:gd name="T9" fmla="*/ 7 h 9"/>
              </a:gdLst>
              <a:ahLst/>
              <a:cxnLst>
                <a:cxn ang="0">
                  <a:pos x="T0" y="T1"/>
                </a:cxn>
                <a:cxn ang="0">
                  <a:pos x="T2" y="T3"/>
                </a:cxn>
                <a:cxn ang="0">
                  <a:pos x="T4" y="T5"/>
                </a:cxn>
                <a:cxn ang="0">
                  <a:pos x="T6" y="T7"/>
                </a:cxn>
                <a:cxn ang="0">
                  <a:pos x="T8" y="T9"/>
                </a:cxn>
              </a:cxnLst>
              <a:rect l="0" t="0" r="r" b="b"/>
              <a:pathLst>
                <a:path w="27" h="9">
                  <a:moveTo>
                    <a:pt x="3" y="7"/>
                  </a:moveTo>
                  <a:cubicBezTo>
                    <a:pt x="10" y="8"/>
                    <a:pt x="18" y="9"/>
                    <a:pt x="25" y="5"/>
                  </a:cubicBezTo>
                  <a:cubicBezTo>
                    <a:pt x="27" y="4"/>
                    <a:pt x="25" y="0"/>
                    <a:pt x="22" y="1"/>
                  </a:cubicBezTo>
                  <a:cubicBezTo>
                    <a:pt x="17" y="4"/>
                    <a:pt x="10" y="3"/>
                    <a:pt x="4" y="2"/>
                  </a:cubicBezTo>
                  <a:cubicBezTo>
                    <a:pt x="1" y="2"/>
                    <a:pt x="0" y="6"/>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6" name="Freeform 133"/>
            <p:cNvSpPr/>
            <p:nvPr/>
          </p:nvSpPr>
          <p:spPr bwMode="auto">
            <a:xfrm>
              <a:off x="6555" y="195"/>
              <a:ext cx="92" cy="30"/>
            </a:xfrm>
            <a:custGeom>
              <a:avLst/>
              <a:gdLst>
                <a:gd name="T0" fmla="*/ 5 w 26"/>
                <a:gd name="T1" fmla="*/ 8 h 10"/>
                <a:gd name="T2" fmla="*/ 22 w 26"/>
                <a:gd name="T3" fmla="*/ 8 h 10"/>
                <a:gd name="T4" fmla="*/ 23 w 26"/>
                <a:gd name="T5" fmla="*/ 3 h 10"/>
                <a:gd name="T6" fmla="*/ 2 w 26"/>
                <a:gd name="T7" fmla="*/ 5 h 10"/>
                <a:gd name="T8" fmla="*/ 5 w 26"/>
                <a:gd name="T9" fmla="*/ 8 h 10"/>
              </a:gdLst>
              <a:ahLst/>
              <a:cxnLst>
                <a:cxn ang="0">
                  <a:pos x="T0" y="T1"/>
                </a:cxn>
                <a:cxn ang="0">
                  <a:pos x="T2" y="T3"/>
                </a:cxn>
                <a:cxn ang="0">
                  <a:pos x="T4" y="T5"/>
                </a:cxn>
                <a:cxn ang="0">
                  <a:pos x="T6" y="T7"/>
                </a:cxn>
                <a:cxn ang="0">
                  <a:pos x="T8" y="T9"/>
                </a:cxn>
              </a:cxnLst>
              <a:rect l="0" t="0" r="r" b="b"/>
              <a:pathLst>
                <a:path w="26" h="10">
                  <a:moveTo>
                    <a:pt x="5" y="8"/>
                  </a:moveTo>
                  <a:cubicBezTo>
                    <a:pt x="9" y="4"/>
                    <a:pt x="17" y="7"/>
                    <a:pt x="22" y="8"/>
                  </a:cubicBezTo>
                  <a:cubicBezTo>
                    <a:pt x="25" y="8"/>
                    <a:pt x="26" y="4"/>
                    <a:pt x="23" y="3"/>
                  </a:cubicBezTo>
                  <a:cubicBezTo>
                    <a:pt x="16" y="2"/>
                    <a:pt x="8" y="0"/>
                    <a:pt x="2" y="5"/>
                  </a:cubicBezTo>
                  <a:cubicBezTo>
                    <a:pt x="0" y="7"/>
                    <a:pt x="3" y="10"/>
                    <a:pt x="5"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7" name="Freeform 134"/>
            <p:cNvSpPr/>
            <p:nvPr/>
          </p:nvSpPr>
          <p:spPr bwMode="auto">
            <a:xfrm>
              <a:off x="6446" y="207"/>
              <a:ext cx="81" cy="21"/>
            </a:xfrm>
            <a:custGeom>
              <a:avLst/>
              <a:gdLst>
                <a:gd name="T0" fmla="*/ 3 w 23"/>
                <a:gd name="T1" fmla="*/ 7 h 7"/>
                <a:gd name="T2" fmla="*/ 20 w 23"/>
                <a:gd name="T3" fmla="*/ 5 h 7"/>
                <a:gd name="T4" fmla="*/ 19 w 23"/>
                <a:gd name="T5" fmla="*/ 0 h 7"/>
                <a:gd name="T6" fmla="*/ 3 w 23"/>
                <a:gd name="T7" fmla="*/ 2 h 7"/>
                <a:gd name="T8" fmla="*/ 3 w 23"/>
                <a:gd name="T9" fmla="*/ 7 h 7"/>
              </a:gdLst>
              <a:ahLst/>
              <a:cxnLst>
                <a:cxn ang="0">
                  <a:pos x="T0" y="T1"/>
                </a:cxn>
                <a:cxn ang="0">
                  <a:pos x="T2" y="T3"/>
                </a:cxn>
                <a:cxn ang="0">
                  <a:pos x="T4" y="T5"/>
                </a:cxn>
                <a:cxn ang="0">
                  <a:pos x="T6" y="T7"/>
                </a:cxn>
                <a:cxn ang="0">
                  <a:pos x="T8" y="T9"/>
                </a:cxn>
              </a:cxnLst>
              <a:rect l="0" t="0" r="r" b="b"/>
              <a:pathLst>
                <a:path w="23" h="7">
                  <a:moveTo>
                    <a:pt x="3" y="7"/>
                  </a:moveTo>
                  <a:cubicBezTo>
                    <a:pt x="9" y="7"/>
                    <a:pt x="15" y="6"/>
                    <a:pt x="20" y="5"/>
                  </a:cubicBezTo>
                  <a:cubicBezTo>
                    <a:pt x="23" y="4"/>
                    <a:pt x="22" y="0"/>
                    <a:pt x="19" y="0"/>
                  </a:cubicBezTo>
                  <a:cubicBezTo>
                    <a:pt x="14" y="1"/>
                    <a:pt x="8"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8" name="Freeform 135"/>
            <p:cNvSpPr/>
            <p:nvPr/>
          </p:nvSpPr>
          <p:spPr bwMode="auto">
            <a:xfrm>
              <a:off x="6309" y="207"/>
              <a:ext cx="98" cy="18"/>
            </a:xfrm>
            <a:custGeom>
              <a:avLst/>
              <a:gdLst>
                <a:gd name="T0" fmla="*/ 4 w 28"/>
                <a:gd name="T1" fmla="*/ 6 h 6"/>
                <a:gd name="T2" fmla="*/ 25 w 28"/>
                <a:gd name="T3" fmla="*/ 5 h 6"/>
                <a:gd name="T4" fmla="*/ 25 w 28"/>
                <a:gd name="T5" fmla="*/ 0 h 6"/>
                <a:gd name="T6" fmla="*/ 3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3" y="1"/>
                  </a:cubicBezTo>
                  <a:cubicBezTo>
                    <a:pt x="0" y="2"/>
                    <a:pt x="2"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69" name="Freeform 136"/>
            <p:cNvSpPr/>
            <p:nvPr/>
          </p:nvSpPr>
          <p:spPr bwMode="auto">
            <a:xfrm>
              <a:off x="6167" y="204"/>
              <a:ext cx="96" cy="18"/>
            </a:xfrm>
            <a:custGeom>
              <a:avLst/>
              <a:gdLst>
                <a:gd name="T0" fmla="*/ 3 w 27"/>
                <a:gd name="T1" fmla="*/ 6 h 6"/>
                <a:gd name="T2" fmla="*/ 24 w 27"/>
                <a:gd name="T3" fmla="*/ 5 h 6"/>
                <a:gd name="T4" fmla="*/ 24 w 27"/>
                <a:gd name="T5" fmla="*/ 0 h 6"/>
                <a:gd name="T6" fmla="*/ 3 w 27"/>
                <a:gd name="T7" fmla="*/ 1 h 6"/>
                <a:gd name="T8" fmla="*/ 3 w 27"/>
                <a:gd name="T9" fmla="*/ 6 h 6"/>
              </a:gdLst>
              <a:ahLst/>
              <a:cxnLst>
                <a:cxn ang="0">
                  <a:pos x="T0" y="T1"/>
                </a:cxn>
                <a:cxn ang="0">
                  <a:pos x="T2" y="T3"/>
                </a:cxn>
                <a:cxn ang="0">
                  <a:pos x="T4" y="T5"/>
                </a:cxn>
                <a:cxn ang="0">
                  <a:pos x="T6" y="T7"/>
                </a:cxn>
                <a:cxn ang="0">
                  <a:pos x="T8" y="T9"/>
                </a:cxn>
              </a:cxnLst>
              <a:rect l="0" t="0" r="r" b="b"/>
              <a:pathLst>
                <a:path w="27" h="6">
                  <a:moveTo>
                    <a:pt x="3" y="6"/>
                  </a:moveTo>
                  <a:cubicBezTo>
                    <a:pt x="10" y="6"/>
                    <a:pt x="17" y="6"/>
                    <a:pt x="24" y="5"/>
                  </a:cubicBezTo>
                  <a:cubicBezTo>
                    <a:pt x="27" y="4"/>
                    <a:pt x="27" y="0"/>
                    <a:pt x="24" y="0"/>
                  </a:cubicBezTo>
                  <a:cubicBezTo>
                    <a:pt x="17"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0" name="Freeform 137"/>
            <p:cNvSpPr/>
            <p:nvPr/>
          </p:nvSpPr>
          <p:spPr bwMode="auto">
            <a:xfrm>
              <a:off x="6040" y="207"/>
              <a:ext cx="89" cy="18"/>
            </a:xfrm>
            <a:custGeom>
              <a:avLst/>
              <a:gdLst>
                <a:gd name="T0" fmla="*/ 3 w 25"/>
                <a:gd name="T1" fmla="*/ 6 h 6"/>
                <a:gd name="T2" fmla="*/ 22 w 25"/>
                <a:gd name="T3" fmla="*/ 5 h 6"/>
                <a:gd name="T4" fmla="*/ 21 w 25"/>
                <a:gd name="T5" fmla="*/ 0 h 6"/>
                <a:gd name="T6" fmla="*/ 3 w 25"/>
                <a:gd name="T7" fmla="*/ 1 h 6"/>
                <a:gd name="T8" fmla="*/ 3 w 25"/>
                <a:gd name="T9" fmla="*/ 6 h 6"/>
              </a:gdLst>
              <a:ahLst/>
              <a:cxnLst>
                <a:cxn ang="0">
                  <a:pos x="T0" y="T1"/>
                </a:cxn>
                <a:cxn ang="0">
                  <a:pos x="T2" y="T3"/>
                </a:cxn>
                <a:cxn ang="0">
                  <a:pos x="T4" y="T5"/>
                </a:cxn>
                <a:cxn ang="0">
                  <a:pos x="T6" y="T7"/>
                </a:cxn>
                <a:cxn ang="0">
                  <a:pos x="T8" y="T9"/>
                </a:cxn>
              </a:cxnLst>
              <a:rect l="0" t="0" r="r" b="b"/>
              <a:pathLst>
                <a:path w="25" h="6">
                  <a:moveTo>
                    <a:pt x="3" y="6"/>
                  </a:moveTo>
                  <a:cubicBezTo>
                    <a:pt x="9" y="6"/>
                    <a:pt x="16" y="6"/>
                    <a:pt x="22" y="5"/>
                  </a:cubicBezTo>
                  <a:cubicBezTo>
                    <a:pt x="25" y="4"/>
                    <a:pt x="24" y="0"/>
                    <a:pt x="21" y="0"/>
                  </a:cubicBezTo>
                  <a:cubicBezTo>
                    <a:pt x="15" y="1"/>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1" name="Freeform 138"/>
            <p:cNvSpPr/>
            <p:nvPr/>
          </p:nvSpPr>
          <p:spPr bwMode="auto">
            <a:xfrm>
              <a:off x="5910" y="201"/>
              <a:ext cx="92" cy="21"/>
            </a:xfrm>
            <a:custGeom>
              <a:avLst/>
              <a:gdLst>
                <a:gd name="T0" fmla="*/ 3 w 26"/>
                <a:gd name="T1" fmla="*/ 7 h 7"/>
                <a:gd name="T2" fmla="*/ 24 w 26"/>
                <a:gd name="T3" fmla="*/ 5 h 7"/>
                <a:gd name="T4" fmla="*/ 22 w 26"/>
                <a:gd name="T5" fmla="*/ 0 h 7"/>
                <a:gd name="T6" fmla="*/ 3 w 26"/>
                <a:gd name="T7" fmla="*/ 2 h 7"/>
                <a:gd name="T8" fmla="*/ 3 w 26"/>
                <a:gd name="T9" fmla="*/ 7 h 7"/>
              </a:gdLst>
              <a:ahLst/>
              <a:cxnLst>
                <a:cxn ang="0">
                  <a:pos x="T0" y="T1"/>
                </a:cxn>
                <a:cxn ang="0">
                  <a:pos x="T2" y="T3"/>
                </a:cxn>
                <a:cxn ang="0">
                  <a:pos x="T4" y="T5"/>
                </a:cxn>
                <a:cxn ang="0">
                  <a:pos x="T6" y="T7"/>
                </a:cxn>
                <a:cxn ang="0">
                  <a:pos x="T8" y="T9"/>
                </a:cxn>
              </a:cxnLst>
              <a:rect l="0" t="0" r="r" b="b"/>
              <a:pathLst>
                <a:path w="26" h="7">
                  <a:moveTo>
                    <a:pt x="3" y="7"/>
                  </a:moveTo>
                  <a:cubicBezTo>
                    <a:pt x="10" y="7"/>
                    <a:pt x="17" y="6"/>
                    <a:pt x="24" y="5"/>
                  </a:cubicBezTo>
                  <a:cubicBezTo>
                    <a:pt x="26" y="4"/>
                    <a:pt x="25" y="0"/>
                    <a:pt x="22" y="0"/>
                  </a:cubicBezTo>
                  <a:cubicBezTo>
                    <a:pt x="16" y="1"/>
                    <a:pt x="9"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2" name="Freeform 139"/>
            <p:cNvSpPr/>
            <p:nvPr/>
          </p:nvSpPr>
          <p:spPr bwMode="auto">
            <a:xfrm>
              <a:off x="5755" y="204"/>
              <a:ext cx="99" cy="21"/>
            </a:xfrm>
            <a:custGeom>
              <a:avLst/>
              <a:gdLst>
                <a:gd name="T0" fmla="*/ 3 w 28"/>
                <a:gd name="T1" fmla="*/ 6 h 7"/>
                <a:gd name="T2" fmla="*/ 25 w 28"/>
                <a:gd name="T3" fmla="*/ 5 h 7"/>
                <a:gd name="T4" fmla="*/ 25 w 28"/>
                <a:gd name="T5" fmla="*/ 0 h 7"/>
                <a:gd name="T6" fmla="*/ 3 w 28"/>
                <a:gd name="T7" fmla="*/ 1 h 7"/>
                <a:gd name="T8" fmla="*/ 3 w 28"/>
                <a:gd name="T9" fmla="*/ 6 h 7"/>
              </a:gdLst>
              <a:ahLst/>
              <a:cxnLst>
                <a:cxn ang="0">
                  <a:pos x="T0" y="T1"/>
                </a:cxn>
                <a:cxn ang="0">
                  <a:pos x="T2" y="T3"/>
                </a:cxn>
                <a:cxn ang="0">
                  <a:pos x="T4" y="T5"/>
                </a:cxn>
                <a:cxn ang="0">
                  <a:pos x="T6" y="T7"/>
                </a:cxn>
                <a:cxn ang="0">
                  <a:pos x="T8" y="T9"/>
                </a:cxn>
              </a:cxnLst>
              <a:rect l="0" t="0" r="r" b="b"/>
              <a:pathLst>
                <a:path w="28" h="7">
                  <a:moveTo>
                    <a:pt x="3" y="6"/>
                  </a:moveTo>
                  <a:cubicBezTo>
                    <a:pt x="10" y="7"/>
                    <a:pt x="17" y="5"/>
                    <a:pt x="25" y="5"/>
                  </a:cubicBezTo>
                  <a:cubicBezTo>
                    <a:pt x="28" y="5"/>
                    <a:pt x="28" y="0"/>
                    <a:pt x="25" y="0"/>
                  </a:cubicBezTo>
                  <a:cubicBezTo>
                    <a:pt x="17" y="0"/>
                    <a:pt x="10" y="2"/>
                    <a:pt x="3" y="1"/>
                  </a:cubicBezTo>
                  <a:cubicBezTo>
                    <a:pt x="0"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3" name="Freeform 140"/>
            <p:cNvSpPr/>
            <p:nvPr/>
          </p:nvSpPr>
          <p:spPr bwMode="auto">
            <a:xfrm>
              <a:off x="5624" y="210"/>
              <a:ext cx="106" cy="24"/>
            </a:xfrm>
            <a:custGeom>
              <a:avLst/>
              <a:gdLst>
                <a:gd name="T0" fmla="*/ 4 w 30"/>
                <a:gd name="T1" fmla="*/ 6 h 8"/>
                <a:gd name="T2" fmla="*/ 15 w 30"/>
                <a:gd name="T3" fmla="*/ 5 h 8"/>
                <a:gd name="T4" fmla="*/ 25 w 30"/>
                <a:gd name="T5" fmla="*/ 7 h 8"/>
                <a:gd name="T6" fmla="*/ 27 w 30"/>
                <a:gd name="T7" fmla="*/ 3 h 8"/>
                <a:gd name="T8" fmla="*/ 17 w 30"/>
                <a:gd name="T9" fmla="*/ 1 h 8"/>
                <a:gd name="T10" fmla="*/ 3 w 30"/>
                <a:gd name="T11" fmla="*/ 1 h 8"/>
                <a:gd name="T12" fmla="*/ 4 w 3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4" y="6"/>
                  </a:moveTo>
                  <a:cubicBezTo>
                    <a:pt x="8" y="5"/>
                    <a:pt x="12" y="5"/>
                    <a:pt x="15" y="5"/>
                  </a:cubicBezTo>
                  <a:cubicBezTo>
                    <a:pt x="18" y="5"/>
                    <a:pt x="22" y="5"/>
                    <a:pt x="25" y="7"/>
                  </a:cubicBezTo>
                  <a:cubicBezTo>
                    <a:pt x="27" y="8"/>
                    <a:pt x="30" y="4"/>
                    <a:pt x="27" y="3"/>
                  </a:cubicBezTo>
                  <a:cubicBezTo>
                    <a:pt x="24" y="1"/>
                    <a:pt x="20" y="1"/>
                    <a:pt x="17" y="1"/>
                  </a:cubicBezTo>
                  <a:cubicBezTo>
                    <a:pt x="13" y="0"/>
                    <a:pt x="8" y="0"/>
                    <a:pt x="3" y="1"/>
                  </a:cubicBezTo>
                  <a:cubicBezTo>
                    <a:pt x="0" y="2"/>
                    <a:pt x="2"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4" name="Freeform 141"/>
            <p:cNvSpPr/>
            <p:nvPr/>
          </p:nvSpPr>
          <p:spPr bwMode="auto">
            <a:xfrm>
              <a:off x="5451" y="201"/>
              <a:ext cx="127" cy="27"/>
            </a:xfrm>
            <a:custGeom>
              <a:avLst/>
              <a:gdLst>
                <a:gd name="T0" fmla="*/ 3 w 36"/>
                <a:gd name="T1" fmla="*/ 6 h 9"/>
                <a:gd name="T2" fmla="*/ 33 w 36"/>
                <a:gd name="T3" fmla="*/ 7 h 9"/>
                <a:gd name="T4" fmla="*/ 33 w 36"/>
                <a:gd name="T5" fmla="*/ 2 h 9"/>
                <a:gd name="T6" fmla="*/ 4 w 36"/>
                <a:gd name="T7" fmla="*/ 1 h 9"/>
                <a:gd name="T8" fmla="*/ 3 w 36"/>
                <a:gd name="T9" fmla="*/ 6 h 9"/>
              </a:gdLst>
              <a:ahLst/>
              <a:cxnLst>
                <a:cxn ang="0">
                  <a:pos x="T0" y="T1"/>
                </a:cxn>
                <a:cxn ang="0">
                  <a:pos x="T2" y="T3"/>
                </a:cxn>
                <a:cxn ang="0">
                  <a:pos x="T4" y="T5"/>
                </a:cxn>
                <a:cxn ang="0">
                  <a:pos x="T6" y="T7"/>
                </a:cxn>
                <a:cxn ang="0">
                  <a:pos x="T8" y="T9"/>
                </a:cxn>
              </a:cxnLst>
              <a:rect l="0" t="0" r="r" b="b"/>
              <a:pathLst>
                <a:path w="36" h="9">
                  <a:moveTo>
                    <a:pt x="3" y="6"/>
                  </a:moveTo>
                  <a:cubicBezTo>
                    <a:pt x="13" y="9"/>
                    <a:pt x="23" y="8"/>
                    <a:pt x="33" y="7"/>
                  </a:cubicBezTo>
                  <a:cubicBezTo>
                    <a:pt x="36" y="6"/>
                    <a:pt x="36" y="2"/>
                    <a:pt x="33" y="2"/>
                  </a:cubicBezTo>
                  <a:cubicBezTo>
                    <a:pt x="23" y="3"/>
                    <a:pt x="13" y="4"/>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5" name="Freeform 142"/>
            <p:cNvSpPr/>
            <p:nvPr/>
          </p:nvSpPr>
          <p:spPr bwMode="auto">
            <a:xfrm>
              <a:off x="5296" y="210"/>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6"/>
                    <a:pt x="27" y="6"/>
                  </a:cubicBezTo>
                  <a:cubicBezTo>
                    <a:pt x="30" y="6"/>
                    <a:pt x="30" y="1"/>
                    <a:pt x="27" y="1"/>
                  </a:cubicBezTo>
                  <a:cubicBezTo>
                    <a:pt x="19" y="1"/>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6" name="Freeform 143"/>
            <p:cNvSpPr/>
            <p:nvPr/>
          </p:nvSpPr>
          <p:spPr bwMode="auto">
            <a:xfrm>
              <a:off x="5169" y="201"/>
              <a:ext cx="103" cy="27"/>
            </a:xfrm>
            <a:custGeom>
              <a:avLst/>
              <a:gdLst>
                <a:gd name="T0" fmla="*/ 4 w 29"/>
                <a:gd name="T1" fmla="*/ 9 h 9"/>
                <a:gd name="T2" fmla="*/ 25 w 29"/>
                <a:gd name="T3" fmla="*/ 7 h 9"/>
                <a:gd name="T4" fmla="*/ 26 w 29"/>
                <a:gd name="T5" fmla="*/ 2 h 9"/>
                <a:gd name="T6" fmla="*/ 3 w 29"/>
                <a:gd name="T7" fmla="*/ 4 h 9"/>
                <a:gd name="T8" fmla="*/ 4 w 29"/>
                <a:gd name="T9" fmla="*/ 9 h 9"/>
              </a:gdLst>
              <a:ahLst/>
              <a:cxnLst>
                <a:cxn ang="0">
                  <a:pos x="T0" y="T1"/>
                </a:cxn>
                <a:cxn ang="0">
                  <a:pos x="T2" y="T3"/>
                </a:cxn>
                <a:cxn ang="0">
                  <a:pos x="T4" y="T5"/>
                </a:cxn>
                <a:cxn ang="0">
                  <a:pos x="T6" y="T7"/>
                </a:cxn>
                <a:cxn ang="0">
                  <a:pos x="T8" y="T9"/>
                </a:cxn>
              </a:cxnLst>
              <a:rect l="0" t="0" r="r" b="b"/>
              <a:pathLst>
                <a:path w="29" h="9">
                  <a:moveTo>
                    <a:pt x="4" y="9"/>
                  </a:moveTo>
                  <a:cubicBezTo>
                    <a:pt x="10" y="8"/>
                    <a:pt x="18" y="5"/>
                    <a:pt x="25" y="7"/>
                  </a:cubicBezTo>
                  <a:cubicBezTo>
                    <a:pt x="27" y="8"/>
                    <a:pt x="29" y="3"/>
                    <a:pt x="26" y="2"/>
                  </a:cubicBezTo>
                  <a:cubicBezTo>
                    <a:pt x="18" y="0"/>
                    <a:pt x="10" y="3"/>
                    <a:pt x="3" y="4"/>
                  </a:cubicBezTo>
                  <a:cubicBezTo>
                    <a:pt x="0" y="5"/>
                    <a:pt x="1" y="9"/>
                    <a:pt x="4"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7" name="Freeform 144"/>
            <p:cNvSpPr/>
            <p:nvPr/>
          </p:nvSpPr>
          <p:spPr bwMode="auto">
            <a:xfrm>
              <a:off x="5032" y="210"/>
              <a:ext cx="116" cy="21"/>
            </a:xfrm>
            <a:custGeom>
              <a:avLst/>
              <a:gdLst>
                <a:gd name="T0" fmla="*/ 3 w 33"/>
                <a:gd name="T1" fmla="*/ 5 h 7"/>
                <a:gd name="T2" fmla="*/ 31 w 33"/>
                <a:gd name="T3" fmla="*/ 5 h 7"/>
                <a:gd name="T4" fmla="*/ 31 w 33"/>
                <a:gd name="T5" fmla="*/ 0 h 7"/>
                <a:gd name="T6" fmla="*/ 4 w 33"/>
                <a:gd name="T7" fmla="*/ 0 h 7"/>
                <a:gd name="T8" fmla="*/ 3 w 33"/>
                <a:gd name="T9" fmla="*/ 5 h 7"/>
              </a:gdLst>
              <a:ahLst/>
              <a:cxnLst>
                <a:cxn ang="0">
                  <a:pos x="T0" y="T1"/>
                </a:cxn>
                <a:cxn ang="0">
                  <a:pos x="T2" y="T3"/>
                </a:cxn>
                <a:cxn ang="0">
                  <a:pos x="T4" y="T5"/>
                </a:cxn>
                <a:cxn ang="0">
                  <a:pos x="T6" y="T7"/>
                </a:cxn>
                <a:cxn ang="0">
                  <a:pos x="T8" y="T9"/>
                </a:cxn>
              </a:cxnLst>
              <a:rect l="0" t="0" r="r" b="b"/>
              <a:pathLst>
                <a:path w="33" h="7">
                  <a:moveTo>
                    <a:pt x="3" y="5"/>
                  </a:moveTo>
                  <a:cubicBezTo>
                    <a:pt x="12" y="7"/>
                    <a:pt x="21" y="6"/>
                    <a:pt x="31" y="5"/>
                  </a:cubicBezTo>
                  <a:cubicBezTo>
                    <a:pt x="33" y="4"/>
                    <a:pt x="33" y="0"/>
                    <a:pt x="31" y="0"/>
                  </a:cubicBezTo>
                  <a:cubicBezTo>
                    <a:pt x="22" y="1"/>
                    <a:pt x="13"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8" name="Freeform 145"/>
            <p:cNvSpPr/>
            <p:nvPr/>
          </p:nvSpPr>
          <p:spPr bwMode="auto">
            <a:xfrm>
              <a:off x="4894" y="201"/>
              <a:ext cx="106" cy="21"/>
            </a:xfrm>
            <a:custGeom>
              <a:avLst/>
              <a:gdLst>
                <a:gd name="T0" fmla="*/ 4 w 30"/>
                <a:gd name="T1" fmla="*/ 7 h 7"/>
                <a:gd name="T2" fmla="*/ 26 w 30"/>
                <a:gd name="T3" fmla="*/ 7 h 7"/>
                <a:gd name="T4" fmla="*/ 27 w 30"/>
                <a:gd name="T5" fmla="*/ 2 h 7"/>
                <a:gd name="T6" fmla="*/ 2 w 30"/>
                <a:gd name="T7" fmla="*/ 2 h 7"/>
                <a:gd name="T8" fmla="*/ 4 w 30"/>
                <a:gd name="T9" fmla="*/ 7 h 7"/>
              </a:gdLst>
              <a:ahLst/>
              <a:cxnLst>
                <a:cxn ang="0">
                  <a:pos x="T0" y="T1"/>
                </a:cxn>
                <a:cxn ang="0">
                  <a:pos x="T2" y="T3"/>
                </a:cxn>
                <a:cxn ang="0">
                  <a:pos x="T4" y="T5"/>
                </a:cxn>
                <a:cxn ang="0">
                  <a:pos x="T6" y="T7"/>
                </a:cxn>
                <a:cxn ang="0">
                  <a:pos x="T8" y="T9"/>
                </a:cxn>
              </a:cxnLst>
              <a:rect l="0" t="0" r="r" b="b"/>
              <a:pathLst>
                <a:path w="30" h="7">
                  <a:moveTo>
                    <a:pt x="4" y="7"/>
                  </a:moveTo>
                  <a:cubicBezTo>
                    <a:pt x="11" y="6"/>
                    <a:pt x="18" y="5"/>
                    <a:pt x="26" y="7"/>
                  </a:cubicBezTo>
                  <a:cubicBezTo>
                    <a:pt x="29" y="7"/>
                    <a:pt x="30" y="3"/>
                    <a:pt x="27" y="2"/>
                  </a:cubicBezTo>
                  <a:cubicBezTo>
                    <a:pt x="19" y="0"/>
                    <a:pt x="11" y="1"/>
                    <a:pt x="2"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79" name="Freeform 146"/>
            <p:cNvSpPr/>
            <p:nvPr/>
          </p:nvSpPr>
          <p:spPr bwMode="auto">
            <a:xfrm>
              <a:off x="4732" y="207"/>
              <a:ext cx="102" cy="27"/>
            </a:xfrm>
            <a:custGeom>
              <a:avLst/>
              <a:gdLst>
                <a:gd name="T0" fmla="*/ 3 w 29"/>
                <a:gd name="T1" fmla="*/ 6 h 9"/>
                <a:gd name="T2" fmla="*/ 26 w 29"/>
                <a:gd name="T3" fmla="*/ 6 h 9"/>
                <a:gd name="T4" fmla="*/ 26 w 29"/>
                <a:gd name="T5" fmla="*/ 1 h 9"/>
                <a:gd name="T6" fmla="*/ 4 w 29"/>
                <a:gd name="T7" fmla="*/ 1 h 9"/>
                <a:gd name="T8" fmla="*/ 3 w 29"/>
                <a:gd name="T9" fmla="*/ 6 h 9"/>
              </a:gdLst>
              <a:ahLst/>
              <a:cxnLst>
                <a:cxn ang="0">
                  <a:pos x="T0" y="T1"/>
                </a:cxn>
                <a:cxn ang="0">
                  <a:pos x="T2" y="T3"/>
                </a:cxn>
                <a:cxn ang="0">
                  <a:pos x="T4" y="T5"/>
                </a:cxn>
                <a:cxn ang="0">
                  <a:pos x="T6" y="T7"/>
                </a:cxn>
                <a:cxn ang="0">
                  <a:pos x="T8" y="T9"/>
                </a:cxn>
              </a:cxnLst>
              <a:rect l="0" t="0" r="r" b="b"/>
              <a:pathLst>
                <a:path w="29" h="9">
                  <a:moveTo>
                    <a:pt x="3" y="6"/>
                  </a:moveTo>
                  <a:cubicBezTo>
                    <a:pt x="11" y="9"/>
                    <a:pt x="18" y="6"/>
                    <a:pt x="26" y="6"/>
                  </a:cubicBezTo>
                  <a:cubicBezTo>
                    <a:pt x="29" y="6"/>
                    <a:pt x="29" y="1"/>
                    <a:pt x="26" y="1"/>
                  </a:cubicBezTo>
                  <a:cubicBezTo>
                    <a:pt x="19" y="1"/>
                    <a:pt x="11" y="4"/>
                    <a:pt x="4" y="1"/>
                  </a:cubicBezTo>
                  <a:cubicBezTo>
                    <a:pt x="2"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0" name="Freeform 147"/>
            <p:cNvSpPr/>
            <p:nvPr/>
          </p:nvSpPr>
          <p:spPr bwMode="auto">
            <a:xfrm>
              <a:off x="4608" y="210"/>
              <a:ext cx="81" cy="15"/>
            </a:xfrm>
            <a:custGeom>
              <a:avLst/>
              <a:gdLst>
                <a:gd name="T0" fmla="*/ 3 w 23"/>
                <a:gd name="T1" fmla="*/ 5 h 5"/>
                <a:gd name="T2" fmla="*/ 20 w 23"/>
                <a:gd name="T3" fmla="*/ 5 h 5"/>
                <a:gd name="T4" fmla="*/ 20 w 23"/>
                <a:gd name="T5" fmla="*/ 0 h 5"/>
                <a:gd name="T6" fmla="*/ 3 w 23"/>
                <a:gd name="T7" fmla="*/ 0 h 5"/>
                <a:gd name="T8" fmla="*/ 3 w 23"/>
                <a:gd name="T9" fmla="*/ 5 h 5"/>
              </a:gdLst>
              <a:ahLst/>
              <a:cxnLst>
                <a:cxn ang="0">
                  <a:pos x="T0" y="T1"/>
                </a:cxn>
                <a:cxn ang="0">
                  <a:pos x="T2" y="T3"/>
                </a:cxn>
                <a:cxn ang="0">
                  <a:pos x="T4" y="T5"/>
                </a:cxn>
                <a:cxn ang="0">
                  <a:pos x="T6" y="T7"/>
                </a:cxn>
                <a:cxn ang="0">
                  <a:pos x="T8" y="T9"/>
                </a:cxn>
              </a:cxnLst>
              <a:rect l="0" t="0" r="r" b="b"/>
              <a:pathLst>
                <a:path w="23" h="5">
                  <a:moveTo>
                    <a:pt x="3" y="5"/>
                  </a:moveTo>
                  <a:cubicBezTo>
                    <a:pt x="20" y="5"/>
                    <a:pt x="20" y="5"/>
                    <a:pt x="20" y="5"/>
                  </a:cubicBezTo>
                  <a:cubicBezTo>
                    <a:pt x="23" y="5"/>
                    <a:pt x="23" y="0"/>
                    <a:pt x="20"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1" name="Freeform 148"/>
            <p:cNvSpPr/>
            <p:nvPr/>
          </p:nvSpPr>
          <p:spPr bwMode="auto">
            <a:xfrm>
              <a:off x="4439" y="201"/>
              <a:ext cx="88" cy="24"/>
            </a:xfrm>
            <a:custGeom>
              <a:avLst/>
              <a:gdLst>
                <a:gd name="T0" fmla="*/ 3 w 25"/>
                <a:gd name="T1" fmla="*/ 6 h 8"/>
                <a:gd name="T2" fmla="*/ 23 w 25"/>
                <a:gd name="T3" fmla="*/ 5 h 8"/>
                <a:gd name="T4" fmla="*/ 20 w 25"/>
                <a:gd name="T5" fmla="*/ 1 h 8"/>
                <a:gd name="T6" fmla="*/ 4 w 25"/>
                <a:gd name="T7" fmla="*/ 1 h 8"/>
                <a:gd name="T8" fmla="*/ 3 w 25"/>
                <a:gd name="T9" fmla="*/ 6 h 8"/>
              </a:gdLst>
              <a:ahLst/>
              <a:cxnLst>
                <a:cxn ang="0">
                  <a:pos x="T0" y="T1"/>
                </a:cxn>
                <a:cxn ang="0">
                  <a:pos x="T2" y="T3"/>
                </a:cxn>
                <a:cxn ang="0">
                  <a:pos x="T4" y="T5"/>
                </a:cxn>
                <a:cxn ang="0">
                  <a:pos x="T6" y="T7"/>
                </a:cxn>
                <a:cxn ang="0">
                  <a:pos x="T8" y="T9"/>
                </a:cxn>
              </a:cxnLst>
              <a:rect l="0" t="0" r="r" b="b"/>
              <a:pathLst>
                <a:path w="25" h="8">
                  <a:moveTo>
                    <a:pt x="3" y="6"/>
                  </a:moveTo>
                  <a:cubicBezTo>
                    <a:pt x="9" y="7"/>
                    <a:pt x="16" y="8"/>
                    <a:pt x="23" y="5"/>
                  </a:cubicBezTo>
                  <a:cubicBezTo>
                    <a:pt x="25" y="4"/>
                    <a:pt x="23" y="0"/>
                    <a:pt x="20" y="1"/>
                  </a:cubicBezTo>
                  <a:cubicBezTo>
                    <a:pt x="15" y="4"/>
                    <a:pt x="9" y="2"/>
                    <a:pt x="4" y="1"/>
                  </a:cubicBezTo>
                  <a:cubicBezTo>
                    <a:pt x="1" y="1"/>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2" name="Freeform 149"/>
            <p:cNvSpPr/>
            <p:nvPr/>
          </p:nvSpPr>
          <p:spPr bwMode="auto">
            <a:xfrm>
              <a:off x="4273" y="204"/>
              <a:ext cx="110" cy="18"/>
            </a:xfrm>
            <a:custGeom>
              <a:avLst/>
              <a:gdLst>
                <a:gd name="T0" fmla="*/ 3 w 31"/>
                <a:gd name="T1" fmla="*/ 6 h 6"/>
                <a:gd name="T2" fmla="*/ 28 w 31"/>
                <a:gd name="T3" fmla="*/ 5 h 6"/>
                <a:gd name="T4" fmla="*/ 28 w 31"/>
                <a:gd name="T5" fmla="*/ 0 h 6"/>
                <a:gd name="T6" fmla="*/ 3 w 31"/>
                <a:gd name="T7" fmla="*/ 1 h 6"/>
                <a:gd name="T8" fmla="*/ 3 w 31"/>
                <a:gd name="T9" fmla="*/ 6 h 6"/>
              </a:gdLst>
              <a:ahLst/>
              <a:cxnLst>
                <a:cxn ang="0">
                  <a:pos x="T0" y="T1"/>
                </a:cxn>
                <a:cxn ang="0">
                  <a:pos x="T2" y="T3"/>
                </a:cxn>
                <a:cxn ang="0">
                  <a:pos x="T4" y="T5"/>
                </a:cxn>
                <a:cxn ang="0">
                  <a:pos x="T6" y="T7"/>
                </a:cxn>
                <a:cxn ang="0">
                  <a:pos x="T8" y="T9"/>
                </a:cxn>
              </a:cxnLst>
              <a:rect l="0" t="0" r="r" b="b"/>
              <a:pathLst>
                <a:path w="31" h="6">
                  <a:moveTo>
                    <a:pt x="3" y="6"/>
                  </a:moveTo>
                  <a:cubicBezTo>
                    <a:pt x="11" y="6"/>
                    <a:pt x="20" y="6"/>
                    <a:pt x="28" y="5"/>
                  </a:cubicBezTo>
                  <a:cubicBezTo>
                    <a:pt x="31" y="4"/>
                    <a:pt x="31" y="0"/>
                    <a:pt x="28" y="0"/>
                  </a:cubicBezTo>
                  <a:cubicBezTo>
                    <a:pt x="20" y="1"/>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3" name="Freeform 150"/>
            <p:cNvSpPr/>
            <p:nvPr/>
          </p:nvSpPr>
          <p:spPr bwMode="auto">
            <a:xfrm>
              <a:off x="4150" y="201"/>
              <a:ext cx="99" cy="24"/>
            </a:xfrm>
            <a:custGeom>
              <a:avLst/>
              <a:gdLst>
                <a:gd name="T0" fmla="*/ 4 w 28"/>
                <a:gd name="T1" fmla="*/ 8 h 8"/>
                <a:gd name="T2" fmla="*/ 24 w 28"/>
                <a:gd name="T3" fmla="*/ 7 h 8"/>
                <a:gd name="T4" fmla="*/ 25 w 28"/>
                <a:gd name="T5" fmla="*/ 2 h 8"/>
                <a:gd name="T6" fmla="*/ 3 w 28"/>
                <a:gd name="T7" fmla="*/ 3 h 8"/>
                <a:gd name="T8" fmla="*/ 4 w 28"/>
                <a:gd name="T9" fmla="*/ 8 h 8"/>
              </a:gdLst>
              <a:ahLst/>
              <a:cxnLst>
                <a:cxn ang="0">
                  <a:pos x="T0" y="T1"/>
                </a:cxn>
                <a:cxn ang="0">
                  <a:pos x="T2" y="T3"/>
                </a:cxn>
                <a:cxn ang="0">
                  <a:pos x="T4" y="T5"/>
                </a:cxn>
                <a:cxn ang="0">
                  <a:pos x="T6" y="T7"/>
                </a:cxn>
                <a:cxn ang="0">
                  <a:pos x="T8" y="T9"/>
                </a:cxn>
              </a:cxnLst>
              <a:rect l="0" t="0" r="r" b="b"/>
              <a:pathLst>
                <a:path w="28" h="8">
                  <a:moveTo>
                    <a:pt x="4" y="8"/>
                  </a:moveTo>
                  <a:cubicBezTo>
                    <a:pt x="10" y="7"/>
                    <a:pt x="17" y="5"/>
                    <a:pt x="24" y="7"/>
                  </a:cubicBezTo>
                  <a:cubicBezTo>
                    <a:pt x="27" y="7"/>
                    <a:pt x="28" y="3"/>
                    <a:pt x="25" y="2"/>
                  </a:cubicBezTo>
                  <a:cubicBezTo>
                    <a:pt x="18" y="0"/>
                    <a:pt x="10" y="2"/>
                    <a:pt x="3" y="3"/>
                  </a:cubicBezTo>
                  <a:cubicBezTo>
                    <a:pt x="0" y="4"/>
                    <a:pt x="1" y="8"/>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4" name="Freeform 151"/>
            <p:cNvSpPr/>
            <p:nvPr/>
          </p:nvSpPr>
          <p:spPr bwMode="auto">
            <a:xfrm>
              <a:off x="4016" y="207"/>
              <a:ext cx="102" cy="24"/>
            </a:xfrm>
            <a:custGeom>
              <a:avLst/>
              <a:gdLst>
                <a:gd name="T0" fmla="*/ 3 w 29"/>
                <a:gd name="T1" fmla="*/ 5 h 8"/>
                <a:gd name="T2" fmla="*/ 25 w 29"/>
                <a:gd name="T3" fmla="*/ 7 h 8"/>
                <a:gd name="T4" fmla="*/ 26 w 29"/>
                <a:gd name="T5" fmla="*/ 2 h 8"/>
                <a:gd name="T6" fmla="*/ 3 w 29"/>
                <a:gd name="T7" fmla="*/ 0 h 8"/>
                <a:gd name="T8" fmla="*/ 3 w 29"/>
                <a:gd name="T9" fmla="*/ 5 h 8"/>
              </a:gdLst>
              <a:ahLst/>
              <a:cxnLst>
                <a:cxn ang="0">
                  <a:pos x="T0" y="T1"/>
                </a:cxn>
                <a:cxn ang="0">
                  <a:pos x="T2" y="T3"/>
                </a:cxn>
                <a:cxn ang="0">
                  <a:pos x="T4" y="T5"/>
                </a:cxn>
                <a:cxn ang="0">
                  <a:pos x="T6" y="T7"/>
                </a:cxn>
                <a:cxn ang="0">
                  <a:pos x="T8" y="T9"/>
                </a:cxn>
              </a:cxnLst>
              <a:rect l="0" t="0" r="r" b="b"/>
              <a:pathLst>
                <a:path w="29" h="8">
                  <a:moveTo>
                    <a:pt x="3" y="5"/>
                  </a:moveTo>
                  <a:cubicBezTo>
                    <a:pt x="10" y="5"/>
                    <a:pt x="18" y="5"/>
                    <a:pt x="25" y="7"/>
                  </a:cubicBezTo>
                  <a:cubicBezTo>
                    <a:pt x="28" y="8"/>
                    <a:pt x="29" y="3"/>
                    <a:pt x="26" y="2"/>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5" name="Freeform 152"/>
            <p:cNvSpPr/>
            <p:nvPr/>
          </p:nvSpPr>
          <p:spPr bwMode="auto">
            <a:xfrm>
              <a:off x="3878" y="213"/>
              <a:ext cx="106"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6" name="Freeform 153"/>
            <p:cNvSpPr/>
            <p:nvPr/>
          </p:nvSpPr>
          <p:spPr bwMode="auto">
            <a:xfrm>
              <a:off x="3751" y="207"/>
              <a:ext cx="85" cy="18"/>
            </a:xfrm>
            <a:custGeom>
              <a:avLst/>
              <a:gdLst>
                <a:gd name="T0" fmla="*/ 3 w 24"/>
                <a:gd name="T1" fmla="*/ 5 h 6"/>
                <a:gd name="T2" fmla="*/ 21 w 24"/>
                <a:gd name="T3" fmla="*/ 6 h 6"/>
                <a:gd name="T4" fmla="*/ 21 w 24"/>
                <a:gd name="T5" fmla="*/ 1 h 6"/>
                <a:gd name="T6" fmla="*/ 4 w 24"/>
                <a:gd name="T7" fmla="*/ 0 h 6"/>
                <a:gd name="T8" fmla="*/ 3 w 24"/>
                <a:gd name="T9" fmla="*/ 5 h 6"/>
              </a:gdLst>
              <a:ahLst/>
              <a:cxnLst>
                <a:cxn ang="0">
                  <a:pos x="T0" y="T1"/>
                </a:cxn>
                <a:cxn ang="0">
                  <a:pos x="T2" y="T3"/>
                </a:cxn>
                <a:cxn ang="0">
                  <a:pos x="T4" y="T5"/>
                </a:cxn>
                <a:cxn ang="0">
                  <a:pos x="T6" y="T7"/>
                </a:cxn>
                <a:cxn ang="0">
                  <a:pos x="T8" y="T9"/>
                </a:cxn>
              </a:cxnLst>
              <a:rect l="0" t="0" r="r" b="b"/>
              <a:pathLst>
                <a:path w="24" h="6">
                  <a:moveTo>
                    <a:pt x="3" y="5"/>
                  </a:moveTo>
                  <a:cubicBezTo>
                    <a:pt x="9" y="6"/>
                    <a:pt x="15" y="6"/>
                    <a:pt x="21" y="6"/>
                  </a:cubicBezTo>
                  <a:cubicBezTo>
                    <a:pt x="24" y="6"/>
                    <a:pt x="24" y="1"/>
                    <a:pt x="21" y="1"/>
                  </a:cubicBezTo>
                  <a:cubicBezTo>
                    <a:pt x="16" y="1"/>
                    <a:pt x="10"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7" name="Freeform 154"/>
            <p:cNvSpPr/>
            <p:nvPr/>
          </p:nvSpPr>
          <p:spPr bwMode="auto">
            <a:xfrm>
              <a:off x="3596" y="207"/>
              <a:ext cx="109" cy="24"/>
            </a:xfrm>
            <a:custGeom>
              <a:avLst/>
              <a:gdLst>
                <a:gd name="T0" fmla="*/ 3 w 31"/>
                <a:gd name="T1" fmla="*/ 7 h 8"/>
                <a:gd name="T2" fmla="*/ 28 w 31"/>
                <a:gd name="T3" fmla="*/ 6 h 8"/>
                <a:gd name="T4" fmla="*/ 27 w 31"/>
                <a:gd name="T5" fmla="*/ 1 h 8"/>
                <a:gd name="T6" fmla="*/ 3 w 31"/>
                <a:gd name="T7" fmla="*/ 2 h 8"/>
                <a:gd name="T8" fmla="*/ 3 w 31"/>
                <a:gd name="T9" fmla="*/ 7 h 8"/>
              </a:gdLst>
              <a:ahLst/>
              <a:cxnLst>
                <a:cxn ang="0">
                  <a:pos x="T0" y="T1"/>
                </a:cxn>
                <a:cxn ang="0">
                  <a:pos x="T2" y="T3"/>
                </a:cxn>
                <a:cxn ang="0">
                  <a:pos x="T4" y="T5"/>
                </a:cxn>
                <a:cxn ang="0">
                  <a:pos x="T6" y="T7"/>
                </a:cxn>
                <a:cxn ang="0">
                  <a:pos x="T8" y="T9"/>
                </a:cxn>
              </a:cxnLst>
              <a:rect l="0" t="0" r="r" b="b"/>
              <a:pathLst>
                <a:path w="31" h="8">
                  <a:moveTo>
                    <a:pt x="3" y="7"/>
                  </a:moveTo>
                  <a:cubicBezTo>
                    <a:pt x="11" y="7"/>
                    <a:pt x="20" y="8"/>
                    <a:pt x="28" y="6"/>
                  </a:cubicBezTo>
                  <a:cubicBezTo>
                    <a:pt x="31" y="5"/>
                    <a:pt x="30" y="0"/>
                    <a:pt x="27" y="1"/>
                  </a:cubicBezTo>
                  <a:cubicBezTo>
                    <a:pt x="19" y="4"/>
                    <a:pt x="11" y="2"/>
                    <a:pt x="3" y="2"/>
                  </a:cubicBezTo>
                  <a:cubicBezTo>
                    <a:pt x="0" y="2"/>
                    <a:pt x="0" y="7"/>
                    <a:pt x="3"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8" name="Freeform 155"/>
            <p:cNvSpPr/>
            <p:nvPr/>
          </p:nvSpPr>
          <p:spPr bwMode="auto">
            <a:xfrm>
              <a:off x="3455" y="216"/>
              <a:ext cx="99" cy="18"/>
            </a:xfrm>
            <a:custGeom>
              <a:avLst/>
              <a:gdLst>
                <a:gd name="T0" fmla="*/ 4 w 28"/>
                <a:gd name="T1" fmla="*/ 6 h 6"/>
                <a:gd name="T2" fmla="*/ 25 w 28"/>
                <a:gd name="T3" fmla="*/ 5 h 6"/>
                <a:gd name="T4" fmla="*/ 25 w 28"/>
                <a:gd name="T5" fmla="*/ 0 h 6"/>
                <a:gd name="T6" fmla="*/ 2 w 28"/>
                <a:gd name="T7" fmla="*/ 1 h 6"/>
                <a:gd name="T8" fmla="*/ 4 w 28"/>
                <a:gd name="T9" fmla="*/ 6 h 6"/>
              </a:gdLst>
              <a:ahLst/>
              <a:cxnLst>
                <a:cxn ang="0">
                  <a:pos x="T0" y="T1"/>
                </a:cxn>
                <a:cxn ang="0">
                  <a:pos x="T2" y="T3"/>
                </a:cxn>
                <a:cxn ang="0">
                  <a:pos x="T4" y="T5"/>
                </a:cxn>
                <a:cxn ang="0">
                  <a:pos x="T6" y="T7"/>
                </a:cxn>
                <a:cxn ang="0">
                  <a:pos x="T8" y="T9"/>
                </a:cxn>
              </a:cxnLst>
              <a:rect l="0" t="0" r="r" b="b"/>
              <a:pathLst>
                <a:path w="28" h="6">
                  <a:moveTo>
                    <a:pt x="4" y="6"/>
                  </a:moveTo>
                  <a:cubicBezTo>
                    <a:pt x="11" y="5"/>
                    <a:pt x="18" y="5"/>
                    <a:pt x="25" y="5"/>
                  </a:cubicBezTo>
                  <a:cubicBezTo>
                    <a:pt x="28" y="5"/>
                    <a:pt x="28" y="0"/>
                    <a:pt x="25" y="0"/>
                  </a:cubicBezTo>
                  <a:cubicBezTo>
                    <a:pt x="18" y="0"/>
                    <a:pt x="10" y="0"/>
                    <a:pt x="2" y="1"/>
                  </a:cubicBezTo>
                  <a:cubicBezTo>
                    <a:pt x="0" y="2"/>
                    <a:pt x="1" y="6"/>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89" name="Freeform 156"/>
            <p:cNvSpPr/>
            <p:nvPr/>
          </p:nvSpPr>
          <p:spPr bwMode="auto">
            <a:xfrm>
              <a:off x="3300" y="204"/>
              <a:ext cx="109" cy="21"/>
            </a:xfrm>
            <a:custGeom>
              <a:avLst/>
              <a:gdLst>
                <a:gd name="T0" fmla="*/ 3 w 31"/>
                <a:gd name="T1" fmla="*/ 5 h 7"/>
                <a:gd name="T2" fmla="*/ 28 w 31"/>
                <a:gd name="T3" fmla="*/ 5 h 7"/>
                <a:gd name="T4" fmla="*/ 28 w 31"/>
                <a:gd name="T5" fmla="*/ 0 h 7"/>
                <a:gd name="T6" fmla="*/ 4 w 31"/>
                <a:gd name="T7" fmla="*/ 0 h 7"/>
                <a:gd name="T8" fmla="*/ 3 w 31"/>
                <a:gd name="T9" fmla="*/ 5 h 7"/>
              </a:gdLst>
              <a:ahLst/>
              <a:cxnLst>
                <a:cxn ang="0">
                  <a:pos x="T0" y="T1"/>
                </a:cxn>
                <a:cxn ang="0">
                  <a:pos x="T2" y="T3"/>
                </a:cxn>
                <a:cxn ang="0">
                  <a:pos x="T4" y="T5"/>
                </a:cxn>
                <a:cxn ang="0">
                  <a:pos x="T6" y="T7"/>
                </a:cxn>
                <a:cxn ang="0">
                  <a:pos x="T8" y="T9"/>
                </a:cxn>
              </a:cxnLst>
              <a:rect l="0" t="0" r="r" b="b"/>
              <a:pathLst>
                <a:path w="31" h="7">
                  <a:moveTo>
                    <a:pt x="3" y="5"/>
                  </a:moveTo>
                  <a:cubicBezTo>
                    <a:pt x="11" y="7"/>
                    <a:pt x="20" y="5"/>
                    <a:pt x="28" y="5"/>
                  </a:cubicBezTo>
                  <a:cubicBezTo>
                    <a:pt x="31" y="5"/>
                    <a:pt x="31" y="0"/>
                    <a:pt x="28" y="0"/>
                  </a:cubicBezTo>
                  <a:cubicBezTo>
                    <a:pt x="20" y="0"/>
                    <a:pt x="12" y="2"/>
                    <a:pt x="4" y="0"/>
                  </a:cubicBezTo>
                  <a:cubicBezTo>
                    <a:pt x="2"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0" name="Freeform 157"/>
            <p:cNvSpPr/>
            <p:nvPr/>
          </p:nvSpPr>
          <p:spPr bwMode="auto">
            <a:xfrm>
              <a:off x="3155" y="207"/>
              <a:ext cx="95" cy="21"/>
            </a:xfrm>
            <a:custGeom>
              <a:avLst/>
              <a:gdLst>
                <a:gd name="T0" fmla="*/ 4 w 27"/>
                <a:gd name="T1" fmla="*/ 7 h 7"/>
                <a:gd name="T2" fmla="*/ 23 w 27"/>
                <a:gd name="T3" fmla="*/ 6 h 7"/>
                <a:gd name="T4" fmla="*/ 24 w 27"/>
                <a:gd name="T5" fmla="*/ 1 h 7"/>
                <a:gd name="T6" fmla="*/ 3 w 27"/>
                <a:gd name="T7" fmla="*/ 2 h 7"/>
                <a:gd name="T8" fmla="*/ 4 w 27"/>
                <a:gd name="T9" fmla="*/ 7 h 7"/>
              </a:gdLst>
              <a:ahLst/>
              <a:cxnLst>
                <a:cxn ang="0">
                  <a:pos x="T0" y="T1"/>
                </a:cxn>
                <a:cxn ang="0">
                  <a:pos x="T2" y="T3"/>
                </a:cxn>
                <a:cxn ang="0">
                  <a:pos x="T4" y="T5"/>
                </a:cxn>
                <a:cxn ang="0">
                  <a:pos x="T6" y="T7"/>
                </a:cxn>
                <a:cxn ang="0">
                  <a:pos x="T8" y="T9"/>
                </a:cxn>
              </a:cxnLst>
              <a:rect l="0" t="0" r="r" b="b"/>
              <a:pathLst>
                <a:path w="27" h="7">
                  <a:moveTo>
                    <a:pt x="4" y="7"/>
                  </a:moveTo>
                  <a:cubicBezTo>
                    <a:pt x="10" y="6"/>
                    <a:pt x="17" y="4"/>
                    <a:pt x="23" y="6"/>
                  </a:cubicBezTo>
                  <a:cubicBezTo>
                    <a:pt x="26" y="6"/>
                    <a:pt x="27" y="2"/>
                    <a:pt x="24" y="1"/>
                  </a:cubicBezTo>
                  <a:cubicBezTo>
                    <a:pt x="17" y="0"/>
                    <a:pt x="10"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1" name="Freeform 158"/>
            <p:cNvSpPr/>
            <p:nvPr/>
          </p:nvSpPr>
          <p:spPr bwMode="auto">
            <a:xfrm>
              <a:off x="2982" y="204"/>
              <a:ext cx="120" cy="30"/>
            </a:xfrm>
            <a:custGeom>
              <a:avLst/>
              <a:gdLst>
                <a:gd name="T0" fmla="*/ 3 w 34"/>
                <a:gd name="T1" fmla="*/ 9 h 10"/>
                <a:gd name="T2" fmla="*/ 16 w 34"/>
                <a:gd name="T3" fmla="*/ 8 h 10"/>
                <a:gd name="T4" fmla="*/ 29 w 34"/>
                <a:gd name="T5" fmla="*/ 9 h 10"/>
                <a:gd name="T6" fmla="*/ 32 w 34"/>
                <a:gd name="T7" fmla="*/ 5 h 10"/>
                <a:gd name="T8" fmla="*/ 3 w 34"/>
                <a:gd name="T9" fmla="*/ 4 h 10"/>
                <a:gd name="T10" fmla="*/ 3 w 34"/>
                <a:gd name="T11" fmla="*/ 9 h 10"/>
              </a:gdLst>
              <a:ahLst/>
              <a:cxnLst>
                <a:cxn ang="0">
                  <a:pos x="T0" y="T1"/>
                </a:cxn>
                <a:cxn ang="0">
                  <a:pos x="T2" y="T3"/>
                </a:cxn>
                <a:cxn ang="0">
                  <a:pos x="T4" y="T5"/>
                </a:cxn>
                <a:cxn ang="0">
                  <a:pos x="T6" y="T7"/>
                </a:cxn>
                <a:cxn ang="0">
                  <a:pos x="T8" y="T9"/>
                </a:cxn>
                <a:cxn ang="0">
                  <a:pos x="T10" y="T11"/>
                </a:cxn>
              </a:cxnLst>
              <a:rect l="0" t="0" r="r" b="b"/>
              <a:pathLst>
                <a:path w="34" h="10">
                  <a:moveTo>
                    <a:pt x="3" y="9"/>
                  </a:moveTo>
                  <a:cubicBezTo>
                    <a:pt x="8" y="9"/>
                    <a:pt x="12" y="8"/>
                    <a:pt x="16" y="8"/>
                  </a:cubicBezTo>
                  <a:cubicBezTo>
                    <a:pt x="21" y="7"/>
                    <a:pt x="26" y="7"/>
                    <a:pt x="29" y="9"/>
                  </a:cubicBezTo>
                  <a:cubicBezTo>
                    <a:pt x="32" y="10"/>
                    <a:pt x="34" y="6"/>
                    <a:pt x="32" y="5"/>
                  </a:cubicBezTo>
                  <a:cubicBezTo>
                    <a:pt x="23" y="0"/>
                    <a:pt x="12" y="4"/>
                    <a:pt x="3" y="4"/>
                  </a:cubicBezTo>
                  <a:cubicBezTo>
                    <a:pt x="0" y="4"/>
                    <a:pt x="0" y="9"/>
                    <a:pt x="3" y="9"/>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2" name="Freeform 159"/>
            <p:cNvSpPr/>
            <p:nvPr/>
          </p:nvSpPr>
          <p:spPr bwMode="auto">
            <a:xfrm>
              <a:off x="2841" y="213"/>
              <a:ext cx="106" cy="24"/>
            </a:xfrm>
            <a:custGeom>
              <a:avLst/>
              <a:gdLst>
                <a:gd name="T0" fmla="*/ 2 w 30"/>
                <a:gd name="T1" fmla="*/ 6 h 8"/>
                <a:gd name="T2" fmla="*/ 27 w 30"/>
                <a:gd name="T3" fmla="*/ 5 h 8"/>
                <a:gd name="T4" fmla="*/ 26 w 30"/>
                <a:gd name="T5" fmla="*/ 0 h 8"/>
                <a:gd name="T6" fmla="*/ 4 w 30"/>
                <a:gd name="T7" fmla="*/ 1 h 8"/>
                <a:gd name="T8" fmla="*/ 2 w 30"/>
                <a:gd name="T9" fmla="*/ 6 h 8"/>
              </a:gdLst>
              <a:ahLst/>
              <a:cxnLst>
                <a:cxn ang="0">
                  <a:pos x="T0" y="T1"/>
                </a:cxn>
                <a:cxn ang="0">
                  <a:pos x="T2" y="T3"/>
                </a:cxn>
                <a:cxn ang="0">
                  <a:pos x="T4" y="T5"/>
                </a:cxn>
                <a:cxn ang="0">
                  <a:pos x="T6" y="T7"/>
                </a:cxn>
                <a:cxn ang="0">
                  <a:pos x="T8" y="T9"/>
                </a:cxn>
              </a:cxnLst>
              <a:rect l="0" t="0" r="r" b="b"/>
              <a:pathLst>
                <a:path w="30" h="8">
                  <a:moveTo>
                    <a:pt x="2" y="6"/>
                  </a:moveTo>
                  <a:cubicBezTo>
                    <a:pt x="11" y="8"/>
                    <a:pt x="19" y="6"/>
                    <a:pt x="27" y="5"/>
                  </a:cubicBezTo>
                  <a:cubicBezTo>
                    <a:pt x="30" y="4"/>
                    <a:pt x="29" y="0"/>
                    <a:pt x="26" y="0"/>
                  </a:cubicBezTo>
                  <a:cubicBezTo>
                    <a:pt x="18" y="1"/>
                    <a:pt x="11" y="3"/>
                    <a:pt x="4" y="1"/>
                  </a:cubicBezTo>
                  <a:cubicBezTo>
                    <a:pt x="1" y="1"/>
                    <a:pt x="0" y="5"/>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3" name="Freeform 160"/>
            <p:cNvSpPr/>
            <p:nvPr/>
          </p:nvSpPr>
          <p:spPr bwMode="auto">
            <a:xfrm>
              <a:off x="2686" y="210"/>
              <a:ext cx="85" cy="18"/>
            </a:xfrm>
            <a:custGeom>
              <a:avLst/>
              <a:gdLst>
                <a:gd name="T0" fmla="*/ 3 w 24"/>
                <a:gd name="T1" fmla="*/ 6 h 6"/>
                <a:gd name="T2" fmla="*/ 20 w 24"/>
                <a:gd name="T3" fmla="*/ 6 h 6"/>
                <a:gd name="T4" fmla="*/ 21 w 24"/>
                <a:gd name="T5" fmla="*/ 1 h 6"/>
                <a:gd name="T6" fmla="*/ 3 w 24"/>
                <a:gd name="T7" fmla="*/ 1 h 6"/>
                <a:gd name="T8" fmla="*/ 3 w 24"/>
                <a:gd name="T9" fmla="*/ 6 h 6"/>
              </a:gdLst>
              <a:ahLst/>
              <a:cxnLst>
                <a:cxn ang="0">
                  <a:pos x="T0" y="T1"/>
                </a:cxn>
                <a:cxn ang="0">
                  <a:pos x="T2" y="T3"/>
                </a:cxn>
                <a:cxn ang="0">
                  <a:pos x="T4" y="T5"/>
                </a:cxn>
                <a:cxn ang="0">
                  <a:pos x="T6" y="T7"/>
                </a:cxn>
                <a:cxn ang="0">
                  <a:pos x="T8" y="T9"/>
                </a:cxn>
              </a:cxnLst>
              <a:rect l="0" t="0" r="r" b="b"/>
              <a:pathLst>
                <a:path w="24" h="6">
                  <a:moveTo>
                    <a:pt x="3" y="6"/>
                  </a:moveTo>
                  <a:cubicBezTo>
                    <a:pt x="9" y="6"/>
                    <a:pt x="14" y="5"/>
                    <a:pt x="20" y="6"/>
                  </a:cubicBezTo>
                  <a:cubicBezTo>
                    <a:pt x="23" y="6"/>
                    <a:pt x="24" y="2"/>
                    <a:pt x="21" y="1"/>
                  </a:cubicBezTo>
                  <a:cubicBezTo>
                    <a:pt x="15" y="0"/>
                    <a:pt x="9"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4" name="Freeform 161"/>
            <p:cNvSpPr/>
            <p:nvPr/>
          </p:nvSpPr>
          <p:spPr bwMode="auto">
            <a:xfrm>
              <a:off x="2531" y="210"/>
              <a:ext cx="95" cy="18"/>
            </a:xfrm>
            <a:custGeom>
              <a:avLst/>
              <a:gdLst>
                <a:gd name="T0" fmla="*/ 3 w 27"/>
                <a:gd name="T1" fmla="*/ 5 h 6"/>
                <a:gd name="T2" fmla="*/ 24 w 27"/>
                <a:gd name="T3" fmla="*/ 6 h 6"/>
                <a:gd name="T4" fmla="*/ 24 w 27"/>
                <a:gd name="T5" fmla="*/ 1 h 6"/>
                <a:gd name="T6" fmla="*/ 4 w 27"/>
                <a:gd name="T7" fmla="*/ 0 h 6"/>
                <a:gd name="T8" fmla="*/ 3 w 27"/>
                <a:gd name="T9" fmla="*/ 5 h 6"/>
              </a:gdLst>
              <a:ahLst/>
              <a:cxnLst>
                <a:cxn ang="0">
                  <a:pos x="T0" y="T1"/>
                </a:cxn>
                <a:cxn ang="0">
                  <a:pos x="T2" y="T3"/>
                </a:cxn>
                <a:cxn ang="0">
                  <a:pos x="T4" y="T5"/>
                </a:cxn>
                <a:cxn ang="0">
                  <a:pos x="T6" y="T7"/>
                </a:cxn>
                <a:cxn ang="0">
                  <a:pos x="T8" y="T9"/>
                </a:cxn>
              </a:cxnLst>
              <a:rect l="0" t="0" r="r" b="b"/>
              <a:pathLst>
                <a:path w="27" h="6">
                  <a:moveTo>
                    <a:pt x="3" y="5"/>
                  </a:moveTo>
                  <a:cubicBezTo>
                    <a:pt x="10" y="6"/>
                    <a:pt x="17" y="6"/>
                    <a:pt x="24" y="6"/>
                  </a:cubicBezTo>
                  <a:cubicBezTo>
                    <a:pt x="27" y="6"/>
                    <a:pt x="27" y="1"/>
                    <a:pt x="24" y="1"/>
                  </a:cubicBezTo>
                  <a:cubicBezTo>
                    <a:pt x="17" y="1"/>
                    <a:pt x="11" y="1"/>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5" name="Freeform 162"/>
            <p:cNvSpPr/>
            <p:nvPr/>
          </p:nvSpPr>
          <p:spPr bwMode="auto">
            <a:xfrm>
              <a:off x="2393" y="213"/>
              <a:ext cx="102" cy="18"/>
            </a:xfrm>
            <a:custGeom>
              <a:avLst/>
              <a:gdLst>
                <a:gd name="T0" fmla="*/ 2 w 29"/>
                <a:gd name="T1" fmla="*/ 6 h 6"/>
                <a:gd name="T2" fmla="*/ 26 w 29"/>
                <a:gd name="T3" fmla="*/ 5 h 6"/>
                <a:gd name="T4" fmla="*/ 26 w 29"/>
                <a:gd name="T5" fmla="*/ 0 h 6"/>
                <a:gd name="T6" fmla="*/ 2 w 29"/>
                <a:gd name="T7" fmla="*/ 1 h 6"/>
                <a:gd name="T8" fmla="*/ 2 w 29"/>
                <a:gd name="T9" fmla="*/ 6 h 6"/>
              </a:gdLst>
              <a:ahLst/>
              <a:cxnLst>
                <a:cxn ang="0">
                  <a:pos x="T0" y="T1"/>
                </a:cxn>
                <a:cxn ang="0">
                  <a:pos x="T2" y="T3"/>
                </a:cxn>
                <a:cxn ang="0">
                  <a:pos x="T4" y="T5"/>
                </a:cxn>
                <a:cxn ang="0">
                  <a:pos x="T6" y="T7"/>
                </a:cxn>
                <a:cxn ang="0">
                  <a:pos x="T8" y="T9"/>
                </a:cxn>
              </a:cxnLst>
              <a:rect l="0" t="0" r="r" b="b"/>
              <a:pathLst>
                <a:path w="29" h="6">
                  <a:moveTo>
                    <a:pt x="2" y="6"/>
                  </a:moveTo>
                  <a:cubicBezTo>
                    <a:pt x="10" y="5"/>
                    <a:pt x="18" y="5"/>
                    <a:pt x="26" y="5"/>
                  </a:cubicBezTo>
                  <a:cubicBezTo>
                    <a:pt x="29" y="5"/>
                    <a:pt x="29" y="0"/>
                    <a:pt x="26" y="0"/>
                  </a:cubicBezTo>
                  <a:cubicBezTo>
                    <a:pt x="18" y="0"/>
                    <a:pt x="10" y="0"/>
                    <a:pt x="2" y="1"/>
                  </a:cubicBezTo>
                  <a:cubicBezTo>
                    <a:pt x="0" y="2"/>
                    <a:pt x="0" y="6"/>
                    <a:pt x="2"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6" name="Freeform 163"/>
            <p:cNvSpPr/>
            <p:nvPr/>
          </p:nvSpPr>
          <p:spPr bwMode="auto">
            <a:xfrm>
              <a:off x="2231" y="216"/>
              <a:ext cx="116" cy="18"/>
            </a:xfrm>
            <a:custGeom>
              <a:avLst/>
              <a:gdLst>
                <a:gd name="T0" fmla="*/ 3 w 33"/>
                <a:gd name="T1" fmla="*/ 5 h 6"/>
                <a:gd name="T2" fmla="*/ 29 w 33"/>
                <a:gd name="T3" fmla="*/ 6 h 6"/>
                <a:gd name="T4" fmla="*/ 30 w 33"/>
                <a:gd name="T5" fmla="*/ 6 h 6"/>
                <a:gd name="T6" fmla="*/ 30 w 33"/>
                <a:gd name="T7" fmla="*/ 6 h 6"/>
                <a:gd name="T8" fmla="*/ 30 w 33"/>
                <a:gd name="T9" fmla="*/ 1 h 6"/>
                <a:gd name="T10" fmla="*/ 4 w 33"/>
                <a:gd name="T11" fmla="*/ 0 h 6"/>
                <a:gd name="T12" fmla="*/ 3 w 3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3" h="6">
                  <a:moveTo>
                    <a:pt x="3" y="5"/>
                  </a:moveTo>
                  <a:cubicBezTo>
                    <a:pt x="11" y="6"/>
                    <a:pt x="21" y="5"/>
                    <a:pt x="29" y="6"/>
                  </a:cubicBezTo>
                  <a:cubicBezTo>
                    <a:pt x="30" y="6"/>
                    <a:pt x="30" y="6"/>
                    <a:pt x="30" y="6"/>
                  </a:cubicBezTo>
                  <a:cubicBezTo>
                    <a:pt x="30" y="6"/>
                    <a:pt x="30" y="6"/>
                    <a:pt x="30" y="6"/>
                  </a:cubicBezTo>
                  <a:cubicBezTo>
                    <a:pt x="33" y="6"/>
                    <a:pt x="33" y="2"/>
                    <a:pt x="30" y="1"/>
                  </a:cubicBezTo>
                  <a:cubicBezTo>
                    <a:pt x="21" y="1"/>
                    <a:pt x="12" y="2"/>
                    <a:pt x="4" y="0"/>
                  </a:cubicBezTo>
                  <a:cubicBezTo>
                    <a:pt x="1"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7" name="Freeform 164"/>
            <p:cNvSpPr/>
            <p:nvPr/>
          </p:nvSpPr>
          <p:spPr bwMode="auto">
            <a:xfrm>
              <a:off x="2100" y="222"/>
              <a:ext cx="103" cy="15"/>
            </a:xfrm>
            <a:custGeom>
              <a:avLst/>
              <a:gdLst>
                <a:gd name="T0" fmla="*/ 3 w 29"/>
                <a:gd name="T1" fmla="*/ 5 h 5"/>
                <a:gd name="T2" fmla="*/ 26 w 29"/>
                <a:gd name="T3" fmla="*/ 5 h 5"/>
                <a:gd name="T4" fmla="*/ 26 w 29"/>
                <a:gd name="T5" fmla="*/ 0 h 5"/>
                <a:gd name="T6" fmla="*/ 3 w 29"/>
                <a:gd name="T7" fmla="*/ 0 h 5"/>
                <a:gd name="T8" fmla="*/ 3 w 29"/>
                <a:gd name="T9" fmla="*/ 5 h 5"/>
              </a:gdLst>
              <a:ahLst/>
              <a:cxnLst>
                <a:cxn ang="0">
                  <a:pos x="T0" y="T1"/>
                </a:cxn>
                <a:cxn ang="0">
                  <a:pos x="T2" y="T3"/>
                </a:cxn>
                <a:cxn ang="0">
                  <a:pos x="T4" y="T5"/>
                </a:cxn>
                <a:cxn ang="0">
                  <a:pos x="T6" y="T7"/>
                </a:cxn>
                <a:cxn ang="0">
                  <a:pos x="T8" y="T9"/>
                </a:cxn>
              </a:cxnLst>
              <a:rect l="0" t="0" r="r" b="b"/>
              <a:pathLst>
                <a:path w="29" h="5">
                  <a:moveTo>
                    <a:pt x="3" y="5"/>
                  </a:moveTo>
                  <a:cubicBezTo>
                    <a:pt x="26" y="5"/>
                    <a:pt x="26" y="5"/>
                    <a:pt x="26" y="5"/>
                  </a:cubicBezTo>
                  <a:cubicBezTo>
                    <a:pt x="29" y="5"/>
                    <a:pt x="29" y="0"/>
                    <a:pt x="26" y="0"/>
                  </a:cubicBezTo>
                  <a:cubicBezTo>
                    <a:pt x="3" y="0"/>
                    <a:pt x="3"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8" name="Freeform 165"/>
            <p:cNvSpPr/>
            <p:nvPr/>
          </p:nvSpPr>
          <p:spPr bwMode="auto">
            <a:xfrm>
              <a:off x="1984" y="216"/>
              <a:ext cx="99" cy="24"/>
            </a:xfrm>
            <a:custGeom>
              <a:avLst/>
              <a:gdLst>
                <a:gd name="T0" fmla="*/ 4 w 28"/>
                <a:gd name="T1" fmla="*/ 6 h 8"/>
                <a:gd name="T2" fmla="*/ 24 w 28"/>
                <a:gd name="T3" fmla="*/ 7 h 8"/>
                <a:gd name="T4" fmla="*/ 25 w 28"/>
                <a:gd name="T5" fmla="*/ 3 h 8"/>
                <a:gd name="T6" fmla="*/ 3 w 28"/>
                <a:gd name="T7" fmla="*/ 1 h 8"/>
                <a:gd name="T8" fmla="*/ 4 w 28"/>
                <a:gd name="T9" fmla="*/ 6 h 8"/>
              </a:gdLst>
              <a:ahLst/>
              <a:cxnLst>
                <a:cxn ang="0">
                  <a:pos x="T0" y="T1"/>
                </a:cxn>
                <a:cxn ang="0">
                  <a:pos x="T2" y="T3"/>
                </a:cxn>
                <a:cxn ang="0">
                  <a:pos x="T4" y="T5"/>
                </a:cxn>
                <a:cxn ang="0">
                  <a:pos x="T6" y="T7"/>
                </a:cxn>
                <a:cxn ang="0">
                  <a:pos x="T8" y="T9"/>
                </a:cxn>
              </a:cxnLst>
              <a:rect l="0" t="0" r="r" b="b"/>
              <a:pathLst>
                <a:path w="28" h="8">
                  <a:moveTo>
                    <a:pt x="4" y="6"/>
                  </a:moveTo>
                  <a:cubicBezTo>
                    <a:pt x="11" y="4"/>
                    <a:pt x="17" y="5"/>
                    <a:pt x="24" y="7"/>
                  </a:cubicBezTo>
                  <a:cubicBezTo>
                    <a:pt x="27" y="8"/>
                    <a:pt x="28" y="3"/>
                    <a:pt x="25" y="3"/>
                  </a:cubicBezTo>
                  <a:cubicBezTo>
                    <a:pt x="18" y="0"/>
                    <a:pt x="10" y="0"/>
                    <a:pt x="3" y="1"/>
                  </a:cubicBezTo>
                  <a:cubicBezTo>
                    <a:pt x="0" y="2"/>
                    <a:pt x="1" y="7"/>
                    <a:pt x="4"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199" name="Freeform 166"/>
            <p:cNvSpPr/>
            <p:nvPr/>
          </p:nvSpPr>
          <p:spPr bwMode="auto">
            <a:xfrm>
              <a:off x="1857" y="207"/>
              <a:ext cx="99" cy="18"/>
            </a:xfrm>
            <a:custGeom>
              <a:avLst/>
              <a:gdLst>
                <a:gd name="T0" fmla="*/ 3 w 28"/>
                <a:gd name="T1" fmla="*/ 5 h 6"/>
                <a:gd name="T2" fmla="*/ 25 w 28"/>
                <a:gd name="T3" fmla="*/ 6 h 6"/>
                <a:gd name="T4" fmla="*/ 25 w 28"/>
                <a:gd name="T5" fmla="*/ 1 h 6"/>
                <a:gd name="T6" fmla="*/ 3 w 28"/>
                <a:gd name="T7" fmla="*/ 0 h 6"/>
                <a:gd name="T8" fmla="*/ 3 w 28"/>
                <a:gd name="T9" fmla="*/ 5 h 6"/>
              </a:gdLst>
              <a:ahLst/>
              <a:cxnLst>
                <a:cxn ang="0">
                  <a:pos x="T0" y="T1"/>
                </a:cxn>
                <a:cxn ang="0">
                  <a:pos x="T2" y="T3"/>
                </a:cxn>
                <a:cxn ang="0">
                  <a:pos x="T4" y="T5"/>
                </a:cxn>
                <a:cxn ang="0">
                  <a:pos x="T6" y="T7"/>
                </a:cxn>
                <a:cxn ang="0">
                  <a:pos x="T8" y="T9"/>
                </a:cxn>
              </a:cxnLst>
              <a:rect l="0" t="0" r="r" b="b"/>
              <a:pathLst>
                <a:path w="28" h="6">
                  <a:moveTo>
                    <a:pt x="3" y="5"/>
                  </a:moveTo>
                  <a:cubicBezTo>
                    <a:pt x="10" y="6"/>
                    <a:pt x="17" y="6"/>
                    <a:pt x="25" y="6"/>
                  </a:cubicBezTo>
                  <a:cubicBezTo>
                    <a:pt x="28" y="6"/>
                    <a:pt x="28" y="1"/>
                    <a:pt x="25" y="1"/>
                  </a:cubicBezTo>
                  <a:cubicBezTo>
                    <a:pt x="17" y="1"/>
                    <a:pt x="10" y="1"/>
                    <a:pt x="3" y="0"/>
                  </a:cubicBezTo>
                  <a:cubicBezTo>
                    <a:pt x="0" y="0"/>
                    <a:pt x="0" y="4"/>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0" name="Freeform 167"/>
            <p:cNvSpPr/>
            <p:nvPr/>
          </p:nvSpPr>
          <p:spPr bwMode="auto">
            <a:xfrm>
              <a:off x="1723" y="213"/>
              <a:ext cx="109" cy="21"/>
            </a:xfrm>
            <a:custGeom>
              <a:avLst/>
              <a:gdLst>
                <a:gd name="T0" fmla="*/ 4 w 31"/>
                <a:gd name="T1" fmla="*/ 7 h 7"/>
                <a:gd name="T2" fmla="*/ 28 w 31"/>
                <a:gd name="T3" fmla="*/ 5 h 7"/>
                <a:gd name="T4" fmla="*/ 28 w 31"/>
                <a:gd name="T5" fmla="*/ 0 h 7"/>
                <a:gd name="T6" fmla="*/ 3 w 31"/>
                <a:gd name="T7" fmla="*/ 2 h 7"/>
                <a:gd name="T8" fmla="*/ 4 w 31"/>
                <a:gd name="T9" fmla="*/ 7 h 7"/>
              </a:gdLst>
              <a:ahLst/>
              <a:cxnLst>
                <a:cxn ang="0">
                  <a:pos x="T0" y="T1"/>
                </a:cxn>
                <a:cxn ang="0">
                  <a:pos x="T2" y="T3"/>
                </a:cxn>
                <a:cxn ang="0">
                  <a:pos x="T4" y="T5"/>
                </a:cxn>
                <a:cxn ang="0">
                  <a:pos x="T6" y="T7"/>
                </a:cxn>
                <a:cxn ang="0">
                  <a:pos x="T8" y="T9"/>
                </a:cxn>
              </a:cxnLst>
              <a:rect l="0" t="0" r="r" b="b"/>
              <a:pathLst>
                <a:path w="31" h="7">
                  <a:moveTo>
                    <a:pt x="4" y="7"/>
                  </a:moveTo>
                  <a:cubicBezTo>
                    <a:pt x="12" y="5"/>
                    <a:pt x="20" y="5"/>
                    <a:pt x="28" y="5"/>
                  </a:cubicBezTo>
                  <a:cubicBezTo>
                    <a:pt x="31" y="5"/>
                    <a:pt x="31" y="0"/>
                    <a:pt x="28" y="0"/>
                  </a:cubicBezTo>
                  <a:cubicBezTo>
                    <a:pt x="20" y="0"/>
                    <a:pt x="11" y="1"/>
                    <a:pt x="3" y="2"/>
                  </a:cubicBezTo>
                  <a:cubicBezTo>
                    <a:pt x="0" y="3"/>
                    <a:pt x="1"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1" name="Freeform 168"/>
            <p:cNvSpPr/>
            <p:nvPr/>
          </p:nvSpPr>
          <p:spPr bwMode="auto">
            <a:xfrm>
              <a:off x="1592" y="210"/>
              <a:ext cx="103" cy="21"/>
            </a:xfrm>
            <a:custGeom>
              <a:avLst/>
              <a:gdLst>
                <a:gd name="T0" fmla="*/ 3 w 29"/>
                <a:gd name="T1" fmla="*/ 5 h 7"/>
                <a:gd name="T2" fmla="*/ 26 w 29"/>
                <a:gd name="T3" fmla="*/ 6 h 7"/>
                <a:gd name="T4" fmla="*/ 26 w 29"/>
                <a:gd name="T5" fmla="*/ 1 h 7"/>
                <a:gd name="T6" fmla="*/ 3 w 29"/>
                <a:gd name="T7" fmla="*/ 0 h 7"/>
                <a:gd name="T8" fmla="*/ 3 w 29"/>
                <a:gd name="T9" fmla="*/ 5 h 7"/>
              </a:gdLst>
              <a:ahLst/>
              <a:cxnLst>
                <a:cxn ang="0">
                  <a:pos x="T0" y="T1"/>
                </a:cxn>
                <a:cxn ang="0">
                  <a:pos x="T2" y="T3"/>
                </a:cxn>
                <a:cxn ang="0">
                  <a:pos x="T4" y="T5"/>
                </a:cxn>
                <a:cxn ang="0">
                  <a:pos x="T6" y="T7"/>
                </a:cxn>
                <a:cxn ang="0">
                  <a:pos x="T8" y="T9"/>
                </a:cxn>
              </a:cxnLst>
              <a:rect l="0" t="0" r="r" b="b"/>
              <a:pathLst>
                <a:path w="29" h="7">
                  <a:moveTo>
                    <a:pt x="3" y="5"/>
                  </a:moveTo>
                  <a:cubicBezTo>
                    <a:pt x="11" y="5"/>
                    <a:pt x="18" y="7"/>
                    <a:pt x="26" y="6"/>
                  </a:cubicBezTo>
                  <a:cubicBezTo>
                    <a:pt x="29" y="6"/>
                    <a:pt x="29" y="1"/>
                    <a:pt x="26" y="1"/>
                  </a:cubicBezTo>
                  <a:cubicBezTo>
                    <a:pt x="18" y="2"/>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2" name="Freeform 169"/>
            <p:cNvSpPr/>
            <p:nvPr/>
          </p:nvSpPr>
          <p:spPr bwMode="auto">
            <a:xfrm>
              <a:off x="1444" y="210"/>
              <a:ext cx="103" cy="18"/>
            </a:xfrm>
            <a:custGeom>
              <a:avLst/>
              <a:gdLst>
                <a:gd name="T0" fmla="*/ 3 w 29"/>
                <a:gd name="T1" fmla="*/ 6 h 6"/>
                <a:gd name="T2" fmla="*/ 26 w 29"/>
                <a:gd name="T3" fmla="*/ 5 h 6"/>
                <a:gd name="T4" fmla="*/ 26 w 29"/>
                <a:gd name="T5" fmla="*/ 0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0" y="6"/>
                    <a:pt x="18" y="6"/>
                    <a:pt x="26" y="5"/>
                  </a:cubicBezTo>
                  <a:cubicBezTo>
                    <a:pt x="29" y="4"/>
                    <a:pt x="29" y="0"/>
                    <a:pt x="26" y="0"/>
                  </a:cubicBezTo>
                  <a:cubicBezTo>
                    <a:pt x="18" y="1"/>
                    <a:pt x="10"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3" name="Freeform 170"/>
            <p:cNvSpPr/>
            <p:nvPr/>
          </p:nvSpPr>
          <p:spPr bwMode="auto">
            <a:xfrm>
              <a:off x="1296" y="207"/>
              <a:ext cx="88" cy="18"/>
            </a:xfrm>
            <a:custGeom>
              <a:avLst/>
              <a:gdLst>
                <a:gd name="T0" fmla="*/ 2 w 25"/>
                <a:gd name="T1" fmla="*/ 5 h 6"/>
                <a:gd name="T2" fmla="*/ 21 w 25"/>
                <a:gd name="T3" fmla="*/ 6 h 6"/>
                <a:gd name="T4" fmla="*/ 22 w 25"/>
                <a:gd name="T5" fmla="*/ 1 h 6"/>
                <a:gd name="T6" fmla="*/ 2 w 25"/>
                <a:gd name="T7" fmla="*/ 0 h 6"/>
                <a:gd name="T8" fmla="*/ 2 w 25"/>
                <a:gd name="T9" fmla="*/ 5 h 6"/>
              </a:gdLst>
              <a:ahLst/>
              <a:cxnLst>
                <a:cxn ang="0">
                  <a:pos x="T0" y="T1"/>
                </a:cxn>
                <a:cxn ang="0">
                  <a:pos x="T2" y="T3"/>
                </a:cxn>
                <a:cxn ang="0">
                  <a:pos x="T4" y="T5"/>
                </a:cxn>
                <a:cxn ang="0">
                  <a:pos x="T6" y="T7"/>
                </a:cxn>
                <a:cxn ang="0">
                  <a:pos x="T8" y="T9"/>
                </a:cxn>
              </a:cxnLst>
              <a:rect l="0" t="0" r="r" b="b"/>
              <a:pathLst>
                <a:path w="25" h="6">
                  <a:moveTo>
                    <a:pt x="2" y="5"/>
                  </a:moveTo>
                  <a:cubicBezTo>
                    <a:pt x="9" y="5"/>
                    <a:pt x="15" y="5"/>
                    <a:pt x="21" y="6"/>
                  </a:cubicBezTo>
                  <a:cubicBezTo>
                    <a:pt x="24" y="6"/>
                    <a:pt x="25" y="2"/>
                    <a:pt x="22" y="1"/>
                  </a:cubicBezTo>
                  <a:cubicBezTo>
                    <a:pt x="16" y="0"/>
                    <a:pt x="9" y="0"/>
                    <a:pt x="2" y="0"/>
                  </a:cubicBezTo>
                  <a:cubicBezTo>
                    <a:pt x="0" y="0"/>
                    <a:pt x="0" y="5"/>
                    <a:pt x="2"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4" name="Freeform 171"/>
            <p:cNvSpPr/>
            <p:nvPr/>
          </p:nvSpPr>
          <p:spPr bwMode="auto">
            <a:xfrm>
              <a:off x="1155" y="204"/>
              <a:ext cx="102" cy="18"/>
            </a:xfrm>
            <a:custGeom>
              <a:avLst/>
              <a:gdLst>
                <a:gd name="T0" fmla="*/ 3 w 29"/>
                <a:gd name="T1" fmla="*/ 6 h 6"/>
                <a:gd name="T2" fmla="*/ 26 w 29"/>
                <a:gd name="T3" fmla="*/ 6 h 6"/>
                <a:gd name="T4" fmla="*/ 26 w 29"/>
                <a:gd name="T5" fmla="*/ 1 h 6"/>
                <a:gd name="T6" fmla="*/ 3 w 29"/>
                <a:gd name="T7" fmla="*/ 1 h 6"/>
                <a:gd name="T8" fmla="*/ 3 w 29"/>
                <a:gd name="T9" fmla="*/ 6 h 6"/>
              </a:gdLst>
              <a:ahLst/>
              <a:cxnLst>
                <a:cxn ang="0">
                  <a:pos x="T0" y="T1"/>
                </a:cxn>
                <a:cxn ang="0">
                  <a:pos x="T2" y="T3"/>
                </a:cxn>
                <a:cxn ang="0">
                  <a:pos x="T4" y="T5"/>
                </a:cxn>
                <a:cxn ang="0">
                  <a:pos x="T6" y="T7"/>
                </a:cxn>
                <a:cxn ang="0">
                  <a:pos x="T8" y="T9"/>
                </a:cxn>
              </a:cxnLst>
              <a:rect l="0" t="0" r="r" b="b"/>
              <a:pathLst>
                <a:path w="29" h="6">
                  <a:moveTo>
                    <a:pt x="3" y="6"/>
                  </a:moveTo>
                  <a:cubicBezTo>
                    <a:pt x="11" y="6"/>
                    <a:pt x="18" y="5"/>
                    <a:pt x="26" y="6"/>
                  </a:cubicBezTo>
                  <a:cubicBezTo>
                    <a:pt x="29" y="6"/>
                    <a:pt x="28" y="2"/>
                    <a:pt x="26" y="1"/>
                  </a:cubicBezTo>
                  <a:cubicBezTo>
                    <a:pt x="18" y="0"/>
                    <a:pt x="11" y="1"/>
                    <a:pt x="3" y="1"/>
                  </a:cubicBezTo>
                  <a:cubicBezTo>
                    <a:pt x="1"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5" name="Freeform 172"/>
            <p:cNvSpPr/>
            <p:nvPr/>
          </p:nvSpPr>
          <p:spPr bwMode="auto">
            <a:xfrm>
              <a:off x="1046" y="201"/>
              <a:ext cx="91" cy="24"/>
            </a:xfrm>
            <a:custGeom>
              <a:avLst/>
              <a:gdLst>
                <a:gd name="T0" fmla="*/ 4 w 26"/>
                <a:gd name="T1" fmla="*/ 7 h 8"/>
                <a:gd name="T2" fmla="*/ 22 w 26"/>
                <a:gd name="T3" fmla="*/ 7 h 8"/>
                <a:gd name="T4" fmla="*/ 23 w 26"/>
                <a:gd name="T5" fmla="*/ 2 h 8"/>
                <a:gd name="T6" fmla="*/ 3 w 26"/>
                <a:gd name="T7" fmla="*/ 2 h 8"/>
                <a:gd name="T8" fmla="*/ 4 w 26"/>
                <a:gd name="T9" fmla="*/ 7 h 8"/>
              </a:gdLst>
              <a:ahLst/>
              <a:cxnLst>
                <a:cxn ang="0">
                  <a:pos x="T0" y="T1"/>
                </a:cxn>
                <a:cxn ang="0">
                  <a:pos x="T2" y="T3"/>
                </a:cxn>
                <a:cxn ang="0">
                  <a:pos x="T4" y="T5"/>
                </a:cxn>
                <a:cxn ang="0">
                  <a:pos x="T6" y="T7"/>
                </a:cxn>
                <a:cxn ang="0">
                  <a:pos x="T8" y="T9"/>
                </a:cxn>
              </a:cxnLst>
              <a:rect l="0" t="0" r="r" b="b"/>
              <a:pathLst>
                <a:path w="26" h="8">
                  <a:moveTo>
                    <a:pt x="4" y="7"/>
                  </a:moveTo>
                  <a:cubicBezTo>
                    <a:pt x="10" y="6"/>
                    <a:pt x="17" y="5"/>
                    <a:pt x="22" y="7"/>
                  </a:cubicBezTo>
                  <a:cubicBezTo>
                    <a:pt x="25" y="8"/>
                    <a:pt x="26" y="3"/>
                    <a:pt x="23" y="2"/>
                  </a:cubicBezTo>
                  <a:cubicBezTo>
                    <a:pt x="17" y="0"/>
                    <a:pt x="10" y="1"/>
                    <a:pt x="3" y="2"/>
                  </a:cubicBezTo>
                  <a:cubicBezTo>
                    <a:pt x="0" y="3"/>
                    <a:pt x="2" y="7"/>
                    <a:pt x="4" y="7"/>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6" name="Freeform 173"/>
            <p:cNvSpPr/>
            <p:nvPr/>
          </p:nvSpPr>
          <p:spPr bwMode="auto">
            <a:xfrm>
              <a:off x="894" y="204"/>
              <a:ext cx="106" cy="18"/>
            </a:xfrm>
            <a:custGeom>
              <a:avLst/>
              <a:gdLst>
                <a:gd name="T0" fmla="*/ 3 w 30"/>
                <a:gd name="T1" fmla="*/ 5 h 6"/>
                <a:gd name="T2" fmla="*/ 27 w 30"/>
                <a:gd name="T3" fmla="*/ 6 h 6"/>
                <a:gd name="T4" fmla="*/ 27 w 30"/>
                <a:gd name="T5" fmla="*/ 1 h 6"/>
                <a:gd name="T6" fmla="*/ 3 w 30"/>
                <a:gd name="T7" fmla="*/ 0 h 6"/>
                <a:gd name="T8" fmla="*/ 3 w 30"/>
                <a:gd name="T9" fmla="*/ 5 h 6"/>
              </a:gdLst>
              <a:ahLst/>
              <a:cxnLst>
                <a:cxn ang="0">
                  <a:pos x="T0" y="T1"/>
                </a:cxn>
                <a:cxn ang="0">
                  <a:pos x="T2" y="T3"/>
                </a:cxn>
                <a:cxn ang="0">
                  <a:pos x="T4" y="T5"/>
                </a:cxn>
                <a:cxn ang="0">
                  <a:pos x="T6" y="T7"/>
                </a:cxn>
                <a:cxn ang="0">
                  <a:pos x="T8" y="T9"/>
                </a:cxn>
              </a:cxnLst>
              <a:rect l="0" t="0" r="r" b="b"/>
              <a:pathLst>
                <a:path w="30" h="6">
                  <a:moveTo>
                    <a:pt x="3" y="5"/>
                  </a:moveTo>
                  <a:cubicBezTo>
                    <a:pt x="11" y="5"/>
                    <a:pt x="19" y="5"/>
                    <a:pt x="27" y="6"/>
                  </a:cubicBezTo>
                  <a:cubicBezTo>
                    <a:pt x="30" y="6"/>
                    <a:pt x="30" y="2"/>
                    <a:pt x="27" y="1"/>
                  </a:cubicBezTo>
                  <a:cubicBezTo>
                    <a:pt x="19" y="0"/>
                    <a:pt x="11"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7" name="Freeform 174"/>
            <p:cNvSpPr/>
            <p:nvPr/>
          </p:nvSpPr>
          <p:spPr bwMode="auto">
            <a:xfrm>
              <a:off x="756" y="201"/>
              <a:ext cx="106" cy="24"/>
            </a:xfrm>
            <a:custGeom>
              <a:avLst/>
              <a:gdLst>
                <a:gd name="T0" fmla="*/ 3 w 30"/>
                <a:gd name="T1" fmla="*/ 6 h 8"/>
                <a:gd name="T2" fmla="*/ 27 w 30"/>
                <a:gd name="T3" fmla="*/ 7 h 8"/>
                <a:gd name="T4" fmla="*/ 27 w 30"/>
                <a:gd name="T5" fmla="*/ 2 h 8"/>
                <a:gd name="T6" fmla="*/ 4 w 30"/>
                <a:gd name="T7" fmla="*/ 1 h 8"/>
                <a:gd name="T8" fmla="*/ 3 w 30"/>
                <a:gd name="T9" fmla="*/ 6 h 8"/>
              </a:gdLst>
              <a:ahLst/>
              <a:cxnLst>
                <a:cxn ang="0">
                  <a:pos x="T0" y="T1"/>
                </a:cxn>
                <a:cxn ang="0">
                  <a:pos x="T2" y="T3"/>
                </a:cxn>
                <a:cxn ang="0">
                  <a:pos x="T4" y="T5"/>
                </a:cxn>
                <a:cxn ang="0">
                  <a:pos x="T6" y="T7"/>
                </a:cxn>
                <a:cxn ang="0">
                  <a:pos x="T8" y="T9"/>
                </a:cxn>
              </a:cxnLst>
              <a:rect l="0" t="0" r="r" b="b"/>
              <a:pathLst>
                <a:path w="30" h="8">
                  <a:moveTo>
                    <a:pt x="3" y="6"/>
                  </a:moveTo>
                  <a:cubicBezTo>
                    <a:pt x="11" y="8"/>
                    <a:pt x="19" y="7"/>
                    <a:pt x="27" y="7"/>
                  </a:cubicBezTo>
                  <a:cubicBezTo>
                    <a:pt x="30" y="7"/>
                    <a:pt x="30" y="2"/>
                    <a:pt x="27" y="2"/>
                  </a:cubicBezTo>
                  <a:cubicBezTo>
                    <a:pt x="19" y="2"/>
                    <a:pt x="12" y="3"/>
                    <a:pt x="4" y="1"/>
                  </a:cubicBezTo>
                  <a:cubicBezTo>
                    <a:pt x="1" y="0"/>
                    <a:pt x="0" y="5"/>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8" name="Freeform 175"/>
            <p:cNvSpPr/>
            <p:nvPr/>
          </p:nvSpPr>
          <p:spPr bwMode="auto">
            <a:xfrm>
              <a:off x="629" y="201"/>
              <a:ext cx="92" cy="18"/>
            </a:xfrm>
            <a:custGeom>
              <a:avLst/>
              <a:gdLst>
                <a:gd name="T0" fmla="*/ 3 w 26"/>
                <a:gd name="T1" fmla="*/ 5 h 6"/>
                <a:gd name="T2" fmla="*/ 22 w 26"/>
                <a:gd name="T3" fmla="*/ 6 h 6"/>
                <a:gd name="T4" fmla="*/ 23 w 26"/>
                <a:gd name="T5" fmla="*/ 1 h 6"/>
                <a:gd name="T6" fmla="*/ 3 w 26"/>
                <a:gd name="T7" fmla="*/ 0 h 6"/>
                <a:gd name="T8" fmla="*/ 3 w 26"/>
                <a:gd name="T9" fmla="*/ 5 h 6"/>
              </a:gdLst>
              <a:ahLst/>
              <a:cxnLst>
                <a:cxn ang="0">
                  <a:pos x="T0" y="T1"/>
                </a:cxn>
                <a:cxn ang="0">
                  <a:pos x="T2" y="T3"/>
                </a:cxn>
                <a:cxn ang="0">
                  <a:pos x="T4" y="T5"/>
                </a:cxn>
                <a:cxn ang="0">
                  <a:pos x="T6" y="T7"/>
                </a:cxn>
                <a:cxn ang="0">
                  <a:pos x="T8" y="T9"/>
                </a:cxn>
              </a:cxnLst>
              <a:rect l="0" t="0" r="r" b="b"/>
              <a:pathLst>
                <a:path w="26" h="6">
                  <a:moveTo>
                    <a:pt x="3" y="5"/>
                  </a:moveTo>
                  <a:cubicBezTo>
                    <a:pt x="9" y="5"/>
                    <a:pt x="16" y="5"/>
                    <a:pt x="22" y="6"/>
                  </a:cubicBezTo>
                  <a:cubicBezTo>
                    <a:pt x="25" y="6"/>
                    <a:pt x="26" y="2"/>
                    <a:pt x="23" y="1"/>
                  </a:cubicBezTo>
                  <a:cubicBezTo>
                    <a:pt x="17" y="0"/>
                    <a:pt x="10" y="0"/>
                    <a:pt x="3" y="0"/>
                  </a:cubicBezTo>
                  <a:cubicBezTo>
                    <a:pt x="0" y="0"/>
                    <a:pt x="0" y="5"/>
                    <a:pt x="3" y="5"/>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09" name="Freeform 176"/>
            <p:cNvSpPr/>
            <p:nvPr/>
          </p:nvSpPr>
          <p:spPr bwMode="auto">
            <a:xfrm>
              <a:off x="488" y="195"/>
              <a:ext cx="113" cy="27"/>
            </a:xfrm>
            <a:custGeom>
              <a:avLst/>
              <a:gdLst>
                <a:gd name="T0" fmla="*/ 4 w 32"/>
                <a:gd name="T1" fmla="*/ 8 h 9"/>
                <a:gd name="T2" fmla="*/ 29 w 32"/>
                <a:gd name="T3" fmla="*/ 7 h 9"/>
                <a:gd name="T4" fmla="*/ 29 w 32"/>
                <a:gd name="T5" fmla="*/ 2 h 9"/>
                <a:gd name="T6" fmla="*/ 3 w 32"/>
                <a:gd name="T7" fmla="*/ 3 h 9"/>
                <a:gd name="T8" fmla="*/ 4 w 32"/>
                <a:gd name="T9" fmla="*/ 8 h 9"/>
              </a:gdLst>
              <a:ahLst/>
              <a:cxnLst>
                <a:cxn ang="0">
                  <a:pos x="T0" y="T1"/>
                </a:cxn>
                <a:cxn ang="0">
                  <a:pos x="T2" y="T3"/>
                </a:cxn>
                <a:cxn ang="0">
                  <a:pos x="T4" y="T5"/>
                </a:cxn>
                <a:cxn ang="0">
                  <a:pos x="T6" y="T7"/>
                </a:cxn>
                <a:cxn ang="0">
                  <a:pos x="T8" y="T9"/>
                </a:cxn>
              </a:cxnLst>
              <a:rect l="0" t="0" r="r" b="b"/>
              <a:pathLst>
                <a:path w="32" h="9">
                  <a:moveTo>
                    <a:pt x="4" y="8"/>
                  </a:moveTo>
                  <a:cubicBezTo>
                    <a:pt x="12" y="5"/>
                    <a:pt x="21" y="7"/>
                    <a:pt x="29" y="7"/>
                  </a:cubicBezTo>
                  <a:cubicBezTo>
                    <a:pt x="32" y="7"/>
                    <a:pt x="32" y="2"/>
                    <a:pt x="29" y="2"/>
                  </a:cubicBezTo>
                  <a:cubicBezTo>
                    <a:pt x="21" y="2"/>
                    <a:pt x="11" y="0"/>
                    <a:pt x="3" y="3"/>
                  </a:cubicBezTo>
                  <a:cubicBezTo>
                    <a:pt x="0" y="4"/>
                    <a:pt x="2" y="9"/>
                    <a:pt x="4" y="8"/>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10" name="Freeform 177"/>
            <p:cNvSpPr/>
            <p:nvPr/>
          </p:nvSpPr>
          <p:spPr bwMode="auto">
            <a:xfrm>
              <a:off x="368" y="204"/>
              <a:ext cx="96" cy="18"/>
            </a:xfrm>
            <a:custGeom>
              <a:avLst/>
              <a:gdLst>
                <a:gd name="T0" fmla="*/ 5 w 27"/>
                <a:gd name="T1" fmla="*/ 6 h 6"/>
                <a:gd name="T2" fmla="*/ 24 w 27"/>
                <a:gd name="T3" fmla="*/ 5 h 6"/>
                <a:gd name="T4" fmla="*/ 24 w 27"/>
                <a:gd name="T5" fmla="*/ 0 h 6"/>
                <a:gd name="T6" fmla="*/ 3 w 27"/>
                <a:gd name="T7" fmla="*/ 1 h 6"/>
                <a:gd name="T8" fmla="*/ 5 w 27"/>
                <a:gd name="T9" fmla="*/ 6 h 6"/>
              </a:gdLst>
              <a:ahLst/>
              <a:cxnLst>
                <a:cxn ang="0">
                  <a:pos x="T0" y="T1"/>
                </a:cxn>
                <a:cxn ang="0">
                  <a:pos x="T2" y="T3"/>
                </a:cxn>
                <a:cxn ang="0">
                  <a:pos x="T4" y="T5"/>
                </a:cxn>
                <a:cxn ang="0">
                  <a:pos x="T6" y="T7"/>
                </a:cxn>
                <a:cxn ang="0">
                  <a:pos x="T8" y="T9"/>
                </a:cxn>
              </a:cxnLst>
              <a:rect l="0" t="0" r="r" b="b"/>
              <a:pathLst>
                <a:path w="27" h="6">
                  <a:moveTo>
                    <a:pt x="5" y="6"/>
                  </a:moveTo>
                  <a:cubicBezTo>
                    <a:pt x="11" y="5"/>
                    <a:pt x="18" y="5"/>
                    <a:pt x="24" y="5"/>
                  </a:cubicBezTo>
                  <a:cubicBezTo>
                    <a:pt x="27" y="5"/>
                    <a:pt x="27" y="0"/>
                    <a:pt x="24" y="0"/>
                  </a:cubicBezTo>
                  <a:cubicBezTo>
                    <a:pt x="17" y="0"/>
                    <a:pt x="10" y="0"/>
                    <a:pt x="3" y="1"/>
                  </a:cubicBezTo>
                  <a:cubicBezTo>
                    <a:pt x="0" y="2"/>
                    <a:pt x="2" y="6"/>
                    <a:pt x="5" y="6"/>
                  </a:cubicBezTo>
                  <a:close/>
                </a:path>
              </a:pathLst>
            </a:custGeom>
            <a:solidFill>
              <a:srgbClr val="131221"/>
            </a:solidFill>
            <a:ln>
              <a:noFill/>
            </a:ln>
          </p:spPr>
          <p:txBody>
            <a:bodyPr anchor="t" anchorCtr="0" bIns="45720" compatLnSpc="1" lIns="91440" numCol="1" rIns="91440" tIns="45720" vert="horz" wrap="square"/>
            <a:p>
              <a:endParaRPr altLang="en-US" lang="zh-CN"/>
            </a:p>
          </p:txBody>
        </p:sp>
        <p:sp>
          <p:nvSpPr>
            <p:cNvPr id="1050211" name="Freeform 178"/>
            <p:cNvSpPr/>
            <p:nvPr/>
          </p:nvSpPr>
          <p:spPr bwMode="auto">
            <a:xfrm>
              <a:off x="256" y="201"/>
              <a:ext cx="105" cy="18"/>
            </a:xfrm>
            <a:custGeom>
              <a:avLst/>
              <a:gdLst>
                <a:gd name="T0" fmla="*/ 3 w 30"/>
                <a:gd name="T1" fmla="*/ 6 h 6"/>
                <a:gd name="T2" fmla="*/ 28 w 30"/>
                <a:gd name="T3" fmla="*/ 5 h 6"/>
                <a:gd name="T4" fmla="*/ 28 w 30"/>
                <a:gd name="T5" fmla="*/ 0 h 6"/>
                <a:gd name="T6" fmla="*/ 3 w 30"/>
                <a:gd name="T7" fmla="*/ 1 h 6"/>
                <a:gd name="T8" fmla="*/ 3 w 30"/>
                <a:gd name="T9" fmla="*/ 6 h 6"/>
              </a:gdLst>
              <a:ahLst/>
              <a:cxnLst>
                <a:cxn ang="0">
                  <a:pos x="T0" y="T1"/>
                </a:cxn>
                <a:cxn ang="0">
                  <a:pos x="T2" y="T3"/>
                </a:cxn>
                <a:cxn ang="0">
                  <a:pos x="T4" y="T5"/>
                </a:cxn>
                <a:cxn ang="0">
                  <a:pos x="T6" y="T7"/>
                </a:cxn>
                <a:cxn ang="0">
                  <a:pos x="T8" y="T9"/>
                </a:cxn>
              </a:cxnLst>
              <a:rect l="0" t="0" r="r" b="b"/>
              <a:pathLst>
                <a:path w="30" h="6">
                  <a:moveTo>
                    <a:pt x="3" y="6"/>
                  </a:moveTo>
                  <a:cubicBezTo>
                    <a:pt x="11" y="6"/>
                    <a:pt x="19" y="5"/>
                    <a:pt x="28" y="5"/>
                  </a:cubicBezTo>
                  <a:cubicBezTo>
                    <a:pt x="30" y="5"/>
                    <a:pt x="30" y="0"/>
                    <a:pt x="28" y="0"/>
                  </a:cubicBezTo>
                  <a:cubicBezTo>
                    <a:pt x="19" y="0"/>
                    <a:pt x="11" y="1"/>
                    <a:pt x="3" y="1"/>
                  </a:cubicBezTo>
                  <a:cubicBezTo>
                    <a:pt x="0" y="1"/>
                    <a:pt x="0" y="6"/>
                    <a:pt x="3" y="6"/>
                  </a:cubicBezTo>
                  <a:close/>
                </a:path>
              </a:pathLst>
            </a:custGeom>
            <a:solidFill>
              <a:srgbClr val="131221"/>
            </a:solidFill>
            <a:ln>
              <a:noFill/>
            </a:ln>
          </p:spPr>
          <p:txBody>
            <a:bodyPr anchor="t" anchorCtr="0" bIns="45720" compatLnSpc="1" lIns="91440" numCol="1" rIns="91440" tIns="45720" vert="horz" wrap="square"/>
            <a:p>
              <a:endParaRPr altLang="en-US" lang="zh-CN"/>
            </a:p>
          </p:txBody>
        </p:sp>
      </p:grpSp>
      <p:pic>
        <p:nvPicPr>
          <p:cNvPr id="2097163" name="图片 2"/>
          <p:cNvPicPr>
            <a:picLocks noChangeAspect="1"/>
          </p:cNvPicPr>
          <p:nvPr/>
        </p:nvPicPr>
        <p:blipFill>
          <a:blip xmlns:r="http://schemas.openxmlformats.org/officeDocument/2006/relationships" r:embed="rId1"/>
          <a:stretch>
            <a:fillRect/>
          </a:stretch>
        </p:blipFill>
        <p:spPr>
          <a:xfrm>
            <a:off x="8759199" y="-1"/>
            <a:ext cx="3432801" cy="3975663"/>
          </a:xfrm>
          <a:prstGeom prst="rect"/>
        </p:spPr>
      </p:pic>
      <p:pic>
        <p:nvPicPr>
          <p:cNvPr id="2097164" name="图片 3"/>
          <p:cNvPicPr>
            <a:picLocks noChangeAspect="1"/>
          </p:cNvPicPr>
          <p:nvPr/>
        </p:nvPicPr>
        <p:blipFill>
          <a:blip xmlns:r="http://schemas.openxmlformats.org/officeDocument/2006/relationships" r:embed="rId2"/>
          <a:stretch>
            <a:fillRect/>
          </a:stretch>
        </p:blipFill>
        <p:spPr>
          <a:xfrm>
            <a:off x="-1" y="3248961"/>
            <a:ext cx="4345577" cy="3609039"/>
          </a:xfrm>
          <a:prstGeom prst="rect"/>
        </p:spPr>
      </p:pic>
      <p:sp>
        <p:nvSpPr>
          <p:cNvPr id="1050212" name=""/>
          <p:cNvSpPr txBox="1"/>
          <p:nvPr/>
        </p:nvSpPr>
        <p:spPr>
          <a:xfrm>
            <a:off x="587008" y="493782"/>
            <a:ext cx="7782229" cy="751840"/>
          </a:xfrm>
          <a:prstGeom prst="rect"/>
        </p:spPr>
        <p:txBody>
          <a:bodyPr rtlCol="0" wrap="square">
            <a:spAutoFit/>
          </a:bodyPr>
          <a:p>
            <a:r>
              <a:rPr b="1" sz="4400" lang="en-US">
                <a:solidFill>
                  <a:srgbClr val="000000"/>
                </a:solidFill>
              </a:rPr>
              <a:t>M</a:t>
            </a:r>
            <a:r>
              <a:rPr b="1" sz="4400" lang="en-US">
                <a:solidFill>
                  <a:srgbClr val="000000"/>
                </a:solidFill>
              </a:rPr>
              <a:t>O</a:t>
            </a:r>
            <a:r>
              <a:rPr b="1" sz="4400" lang="en-US">
                <a:solidFill>
                  <a:srgbClr val="000000"/>
                </a:solidFill>
              </a:rPr>
              <a:t>D</a:t>
            </a:r>
            <a:r>
              <a:rPr b="1" sz="4400" lang="en-US">
                <a:solidFill>
                  <a:srgbClr val="000000"/>
                </a:solidFill>
              </a:rPr>
              <a:t>E</a:t>
            </a:r>
            <a:r>
              <a:rPr b="1" sz="4400" lang="en-US">
                <a:solidFill>
                  <a:srgbClr val="000000"/>
                </a:solidFill>
              </a:rPr>
              <a:t>L</a:t>
            </a:r>
            <a:r>
              <a:rPr b="1" sz="4400" lang="en-US">
                <a:solidFill>
                  <a:srgbClr val="000000"/>
                </a:solidFill>
              </a:rPr>
              <a:t>L</a:t>
            </a:r>
            <a:r>
              <a:rPr b="1" sz="4400" lang="en-US">
                <a:solidFill>
                  <a:srgbClr val="000000"/>
                </a:solidFill>
              </a:rPr>
              <a:t>I</a:t>
            </a:r>
            <a:r>
              <a:rPr b="1" sz="4400" lang="en-US">
                <a:solidFill>
                  <a:srgbClr val="000000"/>
                </a:solidFill>
              </a:rPr>
              <a:t>N</a:t>
            </a:r>
            <a:r>
              <a:rPr b="1" sz="4400" lang="en-US">
                <a:solidFill>
                  <a:srgbClr val="000000"/>
                </a:solidFill>
              </a:rPr>
              <a:t>G</a:t>
            </a:r>
            <a:r>
              <a:rPr b="1" sz="4400" lang="en-US">
                <a:solidFill>
                  <a:srgbClr val="000000"/>
                </a:solidFill>
              </a:rPr>
              <a:t> </a:t>
            </a:r>
            <a:r>
              <a:rPr b="1" sz="4400" lang="en-US">
                <a:solidFill>
                  <a:srgbClr val="000000"/>
                </a:solidFill>
              </a:rPr>
              <a:t>A</a:t>
            </a:r>
            <a:r>
              <a:rPr b="1" sz="4400" lang="en-US">
                <a:solidFill>
                  <a:srgbClr val="000000"/>
                </a:solidFill>
              </a:rPr>
              <a:t>P</a:t>
            </a:r>
            <a:r>
              <a:rPr b="1" sz="4400" lang="en-US">
                <a:solidFill>
                  <a:srgbClr val="000000"/>
                </a:solidFill>
              </a:rPr>
              <a:t>P</a:t>
            </a:r>
            <a:r>
              <a:rPr b="1" sz="4400" lang="en-US">
                <a:solidFill>
                  <a:srgbClr val="000000"/>
                </a:solidFill>
              </a:rPr>
              <a:t>ROACH</a:t>
            </a:r>
            <a:r>
              <a:rPr b="1" sz="4400" lang="en-US">
                <a:solidFill>
                  <a:srgbClr val="000000"/>
                </a:solidFill>
              </a:rPr>
              <a:t> </a:t>
            </a:r>
            <a:endParaRPr sz="2800" lang="en-GB">
              <a:solidFill>
                <a:srgbClr val="000000"/>
              </a:solidFill>
            </a:endParaRPr>
          </a:p>
        </p:txBody>
      </p:sp>
      <p:sp>
        <p:nvSpPr>
          <p:cNvPr id="1050213" name=""/>
          <p:cNvSpPr txBox="1"/>
          <p:nvPr/>
        </p:nvSpPr>
        <p:spPr>
          <a:xfrm>
            <a:off x="2878696" y="1325120"/>
            <a:ext cx="7525021" cy="4701540"/>
          </a:xfrm>
          <a:prstGeom prst="rect"/>
        </p:spPr>
        <p:txBody>
          <a:bodyPr rtlCol="0" wrap="square">
            <a:spAutoFit/>
          </a:bodyPr>
          <a:p>
            <a:r>
              <a:rPr sz="2800" lang="en-GB">
                <a:solidFill>
                  <a:srgbClr val="000000"/>
                </a:solidFill>
              </a:rPr>
              <a:t>Data Cleaning and PreparationStandardise Data: Ensure all data entries are consistent in format. For example, standardise locations and departments.Handle Missing Data: Address any missing or inconsistent values.2. Descriptive StatisticsTurnover Trends: Calculate average turnover per year, department, and work location.Experience Analysis: Average experience of employees who left versus those who stayed.3. Turnover Rate CalculationOverall Turnover Rate: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dc:creator>
  <cp:lastModifiedBy>a05</cp:lastModifiedBy>
  <dcterms:created xsi:type="dcterms:W3CDTF">2017-09-19T08:11:00Z</dcterms:created>
  <dcterms:modified xsi:type="dcterms:W3CDTF">2024-09-10T07:43:58Z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03abc92d06994f29b03e18cc745826bf</vt:lpwstr>
  </property>
  <property fmtid="{D5CDD505-2E9C-101B-9397-08002B2CF9AE}" pid="3" name="KSOProductBuildVer">
    <vt:lpwstr>1033-11.2.0.10382</vt:lpwstr>
  </property>
</Properties>
</file>