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309" r:id="rId4"/>
    <p:sldId id="266" r:id="rId5"/>
    <p:sldId id="258" r:id="rId6"/>
    <p:sldId id="268" r:id="rId7"/>
    <p:sldId id="259" r:id="rId8"/>
    <p:sldId id="261" r:id="rId9"/>
    <p:sldId id="263" r:id="rId10"/>
    <p:sldId id="262" r:id="rId11"/>
    <p:sldId id="310" r:id="rId12"/>
    <p:sldId id="269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F5"/>
    <a:srgbClr val="00B6FC"/>
    <a:srgbClr val="00C1FF"/>
    <a:srgbClr val="0080FF"/>
    <a:srgbClr val="00FF00"/>
    <a:srgbClr val="000000"/>
    <a:srgbClr val="66FF66"/>
    <a:srgbClr val="2E9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/>
    <p:restoredTop sz="94279" autoAdjust="0"/>
  </p:normalViewPr>
  <p:slideViewPr>
    <p:cSldViewPr snapToGrid="0" snapToObjects="1">
      <p:cViewPr varScale="1">
        <p:scale>
          <a:sx n="137" d="100"/>
          <a:sy n="137" d="100"/>
        </p:scale>
        <p:origin x="208" y="392"/>
      </p:cViewPr>
      <p:guideLst>
        <p:guide orient="horz" pos="319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4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AB21C8-57E1-4013-9DA5-109AC53B3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64F52-FA59-4015-907D-5D744D106D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56F52EE-B8E4-43D6-9506-89A74B69FEBC}" type="datetime1">
              <a:rPr lang="en-US" altLang="en-US"/>
              <a:pPr>
                <a:defRPr/>
              </a:pPr>
              <a:t>1/3/24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7BE18-F1D1-4E60-AA1B-4F2521DDC1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3F855-28CE-40B1-8E9F-DBCAEA331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B76E1CD-3301-4770-B4C1-6575297604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5FACF1-4EB1-40B2-9F72-2B39441681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3B569-B0BB-4C42-8AE4-1DAC6E0850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E9DC5B6-1DDB-4FA6-AC48-DB191CD34C43}" type="datetime1">
              <a:rPr lang="en-US" altLang="en-US"/>
              <a:pPr>
                <a:defRPr/>
              </a:pPr>
              <a:t>1/3/24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B551D3C-9D2F-4EDA-8D30-8D376393B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BBFE81B-A88A-493C-9CFA-03BEC755E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BED11-2724-4659-9629-7646A72EFF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A70A5-979F-4CA3-87E2-8EAECF2AB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4DE08948-CD0E-47B3-A7C2-BAF23F4D7A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F95CD-67D2-F047-A399-AC4CDC4FF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F95CD-67D2-F047-A399-AC4CDC4FF8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8,886</a:t>
            </a:r>
            <a:r>
              <a:rPr lang="en-US" sz="2800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5,620</a:t>
            </a:r>
            <a:r>
              <a:rPr lang="en-US" sz="2800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6,106</a:t>
            </a:r>
            <a:r>
              <a:rPr lang="en-US" sz="2800" dirty="0"/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20,612</a:t>
            </a:r>
            <a:r>
              <a:rPr lang="en-US" sz="2800" dirty="0"/>
              <a:t> 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F95CD-67D2-F047-A399-AC4CDC4FF8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F95CD-67D2-F047-A399-AC4CDC4FF8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63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F95CD-67D2-F047-A399-AC4CDC4FF8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29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F95CD-67D2-F047-A399-AC4CDC4FF8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9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F95CD-67D2-F047-A399-AC4CDC4FF8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07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F95CD-67D2-F047-A399-AC4CDC4FF8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1390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45DC-37F6-4FAC-A132-FDBF761E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2B8FD-6B46-E741-8DCD-88AFBD0478B4}" type="datetime1">
              <a:rPr lang="en-US" altLang="en-US" smtClean="0"/>
              <a:t>1/3/24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518A-F7A7-466B-9682-CABFBC17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Palestine refugees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9871-7624-45BD-B00B-8A246B75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7661F-717C-47D4-9828-2D675CC9DD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16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3C8E7-70F6-447A-90FF-DB0B98A6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6DC-70BC-2C4E-A5EE-0B6D15CAFE80}" type="datetime1">
              <a:rPr lang="en-US" altLang="en-US" smtClean="0"/>
              <a:t>1/3/24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63A25-BF6A-4841-9726-600279B5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Palestine refugees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1FEB4-7750-4DD1-9085-6FDDBEF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6AF0C-B463-4293-AE77-C69BCA2B4F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1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40F22-66DE-4F5C-9A0C-1D0611CB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01EC2-72D2-B64D-8342-E26441FC24D8}" type="datetime1">
              <a:rPr lang="en-US" altLang="en-US" smtClean="0"/>
              <a:t>1/3/24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D860E-CE3B-4BFD-9C0B-463ED536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Palestine refugees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0757-86AA-4EC7-A89E-851FF490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2B37F-CF31-4DB2-A84E-FF68F2DBDC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11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4E351-DE3F-4763-A9FF-A1750614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522C0-1689-A847-8029-E5E8072454D7}" type="datetime1">
              <a:rPr lang="en-US" altLang="en-US" smtClean="0"/>
              <a:t>1/3/24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EF91-E43A-4CF4-A9BA-D5295559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Palestine refugees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AF65-B6E8-4D87-AFE6-C002508F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88767-3F0A-4C69-A37E-287464A5B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08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7811-6910-466C-ACD4-B1318389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C3B4A-9698-4A42-89A1-1D2F1D8CD19D}" type="datetime1">
              <a:rPr lang="en-US" altLang="en-US" smtClean="0"/>
              <a:t>1/3/24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E2EC-449B-49C8-B05C-8D46618D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Palestine refugees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1658-636A-4F71-8967-9FF5392B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892D2-BB03-47A8-B288-15EFD6E4A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29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ACDEAD-3446-46A9-9585-2EB1950F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EEA66-CF6A-E342-8729-1F86F0CE060D}" type="datetime1">
              <a:rPr lang="en-US" altLang="en-US" smtClean="0"/>
              <a:t>1/3/24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823BE4-C389-4C10-B52A-BF27C23F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Palestine refugees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69B4CB-29C3-4853-8842-0AECAE64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21F9A-BE69-4622-83E2-22D2153F8D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75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64D83-2123-459B-83A2-BE195A3B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D977A-BC4B-0347-8441-FAD49A9CE799}" type="datetime1">
              <a:rPr lang="en-US" altLang="en-US" smtClean="0"/>
              <a:t>1/3/24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1A1F057-4619-4102-903B-BC15FA04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Palestine refugees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EB08469-EE67-47DE-9EDE-3B529BED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41F41-067F-4338-AEF6-4BFDCC1BD4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00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915133B-F4AF-46C3-B676-BF30829D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ED1CD-DB9A-594A-9415-A9A63AE80D45}" type="datetime1">
              <a:rPr lang="en-US" altLang="en-US" smtClean="0"/>
              <a:t>1/3/24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7E71843-0A6B-4664-9176-58C8553B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Palestine refugees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1CC73D9-BA9A-4C0B-B02D-B21396CC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3895E-0FD0-4F8B-A9A9-ECBF7C98F7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65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2B00E7F-13DD-4C1E-AB31-7D6DCF92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6A7E3-717C-BB44-9A97-49C4AA83FE09}" type="datetime1">
              <a:rPr lang="en-US" altLang="en-US" smtClean="0"/>
              <a:t>1/3/24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51746E-FF67-4018-ABCA-72EEDB6B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Palestine refugees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EB1105-AE66-47A3-A7F1-71D18558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DD6EA-D218-4E23-B5D0-C9DBEC9B4A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80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E9C6D3-1119-4122-A0C6-D7BF2ABB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78987-7D5F-3045-9F60-DC0F34D19FEF}" type="datetime1">
              <a:rPr lang="en-US" altLang="en-US" smtClean="0"/>
              <a:t>1/3/24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95D7DA-39EE-4415-BF1E-F722BC2C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Palestine refugees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667DE3-3F99-43BE-92A4-854F0EF7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5CF62-E54C-4861-91F5-63AD2BAF36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BBC95D-1F4C-4B49-96CA-8C0C3AA0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9F3F3-05FD-5B4A-99BF-F77F47895B8C}" type="datetime1">
              <a:rPr lang="en-US" altLang="en-US" smtClean="0"/>
              <a:t>1/3/24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6447CA-1793-43F4-9278-DC78DEEF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for Palestine refugees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5A6619-2724-4148-BAD2-5A3BC786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95E20-13D1-4F36-9302-7718F89D77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74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E7C43C9-90A1-46AC-922A-8B2768111AD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2192000" cy="855663"/>
          </a:xfrm>
          <a:prstGeom prst="rect">
            <a:avLst/>
          </a:prstGeom>
          <a:solidFill>
            <a:srgbClr val="2E9E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enter title here in lower case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0A3DA5D-8359-446E-8E7C-FD19FE54D3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5696-43CD-4988-8E34-F3EB19131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CA87EC1-AFB3-9248-9A59-EE19F6F5866A}" type="datetime1">
              <a:rPr lang="en-US" altLang="en-US" smtClean="0"/>
              <a:t>1/3/24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80A12-C574-484F-BDC9-8F50A92CF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for Palestine refugees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4E44-3FDA-466D-9350-E4DE9819B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fld id="{E2274DEB-02D0-4053-AE72-1F83ABA9C2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FFFFFF"/>
          </a:solidFill>
          <a:latin typeface="Century Gothic"/>
          <a:ea typeface="ＭＳ Ｐゴシック" charset="-128"/>
          <a:cs typeface="Century Gothic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entury Gothic" charset="0"/>
          <a:ea typeface="ＭＳ Ｐゴシック" charset="-128"/>
          <a:cs typeface="Century Gothic" panose="020B0502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entury Gothic" charset="0"/>
          <a:ea typeface="ＭＳ Ｐゴシック" charset="-128"/>
          <a:cs typeface="Century Gothic" panose="020B0502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entury Gothic" charset="0"/>
          <a:ea typeface="ＭＳ Ｐゴシック" charset="-128"/>
          <a:cs typeface="Century Gothic" panose="020B0502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entury Gothic" charset="0"/>
          <a:ea typeface="ＭＳ Ｐゴシック" charset="-128"/>
          <a:cs typeface="Century Gothic" panose="020B050202020202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entury Gothic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entury Gothic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entury Gothic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entury Gothic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Century Gothic"/>
          <a:ea typeface="ＭＳ Ｐゴシック" charset="-128"/>
          <a:cs typeface="Century Gothic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Century Gothic"/>
          <a:ea typeface="ＭＳ Ｐゴシック" charset="-128"/>
          <a:cs typeface="Century Gothic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entury Gothic"/>
          <a:ea typeface="ＭＳ Ｐゴシック" charset="-128"/>
          <a:cs typeface="Century Gothic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Century Gothic"/>
          <a:ea typeface="ＭＳ Ｐゴシック" charset="-128"/>
          <a:cs typeface="Century Gothic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Century Gothic"/>
          <a:ea typeface="ＭＳ Ｐゴシック" charset="-128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book.spherestandards.org/en/spher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book.spherestandards.org/en/sphe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migrantcentres.iom.int/en/toolkit/management-migrant-centres/standards-assistance-and-minimum-requiremen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E0474E-F8E5-E8CA-55FA-DB4C29F7C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304" y="4315619"/>
            <a:ext cx="6984694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6FC"/>
                </a:solidFill>
              </a:rPr>
              <a:t>Health Updates for Gaza</a:t>
            </a:r>
          </a:p>
          <a:p>
            <a:r>
              <a:rPr lang="en-US" sz="3600" dirty="0">
                <a:solidFill>
                  <a:srgbClr val="00B6FC"/>
                </a:solidFill>
              </a:rPr>
              <a:t>Dec </a:t>
            </a:r>
            <a:r>
              <a:rPr lang="en-US" sz="3600" b="1" u="sng" dirty="0">
                <a:solidFill>
                  <a:srgbClr val="00B6FC"/>
                </a:solidFill>
              </a:rPr>
              <a:t>28</a:t>
            </a:r>
            <a:r>
              <a:rPr lang="en-US" sz="3600" dirty="0">
                <a:solidFill>
                  <a:srgbClr val="00B6FC"/>
                </a:solidFill>
              </a:rPr>
              <a:t>, 2023</a:t>
            </a:r>
          </a:p>
        </p:txBody>
      </p:sp>
      <p:pic>
        <p:nvPicPr>
          <p:cNvPr id="6" name="Content Placeholder 7" descr="A map of the middle east&#10;&#10;Description automatically generated">
            <a:extLst>
              <a:ext uri="{FF2B5EF4-FFF2-40B4-BE49-F238E27FC236}">
                <a16:creationId xmlns:a16="http://schemas.microsoft.com/office/drawing/2014/main" id="{53C3B18C-3C18-2501-9CB7-872E2E43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043" y="0"/>
            <a:ext cx="4758957" cy="6858000"/>
          </a:xfrm>
          <a:prstGeom prst="rect">
            <a:avLst/>
          </a:prstGeom>
        </p:spPr>
      </p:pic>
      <p:pic>
        <p:nvPicPr>
          <p:cNvPr id="5" name="Picture 3" descr="2011 LOGOS2.jpg">
            <a:extLst>
              <a:ext uri="{FF2B5EF4-FFF2-40B4-BE49-F238E27FC236}">
                <a16:creationId xmlns:a16="http://schemas.microsoft.com/office/drawing/2014/main" id="{2FAA8A87-44BA-A0A5-21BD-1D47FD0B6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3" b="17714"/>
          <a:stretch>
            <a:fillRect/>
          </a:stretch>
        </p:blipFill>
        <p:spPr bwMode="auto">
          <a:xfrm>
            <a:off x="2641294" y="370806"/>
            <a:ext cx="25908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.jpg">
            <a:extLst>
              <a:ext uri="{FF2B5EF4-FFF2-40B4-BE49-F238E27FC236}">
                <a16:creationId xmlns:a16="http://schemas.microsoft.com/office/drawing/2014/main" id="{02936D08-84AB-2C94-1F9F-118A8E398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6" y="3044246"/>
            <a:ext cx="6435245" cy="5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144BE-4C5C-A3C7-86C5-A1A242BD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661F-717C-47D4-9828-2D675CC9DDB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55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A580C-48B7-4480-2469-0301931B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5546"/>
          </a:xfrm>
        </p:spPr>
        <p:txBody>
          <a:bodyPr/>
          <a:lstStyle/>
          <a:p>
            <a:r>
              <a:rPr lang="en-US" b="1" dirty="0"/>
              <a:t>14 Diseases of Epidemic Potential </a:t>
            </a:r>
            <a:r>
              <a:rPr lang="en-US" b="1" dirty="0" err="1"/>
              <a:t>cont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BFF45B-7785-EFB7-A0C0-33BC12E2A06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15546"/>
            <a:ext cx="12192000" cy="60424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B1D0F-A74C-0042-03CA-2354E329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1F9A-BE69-4622-83E2-22D2153F8D6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92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A580C-48B7-4480-2469-0301931B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63499" cy="1200839"/>
          </a:xfrm>
        </p:spPr>
        <p:txBody>
          <a:bodyPr/>
          <a:lstStyle/>
          <a:p>
            <a:r>
              <a:rPr lang="en-US" sz="3200" b="1" dirty="0"/>
              <a:t>Health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07CF22-9081-5E1F-1A0F-5664C99B3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056" y="1436196"/>
            <a:ext cx="8163499" cy="5087433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Before Oct 7: 22 Health Centers (HCs) supporting 1.3 million refugees (total pop. of Gaza 2.2 million</a:t>
            </a:r>
          </a:p>
          <a:p>
            <a:pPr lvl="1"/>
            <a:r>
              <a:rPr lang="en-US" sz="2200" dirty="0"/>
              <a:t>Others served by Ministry of Health (MoH)</a:t>
            </a:r>
          </a:p>
          <a:p>
            <a:r>
              <a:rPr lang="en-US" sz="2600" dirty="0"/>
              <a:t>Dec </a:t>
            </a:r>
            <a:r>
              <a:rPr lang="en-US" sz="2600" b="1" dirty="0"/>
              <a:t>28</a:t>
            </a:r>
            <a:r>
              <a:rPr lang="en-US" sz="2600" dirty="0"/>
              <a:t>, 2023: </a:t>
            </a:r>
          </a:p>
          <a:p>
            <a:pPr lvl="1"/>
            <a:r>
              <a:rPr lang="en-US" sz="2200" b="1" dirty="0"/>
              <a:t>8</a:t>
            </a:r>
            <a:r>
              <a:rPr lang="en-US" sz="2200" dirty="0"/>
              <a:t> HCs – pop. catchment area unknown due to displacement (</a:t>
            </a:r>
            <a:r>
              <a:rPr lang="en-US" sz="2200" dirty="0" err="1"/>
              <a:t>Maen</a:t>
            </a:r>
            <a:r>
              <a:rPr lang="en-US" sz="2200" dirty="0"/>
              <a:t> HC is closed).</a:t>
            </a:r>
          </a:p>
          <a:p>
            <a:pPr lvl="1"/>
            <a:r>
              <a:rPr lang="en-US" sz="2200" b="1" dirty="0"/>
              <a:t>3 </a:t>
            </a:r>
            <a:r>
              <a:rPr lang="en-US" sz="2200" dirty="0"/>
              <a:t>HCs in Rafah Area provide afternoon shifts for outpatient services from 1:00pm to 4:00pm.</a:t>
            </a:r>
          </a:p>
          <a:p>
            <a:pPr lvl="1"/>
            <a:r>
              <a:rPr lang="en-US" sz="2200" b="1" dirty="0"/>
              <a:t>80</a:t>
            </a:r>
            <a:r>
              <a:rPr lang="en-US" sz="2200" dirty="0"/>
              <a:t> shelters providing health services supported by </a:t>
            </a:r>
            <a:r>
              <a:rPr lang="en-US" sz="2200" b="1" dirty="0"/>
              <a:t>90</a:t>
            </a:r>
            <a:r>
              <a:rPr lang="en-US" sz="2200" dirty="0"/>
              <a:t> medical teams, serving </a:t>
            </a:r>
            <a:r>
              <a:rPr lang="en-US" sz="2200" b="1" dirty="0"/>
              <a:t>1,590,912</a:t>
            </a:r>
            <a:r>
              <a:rPr lang="en-US" sz="2200" dirty="0"/>
              <a:t> persons: average pop per shelter: </a:t>
            </a:r>
            <a:r>
              <a:rPr lang="en-US" sz="2200" b="1" dirty="0"/>
              <a:t>16,401 </a:t>
            </a:r>
            <a:r>
              <a:rPr lang="en-US" sz="2200" dirty="0"/>
              <a:t>(</a:t>
            </a:r>
            <a:r>
              <a:rPr lang="en-US" sz="2200" b="1" dirty="0"/>
              <a:t>7,338</a:t>
            </a:r>
            <a:r>
              <a:rPr lang="en-US" sz="2200" dirty="0"/>
              <a:t> – </a:t>
            </a:r>
            <a:r>
              <a:rPr lang="en-US" sz="2200" b="1" dirty="0"/>
              <a:t>42,706</a:t>
            </a:r>
            <a:r>
              <a:rPr lang="en-US" sz="2200" dirty="0"/>
              <a:t>) </a:t>
            </a:r>
          </a:p>
          <a:p>
            <a:pPr lvl="1"/>
            <a:r>
              <a:rPr lang="en-US" sz="2200" b="1" dirty="0"/>
              <a:t>16</a:t>
            </a:r>
            <a:r>
              <a:rPr lang="en-US" sz="1800" dirty="0"/>
              <a:t> </a:t>
            </a:r>
            <a:r>
              <a:rPr lang="en-US" sz="2200" dirty="0"/>
              <a:t>shelters with no medical teams due to security situations</a:t>
            </a:r>
          </a:p>
          <a:p>
            <a:pPr lvl="2"/>
            <a:r>
              <a:rPr lang="en-US" sz="2200" b="1" dirty="0"/>
              <a:t>6</a:t>
            </a:r>
            <a:r>
              <a:rPr lang="en-US" dirty="0"/>
              <a:t> </a:t>
            </a:r>
            <a:r>
              <a:rPr lang="en-US" sz="1800" dirty="0"/>
              <a:t>in Khan Younis and </a:t>
            </a:r>
            <a:r>
              <a:rPr lang="en-US" sz="1800" b="1" dirty="0"/>
              <a:t>10</a:t>
            </a:r>
            <a:r>
              <a:rPr lang="en-US" sz="1800" dirty="0"/>
              <a:t> in Middle area</a:t>
            </a:r>
          </a:p>
          <a:p>
            <a:pPr lvl="1"/>
            <a:r>
              <a:rPr lang="en-US" sz="2200" b="1" dirty="0"/>
              <a:t>4</a:t>
            </a:r>
            <a:r>
              <a:rPr lang="en-US" sz="2200" dirty="0"/>
              <a:t> UNRWA contracted NGO hospitals: partially functional</a:t>
            </a:r>
          </a:p>
        </p:txBody>
      </p:sp>
      <p:pic>
        <p:nvPicPr>
          <p:cNvPr id="6" name="Picture 5" descr="A map with orange dots and blue dots&#10;&#10;Description automatically generated">
            <a:extLst>
              <a:ext uri="{FF2B5EF4-FFF2-40B4-BE49-F238E27FC236}">
                <a16:creationId xmlns:a16="http://schemas.microsoft.com/office/drawing/2014/main" id="{BA1A94C9-9344-7B2C-7297-3DBDA8C1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206" y="0"/>
            <a:ext cx="2613720" cy="3634529"/>
          </a:xfrm>
          <a:prstGeom prst="rect">
            <a:avLst/>
          </a:prstGeom>
        </p:spPr>
      </p:pic>
      <p:pic>
        <p:nvPicPr>
          <p:cNvPr id="7" name="Picture 6" descr="A table with a list of names&#10;&#10;Description automatically generated">
            <a:extLst>
              <a:ext uri="{FF2B5EF4-FFF2-40B4-BE49-F238E27FC236}">
                <a16:creationId xmlns:a16="http://schemas.microsoft.com/office/drawing/2014/main" id="{0B9832B3-7B47-2006-77D4-50DA3C28C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274" y="3634528"/>
            <a:ext cx="2521584" cy="288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C46243-6ED1-0BB9-AFAF-199428EB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1F9A-BE69-4622-83E2-22D2153F8D6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58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A580C-48B7-4480-2469-0301931B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24"/>
            <a:ext cx="12192000" cy="1142390"/>
          </a:xfrm>
        </p:spPr>
        <p:txBody>
          <a:bodyPr/>
          <a:lstStyle/>
          <a:p>
            <a:r>
              <a:rPr lang="en-US" b="1" dirty="0"/>
              <a:t>Number of Health Staff Working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07CF22-9081-5E1F-1A0F-5664C99B3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61745"/>
            <a:ext cx="76544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45B8CE-D133-6F7D-DDF0-98076F567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945089"/>
              </p:ext>
            </p:extLst>
          </p:nvPr>
        </p:nvGraphicFramePr>
        <p:xfrm>
          <a:off x="434685" y="2649842"/>
          <a:ext cx="10718166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125">
                  <a:extLst>
                    <a:ext uri="{9D8B030D-6E8A-4147-A177-3AD203B41FA5}">
                      <a16:colId xmlns:a16="http://schemas.microsoft.com/office/drawing/2014/main" val="1983171935"/>
                    </a:ext>
                  </a:extLst>
                </a:gridCol>
                <a:gridCol w="1010482">
                  <a:extLst>
                    <a:ext uri="{9D8B030D-6E8A-4147-A177-3AD203B41FA5}">
                      <a16:colId xmlns:a16="http://schemas.microsoft.com/office/drawing/2014/main" val="4084822937"/>
                    </a:ext>
                  </a:extLst>
                </a:gridCol>
                <a:gridCol w="973115">
                  <a:extLst>
                    <a:ext uri="{9D8B030D-6E8A-4147-A177-3AD203B41FA5}">
                      <a16:colId xmlns:a16="http://schemas.microsoft.com/office/drawing/2014/main" val="500843395"/>
                    </a:ext>
                  </a:extLst>
                </a:gridCol>
                <a:gridCol w="1487476">
                  <a:extLst>
                    <a:ext uri="{9D8B030D-6E8A-4147-A177-3AD203B41FA5}">
                      <a16:colId xmlns:a16="http://schemas.microsoft.com/office/drawing/2014/main" val="2121626609"/>
                    </a:ext>
                  </a:extLst>
                </a:gridCol>
                <a:gridCol w="1624803">
                  <a:extLst>
                    <a:ext uri="{9D8B030D-6E8A-4147-A177-3AD203B41FA5}">
                      <a16:colId xmlns:a16="http://schemas.microsoft.com/office/drawing/2014/main" val="3974439099"/>
                    </a:ext>
                  </a:extLst>
                </a:gridCol>
                <a:gridCol w="1123205">
                  <a:extLst>
                    <a:ext uri="{9D8B030D-6E8A-4147-A177-3AD203B41FA5}">
                      <a16:colId xmlns:a16="http://schemas.microsoft.com/office/drawing/2014/main" val="1297066546"/>
                    </a:ext>
                  </a:extLst>
                </a:gridCol>
                <a:gridCol w="1213960">
                  <a:extLst>
                    <a:ext uri="{9D8B030D-6E8A-4147-A177-3AD203B41FA5}">
                      <a16:colId xmlns:a16="http://schemas.microsoft.com/office/drawing/2014/main" val="2832026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Gaza 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Middle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Khan Younis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Rafah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functioning HCs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6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working Health staff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01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Shelters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1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medical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7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staff in shelters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TOTAL health staff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09141"/>
                  </a:ext>
                </a:extLst>
              </a:tr>
            </a:tbl>
          </a:graphicData>
        </a:graphic>
      </p:graphicFrame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293A241-C61A-A6D5-A886-3A44AEE27C92}"/>
              </a:ext>
            </a:extLst>
          </p:cNvPr>
          <p:cNvSpPr txBox="1">
            <a:spLocks/>
          </p:cNvSpPr>
          <p:nvPr/>
        </p:nvSpPr>
        <p:spPr>
          <a:xfrm>
            <a:off x="434685" y="1799959"/>
            <a:ext cx="7654446" cy="557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indent="-236538"/>
            <a:r>
              <a:rPr lang="en-US" dirty="0"/>
              <a:t>Before Oct 7: had approx. 1,000 health staff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ADCB-5F73-DFE8-4A7C-443C437C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1F9A-BE69-4622-83E2-22D2153F8D6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20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A580C-48B7-4480-2469-0301931B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34737"/>
          </a:xfrm>
        </p:spPr>
        <p:txBody>
          <a:bodyPr/>
          <a:lstStyle/>
          <a:p>
            <a:r>
              <a:rPr lang="en-US" b="1" dirty="0"/>
              <a:t>Number of Consultations/day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45B8CE-D133-6F7D-DDF0-98076F567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86425"/>
              </p:ext>
            </p:extLst>
          </p:nvPr>
        </p:nvGraphicFramePr>
        <p:xfrm>
          <a:off x="434685" y="3626073"/>
          <a:ext cx="1037230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554">
                  <a:extLst>
                    <a:ext uri="{9D8B030D-6E8A-4147-A177-3AD203B41FA5}">
                      <a16:colId xmlns:a16="http://schemas.microsoft.com/office/drawing/2014/main" val="1983171935"/>
                    </a:ext>
                  </a:extLst>
                </a:gridCol>
                <a:gridCol w="1246809">
                  <a:extLst>
                    <a:ext uri="{9D8B030D-6E8A-4147-A177-3AD203B41FA5}">
                      <a16:colId xmlns:a16="http://schemas.microsoft.com/office/drawing/2014/main" val="4084822937"/>
                    </a:ext>
                  </a:extLst>
                </a:gridCol>
                <a:gridCol w="1214837">
                  <a:extLst>
                    <a:ext uri="{9D8B030D-6E8A-4147-A177-3AD203B41FA5}">
                      <a16:colId xmlns:a16="http://schemas.microsoft.com/office/drawing/2014/main" val="500843395"/>
                    </a:ext>
                  </a:extLst>
                </a:gridCol>
                <a:gridCol w="1358699">
                  <a:extLst>
                    <a:ext uri="{9D8B030D-6E8A-4147-A177-3AD203B41FA5}">
                      <a16:colId xmlns:a16="http://schemas.microsoft.com/office/drawing/2014/main" val="2121626609"/>
                    </a:ext>
                  </a:extLst>
                </a:gridCol>
                <a:gridCol w="1406654">
                  <a:extLst>
                    <a:ext uri="{9D8B030D-6E8A-4147-A177-3AD203B41FA5}">
                      <a16:colId xmlns:a16="http://schemas.microsoft.com/office/drawing/2014/main" val="3974439099"/>
                    </a:ext>
                  </a:extLst>
                </a:gridCol>
                <a:gridCol w="1086960">
                  <a:extLst>
                    <a:ext uri="{9D8B030D-6E8A-4147-A177-3AD203B41FA5}">
                      <a16:colId xmlns:a16="http://schemas.microsoft.com/office/drawing/2014/main" val="1297066546"/>
                    </a:ext>
                  </a:extLst>
                </a:gridCol>
                <a:gridCol w="1174787">
                  <a:extLst>
                    <a:ext uri="{9D8B030D-6E8A-4147-A177-3AD203B41FA5}">
                      <a16:colId xmlns:a16="http://schemas.microsoft.com/office/drawing/2014/main" val="2832026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Gaza 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Middle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Khan Younis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Rafah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6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10312"/>
                  </a:ext>
                </a:extLst>
              </a:tr>
              <a:tr h="254755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TOTAL consultations/day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7,076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6,640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9,208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22,924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09141"/>
                  </a:ext>
                </a:extLst>
              </a:tr>
            </a:tbl>
          </a:graphicData>
        </a:graphic>
      </p:graphicFrame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293A241-C61A-A6D5-A886-3A44AEE27C92}"/>
              </a:ext>
            </a:extLst>
          </p:cNvPr>
          <p:cNvSpPr txBox="1">
            <a:spLocks/>
          </p:cNvSpPr>
          <p:nvPr/>
        </p:nvSpPr>
        <p:spPr>
          <a:xfrm>
            <a:off x="434685" y="1620020"/>
            <a:ext cx="11322630" cy="1808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Before Oct 7: had approx. 15,000 consultations per day overall in all HCs; there were no shelters</a:t>
            </a:r>
          </a:p>
          <a:p>
            <a:pPr lvl="1"/>
            <a:r>
              <a:rPr lang="en-US" dirty="0"/>
              <a:t>Now there are about </a:t>
            </a:r>
            <a:r>
              <a:rPr lang="en-US" b="1" dirty="0"/>
              <a:t>23,000</a:t>
            </a:r>
            <a:r>
              <a:rPr lang="en-US" dirty="0"/>
              <a:t> medical consultations/day</a:t>
            </a:r>
          </a:p>
          <a:p>
            <a:r>
              <a:rPr lang="en-US" dirty="0"/>
              <a:t>In HCs: </a:t>
            </a:r>
            <a:r>
              <a:rPr lang="en-US" b="1" dirty="0"/>
              <a:t>11.8</a:t>
            </a:r>
            <a:r>
              <a:rPr lang="en-US" dirty="0"/>
              <a:t>% of consultations are for non-refugees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C1108-02A3-7D17-942F-CEFBC3E2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1F9A-BE69-4622-83E2-22D2153F8D6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21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A9BCC94-DDB5-7C17-ED3B-8FAB4894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of Consultations/day </a:t>
            </a:r>
            <a:r>
              <a:rPr lang="en-US" b="1" dirty="0" err="1"/>
              <a:t>cont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FEDD1F-A9CB-75D3-ECBE-6BB9492B1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" y="855664"/>
            <a:ext cx="12185901" cy="29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D3C48E-37FA-2DB1-6C0C-11C5D55B5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" y="3774712"/>
            <a:ext cx="12179801" cy="308328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C0062-A72A-ED51-CF1E-8DAEDC6C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1F9A-BE69-4622-83E2-22D2153F8D6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90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A580C-48B7-4480-2469-0301931B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4771"/>
          </a:xfrm>
        </p:spPr>
        <p:txBody>
          <a:bodyPr/>
          <a:lstStyle/>
          <a:p>
            <a:r>
              <a:rPr lang="en-US" b="1" dirty="0"/>
              <a:t>Number of Patients/ Medical Officer (MO)/day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45B8CE-D133-6F7D-DDF0-98076F567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68807"/>
              </p:ext>
            </p:extLst>
          </p:nvPr>
        </p:nvGraphicFramePr>
        <p:xfrm>
          <a:off x="541365" y="3642006"/>
          <a:ext cx="1082301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960">
                  <a:extLst>
                    <a:ext uri="{9D8B030D-6E8A-4147-A177-3AD203B41FA5}">
                      <a16:colId xmlns:a16="http://schemas.microsoft.com/office/drawing/2014/main" val="1983171935"/>
                    </a:ext>
                  </a:extLst>
                </a:gridCol>
                <a:gridCol w="866975">
                  <a:extLst>
                    <a:ext uri="{9D8B030D-6E8A-4147-A177-3AD203B41FA5}">
                      <a16:colId xmlns:a16="http://schemas.microsoft.com/office/drawing/2014/main" val="4084822937"/>
                    </a:ext>
                  </a:extLst>
                </a:gridCol>
                <a:gridCol w="1122651">
                  <a:extLst>
                    <a:ext uri="{9D8B030D-6E8A-4147-A177-3AD203B41FA5}">
                      <a16:colId xmlns:a16="http://schemas.microsoft.com/office/drawing/2014/main" val="500843395"/>
                    </a:ext>
                  </a:extLst>
                </a:gridCol>
                <a:gridCol w="1255596">
                  <a:extLst>
                    <a:ext uri="{9D8B030D-6E8A-4147-A177-3AD203B41FA5}">
                      <a16:colId xmlns:a16="http://schemas.microsoft.com/office/drawing/2014/main" val="2121626609"/>
                    </a:ext>
                  </a:extLst>
                </a:gridCol>
                <a:gridCol w="1383665">
                  <a:extLst>
                    <a:ext uri="{9D8B030D-6E8A-4147-A177-3AD203B41FA5}">
                      <a16:colId xmlns:a16="http://schemas.microsoft.com/office/drawing/2014/main" val="3974439099"/>
                    </a:ext>
                  </a:extLst>
                </a:gridCol>
                <a:gridCol w="1072889">
                  <a:extLst>
                    <a:ext uri="{9D8B030D-6E8A-4147-A177-3AD203B41FA5}">
                      <a16:colId xmlns:a16="http://schemas.microsoft.com/office/drawing/2014/main" val="1297066546"/>
                    </a:ext>
                  </a:extLst>
                </a:gridCol>
                <a:gridCol w="1017465">
                  <a:extLst>
                    <a:ext uri="{9D8B030D-6E8A-4147-A177-3AD203B41FA5}">
                      <a16:colId xmlns:a16="http://schemas.microsoft.com/office/drawing/2014/main" val="2832026811"/>
                    </a:ext>
                  </a:extLst>
                </a:gridCol>
                <a:gridCol w="1153813">
                  <a:extLst>
                    <a:ext uri="{9D8B030D-6E8A-4147-A177-3AD203B41FA5}">
                      <a16:colId xmlns:a16="http://schemas.microsoft.com/office/drawing/2014/main" val="276732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Gaza 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Middle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Khan Younis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Rafah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00AAF5"/>
                          </a:highlight>
                        </a:rP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100-195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6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Shelters (data for 81 shelters)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00AAF5"/>
                          </a:highlight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30-214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10312"/>
                  </a:ext>
                </a:extLst>
              </a:tr>
            </a:tbl>
          </a:graphicData>
        </a:graphic>
      </p:graphicFrame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293A241-C61A-A6D5-A886-3A44AEE27C92}"/>
              </a:ext>
            </a:extLst>
          </p:cNvPr>
          <p:cNvSpPr txBox="1">
            <a:spLocks/>
          </p:cNvSpPr>
          <p:nvPr/>
        </p:nvSpPr>
        <p:spPr>
          <a:xfrm>
            <a:off x="434685" y="1454767"/>
            <a:ext cx="11520754" cy="181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 medical consultations/medical officer:</a:t>
            </a:r>
          </a:p>
          <a:p>
            <a:pPr lvl="1"/>
            <a:r>
              <a:rPr lang="en-US" dirty="0"/>
              <a:t>HCs: before war was 55 patients/MO/d </a:t>
            </a:r>
          </a:p>
          <a:p>
            <a:pPr lvl="1"/>
            <a:r>
              <a:rPr lang="en-US" dirty="0"/>
              <a:t>Shelters: didn’t exist before Oct 7</a:t>
            </a:r>
          </a:p>
          <a:p>
            <a:pPr lvl="1"/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Sphere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Std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max 50 patients/MO/d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694CA-20B4-0239-5340-6C86C516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1F9A-BE69-4622-83E2-22D2153F8D6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93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A580C-48B7-4480-2469-0301931B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760"/>
            <a:ext cx="8097398" cy="1040329"/>
          </a:xfrm>
        </p:spPr>
        <p:txBody>
          <a:bodyPr/>
          <a:lstStyle/>
          <a:p>
            <a:r>
              <a:rPr lang="en-US" b="1" dirty="0"/>
              <a:t>Water and Sanitation in Shelters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45B8CE-D133-6F7D-DDF0-98076F567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25707"/>
              </p:ext>
            </p:extLst>
          </p:nvPr>
        </p:nvGraphicFramePr>
        <p:xfrm>
          <a:off x="434684" y="3735894"/>
          <a:ext cx="10650659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96">
                  <a:extLst>
                    <a:ext uri="{9D8B030D-6E8A-4147-A177-3AD203B41FA5}">
                      <a16:colId xmlns:a16="http://schemas.microsoft.com/office/drawing/2014/main" val="1983171935"/>
                    </a:ext>
                  </a:extLst>
                </a:gridCol>
                <a:gridCol w="1126667">
                  <a:extLst>
                    <a:ext uri="{9D8B030D-6E8A-4147-A177-3AD203B41FA5}">
                      <a16:colId xmlns:a16="http://schemas.microsoft.com/office/drawing/2014/main" val="4084822937"/>
                    </a:ext>
                  </a:extLst>
                </a:gridCol>
                <a:gridCol w="1097776">
                  <a:extLst>
                    <a:ext uri="{9D8B030D-6E8A-4147-A177-3AD203B41FA5}">
                      <a16:colId xmlns:a16="http://schemas.microsoft.com/office/drawing/2014/main" val="500843395"/>
                    </a:ext>
                  </a:extLst>
                </a:gridCol>
                <a:gridCol w="1227776">
                  <a:extLst>
                    <a:ext uri="{9D8B030D-6E8A-4147-A177-3AD203B41FA5}">
                      <a16:colId xmlns:a16="http://schemas.microsoft.com/office/drawing/2014/main" val="2121626609"/>
                    </a:ext>
                  </a:extLst>
                </a:gridCol>
                <a:gridCol w="1271109">
                  <a:extLst>
                    <a:ext uri="{9D8B030D-6E8A-4147-A177-3AD203B41FA5}">
                      <a16:colId xmlns:a16="http://schemas.microsoft.com/office/drawing/2014/main" val="3974439099"/>
                    </a:ext>
                  </a:extLst>
                </a:gridCol>
                <a:gridCol w="982221">
                  <a:extLst>
                    <a:ext uri="{9D8B030D-6E8A-4147-A177-3AD203B41FA5}">
                      <a16:colId xmlns:a16="http://schemas.microsoft.com/office/drawing/2014/main" val="1297066546"/>
                    </a:ext>
                  </a:extLst>
                </a:gridCol>
                <a:gridCol w="1061585">
                  <a:extLst>
                    <a:ext uri="{9D8B030D-6E8A-4147-A177-3AD203B41FA5}">
                      <a16:colId xmlns:a16="http://schemas.microsoft.com/office/drawing/2014/main" val="2832026811"/>
                    </a:ext>
                  </a:extLst>
                </a:gridCol>
                <a:gridCol w="1277829">
                  <a:extLst>
                    <a:ext uri="{9D8B030D-6E8A-4147-A177-3AD203B41FA5}">
                      <a16:colId xmlns:a16="http://schemas.microsoft.com/office/drawing/2014/main" val="2767324575"/>
                    </a:ext>
                  </a:extLst>
                </a:gridCol>
              </a:tblGrid>
              <a:tr h="4656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Gaza 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Middle Area (av)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Khan Younis (av)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Rafah (av)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persons/toilet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00AAF5"/>
                          </a:highlight>
                        </a:rPr>
                        <a:t>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 – 2,029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63564"/>
                  </a:ext>
                </a:extLst>
              </a:tr>
              <a:tr h="269526">
                <a:tc>
                  <a:txBody>
                    <a:bodyPr/>
                    <a:lstStyle/>
                    <a:p>
                      <a:r>
                        <a:rPr lang="en-US" dirty="0"/>
                        <a:t># persons/shower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5,007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2,745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00AAF5"/>
                          </a:highlight>
                        </a:rPr>
                        <a:t>2,634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 – 3,056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10312"/>
                  </a:ext>
                </a:extLst>
              </a:tr>
            </a:tbl>
          </a:graphicData>
        </a:graphic>
      </p:graphicFrame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293A241-C61A-A6D5-A886-3A44AEE27C92}"/>
              </a:ext>
            </a:extLst>
          </p:cNvPr>
          <p:cNvSpPr txBox="1">
            <a:spLocks/>
          </p:cNvSpPr>
          <p:nvPr/>
        </p:nvSpPr>
        <p:spPr>
          <a:xfrm>
            <a:off x="335623" y="2459324"/>
            <a:ext cx="1152075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Currently on average for the 96 shelters there is </a:t>
            </a:r>
            <a:r>
              <a:rPr lang="en-US" sz="2400" b="1" u="sng" dirty="0"/>
              <a:t>8.8 liters/person/day (</a:t>
            </a:r>
            <a:r>
              <a:rPr lang="en-US" sz="2400" dirty="0"/>
              <a:t>L/p/d)</a:t>
            </a:r>
            <a:endParaRPr lang="en-US" dirty="0"/>
          </a:p>
          <a:p>
            <a:pPr lvl="1"/>
            <a:r>
              <a:rPr lang="en-US" sz="2000" dirty="0"/>
              <a:t>This comprises of 1.6 L/p/d of potable water and 7.2 L/p/d for domestic use</a:t>
            </a:r>
          </a:p>
          <a:p>
            <a:pPr lvl="1"/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Sphere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Std: survival 7.5; minimum 15 L/p/d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1DA7C-356E-C1B7-1F0B-754CCAFD78FB}"/>
              </a:ext>
            </a:extLst>
          </p:cNvPr>
          <p:cNvSpPr txBox="1"/>
          <p:nvPr/>
        </p:nvSpPr>
        <p:spPr>
          <a:xfrm>
            <a:off x="434684" y="5415525"/>
            <a:ext cx="61005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Sphere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20 persons/toilet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 20 persons/shower (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IOM</a:t>
            </a:r>
            <a:r>
              <a:rPr lang="en-US" dirty="0">
                <a:effectLst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 descr="A table with a list of water needs&#10;&#10;Description automatically generated">
            <a:extLst>
              <a:ext uri="{FF2B5EF4-FFF2-40B4-BE49-F238E27FC236}">
                <a16:creationId xmlns:a16="http://schemas.microsoft.com/office/drawing/2014/main" id="{F9D1DE01-7FDF-BC93-3DDB-50A793302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398" y="7034"/>
            <a:ext cx="4094602" cy="237319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4FD5-1456-C56E-C2AB-4EB670FC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1F9A-BE69-4622-83E2-22D2153F8D6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80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A580C-48B7-4480-2469-0301931B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1518"/>
          </a:xfrm>
        </p:spPr>
        <p:txBody>
          <a:bodyPr/>
          <a:lstStyle/>
          <a:p>
            <a:r>
              <a:rPr lang="en-US" b="1"/>
              <a:t>14 Diseases of Epidemic Potential (14DEP)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4BAB0-CB45-B309-0F14-DD64A503BF8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91518"/>
            <a:ext cx="12191999" cy="58664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B000-6ABC-8B84-2CC9-7EA01FF7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1F9A-BE69-4622-83E2-22D2153F8D6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79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8A580C-48B7-4480-2469-0301931B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1518"/>
          </a:xfrm>
        </p:spPr>
        <p:txBody>
          <a:bodyPr/>
          <a:lstStyle/>
          <a:p>
            <a:r>
              <a:rPr lang="en-US" b="1"/>
              <a:t>14 Diseases of Epidemic Potential (14DEP)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2C99E0-4AE4-C265-FC5E-463B5C6D231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91518"/>
            <a:ext cx="12192000" cy="5866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3D64D6-1C7D-FBDA-2F51-25AEAA74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1F9A-BE69-4622-83E2-22D2153F8D6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57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0DACDCAE436E44A93D1320B0E08CE3" ma:contentTypeVersion="14" ma:contentTypeDescription="Create a new document." ma:contentTypeScope="" ma:versionID="737357e0ae208b2a3edb106e6b5aecaf">
  <xsd:schema xmlns:xsd="http://www.w3.org/2001/XMLSchema" xmlns:xs="http://www.w3.org/2001/XMLSchema" xmlns:p="http://schemas.microsoft.com/office/2006/metadata/properties" xmlns:ns2="6a164dda-3779-4169-b957-e287451f6523" xmlns:ns3="790fec47-3702-4ac6-96c4-67ae7c83b848" xmlns:ns4="1f040d83-acda-4733-88dd-a3ffb180d573" targetNamespace="http://schemas.microsoft.com/office/2006/metadata/properties" ma:root="true" ma:fieldsID="505da81a2a37c8f66e4968001c9fc9a8" ns2:_="" ns3:_="" ns4:_="">
    <xsd:import namespace="6a164dda-3779-4169-b957-e287451f6523"/>
    <xsd:import namespace="790fec47-3702-4ac6-96c4-67ae7c83b848"/>
    <xsd:import namespace="1f040d83-acda-4733-88dd-a3ffb180d573"/>
    <xsd:element name="properties">
      <xsd:complexType>
        <xsd:sequence>
          <xsd:element name="documentManagement">
            <xsd:complexType>
              <xsd:all>
                <xsd:element ref="ns2:Visibil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3:MediaServiceSearchProperties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164dda-3779-4169-b957-e287451f6523" elementFormDefault="qualified">
    <xsd:import namespace="http://schemas.microsoft.com/office/2006/documentManagement/types"/>
    <xsd:import namespace="http://schemas.microsoft.com/office/infopath/2007/PartnerControls"/>
    <xsd:element name="Visibility" ma:index="2" nillable="true" ma:displayName="Visibility" ma:default="Internal" ma:description="Items that should be available externally should be marked &lt;strong&gt;External&lt;/strong&gt;" ma:format="RadioButtons" ma:internalName="Visibility">
      <xsd:simpleType>
        <xsd:restriction base="dms:Choice">
          <xsd:enumeration value="Internal"/>
          <xsd:enumeration value="Extern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0fec47-3702-4ac6-96c4-67ae7c83b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207403b-203c-4ed3-95cd-88a85218912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40d83-acda-4733-88dd-a3ffb180d57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7c564b47-ac24-4303-a196-9ef7e26be385}" ma:internalName="TaxCatchAll" ma:showField="CatchAllData" ma:web="1f040d83-acda-4733-88dd-a3ffb180d5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8207403b-203c-4ed3-95cd-88a852189123" ContentTypeId="0x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8EB061-E0EC-4705-85E2-3EDC910F707E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B130A3D9-F2BD-4683-A53A-6BA392CF454B}"/>
</file>

<file path=customXml/itemProps3.xml><?xml version="1.0" encoding="utf-8"?>
<ds:datastoreItem xmlns:ds="http://schemas.openxmlformats.org/officeDocument/2006/customXml" ds:itemID="{30B65F22-5066-4FB4-AF70-C52AF4C85ED5}"/>
</file>

<file path=customXml/itemProps4.xml><?xml version="1.0" encoding="utf-8"?>
<ds:datastoreItem xmlns:ds="http://schemas.openxmlformats.org/officeDocument/2006/customXml" ds:itemID="{ED64C9BC-8A9F-4813-A2C5-0C4D38AC97FD}"/>
</file>

<file path=docProps/app.xml><?xml version="1.0" encoding="utf-8"?>
<Properties xmlns="http://schemas.openxmlformats.org/officeDocument/2006/extended-properties" xmlns:vt="http://schemas.openxmlformats.org/officeDocument/2006/docPropsVTypes">
  <TotalTime>7232</TotalTime>
  <Words>516</Words>
  <Application>Microsoft Macintosh PowerPoint</Application>
  <PresentationFormat>Widescreen</PresentationFormat>
  <Paragraphs>145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PowerPoint Presentation</vt:lpstr>
      <vt:lpstr>Health Services</vt:lpstr>
      <vt:lpstr>Number of Health Staff Working</vt:lpstr>
      <vt:lpstr>Number of Consultations/day</vt:lpstr>
      <vt:lpstr>Number of Consultations/day cont</vt:lpstr>
      <vt:lpstr>Number of Patients/ Medical Officer (MO)/day</vt:lpstr>
      <vt:lpstr>Water and Sanitation in Shelters</vt:lpstr>
      <vt:lpstr>14 Diseases of Epidemic Potential (14DEP)</vt:lpstr>
      <vt:lpstr>14 Diseases of Epidemic Potential (14DEP)</vt:lpstr>
      <vt:lpstr>14 Diseases of Epidemic Potential cont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Isabel de la Cruz</dc:creator>
  <cp:lastModifiedBy>SEITA, Akihiro</cp:lastModifiedBy>
  <cp:revision>103</cp:revision>
  <dcterms:created xsi:type="dcterms:W3CDTF">2013-12-07T20:49:01Z</dcterms:created>
  <dcterms:modified xsi:type="dcterms:W3CDTF">2024-01-03T21:02:20Z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&gt;&gt;">
    <vt:lpwstr>a. Stationery</vt:lpwstr>
  </property>
  <property fmtid="{D5CDD505-2E9C-101B-9397-08002B2CF9AE}" pid="3" name="_DCDateCreated">
    <vt:lpwstr>2015-04-30T11:40:00Z</vt:lpwstr>
  </property>
  <property fmtid="{D5CDD505-2E9C-101B-9397-08002B2CF9AE}" pid="4" name="ContentType">
    <vt:lpwstr>Document</vt:lpwstr>
  </property>
  <property fmtid="{D5CDD505-2E9C-101B-9397-08002B2CF9AE}" pid="5" name="--">
    <vt:lpwstr>Powerpoint</vt:lpwstr>
  </property>
</Properties>
</file>