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aven Pro Bold" charset="1" panose="00000800000000000000"/>
      <p:regular r:id="rId15"/>
    </p:embeddedFont>
    <p:embeddedFont>
      <p:font typeface="Maven Pro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421702"/>
            <a:ext cx="13112360" cy="271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b="true" sz="6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WEATHER CLASSIFICATION AND CLIMATE TREND SUMMARIZATION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1618" y="7535984"/>
            <a:ext cx="10864763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Gaza Haikal Adzandani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4354" y="3156612"/>
            <a:ext cx="15099291" cy="5469867"/>
            <a:chOff x="0" y="0"/>
            <a:chExt cx="3976768" cy="1440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76768" cy="1440623"/>
            </a:xfrm>
            <a:custGeom>
              <a:avLst/>
              <a:gdLst/>
              <a:ahLst/>
              <a:cxnLst/>
              <a:rect r="r" b="b" t="t" l="l"/>
              <a:pathLst>
                <a:path h="1440623" w="3976768">
                  <a:moveTo>
                    <a:pt x="26149" y="0"/>
                  </a:moveTo>
                  <a:lnTo>
                    <a:pt x="3950619" y="0"/>
                  </a:lnTo>
                  <a:cubicBezTo>
                    <a:pt x="3957554" y="0"/>
                    <a:pt x="3964205" y="2755"/>
                    <a:pt x="3969109" y="7659"/>
                  </a:cubicBezTo>
                  <a:cubicBezTo>
                    <a:pt x="3974013" y="12563"/>
                    <a:pt x="3976768" y="19214"/>
                    <a:pt x="3976768" y="26149"/>
                  </a:cubicBezTo>
                  <a:lnTo>
                    <a:pt x="3976768" y="1414474"/>
                  </a:lnTo>
                  <a:cubicBezTo>
                    <a:pt x="3976768" y="1428916"/>
                    <a:pt x="3965061" y="1440623"/>
                    <a:pt x="3950619" y="1440623"/>
                  </a:cubicBezTo>
                  <a:lnTo>
                    <a:pt x="26149" y="1440623"/>
                  </a:lnTo>
                  <a:cubicBezTo>
                    <a:pt x="11708" y="1440623"/>
                    <a:pt x="0" y="1428916"/>
                    <a:pt x="0" y="1414474"/>
                  </a:cubicBezTo>
                  <a:lnTo>
                    <a:pt x="0" y="26149"/>
                  </a:lnTo>
                  <a:cubicBezTo>
                    <a:pt x="0" y="11708"/>
                    <a:pt x="11708" y="0"/>
                    <a:pt x="26149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76768" cy="1478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7389" y="3343271"/>
            <a:ext cx="14223753" cy="4731594"/>
            <a:chOff x="0" y="0"/>
            <a:chExt cx="18965004" cy="630879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0"/>
              <a:ext cx="18965004" cy="1705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86382" indent="-393191" lvl="1">
                <a:lnSpc>
                  <a:spcPts val="5208"/>
                </a:lnSpc>
                <a:buFont typeface="Arial"/>
                <a:buChar char="•"/>
              </a:pPr>
              <a:r>
                <a:rPr lang="en-US" sz="36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WeatherHistory.csv “https://www.kaggle.com/datasets/muthuj7/weather-dataset”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53775"/>
              <a:ext cx="18965004" cy="829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86382" indent="-393191" lvl="1">
                <a:lnSpc>
                  <a:spcPts val="5208"/>
                </a:lnSpc>
                <a:buFont typeface="Arial"/>
                <a:buChar char="•"/>
              </a:pPr>
              <a:r>
                <a:rPr lang="en-US" sz="36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Periode Data : 2006-2016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726500"/>
              <a:ext cx="18965004" cy="2582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86382" indent="-393191" lvl="1">
                <a:lnSpc>
                  <a:spcPts val="5208"/>
                </a:lnSpc>
                <a:buFont typeface="Arial"/>
                <a:buChar char="•"/>
              </a:pPr>
              <a:r>
                <a:rPr lang="en-US" sz="36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Fitur: Suhu, kelembapan, presipitasi, tekanan udara, kecepatan angin</a:t>
              </a:r>
            </a:p>
            <a:p>
              <a:pPr algn="just" marL="786382" indent="-393191" lvl="1">
                <a:lnSpc>
                  <a:spcPts val="5208"/>
                </a:lnSpc>
                <a:buFont typeface="Arial"/>
                <a:buChar char="•"/>
              </a:pPr>
              <a:r>
                <a:rPr lang="en-US" sz="36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Ukuran file:16 MB (CSV)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95148" y="1860291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46492"/>
            <a:ext cx="14482765" cy="471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1. Tujuan: Analisis tren suhu &amp; klasifikasi kondisi cuaca</a:t>
            </a:r>
          </a:p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2. P</a:t>
            </a:r>
            <a:r>
              <a:rPr lang="en-US" sz="4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reprocessing – bersihkan data</a:t>
            </a:r>
          </a:p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3. Exploratory Data Analysis – statistik &amp; visualisasi</a:t>
            </a:r>
          </a:p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4. Classification – hujan, salju, cerah, panas</a:t>
            </a:r>
          </a:p>
          <a:p>
            <a:pPr algn="just">
              <a:lnSpc>
                <a:spcPts val="6299"/>
              </a:lnSpc>
            </a:pPr>
            <a:r>
              <a:rPr lang="en-US" sz="4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5. Summarization – gunakan AI untuk merangkum tren</a:t>
            </a:r>
          </a:p>
          <a:p>
            <a:pPr algn="just">
              <a:lnSpc>
                <a:spcPts val="62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804181" y="1912981"/>
            <a:ext cx="15607394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 &amp; ANALISIS PROSES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6220" y="441211"/>
            <a:ext cx="12971536" cy="5512903"/>
          </a:xfrm>
          <a:custGeom>
            <a:avLst/>
            <a:gdLst/>
            <a:ahLst/>
            <a:cxnLst/>
            <a:rect r="r" b="b" t="t" l="l"/>
            <a:pathLst>
              <a:path h="5512903" w="12971536">
                <a:moveTo>
                  <a:pt x="0" y="0"/>
                </a:moveTo>
                <a:lnTo>
                  <a:pt x="12971536" y="0"/>
                </a:lnTo>
                <a:lnTo>
                  <a:pt x="12971536" y="5512903"/>
                </a:lnTo>
                <a:lnTo>
                  <a:pt x="0" y="55129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6220" y="6555988"/>
            <a:ext cx="12971536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Grafik suhu rata-rata bulanan menunjukkan pola musiman (naik saat musim panas, turun saat musim dingin)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 Rata-rata suhu tahunan cenderung naik dari 2006 hingga mencapai puncak di 2014 (~12,5°C)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• Setelah 2015 terjadi sedikit penurunan, tetapi suhu tetap lebih tinggi dibanding awal periode (2006)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178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35246" y="2263604"/>
            <a:ext cx="7507737" cy="5759792"/>
          </a:xfrm>
          <a:custGeom>
            <a:avLst/>
            <a:gdLst/>
            <a:ahLst/>
            <a:cxnLst/>
            <a:rect r="r" b="b" t="t" l="l"/>
            <a:pathLst>
              <a:path h="5759792" w="7507737">
                <a:moveTo>
                  <a:pt x="0" y="0"/>
                </a:moveTo>
                <a:lnTo>
                  <a:pt x="7507737" y="0"/>
                </a:lnTo>
                <a:lnTo>
                  <a:pt x="7507737" y="5759792"/>
                </a:lnTo>
                <a:lnTo>
                  <a:pt x="0" y="57597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1360" y="2263604"/>
            <a:ext cx="5885502" cy="5759792"/>
          </a:xfrm>
          <a:custGeom>
            <a:avLst/>
            <a:gdLst/>
            <a:ahLst/>
            <a:cxnLst/>
            <a:rect r="r" b="b" t="t" l="l"/>
            <a:pathLst>
              <a:path h="5759792" w="5885502">
                <a:moveTo>
                  <a:pt x="0" y="0"/>
                </a:moveTo>
                <a:lnTo>
                  <a:pt x="5885502" y="0"/>
                </a:lnTo>
                <a:lnTo>
                  <a:pt x="5885502" y="5759792"/>
                </a:lnTo>
                <a:lnTo>
                  <a:pt x="0" y="57597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99625" y="666750"/>
            <a:ext cx="122887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KATEGORI CUACA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90336" y="2879338"/>
            <a:ext cx="3339554" cy="375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Weather Category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Hujan : 85224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Salju   : 10712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Cerah : 516</a:t>
            </a:r>
          </a:p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b="true" sz="3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Panas : 1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45017" y="1619989"/>
            <a:ext cx="1044190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INSIGHT UTAMA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5242" y="3279775"/>
            <a:ext cx="15015899" cy="494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ren jangka panjang meningkat → rata-rata suhu tahunan naik secara konsisten dari 2006 hingga puncaknya di 2014 (~12,5°C).</a:t>
            </a:r>
          </a:p>
          <a:p>
            <a:pPr algn="just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Penurunan setelah 2015 → meskipun ada sedikit penurunan, suhu tahunan tetap lebih tinggi dibanding awal periode 2006.</a:t>
            </a:r>
          </a:p>
          <a:p>
            <a:pPr algn="just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Variabilitas tinggi antar bulan → suhu bulanan menunjukkan fluktuasi ekstrem (dari sekitar -5°C hingga 25°C).</a:t>
            </a:r>
          </a:p>
          <a:p>
            <a:pPr algn="just" marL="755651" indent="-377825" lvl="1">
              <a:lnSpc>
                <a:spcPts val="4900"/>
              </a:lnSpc>
              <a:buAutoNum type="arabicPeriod" startAt="1"/>
            </a:pPr>
            <a:r>
              <a:rPr lang="en-US" sz="35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Indikasi pemanasan → tren ini mengarah pada perubahan iklim dengan suhu rata-rata lebih hangat dibanding dekade awal.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478" y="3264123"/>
            <a:ext cx="16971127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Kesimpulan</a:t>
            </a:r>
          </a:p>
          <a:p>
            <a:pPr algn="just" marL="755647" indent="-377824" lvl="1">
              <a:lnSpc>
                <a:spcPts val="4899"/>
              </a:lnSpc>
              <a:buAutoNum type="arabicPeriod" startAt="1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Suhu tahunan menunjukkan tren pemanasan jangka panjang</a:t>
            </a:r>
          </a:p>
          <a:p>
            <a:pPr algn="just" marL="755647" indent="-377824" lvl="1">
              <a:lnSpc>
                <a:spcPts val="4899"/>
              </a:lnSpc>
              <a:buAutoNum type="arabicPeriod" startAt="1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Puncak suhu tahunan terjadi di 2014 (~12,5°C)</a:t>
            </a:r>
          </a:p>
          <a:p>
            <a:pPr algn="just" marL="755647" indent="-377824" lvl="1">
              <a:lnSpc>
                <a:spcPts val="4899"/>
              </a:lnSpc>
              <a:buAutoNum type="arabicPeriod" startAt="1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Setelah 2015, tren menurun sedikit tapi tetap lebih tinggi dibanding 2006</a:t>
            </a:r>
          </a:p>
          <a:p>
            <a:pPr algn="just">
              <a:lnSpc>
                <a:spcPts val="4899"/>
              </a:lnSpc>
            </a:pPr>
          </a:p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Rekomendasi:</a:t>
            </a:r>
          </a:p>
          <a:p>
            <a:pPr algn="just" marL="755647" indent="-377824" lvl="1">
              <a:lnSpc>
                <a:spcPts val="4899"/>
              </a:lnSpc>
              <a:buAutoNum type="arabicPeriod" startAt="1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Perlu pengamatan jangka panjang untuk validasi tren iklim</a:t>
            </a:r>
          </a:p>
          <a:p>
            <a:pPr algn="just" marL="755647" indent="-377824" lvl="1">
              <a:lnSpc>
                <a:spcPts val="4899"/>
              </a:lnSpc>
              <a:buAutoNum type="arabicPeriod" startAt="1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 dapat dimanfaatkan untuk penelitian iklim, lingkungan, dan pertanian</a:t>
            </a:r>
          </a:p>
          <a:p>
            <a:pPr algn="just">
              <a:lnSpc>
                <a:spcPts val="48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473917" y="1323975"/>
            <a:ext cx="15073038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KESIMPULAN &amp; REKOMENDASI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04884" y="1718329"/>
            <a:ext cx="9878231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AI SUPPORT TOOLS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914775"/>
            <a:ext cx="17259300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MODEL: META LLAMA-3 70B (REPLICATE)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MEMBANTU MEMBUAT RINGKASAN TREN SUHU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MEMBERIKAN INSIGHT DAN REKOMENDASI SINGKAT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PERAN AI: MEMPERCEPAT ANALISIS &amp; MEMPERJELAS INTERPRETASI 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DAGyNCNEnr0</dc:identifier>
  <dcterms:modified xsi:type="dcterms:W3CDTF">2011-08-01T06:04:30Z</dcterms:modified>
  <cp:revision>1</cp:revision>
  <dc:title>Weather Classification and Climate Trend Summarization</dc:title>
</cp:coreProperties>
</file>