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350" r:id="rId7"/>
    <p:sldId id="284" r:id="rId8"/>
    <p:sldId id="283" r:id="rId9"/>
    <p:sldId id="353" r:id="rId10"/>
    <p:sldId id="354" r:id="rId11"/>
    <p:sldId id="355" r:id="rId12"/>
    <p:sldId id="356" r:id="rId13"/>
    <p:sldId id="359" r:id="rId14"/>
    <p:sldId id="361" r:id="rId15"/>
    <p:sldId id="346" r:id="rId16"/>
    <p:sldId id="362" r:id="rId17"/>
    <p:sldId id="3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7/2/2024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7/2/2024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7/2/2024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7/2/2024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7/2/2024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7/2/2024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7/2/2024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7/2/2024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7/2/2024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7/2/2024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7/2/2024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7/2/2024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7/2/2024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UBUNTU BEVERAGES </a:t>
            </a:r>
            <a:r>
              <a:rPr lang="en-US" sz="2800" b="1" dirty="0" smtClean="0"/>
              <a:t>LTD.</a:t>
            </a:r>
            <a:endParaRPr lang="en-US" sz="28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B2B SALES REPORT 2016-2019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3144" y="0"/>
            <a:ext cx="14475050" cy="676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0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753" y="942870"/>
            <a:ext cx="4525777" cy="82061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SALES DATA INSIGHTS</a:t>
            </a: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5754" y="1854927"/>
            <a:ext cx="4157296" cy="406020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ANNUAL REVENUE </a:t>
            </a:r>
            <a:r>
              <a:rPr lang="en-US" sz="1800" dirty="0" smtClean="0"/>
              <a:t>- Dwindling sales revenue over the years due to strong industry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Lopsided Sales </a:t>
            </a:r>
            <a:r>
              <a:rPr lang="en-US" sz="1800" b="1" dirty="0" smtClean="0"/>
              <a:t>revenue </a:t>
            </a:r>
            <a:r>
              <a:rPr lang="en-US" sz="1800" dirty="0" smtClean="0"/>
              <a:t>across channels.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Viktory</a:t>
            </a:r>
            <a:r>
              <a:rPr lang="en-US" b="1" dirty="0" smtClean="0"/>
              <a:t> </a:t>
            </a:r>
            <a:r>
              <a:rPr lang="en-US" b="1" dirty="0"/>
              <a:t>Ground 500 Gr sold to </a:t>
            </a:r>
            <a:r>
              <a:rPr lang="en-US" b="1" dirty="0" err="1"/>
              <a:t>McD</a:t>
            </a:r>
            <a:r>
              <a:rPr lang="en-US" b="1" dirty="0"/>
              <a:t> (Restaurant) </a:t>
            </a:r>
            <a:r>
              <a:rPr lang="en-US" dirty="0"/>
              <a:t>for 200 million Naira.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Over-reliance on top 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Long sales order cycle length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Sales personnel exclusive channel specialization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" b="34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428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NEXT STEPS – RECOMMENDATIONS [“AGILE”]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9AA2-97D6-4693-9E8A-BEBB49A5C6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CREATE OWN RETAIL RESTAURANT CHAIN </a:t>
            </a:r>
            <a:r>
              <a:rPr lang="en-US" dirty="0" smtClean="0"/>
              <a:t>– at exclusive locations, enables wider consumer reach and brand impression.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RETAIL E-COMMERCE LAUNCH </a:t>
            </a:r>
            <a:r>
              <a:rPr lang="en-US" dirty="0" smtClean="0"/>
              <a:t>– Online retail store for developing marketing and brand engagements. Significant step in maintaining market share and brand equity.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TARGETED MARKETING STRATEGIES </a:t>
            </a:r>
            <a:r>
              <a:rPr lang="en-US" dirty="0" smtClean="0"/>
              <a:t>– During peak sales season, at underperforming sales channels and locations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MOQ</a:t>
            </a:r>
            <a:r>
              <a:rPr lang="en-US" dirty="0" smtClean="0"/>
              <a:t> – Apply a Minimum order quantity across sales channels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smtClean="0"/>
              <a:t>PRICE OFFERINGS – </a:t>
            </a:r>
            <a:r>
              <a:rPr lang="en-US" dirty="0" smtClean="0"/>
              <a:t>Dynamic price offerings 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8" y="1790332"/>
            <a:ext cx="4589462" cy="3264637"/>
          </a:xfrm>
        </p:spPr>
      </p:pic>
    </p:spTree>
    <p:extLst>
      <p:ext uri="{BB962C8B-B14F-4D97-AF65-F5344CB8AC3E}">
        <p14:creationId xmlns:p14="http://schemas.microsoft.com/office/powerpoint/2010/main" val="14947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42870"/>
            <a:ext cx="10058400" cy="4843975"/>
          </a:xfrm>
        </p:spPr>
        <p:txBody>
          <a:bodyPr>
            <a:normAutofit/>
          </a:bodyPr>
          <a:lstStyle/>
          <a:p>
            <a:r>
              <a:rPr lang="en-US" sz="11500" b="1" dirty="0" smtClean="0">
                <a:latin typeface="Comic Sans MS" panose="030F0702030302020204" pitchFamily="66" charset="0"/>
              </a:rPr>
              <a:t>THANK YOU</a:t>
            </a:r>
            <a:endParaRPr lang="en-US" sz="115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660" y="4394087"/>
            <a:ext cx="7030810" cy="743682"/>
          </a:xfrm>
        </p:spPr>
        <p:txBody>
          <a:bodyPr/>
          <a:lstStyle/>
          <a:p>
            <a:r>
              <a:rPr lang="en-US" b="1" dirty="0" smtClean="0"/>
              <a:t>Questions</a:t>
            </a:r>
            <a:r>
              <a:rPr lang="en-US" b="1" dirty="0"/>
              <a:t>?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AEC0676-36E0-374F-8480-880FE68C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660" y="5137769"/>
            <a:ext cx="10113264" cy="609600"/>
          </a:xfrm>
        </p:spPr>
        <p:txBody>
          <a:bodyPr>
            <a:normAutofit/>
          </a:bodyPr>
          <a:lstStyle/>
          <a:p>
            <a:r>
              <a:rPr lang="en-US" sz="600" dirty="0" smtClean="0"/>
              <a:t>MONEY MOVES</a:t>
            </a:r>
            <a:endParaRPr lang="en-US" sz="6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3" b="304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ABOUT US | OUR TEAM</a:t>
            </a:r>
            <a:endParaRPr lang="en-US" sz="2000" dirty="0"/>
          </a:p>
          <a:p>
            <a:r>
              <a:rPr lang="en-US" sz="2000" dirty="0" smtClean="0"/>
              <a:t>ANNUAL KPI</a:t>
            </a:r>
            <a:endParaRPr lang="en-US" sz="2000" dirty="0"/>
          </a:p>
          <a:p>
            <a:r>
              <a:rPr lang="en-US" sz="2000" dirty="0" smtClean="0"/>
              <a:t>SALES CHALLENGES</a:t>
            </a:r>
            <a:endParaRPr lang="en-US" sz="2000" dirty="0"/>
          </a:p>
          <a:p>
            <a:r>
              <a:rPr lang="en-US" sz="2000" dirty="0" smtClean="0"/>
              <a:t>PRODUCT BRAND REVENUE</a:t>
            </a:r>
            <a:endParaRPr lang="en-US" sz="2000" dirty="0"/>
          </a:p>
          <a:p>
            <a:r>
              <a:rPr lang="en-US" sz="2000" dirty="0" smtClean="0"/>
              <a:t>SALES DATA ANALYSIS USING SQL</a:t>
            </a:r>
            <a:endParaRPr lang="en-US" sz="2000" dirty="0"/>
          </a:p>
          <a:p>
            <a:r>
              <a:rPr lang="en-US" sz="2000" dirty="0" smtClean="0"/>
              <a:t>SALES DASHBOARD</a:t>
            </a:r>
            <a:endParaRPr lang="en-US" sz="2000" dirty="0"/>
          </a:p>
          <a:p>
            <a:r>
              <a:rPr lang="en-US" sz="2000" dirty="0" smtClean="0"/>
              <a:t>INSIGHTS</a:t>
            </a:r>
            <a:endParaRPr lang="en-US" sz="2000" dirty="0"/>
          </a:p>
          <a:p>
            <a:r>
              <a:rPr lang="en-US" sz="2000" dirty="0" smtClean="0"/>
              <a:t>NEXT STEPS - RECOMMENDATIONS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8" y="831286"/>
            <a:ext cx="5564778" cy="5060063"/>
          </a:xfrm>
        </p:spPr>
        <p:txBody>
          <a:bodyPr/>
          <a:lstStyle/>
          <a:p>
            <a:pPr algn="l">
              <a:lnSpc>
                <a:spcPct val="100000"/>
              </a:lnSpc>
              <a:tabLst>
                <a:tab pos="3308350" algn="l"/>
              </a:tabLst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ABOUT US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 are UBUNTU, a luxury, high-end beverage STARTUP, FOCUSED ON THE HOSPITALITY INDUSTRY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HUMANITY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SIP AT A TIME VIA EXPERTLY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CRAFTED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COFFE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 PREMIUM WATER</a:t>
            </a:r>
            <a:b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BLACK COFFEE</a:t>
            </a:r>
            <a:b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ICE CREAM</a:t>
            </a:r>
            <a:b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LUXURY WATER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7817" y="831286"/>
            <a:ext cx="4529183" cy="5195425"/>
          </a:xfrm>
        </p:spPr>
        <p:txBody>
          <a:bodyPr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z="5200" b="1" spc="200" dirty="0" smtClean="0"/>
              <a:t>OUR TEAM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400" b="1" spc="200" smtClean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400" b="1" spc="200" smtClean="0"/>
              <a:t>AZEEZ </a:t>
            </a:r>
            <a:r>
              <a:rPr lang="en-US" sz="2400" b="1" spc="200" dirty="0"/>
              <a:t>GAZAL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400" b="1" spc="2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2000" spc="200" dirty="0" smtClean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2400" spc="200" dirty="0" smtClean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2400" spc="200" dirty="0" smtClean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0"/>
            <a:ext cx="4157296" cy="96430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ANNUAL KPI</a:t>
            </a:r>
            <a:endParaRPr lang="en-US" sz="3200" b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1763486"/>
            <a:ext cx="4157296" cy="415164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CUSTOMER ACQUISITION AND RETENTION – CA cost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NEW PRODUCT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200M TOTAL SALES TURNOVER ACROSS ALL SALES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INCREASE DELIVERED VOLUMES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PRODUCT </a:t>
            </a:r>
            <a:r>
              <a:rPr lang="en-US" sz="1800" dirty="0"/>
              <a:t>MARGINAL IMPROVEMENT – Agile mid-year product redesign.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1" r="164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CEAD8830-262F-F14F-8007-721D1F2C1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567920"/>
              </p:ext>
            </p:extLst>
          </p:nvPr>
        </p:nvGraphicFramePr>
        <p:xfrm>
          <a:off x="1097280" y="1651000"/>
          <a:ext cx="10058400" cy="386152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2013748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all" spc="150" dirty="0" smtClean="0">
                          <a:solidFill>
                            <a:schemeClr val="lt1"/>
                          </a:solidFill>
                        </a:rPr>
                        <a:t>VIKTORY GROUND</a:t>
                      </a:r>
                      <a:endParaRPr lang="en-US" sz="20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150" dirty="0" smtClean="0">
                          <a:solidFill>
                            <a:schemeClr val="lt1"/>
                          </a:solidFill>
                        </a:rPr>
                        <a:t>ILLY GROUND</a:t>
                      </a:r>
                      <a:endParaRPr lang="en-US" sz="2000" b="1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150" dirty="0" smtClean="0">
                          <a:solidFill>
                            <a:schemeClr val="lt1"/>
                          </a:solidFill>
                        </a:rPr>
                        <a:t>SPARKLING</a:t>
                      </a:r>
                      <a:r>
                        <a:rPr lang="en-US" sz="2000" b="1" cap="all" spc="150" baseline="0" dirty="0" smtClean="0">
                          <a:solidFill>
                            <a:schemeClr val="lt1"/>
                          </a:solidFill>
                        </a:rPr>
                        <a:t> WATER</a:t>
                      </a:r>
                      <a:endParaRPr lang="en-US" sz="2000" b="1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8477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cap="none" spc="0" dirty="0" smtClean="0"/>
                        <a:t>304M</a:t>
                      </a:r>
                      <a:endParaRPr lang="en-US" sz="24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cap="none" spc="0" dirty="0" smtClean="0"/>
                        <a:t>251M</a:t>
                      </a:r>
                      <a:endParaRPr lang="en-US" sz="24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cap="none" spc="0" dirty="0" smtClean="0"/>
                        <a:t>124M</a:t>
                      </a:r>
                      <a:endParaRPr lang="en-US" sz="24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PRODUCT BRAND REVENUE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716" y="942871"/>
            <a:ext cx="10268964" cy="58758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SALES DATASETS ANALYSIS USING SQL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86716" y="1752022"/>
            <a:ext cx="9720324" cy="56010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Product and sales datasets combined using SQL Join function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16" y="2403567"/>
            <a:ext cx="9998874" cy="3735976"/>
          </a:xfrm>
        </p:spPr>
      </p:pic>
    </p:spTree>
    <p:extLst>
      <p:ext uri="{BB962C8B-B14F-4D97-AF65-F5344CB8AC3E}">
        <p14:creationId xmlns:p14="http://schemas.microsoft.com/office/powerpoint/2010/main" val="40293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709" y="857711"/>
            <a:ext cx="10384971" cy="587584"/>
          </a:xfrm>
        </p:spPr>
        <p:txBody>
          <a:bodyPr>
            <a:normAutofit/>
          </a:bodyPr>
          <a:lstStyle/>
          <a:p>
            <a:r>
              <a:rPr lang="en-US" b="1" dirty="0"/>
              <a:t>SALES DATASETS ANALYSIS USING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70709" y="1543016"/>
            <a:ext cx="10567851" cy="45651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Determining sales values orders of 30m and above across all products and sales channels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9" y="2194969"/>
            <a:ext cx="10567851" cy="3830793"/>
          </a:xfrm>
        </p:spPr>
      </p:pic>
    </p:spTree>
    <p:extLst>
      <p:ext uri="{BB962C8B-B14F-4D97-AF65-F5344CB8AC3E}">
        <p14:creationId xmlns:p14="http://schemas.microsoft.com/office/powerpoint/2010/main" val="9670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94" y="942871"/>
            <a:ext cx="10450286" cy="587584"/>
          </a:xfrm>
        </p:spPr>
        <p:txBody>
          <a:bodyPr>
            <a:normAutofit/>
          </a:bodyPr>
          <a:lstStyle/>
          <a:p>
            <a:r>
              <a:rPr lang="en-US" b="1" dirty="0"/>
              <a:t>SALES DATASETS ANALYSIS USING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05394" y="1530455"/>
            <a:ext cx="10058400" cy="586731"/>
          </a:xfrm>
        </p:spPr>
        <p:txBody>
          <a:bodyPr/>
          <a:lstStyle/>
          <a:p>
            <a:r>
              <a:rPr lang="en-US" dirty="0" smtClean="0"/>
              <a:t>Calculating sum, average, maximum and minimum sales values in the past four financial years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7" y="2117186"/>
            <a:ext cx="9744893" cy="3689018"/>
          </a:xfrm>
        </p:spPr>
      </p:pic>
    </p:spTree>
    <p:extLst>
      <p:ext uri="{BB962C8B-B14F-4D97-AF65-F5344CB8AC3E}">
        <p14:creationId xmlns:p14="http://schemas.microsoft.com/office/powerpoint/2010/main" val="3748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54" y="800183"/>
            <a:ext cx="10100931" cy="587584"/>
          </a:xfrm>
        </p:spPr>
        <p:txBody>
          <a:bodyPr>
            <a:normAutofit/>
          </a:bodyPr>
          <a:lstStyle/>
          <a:p>
            <a:r>
              <a:rPr lang="en-US" b="1" dirty="0"/>
              <a:t>SALES DATASETS ANALYSIS USING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06555" y="1530455"/>
            <a:ext cx="10100930" cy="61514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Extracting total sales values and quantity sold for each product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5" y="2288287"/>
            <a:ext cx="9936888" cy="3611116"/>
          </a:xfrm>
        </p:spPr>
      </p:pic>
    </p:spTree>
    <p:extLst>
      <p:ext uri="{BB962C8B-B14F-4D97-AF65-F5344CB8AC3E}">
        <p14:creationId xmlns:p14="http://schemas.microsoft.com/office/powerpoint/2010/main" val="7542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295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Comic Sans MS</vt:lpstr>
      <vt:lpstr>Helvetica Neue Medium</vt:lpstr>
      <vt:lpstr>RetrospectVTI</vt:lpstr>
      <vt:lpstr>UBUNTU BEVERAGES LTD.</vt:lpstr>
      <vt:lpstr>OUTLINE</vt:lpstr>
      <vt:lpstr>ABOUT US We are UBUNTU, a luxury, high-end beverage STARTUP, FOCUSED ON THE HOSPITALITY INDUSTRY   SERVICE TO HUMANITY ONE SIP AT A TIME VIA EXPERTLY CRAFTED COFFE AND PREMIUM WATER  BLACK COFFEE ICE CREAM LUXURY WATER</vt:lpstr>
      <vt:lpstr>ANNUAL KPI</vt:lpstr>
      <vt:lpstr>PRODUCT BRAND REVENUE</vt:lpstr>
      <vt:lpstr>SALES DATASETS ANALYSIS USING SQL</vt:lpstr>
      <vt:lpstr>SALES DATASETS ANALYSIS USING SQL</vt:lpstr>
      <vt:lpstr>SALES DATASETS ANALYSIS USING SQL</vt:lpstr>
      <vt:lpstr>SALES DATASETS ANALYSIS USING SQL</vt:lpstr>
      <vt:lpstr>PowerPoint Presentation</vt:lpstr>
      <vt:lpstr>SALES DATA INSIGHTS</vt:lpstr>
      <vt:lpstr>NEXT STEPS – RECOMMENDATIONS [“AGILE”]</vt:lpstr>
      <vt:lpstr>THANK YOU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2024-06-01T00:46:05Z</dcterms:created>
  <dcterms:modified xsi:type="dcterms:W3CDTF">2024-07-02T11:43:52Z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