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87" r:id="rId4"/>
    <p:sldId id="291" r:id="rId5"/>
    <p:sldId id="259" r:id="rId6"/>
    <p:sldId id="275" r:id="rId7"/>
    <p:sldId id="274" r:id="rId8"/>
    <p:sldId id="288" r:id="rId9"/>
    <p:sldId id="258" r:id="rId10"/>
    <p:sldId id="256" r:id="rId11"/>
    <p:sldId id="296" r:id="rId12"/>
    <p:sldId id="289" r:id="rId13"/>
    <p:sldId id="272" r:id="rId14"/>
    <p:sldId id="292" r:id="rId15"/>
    <p:sldId id="29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B2F753-86F2-424D-878C-878044B88999}">
          <p14:sldIdLst>
            <p14:sldId id="261"/>
          </p14:sldIdLst>
        </p14:section>
        <p14:section name="Top Breweries" id="{C4050B98-05B4-404A-9A71-01EE9FB69E1F}">
          <p14:sldIdLst>
            <p14:sldId id="260"/>
            <p14:sldId id="287"/>
            <p14:sldId id="291"/>
            <p14:sldId id="259"/>
          </p14:sldIdLst>
        </p14:section>
        <p14:section name="Analysis - Day &amp; Hour" id="{15400111-C738-477D-ACFE-EE630FE7DE06}">
          <p14:sldIdLst>
            <p14:sldId id="275"/>
          </p14:sldIdLst>
        </p14:section>
        <p14:section name="Feature importance" id="{896074A2-B360-4686-A34E-28A5A47A5ECB}">
          <p14:sldIdLst>
            <p14:sldId id="274"/>
          </p14:sldIdLst>
        </p14:section>
        <p14:section name="Sentiment Analysis" id="{1DBD0DE0-E856-4216-8C72-0E4C7318AB68}">
          <p14:sldIdLst>
            <p14:sldId id="288"/>
            <p14:sldId id="258"/>
            <p14:sldId id="256"/>
            <p14:sldId id="296"/>
            <p14:sldId id="289"/>
          </p14:sldIdLst>
        </p14:section>
        <p14:section name="Recommended Beers" id="{F3B447ED-E29D-4923-8E08-1830EEF99CFD}">
          <p14:sldIdLst>
            <p14:sldId id="272"/>
            <p14:sldId id="292"/>
          </p14:sldIdLst>
        </p14:section>
        <p14:section name="Collaborative filtering" id="{ADC1A52E-30C0-4304-B91F-4E2632D4C0A7}">
          <p14:sldIdLst>
            <p14:sldId id="293"/>
            <p14:sldId id="294"/>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mas R" initials="AR" lastIdx="1" clrIdx="0">
    <p:extLst>
      <p:ext uri="{19B8F6BF-5375-455C-9EA6-DF929625EA0E}">
        <p15:presenceInfo xmlns:p15="http://schemas.microsoft.com/office/powerpoint/2012/main" userId="7857225a09f7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C3848-6E5D-4381-B4EC-D62B66F00A8A}" v="695" dt="2022-06-17T11:21:58.132"/>
    <p1510:client id="{4B234A36-5052-4BC4-9C22-4D4A494E56B4}" v="9" dt="2022-06-14T06:40:31.500"/>
    <p1510:client id="{4ED175A8-5AED-4A76-8706-B24DF9008AF6}" v="986" dt="2022-06-17T15:07:47.103"/>
    <p1510:client id="{5FF89994-D10B-439A-BA8D-607E3977950A}" v="67" dt="2022-06-17T13:46:03.280"/>
    <p1510:client id="{83C1F1F0-6090-49EC-80F4-0471E767B41D}" v="5" dt="2022-06-16T13:11:14.210"/>
    <p1510:client id="{A63DE0E2-D07D-4563-83C0-003EAEF327EC}" v="157" dt="2022-06-17T11:44:58.296"/>
    <p1510:client id="{E2739B15-B91C-4BA8-9F54-BB2056FE69D5}" v="14" dt="2022-06-14T09:25:16.902"/>
    <p1510:client id="{F2BE8EA4-07E7-489B-821B-2D603A10E531}" v="76" dt="2022-06-13T16:07:02.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385" autoAdjust="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s Rabbani" userId="S::almas@neurapses.com::e0742604-8dbc-428d-99fa-7ac706f6fe95" providerId="AD" clId="Web-{4B234A36-5052-4BC4-9C22-4D4A494E56B4}"/>
    <pc:docChg chg="modSld">
      <pc:chgData name="Almas Rabbani" userId="S::almas@neurapses.com::e0742604-8dbc-428d-99fa-7ac706f6fe95" providerId="AD" clId="Web-{4B234A36-5052-4BC4-9C22-4D4A494E56B4}" dt="2022-06-14T06:40:31.500" v="6" actId="20577"/>
      <pc:docMkLst>
        <pc:docMk/>
      </pc:docMkLst>
      <pc:sldChg chg="modSp">
        <pc:chgData name="Almas Rabbani" userId="S::almas@neurapses.com::e0742604-8dbc-428d-99fa-7ac706f6fe95" providerId="AD" clId="Web-{4B234A36-5052-4BC4-9C22-4D4A494E56B4}" dt="2022-06-14T06:40:31.500" v="6" actId="20577"/>
        <pc:sldMkLst>
          <pc:docMk/>
          <pc:sldMk cId="2541998725" sldId="258"/>
        </pc:sldMkLst>
        <pc:spChg chg="mod">
          <ac:chgData name="Almas Rabbani" userId="S::almas@neurapses.com::e0742604-8dbc-428d-99fa-7ac706f6fe95" providerId="AD" clId="Web-{4B234A36-5052-4BC4-9C22-4D4A494E56B4}" dt="2022-06-14T06:40:31.500" v="6" actId="20577"/>
          <ac:spMkLst>
            <pc:docMk/>
            <pc:sldMk cId="2541998725" sldId="258"/>
            <ac:spMk id="6" creationId="{A2868720-7267-2983-0F62-B2A040F5D2FF}"/>
          </ac:spMkLst>
        </pc:spChg>
      </pc:sldChg>
      <pc:sldChg chg="modSp">
        <pc:chgData name="Almas Rabbani" userId="S::almas@neurapses.com::e0742604-8dbc-428d-99fa-7ac706f6fe95" providerId="AD" clId="Web-{4B234A36-5052-4BC4-9C22-4D4A494E56B4}" dt="2022-06-14T06:38:34.902" v="4" actId="20577"/>
        <pc:sldMkLst>
          <pc:docMk/>
          <pc:sldMk cId="1524950544" sldId="260"/>
        </pc:sldMkLst>
        <pc:spChg chg="mod">
          <ac:chgData name="Almas Rabbani" userId="S::almas@neurapses.com::e0742604-8dbc-428d-99fa-7ac706f6fe95" providerId="AD" clId="Web-{4B234A36-5052-4BC4-9C22-4D4A494E56B4}" dt="2022-06-14T06:38:34.902" v="4" actId="20577"/>
          <ac:spMkLst>
            <pc:docMk/>
            <pc:sldMk cId="1524950544" sldId="260"/>
            <ac:spMk id="11" creationId="{DBBC2C1B-8579-00C4-B544-FFBFCA129D7D}"/>
          </ac:spMkLst>
        </pc:spChg>
        <pc:picChg chg="mod modCrop">
          <ac:chgData name="Almas Rabbani" userId="S::almas@neurapses.com::e0742604-8dbc-428d-99fa-7ac706f6fe95" providerId="AD" clId="Web-{4B234A36-5052-4BC4-9C22-4D4A494E56B4}" dt="2022-06-14T06:38:17.699" v="2" actId="1076"/>
          <ac:picMkLst>
            <pc:docMk/>
            <pc:sldMk cId="1524950544" sldId="260"/>
            <ac:picMk id="4" creationId="{59D5C73C-525B-7051-C085-E780EDA7E97F}"/>
          </ac:picMkLst>
        </pc:picChg>
      </pc:sldChg>
    </pc:docChg>
  </pc:docChgLst>
  <pc:docChgLst>
    <pc:chgData name="Almas Rabbani" userId="S::almas@neurapses.com::e0742604-8dbc-428d-99fa-7ac706f6fe95" providerId="AD" clId="Web-{E2739B15-B91C-4BA8-9F54-BB2056FE69D5}"/>
    <pc:docChg chg="addSld modSld modSection">
      <pc:chgData name="Almas Rabbani" userId="S::almas@neurapses.com::e0742604-8dbc-428d-99fa-7ac706f6fe95" providerId="AD" clId="Web-{E2739B15-B91C-4BA8-9F54-BB2056FE69D5}" dt="2022-06-14T09:25:16.902" v="12" actId="1076"/>
      <pc:docMkLst>
        <pc:docMk/>
      </pc:docMkLst>
      <pc:sldChg chg="new">
        <pc:chgData name="Almas Rabbani" userId="S::almas@neurapses.com::e0742604-8dbc-428d-99fa-7ac706f6fe95" providerId="AD" clId="Web-{E2739B15-B91C-4BA8-9F54-BB2056FE69D5}" dt="2022-06-14T09:23:34.290" v="0"/>
        <pc:sldMkLst>
          <pc:docMk/>
          <pc:sldMk cId="754783923" sldId="272"/>
        </pc:sldMkLst>
      </pc:sldChg>
      <pc:sldChg chg="addSp delSp modSp new">
        <pc:chgData name="Almas Rabbani" userId="S::almas@neurapses.com::e0742604-8dbc-428d-99fa-7ac706f6fe95" providerId="AD" clId="Web-{E2739B15-B91C-4BA8-9F54-BB2056FE69D5}" dt="2022-06-14T09:25:16.902" v="12" actId="1076"/>
        <pc:sldMkLst>
          <pc:docMk/>
          <pc:sldMk cId="2962911242" sldId="273"/>
        </pc:sldMkLst>
        <pc:spChg chg="del mod">
          <ac:chgData name="Almas Rabbani" userId="S::almas@neurapses.com::e0742604-8dbc-428d-99fa-7ac706f6fe95" providerId="AD" clId="Web-{E2739B15-B91C-4BA8-9F54-BB2056FE69D5}" dt="2022-06-14T09:24:56.917" v="9"/>
          <ac:spMkLst>
            <pc:docMk/>
            <pc:sldMk cId="2962911242" sldId="273"/>
            <ac:spMk id="3" creationId="{B0C58E99-A26C-F2FC-3011-270960AF9316}"/>
          </ac:spMkLst>
        </pc:spChg>
        <pc:picChg chg="add mod ord">
          <ac:chgData name="Almas Rabbani" userId="S::almas@neurapses.com::e0742604-8dbc-428d-99fa-7ac706f6fe95" providerId="AD" clId="Web-{E2739B15-B91C-4BA8-9F54-BB2056FE69D5}" dt="2022-06-14T09:25:16.902" v="12" actId="1076"/>
          <ac:picMkLst>
            <pc:docMk/>
            <pc:sldMk cId="2962911242" sldId="273"/>
            <ac:picMk id="5" creationId="{A0867E65-C340-1EDC-16BA-F902BD1D7647}"/>
          </ac:picMkLst>
        </pc:picChg>
      </pc:sldChg>
    </pc:docChg>
  </pc:docChgLst>
  <pc:docChgLst>
    <pc:chgData name="Almas Rabbani" userId="S::almas@neurapses.com::e0742604-8dbc-428d-99fa-7ac706f6fe95" providerId="AD" clId="Web-{F2BE8EA4-07E7-489B-821B-2D603A10E531}"/>
    <pc:docChg chg="modSld">
      <pc:chgData name="Almas Rabbani" userId="S::almas@neurapses.com::e0742604-8dbc-428d-99fa-7ac706f6fe95" providerId="AD" clId="Web-{F2BE8EA4-07E7-489B-821B-2D603A10E531}" dt="2022-06-13T16:07:02.926" v="75" actId="20577"/>
      <pc:docMkLst>
        <pc:docMk/>
      </pc:docMkLst>
      <pc:sldChg chg="modSp">
        <pc:chgData name="Almas Rabbani" userId="S::almas@neurapses.com::e0742604-8dbc-428d-99fa-7ac706f6fe95" providerId="AD" clId="Web-{F2BE8EA4-07E7-489B-821B-2D603A10E531}" dt="2022-06-13T16:07:02.926" v="75" actId="20577"/>
        <pc:sldMkLst>
          <pc:docMk/>
          <pc:sldMk cId="1706225505" sldId="262"/>
        </pc:sldMkLst>
        <pc:spChg chg="mod">
          <ac:chgData name="Almas Rabbani" userId="S::almas@neurapses.com::e0742604-8dbc-428d-99fa-7ac706f6fe95" providerId="AD" clId="Web-{F2BE8EA4-07E7-489B-821B-2D603A10E531}" dt="2022-06-13T16:07:02.926" v="75" actId="20577"/>
          <ac:spMkLst>
            <pc:docMk/>
            <pc:sldMk cId="1706225505" sldId="262"/>
            <ac:spMk id="6" creationId="{065C115D-C5B5-59EA-0402-C2136B8CFD9A}"/>
          </ac:spMkLst>
        </pc:spChg>
      </pc:sldChg>
    </pc:docChg>
  </pc:docChgLst>
  <pc:docChgLst>
    <pc:chgData name="Almas Rabbani" userId="S::almas@neurapses.com::e0742604-8dbc-428d-99fa-7ac706f6fe95" providerId="AD" clId="Web-{5FF89994-D10B-439A-BA8D-607E3977950A}"/>
    <pc:docChg chg="addSld modSld modSection">
      <pc:chgData name="Almas Rabbani" userId="S::almas@neurapses.com::e0742604-8dbc-428d-99fa-7ac706f6fe95" providerId="AD" clId="Web-{5FF89994-D10B-439A-BA8D-607E3977950A}" dt="2022-06-17T13:46:03.280" v="68" actId="20577"/>
      <pc:docMkLst>
        <pc:docMk/>
      </pc:docMkLst>
      <pc:sldChg chg="new">
        <pc:chgData name="Almas Rabbani" userId="S::almas@neurapses.com::e0742604-8dbc-428d-99fa-7ac706f6fe95" providerId="AD" clId="Web-{5FF89994-D10B-439A-BA8D-607E3977950A}" dt="2022-06-17T13:42:23.273" v="0"/>
        <pc:sldMkLst>
          <pc:docMk/>
          <pc:sldMk cId="869878960" sldId="281"/>
        </pc:sldMkLst>
      </pc:sldChg>
      <pc:sldChg chg="modSp new">
        <pc:chgData name="Almas Rabbani" userId="S::almas@neurapses.com::e0742604-8dbc-428d-99fa-7ac706f6fe95" providerId="AD" clId="Web-{5FF89994-D10B-439A-BA8D-607E3977950A}" dt="2022-06-17T13:46:03.280" v="68" actId="20577"/>
        <pc:sldMkLst>
          <pc:docMk/>
          <pc:sldMk cId="2565496507" sldId="282"/>
        </pc:sldMkLst>
        <pc:spChg chg="mod">
          <ac:chgData name="Almas Rabbani" userId="S::almas@neurapses.com::e0742604-8dbc-428d-99fa-7ac706f6fe95" providerId="AD" clId="Web-{5FF89994-D10B-439A-BA8D-607E3977950A}" dt="2022-06-17T13:44:13.871" v="16" actId="1076"/>
          <ac:spMkLst>
            <pc:docMk/>
            <pc:sldMk cId="2565496507" sldId="282"/>
            <ac:spMk id="2" creationId="{C4D5548C-DEE0-CF57-5D00-32C48EBDC719}"/>
          </ac:spMkLst>
        </pc:spChg>
        <pc:spChg chg="mod">
          <ac:chgData name="Almas Rabbani" userId="S::almas@neurapses.com::e0742604-8dbc-428d-99fa-7ac706f6fe95" providerId="AD" clId="Web-{5FF89994-D10B-439A-BA8D-607E3977950A}" dt="2022-06-17T13:44:39.637" v="25" actId="14100"/>
          <ac:spMkLst>
            <pc:docMk/>
            <pc:sldMk cId="2565496507" sldId="282"/>
            <ac:spMk id="3" creationId="{DBFA7CBF-5DB7-769A-09E3-0B6917E62B69}"/>
          </ac:spMkLst>
        </pc:spChg>
        <pc:spChg chg="mod">
          <ac:chgData name="Almas Rabbani" userId="S::almas@neurapses.com::e0742604-8dbc-428d-99fa-7ac706f6fe95" providerId="AD" clId="Web-{5FF89994-D10B-439A-BA8D-607E3977950A}" dt="2022-06-17T13:46:03.280" v="68" actId="20577"/>
          <ac:spMkLst>
            <pc:docMk/>
            <pc:sldMk cId="2565496507" sldId="282"/>
            <ac:spMk id="4" creationId="{FE68E114-E9F4-6043-5FCA-1906F10A0BC3}"/>
          </ac:spMkLst>
        </pc:spChg>
      </pc:sldChg>
    </pc:docChg>
  </pc:docChgLst>
  <pc:docChgLst>
    <pc:chgData name="Almas Rabbani" userId="S::almas@neurapses.com::e0742604-8dbc-428d-99fa-7ac706f6fe95" providerId="AD" clId="Web-{4ED175A8-5AED-4A76-8706-B24DF9008AF6}"/>
    <pc:docChg chg="addSld delSld modSld modSection">
      <pc:chgData name="Almas Rabbani" userId="S::almas@neurapses.com::e0742604-8dbc-428d-99fa-7ac706f6fe95" providerId="AD" clId="Web-{4ED175A8-5AED-4A76-8706-B24DF9008AF6}" dt="2022-06-17T15:07:47.103" v="512"/>
      <pc:docMkLst>
        <pc:docMk/>
      </pc:docMkLst>
      <pc:sldChg chg="del">
        <pc:chgData name="Almas Rabbani" userId="S::almas@neurapses.com::e0742604-8dbc-428d-99fa-7ac706f6fe95" providerId="AD" clId="Web-{4ED175A8-5AED-4A76-8706-B24DF9008AF6}" dt="2022-06-17T14:50:39.254" v="11"/>
        <pc:sldMkLst>
          <pc:docMk/>
          <pc:sldMk cId="869878960" sldId="281"/>
        </pc:sldMkLst>
      </pc:sldChg>
      <pc:sldChg chg="del">
        <pc:chgData name="Almas Rabbani" userId="S::almas@neurapses.com::e0742604-8dbc-428d-99fa-7ac706f6fe95" providerId="AD" clId="Web-{4ED175A8-5AED-4A76-8706-B24DF9008AF6}" dt="2022-06-17T15:07:47.103" v="512"/>
        <pc:sldMkLst>
          <pc:docMk/>
          <pc:sldMk cId="2565496507" sldId="282"/>
        </pc:sldMkLst>
      </pc:sldChg>
      <pc:sldChg chg="new del">
        <pc:chgData name="Almas Rabbani" userId="S::almas@neurapses.com::e0742604-8dbc-428d-99fa-7ac706f6fe95" providerId="AD" clId="Web-{4ED175A8-5AED-4A76-8706-B24DF9008AF6}" dt="2022-06-17T14:50:42.879" v="12"/>
        <pc:sldMkLst>
          <pc:docMk/>
          <pc:sldMk cId="102389578" sldId="283"/>
        </pc:sldMkLst>
      </pc:sldChg>
      <pc:sldChg chg="addSp delSp modSp new del">
        <pc:chgData name="Almas Rabbani" userId="S::almas@neurapses.com::e0742604-8dbc-428d-99fa-7ac706f6fe95" providerId="AD" clId="Web-{4ED175A8-5AED-4A76-8706-B24DF9008AF6}" dt="2022-06-17T14:50:33.613" v="9"/>
        <pc:sldMkLst>
          <pc:docMk/>
          <pc:sldMk cId="947079721" sldId="284"/>
        </pc:sldMkLst>
        <pc:spChg chg="del">
          <ac:chgData name="Almas Rabbani" userId="S::almas@neurapses.com::e0742604-8dbc-428d-99fa-7ac706f6fe95" providerId="AD" clId="Web-{4ED175A8-5AED-4A76-8706-B24DF9008AF6}" dt="2022-06-17T14:50:00.018" v="2"/>
          <ac:spMkLst>
            <pc:docMk/>
            <pc:sldMk cId="947079721" sldId="284"/>
            <ac:spMk id="3" creationId="{1909704F-9133-5A4E-5EBA-4C6A73878875}"/>
          </ac:spMkLst>
        </pc:spChg>
        <pc:picChg chg="add mod ord">
          <ac:chgData name="Almas Rabbani" userId="S::almas@neurapses.com::e0742604-8dbc-428d-99fa-7ac706f6fe95" providerId="AD" clId="Web-{4ED175A8-5AED-4A76-8706-B24DF9008AF6}" dt="2022-06-17T14:50:07.019" v="3" actId="14100"/>
          <ac:picMkLst>
            <pc:docMk/>
            <pc:sldMk cId="947079721" sldId="284"/>
            <ac:picMk id="5" creationId="{875E0F53-7762-20E5-537D-56BD978EF4B0}"/>
          </ac:picMkLst>
        </pc:picChg>
      </pc:sldChg>
      <pc:sldChg chg="new del">
        <pc:chgData name="Almas Rabbani" userId="S::almas@neurapses.com::e0742604-8dbc-428d-99fa-7ac706f6fe95" providerId="AD" clId="Web-{4ED175A8-5AED-4A76-8706-B24DF9008AF6}" dt="2022-06-17T14:50:36.113" v="10"/>
        <pc:sldMkLst>
          <pc:docMk/>
          <pc:sldMk cId="866078302" sldId="285"/>
        </pc:sldMkLst>
      </pc:sldChg>
      <pc:sldChg chg="addSp delSp modSp new">
        <pc:chgData name="Almas Rabbani" userId="S::almas@neurapses.com::e0742604-8dbc-428d-99fa-7ac706f6fe95" providerId="AD" clId="Web-{4ED175A8-5AED-4A76-8706-B24DF9008AF6}" dt="2022-06-17T15:07:40.571" v="511" actId="1076"/>
        <pc:sldMkLst>
          <pc:docMk/>
          <pc:sldMk cId="687937223" sldId="286"/>
        </pc:sldMkLst>
        <pc:spChg chg="mod">
          <ac:chgData name="Almas Rabbani" userId="S::almas@neurapses.com::e0742604-8dbc-428d-99fa-7ac706f6fe95" providerId="AD" clId="Web-{4ED175A8-5AED-4A76-8706-B24DF9008AF6}" dt="2022-06-17T15:07:25.868" v="506" actId="20577"/>
          <ac:spMkLst>
            <pc:docMk/>
            <pc:sldMk cId="687937223" sldId="286"/>
            <ac:spMk id="2" creationId="{C94FEDA7-9B92-406F-E3AA-3A292F9726FB}"/>
          </ac:spMkLst>
        </pc:spChg>
        <pc:spChg chg="del">
          <ac:chgData name="Almas Rabbani" userId="S::almas@neurapses.com::e0742604-8dbc-428d-99fa-7ac706f6fe95" providerId="AD" clId="Web-{4ED175A8-5AED-4A76-8706-B24DF9008AF6}" dt="2022-06-17T14:50:24.378" v="6"/>
          <ac:spMkLst>
            <pc:docMk/>
            <pc:sldMk cId="687937223" sldId="286"/>
            <ac:spMk id="3" creationId="{9EE236FB-906A-4401-96EE-3C81A8838605}"/>
          </ac:spMkLst>
        </pc:spChg>
        <pc:spChg chg="add del">
          <ac:chgData name="Almas Rabbani" userId="S::almas@neurapses.com::e0742604-8dbc-428d-99fa-7ac706f6fe95" providerId="AD" clId="Web-{4ED175A8-5AED-4A76-8706-B24DF9008AF6}" dt="2022-06-17T14:51:20.020" v="21"/>
          <ac:spMkLst>
            <pc:docMk/>
            <pc:sldMk cId="687937223" sldId="286"/>
            <ac:spMk id="5" creationId="{138562B8-0E4A-6794-384B-CC6299BB1E0A}"/>
          </ac:spMkLst>
        </pc:spChg>
        <pc:spChg chg="add del">
          <ac:chgData name="Almas Rabbani" userId="S::almas@neurapses.com::e0742604-8dbc-428d-99fa-7ac706f6fe95" providerId="AD" clId="Web-{4ED175A8-5AED-4A76-8706-B24DF9008AF6}" dt="2022-06-17T14:51:18.723" v="20"/>
          <ac:spMkLst>
            <pc:docMk/>
            <pc:sldMk cId="687937223" sldId="286"/>
            <ac:spMk id="6" creationId="{91EA3260-67D5-3C47-AADD-9032D4CFB00D}"/>
          </ac:spMkLst>
        </pc:spChg>
        <pc:spChg chg="add del">
          <ac:chgData name="Almas Rabbani" userId="S::almas@neurapses.com::e0742604-8dbc-428d-99fa-7ac706f6fe95" providerId="AD" clId="Web-{4ED175A8-5AED-4A76-8706-B24DF9008AF6}" dt="2022-06-17T14:51:17.348" v="19"/>
          <ac:spMkLst>
            <pc:docMk/>
            <pc:sldMk cId="687937223" sldId="286"/>
            <ac:spMk id="7" creationId="{2B38A0AC-7A32-3718-4C8B-2CD6456409B4}"/>
          </ac:spMkLst>
        </pc:spChg>
        <pc:spChg chg="add mod">
          <ac:chgData name="Almas Rabbani" userId="S::almas@neurapses.com::e0742604-8dbc-428d-99fa-7ac706f6fe95" providerId="AD" clId="Web-{4ED175A8-5AED-4A76-8706-B24DF9008AF6}" dt="2022-06-17T15:07:40.571" v="511" actId="1076"/>
          <ac:spMkLst>
            <pc:docMk/>
            <pc:sldMk cId="687937223" sldId="286"/>
            <ac:spMk id="8" creationId="{694DEDE6-5C1C-C939-3BC8-99C899BE95B0}"/>
          </ac:spMkLst>
        </pc:spChg>
        <pc:picChg chg="add mod ord">
          <ac:chgData name="Almas Rabbani" userId="S::almas@neurapses.com::e0742604-8dbc-428d-99fa-7ac706f6fe95" providerId="AD" clId="Web-{4ED175A8-5AED-4A76-8706-B24DF9008AF6}" dt="2022-06-17T15:07:37.228" v="509" actId="1076"/>
          <ac:picMkLst>
            <pc:docMk/>
            <pc:sldMk cId="687937223" sldId="286"/>
            <ac:picMk id="4" creationId="{469A0F15-9F69-5C34-0BF6-6350B0E50800}"/>
          </ac:picMkLst>
        </pc:picChg>
      </pc:sldChg>
    </pc:docChg>
  </pc:docChgLst>
  <pc:docChgLst>
    <pc:chgData name="Almas Rabbani" userId="S::almas@neurapses.com::e0742604-8dbc-428d-99fa-7ac706f6fe95" providerId="AD" clId="Web-{1E7C3848-6E5D-4381-B4EC-D62B66F00A8A}"/>
    <pc:docChg chg="addSld modSld modSection">
      <pc:chgData name="Almas Rabbani" userId="S::almas@neurapses.com::e0742604-8dbc-428d-99fa-7ac706f6fe95" providerId="AD" clId="Web-{1E7C3848-6E5D-4381-B4EC-D62B66F00A8A}" dt="2022-06-17T11:21:58.132" v="700" actId="20577"/>
      <pc:docMkLst>
        <pc:docMk/>
      </pc:docMkLst>
      <pc:sldChg chg="addSp delSp modSp new">
        <pc:chgData name="Almas Rabbani" userId="S::almas@neurapses.com::e0742604-8dbc-428d-99fa-7ac706f6fe95" providerId="AD" clId="Web-{1E7C3848-6E5D-4381-B4EC-D62B66F00A8A}" dt="2022-06-17T11:21:58.132" v="700" actId="20577"/>
        <pc:sldMkLst>
          <pc:docMk/>
          <pc:sldMk cId="3982250846" sldId="280"/>
        </pc:sldMkLst>
        <pc:spChg chg="mod">
          <ac:chgData name="Almas Rabbani" userId="S::almas@neurapses.com::e0742604-8dbc-428d-99fa-7ac706f6fe95" providerId="AD" clId="Web-{1E7C3848-6E5D-4381-B4EC-D62B66F00A8A}" dt="2022-06-17T11:18:23.908" v="683" actId="1076"/>
          <ac:spMkLst>
            <pc:docMk/>
            <pc:sldMk cId="3982250846" sldId="280"/>
            <ac:spMk id="2" creationId="{4462542F-0A82-BF6E-B9DE-FB5CF98F99E4}"/>
          </ac:spMkLst>
        </pc:spChg>
        <pc:spChg chg="del">
          <ac:chgData name="Almas Rabbani" userId="S::almas@neurapses.com::e0742604-8dbc-428d-99fa-7ac706f6fe95" providerId="AD" clId="Web-{1E7C3848-6E5D-4381-B4EC-D62B66F00A8A}" dt="2022-06-17T10:44:35.733" v="1"/>
          <ac:spMkLst>
            <pc:docMk/>
            <pc:sldMk cId="3982250846" sldId="280"/>
            <ac:spMk id="3" creationId="{18DD03B7-BFBD-CAFB-3B36-2F856E96A910}"/>
          </ac:spMkLst>
        </pc:spChg>
        <pc:spChg chg="mod">
          <ac:chgData name="Almas Rabbani" userId="S::almas@neurapses.com::e0742604-8dbc-428d-99fa-7ac706f6fe95" providerId="AD" clId="Web-{1E7C3848-6E5D-4381-B4EC-D62B66F00A8A}" dt="2022-06-17T11:21:58.132" v="700" actId="20577"/>
          <ac:spMkLst>
            <pc:docMk/>
            <pc:sldMk cId="3982250846" sldId="280"/>
            <ac:spMk id="4" creationId="{1097E78E-F774-DF32-2766-61F1FC366BA5}"/>
          </ac:spMkLst>
        </pc:spChg>
        <pc:picChg chg="add mod ord">
          <ac:chgData name="Almas Rabbani" userId="S::almas@neurapses.com::e0742604-8dbc-428d-99fa-7ac706f6fe95" providerId="AD" clId="Web-{1E7C3848-6E5D-4381-B4EC-D62B66F00A8A}" dt="2022-06-17T10:44:35.733" v="1"/>
          <ac:picMkLst>
            <pc:docMk/>
            <pc:sldMk cId="3982250846" sldId="280"/>
            <ac:picMk id="5" creationId="{59ED786D-E9C8-39CC-C92C-466F70D38482}"/>
          </ac:picMkLst>
        </pc:picChg>
      </pc:sldChg>
    </pc:docChg>
  </pc:docChgLst>
  <pc:docChgLst>
    <pc:chgData name="Almas Rabbani" userId="S::almas@neurapses.com::e0742604-8dbc-428d-99fa-7ac706f6fe95" providerId="AD" clId="Web-{83C1F1F0-6090-49EC-80F4-0471E767B41D}"/>
    <pc:docChg chg="modSld">
      <pc:chgData name="Almas Rabbani" userId="S::almas@neurapses.com::e0742604-8dbc-428d-99fa-7ac706f6fe95" providerId="AD" clId="Web-{83C1F1F0-6090-49EC-80F4-0471E767B41D}" dt="2022-06-16T13:11:14.210" v="4" actId="20577"/>
      <pc:docMkLst>
        <pc:docMk/>
      </pc:docMkLst>
      <pc:sldChg chg="modSp">
        <pc:chgData name="Almas Rabbani" userId="S::almas@neurapses.com::e0742604-8dbc-428d-99fa-7ac706f6fe95" providerId="AD" clId="Web-{83C1F1F0-6090-49EC-80F4-0471E767B41D}" dt="2022-06-16T13:11:14.210" v="4" actId="20577"/>
        <pc:sldMkLst>
          <pc:docMk/>
          <pc:sldMk cId="2425215484" sldId="272"/>
        </pc:sldMkLst>
        <pc:spChg chg="mod">
          <ac:chgData name="Almas Rabbani" userId="S::almas@neurapses.com::e0742604-8dbc-428d-99fa-7ac706f6fe95" providerId="AD" clId="Web-{83C1F1F0-6090-49EC-80F4-0471E767B41D}" dt="2022-06-16T13:11:14.210" v="4" actId="20577"/>
          <ac:spMkLst>
            <pc:docMk/>
            <pc:sldMk cId="2425215484" sldId="272"/>
            <ac:spMk id="2" creationId="{2E4334AC-E0F3-EECA-F6EE-2181E1010629}"/>
          </ac:spMkLst>
        </pc:spChg>
      </pc:sldChg>
      <pc:sldChg chg="modSp">
        <pc:chgData name="Almas Rabbani" userId="S::almas@neurapses.com::e0742604-8dbc-428d-99fa-7ac706f6fe95" providerId="AD" clId="Web-{83C1F1F0-6090-49EC-80F4-0471E767B41D}" dt="2022-06-16T13:10:53.944" v="2" actId="20577"/>
        <pc:sldMkLst>
          <pc:docMk/>
          <pc:sldMk cId="3265895348" sldId="276"/>
        </pc:sldMkLst>
        <pc:spChg chg="mod">
          <ac:chgData name="Almas Rabbani" userId="S::almas@neurapses.com::e0742604-8dbc-428d-99fa-7ac706f6fe95" providerId="AD" clId="Web-{83C1F1F0-6090-49EC-80F4-0471E767B41D}" dt="2022-06-16T13:10:53.944" v="2" actId="20577"/>
          <ac:spMkLst>
            <pc:docMk/>
            <pc:sldMk cId="3265895348" sldId="276"/>
            <ac:spMk id="4" creationId="{211112E2-DB4E-154C-614D-F8DDEB2014A7}"/>
          </ac:spMkLst>
        </pc:spChg>
      </pc:sldChg>
    </pc:docChg>
  </pc:docChgLst>
  <pc:docChgLst>
    <pc:chgData name="Almas Rabbani" userId="S::almas@neurapses.com::e0742604-8dbc-428d-99fa-7ac706f6fe95" providerId="AD" clId="Web-{A63DE0E2-D07D-4563-83C0-003EAEF327EC}"/>
    <pc:docChg chg="modSld">
      <pc:chgData name="Almas Rabbani" userId="S::almas@neurapses.com::e0742604-8dbc-428d-99fa-7ac706f6fe95" providerId="AD" clId="Web-{A63DE0E2-D07D-4563-83C0-003EAEF327EC}" dt="2022-06-17T11:44:55.030" v="152" actId="20577"/>
      <pc:docMkLst>
        <pc:docMk/>
      </pc:docMkLst>
      <pc:sldChg chg="modSp">
        <pc:chgData name="Almas Rabbani" userId="S::almas@neurapses.com::e0742604-8dbc-428d-99fa-7ac706f6fe95" providerId="AD" clId="Web-{A63DE0E2-D07D-4563-83C0-003EAEF327EC}" dt="2022-06-17T11:44:55.030" v="152" actId="20577"/>
        <pc:sldMkLst>
          <pc:docMk/>
          <pc:sldMk cId="3982250846" sldId="280"/>
        </pc:sldMkLst>
        <pc:spChg chg="mod">
          <ac:chgData name="Almas Rabbani" userId="S::almas@neurapses.com::e0742604-8dbc-428d-99fa-7ac706f6fe95" providerId="AD" clId="Web-{A63DE0E2-D07D-4563-83C0-003EAEF327EC}" dt="2022-06-17T11:37:04.609" v="42" actId="1076"/>
          <ac:spMkLst>
            <pc:docMk/>
            <pc:sldMk cId="3982250846" sldId="280"/>
            <ac:spMk id="2" creationId="{4462542F-0A82-BF6E-B9DE-FB5CF98F99E4}"/>
          </ac:spMkLst>
        </pc:spChg>
        <pc:spChg chg="mod">
          <ac:chgData name="Almas Rabbani" userId="S::almas@neurapses.com::e0742604-8dbc-428d-99fa-7ac706f6fe95" providerId="AD" clId="Web-{A63DE0E2-D07D-4563-83C0-003EAEF327EC}" dt="2022-06-17T11:44:55.030" v="152" actId="20577"/>
          <ac:spMkLst>
            <pc:docMk/>
            <pc:sldMk cId="3982250846" sldId="280"/>
            <ac:spMk id="4" creationId="{1097E78E-F774-DF32-2766-61F1FC366BA5}"/>
          </ac:spMkLst>
        </pc:spChg>
        <pc:picChg chg="mod">
          <ac:chgData name="Almas Rabbani" userId="S::almas@neurapses.com::e0742604-8dbc-428d-99fa-7ac706f6fe95" providerId="AD" clId="Web-{A63DE0E2-D07D-4563-83C0-003EAEF327EC}" dt="2022-06-17T11:44:37.858" v="147" actId="1076"/>
          <ac:picMkLst>
            <pc:docMk/>
            <pc:sldMk cId="3982250846" sldId="280"/>
            <ac:picMk id="5" creationId="{59ED786D-E9C8-39CC-C92C-466F70D384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4DFE0-C9F3-E038-C6A2-299C689EF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0801435-8AF6-8DD0-1921-6449C9515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3635A00-D59E-7E98-2282-F0B39F5F39B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3818692A-8CA1-4B99-9AB8-FE874DA7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8DBEB7-5828-54E1-99A9-6589869C0BD9}"/>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05438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428F9-C13F-4787-EFD1-36D8272C5D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389052-541A-259E-CEA3-C60540FEC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5B6EAA-B5E4-96B9-F5E9-D50311FF23B2}"/>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1EAE8502-FC97-3EFD-6DC7-ED2A424C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F1D331-8132-1BF3-F595-3605D22ADD64}"/>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84040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BF8CFF8-89ED-9A3D-73B4-11F48D5B3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3F7548D-8D9E-3996-F513-0F7F560A8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B33E0DA-5CE9-C49E-0382-D7C1B3EDCB3C}"/>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DB323CBD-7D1E-3D2E-4FCE-C9877FE12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FF3A808-CBC7-DA6C-DC1E-463C69C5B0B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24838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88A7D-A3FF-4FB6-DA15-318CC373B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E538A96-C9B6-2A7F-33F0-3BB8E0266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76D992-8E3B-D432-2097-902444353FB6}"/>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83C95050-E3F6-004E-6EEA-3D2172008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A5E834-E8D7-7B62-F573-9F9571C19C30}"/>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5811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53136-F02F-BCB6-CA98-C84637F53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80F1FD-3C5D-785A-8DCA-5FB1492AF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E4E1EBE-5867-4E74-69AC-FEA87D5226C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B5F1BFD4-AE0D-429F-A99A-3B6BD3C3B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B9B6F16-4B02-51CB-F317-6658B8B0814E}"/>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0505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AD338E-450A-E17D-210E-0DDB2C1F95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BAF12A-B1B7-B8AB-A6C5-DBF53A6BA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6B2E1AD-C4C8-619D-6430-31390928A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1166D83-39C8-1D72-E076-B280E460D3D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3522FB38-A7C0-E1D2-AC22-EE00DD6E9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5B3BE99-7AB0-96FD-C684-BA0C00E9C767}"/>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257632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E00B2-4BC5-C697-D089-3B68D60B7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E034B7D-1112-92CF-1E13-232CBD2A4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ADE4EB4-6E89-F307-7B3E-C80AC0E83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AC3747E-0FB6-8091-17CE-9C906CB0F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3D662CC-DB14-929B-93CE-CFE7B7D4A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88B6299-F693-B953-135A-D96BCEB028B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8" name="Footer Placeholder 7">
            <a:extLst>
              <a:ext uri="{FF2B5EF4-FFF2-40B4-BE49-F238E27FC236}">
                <a16:creationId xmlns:a16="http://schemas.microsoft.com/office/drawing/2014/main" xmlns="" id="{B9E34034-EFC7-A768-2B7A-46E06FB114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34ABA11-2178-1450-20B2-AF603C47A3D8}"/>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77947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5081C-A834-CB31-5ED3-AB1D59F559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E1D30B5-6D0E-E20F-CB5E-A7DB407BAC85}"/>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4" name="Footer Placeholder 3">
            <a:extLst>
              <a:ext uri="{FF2B5EF4-FFF2-40B4-BE49-F238E27FC236}">
                <a16:creationId xmlns:a16="http://schemas.microsoft.com/office/drawing/2014/main" xmlns="" id="{9536D0C5-11DE-A608-D55B-A3B25F34A4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9C8A265-F6B2-BAC1-B078-5672811FA49D}"/>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423035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D0FA21-6E4B-2D54-93B4-BC765F2102BA}"/>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3" name="Footer Placeholder 2">
            <a:extLst>
              <a:ext uri="{FF2B5EF4-FFF2-40B4-BE49-F238E27FC236}">
                <a16:creationId xmlns:a16="http://schemas.microsoft.com/office/drawing/2014/main" xmlns="" id="{255D3784-9DE5-1ADA-17B7-E77E1D89C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BBE54B4-E3CA-3FE8-1C10-B22EC199730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5631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21C8B-6428-EEA8-C251-1AB31CF79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3EEB091-F5A0-4A9B-3C90-7E0F2A05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ABAE45B-1C60-A471-B354-C372FC4FB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45A391-BF03-221D-E205-A72197175EE1}"/>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5493FF5A-8FFC-E710-B385-A01B49F36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C3E219-09DA-70C5-E79C-108E8A293112}"/>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196297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3AF15-0D21-D1FD-B1C1-1B430CC8F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739B4F0-E2B7-36DA-A2CC-21F608690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EF6D459-A027-69A0-FB3F-9B79DBAB3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AE03B21-ADF3-B884-14A2-71BA911BDF83}"/>
              </a:ext>
            </a:extLst>
          </p:cNvPr>
          <p:cNvSpPr>
            <a:spLocks noGrp="1"/>
          </p:cNvSpPr>
          <p:nvPr>
            <p:ph type="dt" sz="half" idx="10"/>
          </p:nvPr>
        </p:nvSpPr>
        <p:spPr/>
        <p:txBody>
          <a:bodyPr/>
          <a:lstStyle/>
          <a:p>
            <a:fld id="{29907E11-C153-43A0-B755-7A3EA43D0428}" type="datetimeFigureOut">
              <a:rPr lang="en-IN" smtClean="0"/>
              <a:t>08-07-2022</a:t>
            </a:fld>
            <a:endParaRPr lang="en-IN"/>
          </a:p>
        </p:txBody>
      </p:sp>
      <p:sp>
        <p:nvSpPr>
          <p:cNvPr id="6" name="Footer Placeholder 5">
            <a:extLst>
              <a:ext uri="{FF2B5EF4-FFF2-40B4-BE49-F238E27FC236}">
                <a16:creationId xmlns:a16="http://schemas.microsoft.com/office/drawing/2014/main" xmlns="" id="{70CAA709-D7C6-3C2D-4D40-3327FE120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8796D65-579B-D065-5F68-CB1760E00E3B}"/>
              </a:ext>
            </a:extLst>
          </p:cNvPr>
          <p:cNvSpPr>
            <a:spLocks noGrp="1"/>
          </p:cNvSpPr>
          <p:nvPr>
            <p:ph type="sldNum" sz="quarter" idx="12"/>
          </p:nvPr>
        </p:nvSpPr>
        <p:spPr/>
        <p:txBody>
          <a:bodyPr/>
          <a:lstStyle/>
          <a:p>
            <a:fld id="{3026FD31-4C03-46A9-8FB2-9FAA0F460011}" type="slidenum">
              <a:rPr lang="en-IN" smtClean="0"/>
              <a:t>‹#›</a:t>
            </a:fld>
            <a:endParaRPr lang="en-IN"/>
          </a:p>
        </p:txBody>
      </p:sp>
    </p:spTree>
    <p:extLst>
      <p:ext uri="{BB962C8B-B14F-4D97-AF65-F5344CB8AC3E}">
        <p14:creationId xmlns:p14="http://schemas.microsoft.com/office/powerpoint/2010/main" val="365680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6759BFE-122C-11DB-CC68-9D49B1E2D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4B64BC9-5778-6361-3C22-9A00DC0AF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6635BA-74B7-BF20-06A2-CAC3CBB71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07E11-C153-43A0-B755-7A3EA43D0428}" type="datetimeFigureOut">
              <a:rPr lang="en-IN" smtClean="0"/>
              <a:t>08-07-2022</a:t>
            </a:fld>
            <a:endParaRPr lang="en-IN"/>
          </a:p>
        </p:txBody>
      </p:sp>
      <p:sp>
        <p:nvSpPr>
          <p:cNvPr id="5" name="Footer Placeholder 4">
            <a:extLst>
              <a:ext uri="{FF2B5EF4-FFF2-40B4-BE49-F238E27FC236}">
                <a16:creationId xmlns:a16="http://schemas.microsoft.com/office/drawing/2014/main" xmlns="" id="{6665F473-BC0E-7229-1F3D-407A40E0F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749C178-6BA8-8FED-C598-5F518D360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6FD31-4C03-46A9-8FB2-9FAA0F460011}" type="slidenum">
              <a:rPr lang="en-IN" smtClean="0"/>
              <a:t>‹#›</a:t>
            </a:fld>
            <a:endParaRPr lang="en-IN"/>
          </a:p>
        </p:txBody>
      </p:sp>
    </p:spTree>
    <p:extLst>
      <p:ext uri="{BB962C8B-B14F-4D97-AF65-F5344CB8AC3E}">
        <p14:creationId xmlns:p14="http://schemas.microsoft.com/office/powerpoint/2010/main" val="395432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https://dl.acm.org/doi/abs/10.1145/3018661.3018665" TargetMode="External"/><Relationship Id="rId3" Type="http://schemas.openxmlformats.org/officeDocument/2006/relationships/hyperlink" Target="https://surprise.readthedocs.io/en/stable/index.html" TargetMode="External"/><Relationship Id="rId7" Type="http://schemas.openxmlformats.org/officeDocument/2006/relationships/hyperlink" Target="https://joss.theoj.org/papers/10.21105/joss.02174.pdf" TargetMode="External"/><Relationship Id="rId2" Type="http://schemas.openxmlformats.org/officeDocument/2006/relationships/hyperlink" Target="https://scikit-learn.org/stable/modules/generated/sklearn.decomposition.TruncatedSVD.html" TargetMode="External"/><Relationship Id="rId1" Type="http://schemas.openxmlformats.org/officeDocument/2006/relationships/slideLayout" Target="../slideLayouts/slideLayout8.xml"/><Relationship Id="rId6" Type="http://schemas.openxmlformats.org/officeDocument/2006/relationships/hyperlink" Target="https://plotly.com/" TargetMode="External"/><Relationship Id="rId5" Type="http://schemas.openxmlformats.org/officeDocument/2006/relationships/hyperlink" Target="https://towardsdatascience.com/my-absolute-go-to-for-sentiment-analysis-textblob-3ac3a11d524" TargetMode="External"/><Relationship Id="rId4" Type="http://schemas.openxmlformats.org/officeDocument/2006/relationships/hyperlink" Target="https://www.nltk.org/install.html" TargetMode="External"/><Relationship Id="rId9" Type="http://schemas.openxmlformats.org/officeDocument/2006/relationships/hyperlink" Target="https://esource.dbs.ie/bitstream/handle/10788/3997/hdip_ward_f_2020.pdf?sequence=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67DCB66-90CB-5D0C-B6BC-2E3D7620A6C6}"/>
              </a:ext>
            </a:extLst>
          </p:cNvPr>
          <p:cNvSpPr>
            <a:spLocks noGrp="1"/>
          </p:cNvSpPr>
          <p:nvPr>
            <p:ph type="ctrTitle"/>
          </p:nvPr>
        </p:nvSpPr>
        <p:spPr/>
        <p:txBody>
          <a:bodyPr/>
          <a:lstStyle/>
          <a:p>
            <a:r>
              <a:rPr lang="en-IN" dirty="0"/>
              <a:t>Beer Reviews Analysis</a:t>
            </a:r>
          </a:p>
        </p:txBody>
      </p:sp>
      <p:sp>
        <p:nvSpPr>
          <p:cNvPr id="5" name="Subtitle 4">
            <a:extLst>
              <a:ext uri="{FF2B5EF4-FFF2-40B4-BE49-F238E27FC236}">
                <a16:creationId xmlns:a16="http://schemas.microsoft.com/office/drawing/2014/main" xmlns="" id="{0D3602B3-740F-9A40-FCA6-52069B6DD627}"/>
              </a:ext>
            </a:extLst>
          </p:cNvPr>
          <p:cNvSpPr>
            <a:spLocks noGrp="1"/>
          </p:cNvSpPr>
          <p:nvPr>
            <p:ph type="subTitle" idx="1"/>
          </p:nvPr>
        </p:nvSpPr>
        <p:spPr>
          <a:xfrm>
            <a:off x="1021702" y="3429000"/>
            <a:ext cx="10148596" cy="727366"/>
          </a:xfrm>
        </p:spPr>
        <p:txBody>
          <a:bodyPr>
            <a:normAutofit/>
          </a:bodyPr>
          <a:lstStyle/>
          <a:p>
            <a:r>
              <a:rPr lang="en-IN" dirty="0"/>
              <a:t>A detailed insight on the Beer data for the period of 1998 to 2021</a:t>
            </a:r>
          </a:p>
        </p:txBody>
      </p:sp>
    </p:spTree>
    <p:extLst>
      <p:ext uri="{BB962C8B-B14F-4D97-AF65-F5344CB8AC3E}">
        <p14:creationId xmlns:p14="http://schemas.microsoft.com/office/powerpoint/2010/main" val="274611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6857999" y="1217314"/>
            <a:ext cx="4292082" cy="146520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To better evaluate datasets, this another novel graph on sentiment analysis distinguishes between beer style and sentiment. The topmost review count with respect to beer style is American IPA having 95%  positive reviews counts(more then 40k reviews).Whereas each beer style has one- one negative reviews.</a:t>
            </a:r>
            <a:endParaRPr lang="en-IN" sz="1400" dirty="0">
              <a:latin typeface="+mj-lt"/>
            </a:endParaRPr>
          </a:p>
        </p:txBody>
      </p:sp>
      <p:pic>
        <p:nvPicPr>
          <p:cNvPr id="21" name="Picture 20">
            <a:extLst>
              <a:ext uri="{FF2B5EF4-FFF2-40B4-BE49-F238E27FC236}">
                <a16:creationId xmlns:a16="http://schemas.microsoft.com/office/drawing/2014/main" xmlns="" id="{D1F0E2FF-69B7-43CF-3062-F46068DB6593}"/>
              </a:ext>
            </a:extLst>
          </p:cNvPr>
          <p:cNvPicPr>
            <a:picLocks noChangeAspect="1"/>
          </p:cNvPicPr>
          <p:nvPr/>
        </p:nvPicPr>
        <p:blipFill>
          <a:blip r:embed="rId2"/>
          <a:stretch>
            <a:fillRect/>
          </a:stretch>
        </p:blipFill>
        <p:spPr>
          <a:xfrm>
            <a:off x="6095999" y="3570051"/>
            <a:ext cx="5915025" cy="3287949"/>
          </a:xfrm>
          <a:prstGeom prst="rect">
            <a:avLst/>
          </a:prstGeom>
        </p:spPr>
      </p:pic>
      <p:pic>
        <p:nvPicPr>
          <p:cNvPr id="23" name="Picture 22">
            <a:extLst>
              <a:ext uri="{FF2B5EF4-FFF2-40B4-BE49-F238E27FC236}">
                <a16:creationId xmlns:a16="http://schemas.microsoft.com/office/drawing/2014/main" xmlns="" id="{7A0F2F39-4845-7086-F159-BB58700ED391}"/>
              </a:ext>
            </a:extLst>
          </p:cNvPr>
          <p:cNvPicPr>
            <a:picLocks noChangeAspect="1"/>
          </p:cNvPicPr>
          <p:nvPr/>
        </p:nvPicPr>
        <p:blipFill>
          <a:blip r:embed="rId3"/>
          <a:stretch>
            <a:fillRect/>
          </a:stretch>
        </p:blipFill>
        <p:spPr>
          <a:xfrm>
            <a:off x="209551" y="4309352"/>
            <a:ext cx="5276850" cy="2383277"/>
          </a:xfrm>
          <a:prstGeom prst="rect">
            <a:avLst/>
          </a:prstGeom>
        </p:spPr>
      </p:pic>
      <p:pic>
        <p:nvPicPr>
          <p:cNvPr id="25" name="Picture 24">
            <a:extLst>
              <a:ext uri="{FF2B5EF4-FFF2-40B4-BE49-F238E27FC236}">
                <a16:creationId xmlns:a16="http://schemas.microsoft.com/office/drawing/2014/main" xmlns="" id="{10CC8859-166C-8068-9D26-BAC977879919}"/>
              </a:ext>
            </a:extLst>
          </p:cNvPr>
          <p:cNvPicPr>
            <a:picLocks noChangeAspect="1"/>
          </p:cNvPicPr>
          <p:nvPr/>
        </p:nvPicPr>
        <p:blipFill>
          <a:blip r:embed="rId4"/>
          <a:stretch>
            <a:fillRect/>
          </a:stretch>
        </p:blipFill>
        <p:spPr>
          <a:xfrm>
            <a:off x="180975" y="1178436"/>
            <a:ext cx="5583537" cy="2926636"/>
          </a:xfrm>
          <a:prstGeom prst="rect">
            <a:avLst/>
          </a:prstGeom>
        </p:spPr>
      </p:pic>
    </p:spTree>
    <p:extLst>
      <p:ext uri="{BB962C8B-B14F-4D97-AF65-F5344CB8AC3E}">
        <p14:creationId xmlns:p14="http://schemas.microsoft.com/office/powerpoint/2010/main" val="273232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SENTIMENT Polarity</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7461115" y="1217314"/>
            <a:ext cx="3688966" cy="1439881"/>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Using Text blob, the topmost beer style having highest polarity is Vienna Larger.</a:t>
            </a:r>
          </a:p>
          <a:p>
            <a:pPr>
              <a:lnSpc>
                <a:spcPct val="107000"/>
              </a:lnSpc>
              <a:spcAft>
                <a:spcPts val="800"/>
              </a:spcAft>
            </a:pPr>
            <a:r>
              <a:rPr lang="en-US" sz="1400" dirty="0">
                <a:latin typeface="+mj-lt"/>
                <a:cs typeface="Times New Roman" panose="02020603050405020304" pitchFamily="18" charset="0"/>
              </a:rPr>
              <a:t>User written review text is collaborating in calculating the overall review score.</a:t>
            </a:r>
          </a:p>
          <a:p>
            <a:pPr>
              <a:lnSpc>
                <a:spcPct val="107000"/>
              </a:lnSpc>
              <a:spcAft>
                <a:spcPts val="800"/>
              </a:spcAft>
            </a:pPr>
            <a:endParaRPr lang="en-IN" sz="1400" dirty="0">
              <a:latin typeface="+mj-lt"/>
            </a:endParaRPr>
          </a:p>
        </p:txBody>
      </p:sp>
      <p:pic>
        <p:nvPicPr>
          <p:cNvPr id="6" name="Picture 5">
            <a:extLst>
              <a:ext uri="{FF2B5EF4-FFF2-40B4-BE49-F238E27FC236}">
                <a16:creationId xmlns:a16="http://schemas.microsoft.com/office/drawing/2014/main" xmlns="" id="{2EB33908-68A0-995A-5575-C5635AE8C06A}"/>
              </a:ext>
            </a:extLst>
          </p:cNvPr>
          <p:cNvPicPr>
            <a:picLocks noChangeAspect="1"/>
          </p:cNvPicPr>
          <p:nvPr/>
        </p:nvPicPr>
        <p:blipFill>
          <a:blip r:embed="rId2"/>
          <a:stretch>
            <a:fillRect/>
          </a:stretch>
        </p:blipFill>
        <p:spPr>
          <a:xfrm>
            <a:off x="0" y="1439694"/>
            <a:ext cx="7354111" cy="1989306"/>
          </a:xfrm>
          <a:prstGeom prst="rect">
            <a:avLst/>
          </a:prstGeom>
        </p:spPr>
      </p:pic>
      <p:pic>
        <p:nvPicPr>
          <p:cNvPr id="9" name="Picture 8">
            <a:extLst>
              <a:ext uri="{FF2B5EF4-FFF2-40B4-BE49-F238E27FC236}">
                <a16:creationId xmlns:a16="http://schemas.microsoft.com/office/drawing/2014/main" xmlns="" id="{EDF6D5AA-DA04-B0A1-270D-3BE907756DBB}"/>
              </a:ext>
            </a:extLst>
          </p:cNvPr>
          <p:cNvPicPr>
            <a:picLocks noChangeAspect="1"/>
          </p:cNvPicPr>
          <p:nvPr/>
        </p:nvPicPr>
        <p:blipFill>
          <a:blip r:embed="rId3"/>
          <a:stretch>
            <a:fillRect/>
          </a:stretch>
        </p:blipFill>
        <p:spPr>
          <a:xfrm>
            <a:off x="4562272" y="3429000"/>
            <a:ext cx="7052553" cy="3429000"/>
          </a:xfrm>
          <a:prstGeom prst="rect">
            <a:avLst/>
          </a:prstGeom>
        </p:spPr>
      </p:pic>
    </p:spTree>
    <p:extLst>
      <p:ext uri="{BB962C8B-B14F-4D97-AF65-F5344CB8AC3E}">
        <p14:creationId xmlns:p14="http://schemas.microsoft.com/office/powerpoint/2010/main" val="345308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1EB0A5-5649-9949-5292-FBA4E6CDCEFC}"/>
              </a:ext>
            </a:extLst>
          </p:cNvPr>
          <p:cNvSpPr>
            <a:spLocks noGrp="1"/>
          </p:cNvSpPr>
          <p:nvPr>
            <p:ph type="title"/>
          </p:nvPr>
        </p:nvSpPr>
        <p:spPr>
          <a:xfrm>
            <a:off x="838200" y="365125"/>
            <a:ext cx="10515600" cy="633251"/>
          </a:xfrm>
        </p:spPr>
        <p:txBody>
          <a:bodyPr>
            <a:normAutofit fontScale="90000"/>
          </a:bodyPr>
          <a:lstStyle/>
          <a:p>
            <a:pPr algn="ctr"/>
            <a:r>
              <a:rPr lang="en-IN" dirty="0"/>
              <a:t>Beer Style By Combining 2 features</a:t>
            </a:r>
          </a:p>
        </p:txBody>
      </p:sp>
      <p:sp>
        <p:nvSpPr>
          <p:cNvPr id="7" name="TextBox 6">
            <a:extLst>
              <a:ext uri="{FF2B5EF4-FFF2-40B4-BE49-F238E27FC236}">
                <a16:creationId xmlns:a16="http://schemas.microsoft.com/office/drawing/2014/main" xmlns="" id="{8200F0F9-A9E9-B5BE-FB39-44BF48C15B0D}"/>
              </a:ext>
            </a:extLst>
          </p:cNvPr>
          <p:cNvSpPr txBox="1"/>
          <p:nvPr/>
        </p:nvSpPr>
        <p:spPr>
          <a:xfrm>
            <a:off x="7383295" y="1217314"/>
            <a:ext cx="3766786" cy="1004186"/>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There is another approach as combined most important features are aroma and taste rating their  average and combination of features average rating provides highly rated beer styles.</a:t>
            </a:r>
            <a:endParaRPr lang="en-IN" sz="1400" dirty="0">
              <a:latin typeface="+mj-lt"/>
            </a:endParaRPr>
          </a:p>
        </p:txBody>
      </p:sp>
      <p:pic>
        <p:nvPicPr>
          <p:cNvPr id="3" name="Picture 2">
            <a:extLst>
              <a:ext uri="{FF2B5EF4-FFF2-40B4-BE49-F238E27FC236}">
                <a16:creationId xmlns:a16="http://schemas.microsoft.com/office/drawing/2014/main" xmlns="" id="{D1B639DD-3030-601B-2726-F463B2F48E4C}"/>
              </a:ext>
            </a:extLst>
          </p:cNvPr>
          <p:cNvPicPr>
            <a:picLocks noChangeAspect="1"/>
          </p:cNvPicPr>
          <p:nvPr/>
        </p:nvPicPr>
        <p:blipFill>
          <a:blip r:embed="rId2"/>
          <a:stretch>
            <a:fillRect/>
          </a:stretch>
        </p:blipFill>
        <p:spPr>
          <a:xfrm>
            <a:off x="290513" y="1994170"/>
            <a:ext cx="7092782" cy="4387579"/>
          </a:xfrm>
          <a:prstGeom prst="rect">
            <a:avLst/>
          </a:prstGeom>
        </p:spPr>
      </p:pic>
    </p:spTree>
    <p:extLst>
      <p:ext uri="{BB962C8B-B14F-4D97-AF65-F5344CB8AC3E}">
        <p14:creationId xmlns:p14="http://schemas.microsoft.com/office/powerpoint/2010/main" val="253098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4889208" cy="681134"/>
          </a:xfrm>
        </p:spPr>
        <p:txBody>
          <a:bodyPr>
            <a:normAutofit fontScale="90000"/>
          </a:bodyPr>
          <a:lstStyle/>
          <a:p>
            <a:r>
              <a:rPr lang="en-IN" dirty="0"/>
              <a:t>Top beers Recommended based on reviews</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5"/>
            <a:ext cx="3932237" cy="5541113"/>
          </a:xfrm>
        </p:spPr>
        <p:txBody>
          <a:bodyPr>
            <a:noAutofit/>
          </a:bodyPr>
          <a:lstStyle/>
          <a:p>
            <a:r>
              <a:rPr lang="en-US" sz="1500" dirty="0">
                <a:solidFill>
                  <a:srgbClr val="000000"/>
                </a:solidFill>
                <a:latin typeface="Calibri Light" panose="020F0302020204030204" pitchFamily="34" charset="0"/>
              </a:rPr>
              <a:t>Simple recommendation based on the highest overall average rating with reviews more than 1000.</a:t>
            </a:r>
          </a:p>
        </p:txBody>
      </p:sp>
      <p:sp>
        <p:nvSpPr>
          <p:cNvPr id="7" name="TextBox 6">
            <a:extLst>
              <a:ext uri="{FF2B5EF4-FFF2-40B4-BE49-F238E27FC236}">
                <a16:creationId xmlns:a16="http://schemas.microsoft.com/office/drawing/2014/main" xmlns="" id="{00D35D7C-D03F-47ED-E2B3-F7379503C5FF}"/>
              </a:ext>
            </a:extLst>
          </p:cNvPr>
          <p:cNvSpPr txBox="1"/>
          <p:nvPr/>
        </p:nvSpPr>
        <p:spPr>
          <a:xfrm>
            <a:off x="4998065" y="5416688"/>
            <a:ext cx="7187715" cy="553998"/>
          </a:xfrm>
          <a:prstGeom prst="rect">
            <a:avLst/>
          </a:prstGeom>
          <a:noFill/>
        </p:spPr>
        <p:txBody>
          <a:bodyPr wrap="square" rtlCol="0">
            <a:spAutoFit/>
          </a:bodyPr>
          <a:lstStyle/>
          <a:p>
            <a:r>
              <a:rPr lang="en-US" sz="1500" dirty="0">
                <a:solidFill>
                  <a:srgbClr val="000000"/>
                </a:solidFill>
                <a:latin typeface="Calibri Light" panose="020F0302020204030204" pitchFamily="34" charset="0"/>
              </a:rPr>
              <a:t>It is observed that by averaging review aroma and review taste gives slightly different beer .But the top beer is same as Founder KBS.</a:t>
            </a:r>
            <a:endParaRPr lang="en-IN" sz="1500" dirty="0">
              <a:solidFill>
                <a:srgbClr val="000000"/>
              </a:solidFill>
              <a:latin typeface="Calibri Light" panose="020F0302020204030204" pitchFamily="34" charset="0"/>
            </a:endParaRPr>
          </a:p>
        </p:txBody>
      </p:sp>
      <p:pic>
        <p:nvPicPr>
          <p:cNvPr id="9" name="Picture 8">
            <a:extLst>
              <a:ext uri="{FF2B5EF4-FFF2-40B4-BE49-F238E27FC236}">
                <a16:creationId xmlns:a16="http://schemas.microsoft.com/office/drawing/2014/main" xmlns="" id="{9BCAE38A-F114-346F-630E-90FE2892F58D}"/>
              </a:ext>
            </a:extLst>
          </p:cNvPr>
          <p:cNvPicPr>
            <a:picLocks noChangeAspect="1"/>
          </p:cNvPicPr>
          <p:nvPr/>
        </p:nvPicPr>
        <p:blipFill>
          <a:blip r:embed="rId2"/>
          <a:stretch>
            <a:fillRect/>
          </a:stretch>
        </p:blipFill>
        <p:spPr>
          <a:xfrm>
            <a:off x="4609737" y="1139604"/>
            <a:ext cx="7403924" cy="3753409"/>
          </a:xfrm>
          <a:prstGeom prst="rect">
            <a:avLst/>
          </a:prstGeom>
        </p:spPr>
      </p:pic>
      <p:pic>
        <p:nvPicPr>
          <p:cNvPr id="11" name="Picture 10">
            <a:extLst>
              <a:ext uri="{FF2B5EF4-FFF2-40B4-BE49-F238E27FC236}">
                <a16:creationId xmlns:a16="http://schemas.microsoft.com/office/drawing/2014/main" xmlns="" id="{CC17CC39-3802-04D5-3155-6B52B75D261F}"/>
              </a:ext>
            </a:extLst>
          </p:cNvPr>
          <p:cNvPicPr>
            <a:picLocks noChangeAspect="1"/>
          </p:cNvPicPr>
          <p:nvPr/>
        </p:nvPicPr>
        <p:blipFill>
          <a:blip r:embed="rId3"/>
          <a:stretch>
            <a:fillRect/>
          </a:stretch>
        </p:blipFill>
        <p:spPr>
          <a:xfrm>
            <a:off x="473617" y="1867712"/>
            <a:ext cx="4074473" cy="2441642"/>
          </a:xfrm>
          <a:prstGeom prst="rect">
            <a:avLst/>
          </a:prstGeom>
        </p:spPr>
      </p:pic>
      <p:pic>
        <p:nvPicPr>
          <p:cNvPr id="5" name="Picture 4">
            <a:extLst>
              <a:ext uri="{FF2B5EF4-FFF2-40B4-BE49-F238E27FC236}">
                <a16:creationId xmlns:a16="http://schemas.microsoft.com/office/drawing/2014/main" xmlns="" id="{75F6C70D-0175-E5B0-4B9C-89FF70E05005}"/>
              </a:ext>
            </a:extLst>
          </p:cNvPr>
          <p:cNvPicPr>
            <a:picLocks noChangeAspect="1"/>
          </p:cNvPicPr>
          <p:nvPr/>
        </p:nvPicPr>
        <p:blipFill>
          <a:blip r:embed="rId4"/>
          <a:stretch>
            <a:fillRect/>
          </a:stretch>
        </p:blipFill>
        <p:spPr>
          <a:xfrm>
            <a:off x="466725" y="4406630"/>
            <a:ext cx="3923409" cy="2218608"/>
          </a:xfrm>
          <a:prstGeom prst="rect">
            <a:avLst/>
          </a:prstGeom>
        </p:spPr>
      </p:pic>
    </p:spTree>
    <p:extLst>
      <p:ext uri="{BB962C8B-B14F-4D97-AF65-F5344CB8AC3E}">
        <p14:creationId xmlns:p14="http://schemas.microsoft.com/office/powerpoint/2010/main" val="242521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IN" dirty="0"/>
              <a:t>Top beers Recommended based on reviews</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2" y="1139605"/>
            <a:ext cx="3956147" cy="1924608"/>
          </a:xfrm>
        </p:spPr>
        <p:txBody>
          <a:bodyPr>
            <a:noAutofit/>
          </a:bodyPr>
          <a:lstStyle/>
          <a:p>
            <a:r>
              <a:rPr lang="en-US" sz="1500" dirty="0">
                <a:solidFill>
                  <a:srgbClr val="000000"/>
                </a:solidFill>
                <a:latin typeface="Calibri Light" panose="020F0302020204030204" pitchFamily="34" charset="0"/>
              </a:rPr>
              <a:t>From the review count it is concluded that the topmost beer name having rating between 4 to 4.5. There is a large amount of beers review lies between 3 to 4.5 with is average beers.</a:t>
            </a:r>
          </a:p>
          <a:p>
            <a:r>
              <a:rPr lang="en-US" sz="1500" dirty="0">
                <a:solidFill>
                  <a:srgbClr val="000000"/>
                </a:solidFill>
                <a:latin typeface="Calibri Light" panose="020F0302020204030204" pitchFamily="34" charset="0"/>
              </a:rPr>
              <a:t>So, we can say that high rated beers  having review counts in the range of 2.5 k.</a:t>
            </a:r>
            <a:r>
              <a:rPr lang="en-US" sz="1600" dirty="0">
                <a:latin typeface="+mj-lt"/>
                <a:cs typeface="Times New Roman" panose="02020603050405020304" pitchFamily="18" charset="0"/>
              </a:rPr>
              <a:t> Whereas the top beer names are Sierrea Naveda celebreation,Pale,Founders.</a:t>
            </a:r>
            <a:endParaRPr lang="en-IN"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pic>
        <p:nvPicPr>
          <p:cNvPr id="5" name="Picture 4">
            <a:extLst>
              <a:ext uri="{FF2B5EF4-FFF2-40B4-BE49-F238E27FC236}">
                <a16:creationId xmlns:a16="http://schemas.microsoft.com/office/drawing/2014/main" xmlns="" id="{AB69D940-2A5F-73E3-D9DE-A66C4F766C20}"/>
              </a:ext>
            </a:extLst>
          </p:cNvPr>
          <p:cNvPicPr>
            <a:picLocks noChangeAspect="1"/>
          </p:cNvPicPr>
          <p:nvPr/>
        </p:nvPicPr>
        <p:blipFill>
          <a:blip r:embed="rId2"/>
          <a:stretch>
            <a:fillRect/>
          </a:stretch>
        </p:blipFill>
        <p:spPr>
          <a:xfrm>
            <a:off x="710119" y="3064213"/>
            <a:ext cx="5505856" cy="3307404"/>
          </a:xfrm>
          <a:prstGeom prst="rect">
            <a:avLst/>
          </a:prstGeom>
        </p:spPr>
      </p:pic>
      <p:pic>
        <p:nvPicPr>
          <p:cNvPr id="6" name="Picture 5">
            <a:extLst>
              <a:ext uri="{FF2B5EF4-FFF2-40B4-BE49-F238E27FC236}">
                <a16:creationId xmlns:a16="http://schemas.microsoft.com/office/drawing/2014/main" xmlns="" id="{4365426A-94CF-CF3D-C58A-62C31EFB8AD7}"/>
              </a:ext>
            </a:extLst>
          </p:cNvPr>
          <p:cNvPicPr>
            <a:picLocks noChangeAspect="1"/>
          </p:cNvPicPr>
          <p:nvPr/>
        </p:nvPicPr>
        <p:blipFill>
          <a:blip r:embed="rId3"/>
          <a:stretch>
            <a:fillRect/>
          </a:stretch>
        </p:blipFill>
        <p:spPr>
          <a:xfrm>
            <a:off x="5561385" y="997086"/>
            <a:ext cx="6277178" cy="2718880"/>
          </a:xfrm>
          <a:prstGeom prst="rect">
            <a:avLst/>
          </a:prstGeom>
        </p:spPr>
      </p:pic>
    </p:spTree>
    <p:extLst>
      <p:ext uri="{BB962C8B-B14F-4D97-AF65-F5344CB8AC3E}">
        <p14:creationId xmlns:p14="http://schemas.microsoft.com/office/powerpoint/2010/main" val="285142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fontScale="90000"/>
          </a:bodyPr>
          <a:lstStyle/>
          <a:p>
            <a:r>
              <a:rPr lang="en-US" dirty="0"/>
              <a:t>R</a:t>
            </a:r>
            <a:r>
              <a:rPr lang="en-IN" dirty="0"/>
              <a:t>recommendation based on Collaborative filtering</a:t>
            </a:r>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2" y="1139604"/>
            <a:ext cx="5286375" cy="4949911"/>
          </a:xfrm>
        </p:spPr>
        <p:txBody>
          <a:bodyPr>
            <a:noAutofit/>
          </a:bodyPr>
          <a:lstStyle/>
          <a:p>
            <a:r>
              <a:rPr lang="en-US" sz="1500" dirty="0">
                <a:solidFill>
                  <a:srgbClr val="000000"/>
                </a:solidFill>
                <a:latin typeface="Calibri Light" panose="020F0302020204030204" pitchFamily="34" charset="0"/>
              </a:rPr>
              <a:t>Collaborative Filtering (CF), CF utilizes past transactions or user behavior to find connections or similarities between users and products. Trying to find beer that are similar to one another based on how collective user base have rated these beers or find users who are similar based on the beers that they have mutually rated similarly.</a:t>
            </a:r>
          </a:p>
          <a:p>
            <a:r>
              <a:rPr lang="en-US" sz="1500" dirty="0">
                <a:solidFill>
                  <a:srgbClr val="000000"/>
                </a:solidFill>
                <a:latin typeface="Calibri Light" panose="020F0302020204030204" pitchFamily="34" charset="0"/>
              </a:rPr>
              <a:t>To improve results of the recommender, the beers in the bottom 10 percent in terms of average rating and review counts were removed. This removed about 20% of the beers, bringing the unique beer count from 4964 to 3959. Surprise Library is used for building recommender systems. In this case, the </a:t>
            </a:r>
            <a:r>
              <a:rPr lang="en-US" sz="1500" b="1" dirty="0">
                <a:solidFill>
                  <a:srgbClr val="000000"/>
                </a:solidFill>
                <a:latin typeface="Calibri Light" panose="020F0302020204030204" pitchFamily="34" charset="0"/>
              </a:rPr>
              <a:t>KNN  with means  (cross validation)</a:t>
            </a:r>
            <a:r>
              <a:rPr lang="en-US" sz="1500" dirty="0">
                <a:solidFill>
                  <a:srgbClr val="000000"/>
                </a:solidFill>
                <a:latin typeface="Calibri Light" panose="020F0302020204030204" pitchFamily="34" charset="0"/>
              </a:rPr>
              <a:t>prediction algorithm was used. </a:t>
            </a:r>
          </a:p>
          <a:p>
            <a:r>
              <a:rPr lang="en-US" sz="1500" dirty="0">
                <a:solidFill>
                  <a:srgbClr val="000000"/>
                </a:solidFill>
                <a:latin typeface="Calibri Light" panose="020F0302020204030204" pitchFamily="34" charset="0"/>
              </a:rPr>
              <a:t>The sim_options allows you to specific the type of similarity measure to use, for example, Pearson vs. cosine distance vs. mean squared distance. ‘User based = False’ indicates that this is item-item similarity and not user-user similarity.</a:t>
            </a:r>
          </a:p>
          <a:p>
            <a:r>
              <a:rPr lang="en-US" sz="1500" dirty="0">
                <a:solidFill>
                  <a:srgbClr val="000000"/>
                </a:solidFill>
                <a:latin typeface="Calibri Light" panose="020F0302020204030204" pitchFamily="34" charset="0"/>
              </a:rPr>
              <a:t>Running the evaluate method will return a 5-fold cross validation with the specified metric(s). This measures how well the algorithm predicts a missing rating against the actual rating. For this beer recommender, the RMSE (root mean square error) was 3.</a:t>
            </a:r>
          </a:p>
        </p:txBody>
      </p:sp>
      <p:pic>
        <p:nvPicPr>
          <p:cNvPr id="6" name="Picture 5">
            <a:extLst>
              <a:ext uri="{FF2B5EF4-FFF2-40B4-BE49-F238E27FC236}">
                <a16:creationId xmlns:a16="http://schemas.microsoft.com/office/drawing/2014/main" xmlns="" id="{0C5F118B-30A9-C06B-470B-DF993087C663}"/>
              </a:ext>
            </a:extLst>
          </p:cNvPr>
          <p:cNvPicPr>
            <a:picLocks noChangeAspect="1"/>
          </p:cNvPicPr>
          <p:nvPr/>
        </p:nvPicPr>
        <p:blipFill>
          <a:blip r:embed="rId2"/>
          <a:stretch>
            <a:fillRect/>
          </a:stretch>
        </p:blipFill>
        <p:spPr>
          <a:xfrm>
            <a:off x="6096000" y="1272215"/>
            <a:ext cx="5286375" cy="904209"/>
          </a:xfrm>
          <a:prstGeom prst="rect">
            <a:avLst/>
          </a:prstGeom>
        </p:spPr>
      </p:pic>
      <p:pic>
        <p:nvPicPr>
          <p:cNvPr id="8" name="Picture 7">
            <a:extLst>
              <a:ext uri="{FF2B5EF4-FFF2-40B4-BE49-F238E27FC236}">
                <a16:creationId xmlns:a16="http://schemas.microsoft.com/office/drawing/2014/main" xmlns="" id="{3B527822-4444-3F2A-00F9-F0A56B79B5C4}"/>
              </a:ext>
            </a:extLst>
          </p:cNvPr>
          <p:cNvPicPr>
            <a:picLocks noChangeAspect="1"/>
          </p:cNvPicPr>
          <p:nvPr/>
        </p:nvPicPr>
        <p:blipFill>
          <a:blip r:embed="rId3"/>
          <a:stretch>
            <a:fillRect/>
          </a:stretch>
        </p:blipFill>
        <p:spPr>
          <a:xfrm>
            <a:off x="6289775" y="3181736"/>
            <a:ext cx="4619625" cy="1853644"/>
          </a:xfrm>
          <a:prstGeom prst="rect">
            <a:avLst/>
          </a:prstGeom>
        </p:spPr>
      </p:pic>
      <p:pic>
        <p:nvPicPr>
          <p:cNvPr id="10" name="Picture 9">
            <a:extLst>
              <a:ext uri="{FF2B5EF4-FFF2-40B4-BE49-F238E27FC236}">
                <a16:creationId xmlns:a16="http://schemas.microsoft.com/office/drawing/2014/main" xmlns="" id="{596AFD81-B285-0EB2-3BD9-FF02EAA43782}"/>
              </a:ext>
            </a:extLst>
          </p:cNvPr>
          <p:cNvPicPr>
            <a:picLocks noChangeAspect="1"/>
          </p:cNvPicPr>
          <p:nvPr/>
        </p:nvPicPr>
        <p:blipFill>
          <a:blip r:embed="rId4"/>
          <a:stretch>
            <a:fillRect/>
          </a:stretch>
        </p:blipFill>
        <p:spPr>
          <a:xfrm>
            <a:off x="5822005" y="2402132"/>
            <a:ext cx="6248400" cy="666750"/>
          </a:xfrm>
          <a:prstGeom prst="rect">
            <a:avLst/>
          </a:prstGeom>
        </p:spPr>
      </p:pic>
    </p:spTree>
    <p:extLst>
      <p:ext uri="{BB962C8B-B14F-4D97-AF65-F5344CB8AC3E}">
        <p14:creationId xmlns:p14="http://schemas.microsoft.com/office/powerpoint/2010/main" val="199751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US" dirty="0"/>
              <a:t>                    Similar beer drinkers</a:t>
            </a:r>
            <a:endParaRPr lang="en-IN" dirty="0"/>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4"/>
            <a:ext cx="5104012" cy="1846787"/>
          </a:xfrm>
        </p:spPr>
        <p:txBody>
          <a:bodyPr>
            <a:noAutofit/>
          </a:bodyPr>
          <a:lstStyle/>
          <a:p>
            <a:r>
              <a:rPr lang="en-US" sz="1500" dirty="0">
                <a:solidFill>
                  <a:srgbClr val="000000"/>
                </a:solidFill>
                <a:latin typeface="Calibri Light" panose="020F0302020204030204" pitchFamily="34" charset="0"/>
              </a:rPr>
              <a:t>Recommended users which are similar in terms of (taste, review)</a:t>
            </a:r>
          </a:p>
          <a:p>
            <a:r>
              <a:rPr lang="en-US" sz="1500" dirty="0">
                <a:solidFill>
                  <a:srgbClr val="000000"/>
                </a:solidFill>
                <a:latin typeface="Calibri Light" panose="020F0302020204030204" pitchFamily="34" charset="0"/>
              </a:rPr>
              <a:t>Using KNN find similar neighbors.</a:t>
            </a:r>
          </a:p>
          <a:p>
            <a:r>
              <a:rPr lang="en-US" sz="1500" dirty="0">
                <a:solidFill>
                  <a:srgbClr val="000000"/>
                </a:solidFill>
                <a:latin typeface="Calibri Light" panose="020F0302020204030204" pitchFamily="34" charset="0"/>
              </a:rPr>
              <a:t>The sim_options allows you to specific the type of similarity measure to use, cosine. ‘User based = True’ indicates that this is user-user similarity.</a:t>
            </a:r>
          </a:p>
        </p:txBody>
      </p:sp>
      <p:pic>
        <p:nvPicPr>
          <p:cNvPr id="12" name="Picture 11">
            <a:extLst>
              <a:ext uri="{FF2B5EF4-FFF2-40B4-BE49-F238E27FC236}">
                <a16:creationId xmlns:a16="http://schemas.microsoft.com/office/drawing/2014/main" xmlns="" id="{7AF48EFB-2728-5184-E959-4FE1370AEF51}"/>
              </a:ext>
            </a:extLst>
          </p:cNvPr>
          <p:cNvPicPr>
            <a:picLocks noChangeAspect="1"/>
          </p:cNvPicPr>
          <p:nvPr/>
        </p:nvPicPr>
        <p:blipFill>
          <a:blip r:embed="rId2"/>
          <a:stretch>
            <a:fillRect/>
          </a:stretch>
        </p:blipFill>
        <p:spPr>
          <a:xfrm>
            <a:off x="7760444" y="1987838"/>
            <a:ext cx="2838450" cy="495300"/>
          </a:xfrm>
          <a:prstGeom prst="rect">
            <a:avLst/>
          </a:prstGeom>
        </p:spPr>
      </p:pic>
      <p:pic>
        <p:nvPicPr>
          <p:cNvPr id="14" name="Picture 13">
            <a:extLst>
              <a:ext uri="{FF2B5EF4-FFF2-40B4-BE49-F238E27FC236}">
                <a16:creationId xmlns:a16="http://schemas.microsoft.com/office/drawing/2014/main" xmlns="" id="{916F7459-D642-61E4-F3AB-5C327BA25A4C}"/>
              </a:ext>
            </a:extLst>
          </p:cNvPr>
          <p:cNvPicPr>
            <a:picLocks noChangeAspect="1"/>
          </p:cNvPicPr>
          <p:nvPr/>
        </p:nvPicPr>
        <p:blipFill>
          <a:blip r:embed="rId3"/>
          <a:stretch>
            <a:fillRect/>
          </a:stretch>
        </p:blipFill>
        <p:spPr>
          <a:xfrm>
            <a:off x="7490064" y="2414329"/>
            <a:ext cx="3924300" cy="447675"/>
          </a:xfrm>
          <a:prstGeom prst="rect">
            <a:avLst/>
          </a:prstGeom>
        </p:spPr>
      </p:pic>
    </p:spTree>
    <p:extLst>
      <p:ext uri="{BB962C8B-B14F-4D97-AF65-F5344CB8AC3E}">
        <p14:creationId xmlns:p14="http://schemas.microsoft.com/office/powerpoint/2010/main" val="250199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334AC-E0F3-EECA-F6EE-2181E1010629}"/>
              </a:ext>
            </a:extLst>
          </p:cNvPr>
          <p:cNvSpPr>
            <a:spLocks noGrp="1"/>
          </p:cNvSpPr>
          <p:nvPr>
            <p:ph type="title"/>
          </p:nvPr>
        </p:nvSpPr>
        <p:spPr>
          <a:xfrm>
            <a:off x="615853" y="232762"/>
            <a:ext cx="7856938" cy="681134"/>
          </a:xfrm>
        </p:spPr>
        <p:txBody>
          <a:bodyPr>
            <a:normAutofit/>
          </a:bodyPr>
          <a:lstStyle/>
          <a:p>
            <a:r>
              <a:rPr lang="en-US" dirty="0"/>
              <a:t> References</a:t>
            </a:r>
            <a:endParaRPr lang="en-IN" dirty="0"/>
          </a:p>
        </p:txBody>
      </p:sp>
      <p:sp>
        <p:nvSpPr>
          <p:cNvPr id="4" name="Text Placeholder 3">
            <a:extLst>
              <a:ext uri="{FF2B5EF4-FFF2-40B4-BE49-F238E27FC236}">
                <a16:creationId xmlns:a16="http://schemas.microsoft.com/office/drawing/2014/main" xmlns="" id="{5EBC900F-3D7F-48E1-9328-01DDCE62E8D1}"/>
              </a:ext>
            </a:extLst>
          </p:cNvPr>
          <p:cNvSpPr>
            <a:spLocks noGrp="1"/>
          </p:cNvSpPr>
          <p:nvPr>
            <p:ph type="body" sz="half" idx="2"/>
          </p:nvPr>
        </p:nvSpPr>
        <p:spPr>
          <a:xfrm>
            <a:off x="615853" y="1139604"/>
            <a:ext cx="8965892" cy="3422668"/>
          </a:xfrm>
        </p:spPr>
        <p:txBody>
          <a:bodyPr>
            <a:noAutofit/>
          </a:bodyPr>
          <a:lstStyle/>
          <a:p>
            <a:r>
              <a:rPr lang="en-US" sz="1500" dirty="0">
                <a:solidFill>
                  <a:srgbClr val="000000"/>
                </a:solidFill>
                <a:latin typeface="Calibri Light" panose="020F0302020204030204" pitchFamily="34" charset="0"/>
                <a:hlinkClick r:id="rId2"/>
              </a:rPr>
              <a:t>https://scikit-learn.org/stable/modules/generated/sklearn.decomposition.TruncatedSVD.html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3"/>
              </a:rPr>
              <a:t>https://surprise.readthedocs.io/en/stable/index.html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4"/>
              </a:rPr>
              <a:t>https://www.nltk.org/install.html</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5"/>
              </a:rPr>
              <a:t>https://towardsdatascience.com/my-absolute-go-to-for-sentiment-analysis-textblob-3ac3a11d524</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6"/>
              </a:rPr>
              <a:t>https://plotly.com/</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7"/>
              </a:rPr>
              <a:t>https://joss.theoj.org/papers/10.21105/joss.02174.pdf</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8"/>
              </a:rPr>
              <a:t>https://dl.acm.org/doi/abs/10.1145/3018661.3018665</a:t>
            </a:r>
            <a:endParaRPr lang="en-US" sz="1500" dirty="0">
              <a:solidFill>
                <a:srgbClr val="000000"/>
              </a:solidFill>
              <a:latin typeface="Calibri Light" panose="020F0302020204030204" pitchFamily="34" charset="0"/>
            </a:endParaRPr>
          </a:p>
          <a:p>
            <a:r>
              <a:rPr lang="en-US" sz="1500" dirty="0">
                <a:solidFill>
                  <a:srgbClr val="000000"/>
                </a:solidFill>
                <a:latin typeface="Calibri Light" panose="020F0302020204030204" pitchFamily="34" charset="0"/>
                <a:hlinkClick r:id="rId9"/>
              </a:rPr>
              <a:t>https://esource.dbs.ie/bitstream/handle/10788/3997/hdip_ward_f_2020.pdf?sequence=1</a:t>
            </a:r>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a:p>
            <a:endParaRPr lang="en-US" sz="1500" dirty="0">
              <a:solidFill>
                <a:srgbClr val="000000"/>
              </a:solidFill>
              <a:latin typeface="Calibri Light" panose="020F0302020204030204" pitchFamily="34" charset="0"/>
            </a:endParaRPr>
          </a:p>
        </p:txBody>
      </p:sp>
    </p:spTree>
    <p:extLst>
      <p:ext uri="{BB962C8B-B14F-4D97-AF65-F5344CB8AC3E}">
        <p14:creationId xmlns:p14="http://schemas.microsoft.com/office/powerpoint/2010/main" val="38649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2031325"/>
          </a:xfrm>
          <a:prstGeom prst="rect">
            <a:avLst/>
          </a:prstGeom>
          <a:noFill/>
        </p:spPr>
        <p:txBody>
          <a:bodyPr wrap="square" lIns="91440" tIns="45720" rIns="91440" bIns="45720" rtlCol="0" anchor="t">
            <a:spAutoFit/>
          </a:bodyPr>
          <a:lstStyle/>
          <a:p>
            <a:r>
              <a:rPr lang="en-US" sz="1400" dirty="0">
                <a:effectLst/>
                <a:latin typeface="+mj-lt"/>
                <a:ea typeface="Calibri" panose="020F0502020204030204" pitchFamily="34" charset="0"/>
                <a:cs typeface="Times New Roman" panose="02020603050405020304" pitchFamily="18" charset="0"/>
              </a:rPr>
              <a:t>Based on most review count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35,140,132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US" sz="1400" dirty="0">
              <a:latin typeface="+mj-lt"/>
              <a:ea typeface="Calibri" panose="020F0502020204030204" pitchFamily="34" charset="0"/>
              <a:cs typeface="Times New Roman" panose="02020603050405020304" pitchFamily="18" charset="0"/>
            </a:endParaRPr>
          </a:p>
          <a:p>
            <a:r>
              <a:rPr lang="en-US" sz="1400" dirty="0">
                <a:effectLst/>
                <a:latin typeface="+mj-lt"/>
                <a:ea typeface="Calibri" panose="020F0502020204030204" pitchFamily="34" charset="0"/>
                <a:cs typeface="Times New Roman" panose="02020603050405020304" pitchFamily="18" charset="0"/>
              </a:rPr>
              <a:t>By s</a:t>
            </a:r>
            <a:r>
              <a:rPr lang="en-US" sz="1400" dirty="0">
                <a:latin typeface="+mj-lt"/>
                <a:cs typeface="Times New Roman" panose="02020603050405020304" pitchFamily="18" charset="0"/>
              </a:rPr>
              <a:t>imply finding strongest beers by alcohol beverage percent</a:t>
            </a:r>
            <a:r>
              <a:rPr lang="en-US" sz="1400" dirty="0">
                <a:effectLst/>
                <a:latin typeface="+mj-lt"/>
                <a:ea typeface="Calibri" panose="020F0502020204030204" pitchFamily="34" charset="0"/>
                <a:cs typeface="Times New Roman" panose="02020603050405020304" pitchFamily="18" charset="0"/>
              </a:rPr>
              <a:t> the brewery </a:t>
            </a:r>
            <a:r>
              <a:rPr lang="en-US" sz="1400" dirty="0">
                <a:latin typeface="+mj-lt"/>
                <a:ea typeface="Calibri" panose="020F0502020204030204" pitchFamily="34" charset="0"/>
                <a:cs typeface="Times New Roman" panose="02020603050405020304" pitchFamily="18" charset="0"/>
              </a:rPr>
              <a:t>‘</a:t>
            </a:r>
            <a:r>
              <a:rPr lang="en-US" sz="1400" dirty="0">
                <a:effectLst/>
                <a:latin typeface="+mj-lt"/>
                <a:ea typeface="Calibri" panose="020F0502020204030204" pitchFamily="34" charset="0"/>
                <a:cs typeface="Times New Roman" panose="02020603050405020304" pitchFamily="18" charset="0"/>
              </a:rPr>
              <a:t>s are  6513,35,16866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16" name="Picture 15">
            <a:extLst>
              <a:ext uri="{FF2B5EF4-FFF2-40B4-BE49-F238E27FC236}">
                <a16:creationId xmlns:a16="http://schemas.microsoft.com/office/drawing/2014/main" xmlns="" id="{FC7CD185-56BF-1CFE-A15C-EAD09A269BAB}"/>
              </a:ext>
            </a:extLst>
          </p:cNvPr>
          <p:cNvPicPr>
            <a:picLocks noChangeAspect="1"/>
          </p:cNvPicPr>
          <p:nvPr/>
        </p:nvPicPr>
        <p:blipFill>
          <a:blip r:embed="rId2"/>
          <a:stretch>
            <a:fillRect/>
          </a:stretch>
        </p:blipFill>
        <p:spPr>
          <a:xfrm>
            <a:off x="6780179" y="3984301"/>
            <a:ext cx="5087566" cy="2679146"/>
          </a:xfrm>
          <a:prstGeom prst="rect">
            <a:avLst/>
          </a:prstGeom>
        </p:spPr>
      </p:pic>
      <p:pic>
        <p:nvPicPr>
          <p:cNvPr id="20" name="Picture 19">
            <a:extLst>
              <a:ext uri="{FF2B5EF4-FFF2-40B4-BE49-F238E27FC236}">
                <a16:creationId xmlns:a16="http://schemas.microsoft.com/office/drawing/2014/main" xmlns="" id="{A5151F2A-5BCE-72A9-D21E-F9A9CA9BDC6A}"/>
              </a:ext>
            </a:extLst>
          </p:cNvPr>
          <p:cNvPicPr>
            <a:picLocks noChangeAspect="1"/>
          </p:cNvPicPr>
          <p:nvPr/>
        </p:nvPicPr>
        <p:blipFill>
          <a:blip r:embed="rId3"/>
          <a:stretch>
            <a:fillRect/>
          </a:stretch>
        </p:blipFill>
        <p:spPr>
          <a:xfrm>
            <a:off x="324256" y="4180471"/>
            <a:ext cx="6172946" cy="2482975"/>
          </a:xfrm>
          <a:prstGeom prst="rect">
            <a:avLst/>
          </a:prstGeom>
        </p:spPr>
      </p:pic>
      <p:pic>
        <p:nvPicPr>
          <p:cNvPr id="23" name="Picture 22">
            <a:extLst>
              <a:ext uri="{FF2B5EF4-FFF2-40B4-BE49-F238E27FC236}">
                <a16:creationId xmlns:a16="http://schemas.microsoft.com/office/drawing/2014/main" xmlns="" id="{4583C4DF-7FA0-14F5-0323-F51DC63E9A89}"/>
              </a:ext>
            </a:extLst>
          </p:cNvPr>
          <p:cNvPicPr>
            <a:picLocks noChangeAspect="1"/>
          </p:cNvPicPr>
          <p:nvPr/>
        </p:nvPicPr>
        <p:blipFill>
          <a:blip r:embed="rId4"/>
          <a:stretch>
            <a:fillRect/>
          </a:stretch>
        </p:blipFill>
        <p:spPr>
          <a:xfrm>
            <a:off x="5809790" y="1079175"/>
            <a:ext cx="6545186" cy="2568698"/>
          </a:xfrm>
          <a:prstGeom prst="rect">
            <a:avLst/>
          </a:prstGeom>
        </p:spPr>
      </p:pic>
    </p:spTree>
    <p:extLst>
      <p:ext uri="{BB962C8B-B14F-4D97-AF65-F5344CB8AC3E}">
        <p14:creationId xmlns:p14="http://schemas.microsoft.com/office/powerpoint/2010/main" val="152495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 (Mean, Median)</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1600438"/>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simple statistical techniques used to find out top breweries by Mean, Median And Average.</a:t>
            </a:r>
          </a:p>
          <a:p>
            <a:r>
              <a:rPr lang="en-US" sz="1400" dirty="0">
                <a:latin typeface="+mj-lt"/>
                <a:ea typeface="Calibri" panose="020F0502020204030204" pitchFamily="34" charset="0"/>
                <a:cs typeface="Times New Roman" panose="02020603050405020304" pitchFamily="18" charset="0"/>
              </a:rPr>
              <a:t>Using mean ABV the top breweries are </a:t>
            </a:r>
          </a:p>
          <a:p>
            <a:r>
              <a:rPr lang="en-US" sz="1400" dirty="0">
                <a:latin typeface="+mj-lt"/>
                <a:ea typeface="Calibri" panose="020F0502020204030204" pitchFamily="34" charset="0"/>
                <a:cs typeface="Times New Roman" panose="02020603050405020304" pitchFamily="18" charset="0"/>
              </a:rPr>
              <a:t>6513,396,396</a:t>
            </a:r>
            <a:r>
              <a:rPr lang="en-US" sz="1400" dirty="0">
                <a:effectLst/>
                <a:latin typeface="+mj-lt"/>
                <a:ea typeface="Calibri" panose="020F0502020204030204" pitchFamily="34" charset="0"/>
                <a:cs typeface="Times New Roman" panose="02020603050405020304" pitchFamily="18" charset="0"/>
              </a:rPr>
              <a:t> are the top breweries .</a:t>
            </a:r>
            <a:endParaRPr lang="en-US" sz="1400" dirty="0">
              <a:latin typeface="+mj-lt"/>
              <a:cs typeface="Times New Roman" panose="02020603050405020304" pitchFamily="18" charset="0"/>
            </a:endParaRPr>
          </a:p>
          <a:p>
            <a:r>
              <a:rPr lang="en-IN" sz="1400" dirty="0">
                <a:latin typeface="+mj-lt"/>
                <a:cs typeface="Times New Roman"/>
              </a:rPr>
              <a:t>Out of which, top breweries 6513 is highest in all category..</a:t>
            </a:r>
            <a:endParaRPr lang="en-IN" sz="1400" dirty="0">
              <a:latin typeface="+mj-lt"/>
              <a:cs typeface="Times New Roman" panose="02020603050405020304" pitchFamily="18" charset="0"/>
            </a:endParaRPr>
          </a:p>
        </p:txBody>
      </p:sp>
      <p:pic>
        <p:nvPicPr>
          <p:cNvPr id="22" name="Picture 21">
            <a:extLst>
              <a:ext uri="{FF2B5EF4-FFF2-40B4-BE49-F238E27FC236}">
                <a16:creationId xmlns:a16="http://schemas.microsoft.com/office/drawing/2014/main" xmlns="" id="{01F692F5-74F4-0471-349D-4AB32F7960FF}"/>
              </a:ext>
            </a:extLst>
          </p:cNvPr>
          <p:cNvPicPr>
            <a:picLocks noChangeAspect="1"/>
          </p:cNvPicPr>
          <p:nvPr/>
        </p:nvPicPr>
        <p:blipFill>
          <a:blip r:embed="rId2"/>
          <a:stretch>
            <a:fillRect/>
          </a:stretch>
        </p:blipFill>
        <p:spPr>
          <a:xfrm>
            <a:off x="278860" y="3745150"/>
            <a:ext cx="5693409" cy="2869660"/>
          </a:xfrm>
          <a:prstGeom prst="rect">
            <a:avLst/>
          </a:prstGeom>
        </p:spPr>
      </p:pic>
      <p:pic>
        <p:nvPicPr>
          <p:cNvPr id="6" name="Picture 5">
            <a:extLst>
              <a:ext uri="{FF2B5EF4-FFF2-40B4-BE49-F238E27FC236}">
                <a16:creationId xmlns:a16="http://schemas.microsoft.com/office/drawing/2014/main" xmlns="" id="{BA0C8DFB-34F5-A186-90B9-BA89810CBA67}"/>
              </a:ext>
            </a:extLst>
          </p:cNvPr>
          <p:cNvPicPr>
            <a:picLocks noChangeAspect="1"/>
          </p:cNvPicPr>
          <p:nvPr/>
        </p:nvPicPr>
        <p:blipFill>
          <a:blip r:embed="rId3"/>
          <a:stretch>
            <a:fillRect/>
          </a:stretch>
        </p:blipFill>
        <p:spPr>
          <a:xfrm>
            <a:off x="5882505" y="1156995"/>
            <a:ext cx="5693409" cy="3512281"/>
          </a:xfrm>
          <a:prstGeom prst="rect">
            <a:avLst/>
          </a:prstGeom>
        </p:spPr>
      </p:pic>
    </p:spTree>
    <p:extLst>
      <p:ext uri="{BB962C8B-B14F-4D97-AF65-F5344CB8AC3E}">
        <p14:creationId xmlns:p14="http://schemas.microsoft.com/office/powerpoint/2010/main" val="324498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2C0E-D4DE-4984-4F6A-F9CA9AFEE1F3}"/>
              </a:ext>
            </a:extLst>
          </p:cNvPr>
          <p:cNvSpPr>
            <a:spLocks noGrp="1"/>
          </p:cNvSpPr>
          <p:nvPr>
            <p:ph type="title"/>
          </p:nvPr>
        </p:nvSpPr>
        <p:spPr>
          <a:xfrm>
            <a:off x="838200" y="365125"/>
            <a:ext cx="10515600" cy="791871"/>
          </a:xfrm>
        </p:spPr>
        <p:txBody>
          <a:bodyPr/>
          <a:lstStyle/>
          <a:p>
            <a:pPr algn="ctr"/>
            <a:r>
              <a:rPr lang="en-IN" dirty="0"/>
              <a:t>Top Breweries By most beer types</a:t>
            </a:r>
          </a:p>
        </p:txBody>
      </p:sp>
      <p:sp>
        <p:nvSpPr>
          <p:cNvPr id="11" name="TextBox 10">
            <a:extLst>
              <a:ext uri="{FF2B5EF4-FFF2-40B4-BE49-F238E27FC236}">
                <a16:creationId xmlns:a16="http://schemas.microsoft.com/office/drawing/2014/main" xmlns="" id="{DBBC2C1B-8579-00C4-B544-FFBFCA129D7D}"/>
              </a:ext>
            </a:extLst>
          </p:cNvPr>
          <p:cNvSpPr txBox="1"/>
          <p:nvPr/>
        </p:nvSpPr>
        <p:spPr>
          <a:xfrm>
            <a:off x="716902" y="2149147"/>
            <a:ext cx="3621833" cy="1169551"/>
          </a:xfrm>
          <a:prstGeom prst="rect">
            <a:avLst/>
          </a:prstGeom>
          <a:noFill/>
        </p:spPr>
        <p:txBody>
          <a:bodyPr wrap="square" lIns="91440" tIns="45720" rIns="91440" bIns="45720" rtlCol="0" anchor="t">
            <a:spAutoFit/>
          </a:bodyPr>
          <a:lstStyle/>
          <a:p>
            <a:r>
              <a:rPr lang="en-US" sz="1400" dirty="0">
                <a:latin typeface="+mj-lt"/>
                <a:ea typeface="Calibri" panose="020F0502020204030204" pitchFamily="34" charset="0"/>
                <a:cs typeface="Times New Roman" panose="02020603050405020304" pitchFamily="18" charset="0"/>
              </a:rPr>
              <a:t>The maximum count of beer styles is also another factor used to define top breweries..</a:t>
            </a:r>
          </a:p>
          <a:p>
            <a:r>
              <a:rPr lang="en-US" sz="1400" dirty="0">
                <a:latin typeface="+mj-lt"/>
                <a:ea typeface="Calibri" panose="020F0502020204030204" pitchFamily="34" charset="0"/>
                <a:cs typeface="Times New Roman" panose="02020603050405020304" pitchFamily="18" charset="0"/>
              </a:rPr>
              <a:t>Higher the number of times the beer type mentioned with beer name then the most review count is famous breweries.</a:t>
            </a:r>
          </a:p>
        </p:txBody>
      </p:sp>
      <p:pic>
        <p:nvPicPr>
          <p:cNvPr id="4" name="Picture 3">
            <a:extLst>
              <a:ext uri="{FF2B5EF4-FFF2-40B4-BE49-F238E27FC236}">
                <a16:creationId xmlns:a16="http://schemas.microsoft.com/office/drawing/2014/main" xmlns="" id="{8ECBF132-F0B2-5990-B980-F4C8A6860FFB}"/>
              </a:ext>
            </a:extLst>
          </p:cNvPr>
          <p:cNvPicPr>
            <a:picLocks noChangeAspect="1"/>
          </p:cNvPicPr>
          <p:nvPr/>
        </p:nvPicPr>
        <p:blipFill>
          <a:blip r:embed="rId2"/>
          <a:stretch>
            <a:fillRect/>
          </a:stretch>
        </p:blipFill>
        <p:spPr>
          <a:xfrm>
            <a:off x="4484451" y="1322961"/>
            <a:ext cx="7640874" cy="5068313"/>
          </a:xfrm>
          <a:prstGeom prst="rect">
            <a:avLst/>
          </a:prstGeom>
        </p:spPr>
      </p:pic>
    </p:spTree>
    <p:extLst>
      <p:ext uri="{BB962C8B-B14F-4D97-AF65-F5344CB8AC3E}">
        <p14:creationId xmlns:p14="http://schemas.microsoft.com/office/powerpoint/2010/main" val="12320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0855B6-D866-FBE7-135B-334784A549A2}"/>
              </a:ext>
            </a:extLst>
          </p:cNvPr>
          <p:cNvSpPr>
            <a:spLocks noGrp="1"/>
          </p:cNvSpPr>
          <p:nvPr>
            <p:ph type="title"/>
          </p:nvPr>
        </p:nvSpPr>
        <p:spPr>
          <a:xfrm>
            <a:off x="838200" y="365126"/>
            <a:ext cx="10515600" cy="773210"/>
          </a:xfrm>
        </p:spPr>
        <p:txBody>
          <a:bodyPr/>
          <a:lstStyle/>
          <a:p>
            <a:pPr algn="ctr"/>
            <a:r>
              <a:rPr lang="en-IN" dirty="0"/>
              <a:t>Yearly Beer Analysis</a:t>
            </a:r>
          </a:p>
        </p:txBody>
      </p:sp>
      <p:sp>
        <p:nvSpPr>
          <p:cNvPr id="17" name="TextBox 16">
            <a:extLst>
              <a:ext uri="{FF2B5EF4-FFF2-40B4-BE49-F238E27FC236}">
                <a16:creationId xmlns:a16="http://schemas.microsoft.com/office/drawing/2014/main" xmlns="" id="{84A7A537-4D65-F026-CD3B-23123016E246}"/>
              </a:ext>
            </a:extLst>
          </p:cNvPr>
          <p:cNvSpPr txBox="1"/>
          <p:nvPr/>
        </p:nvSpPr>
        <p:spPr>
          <a:xfrm>
            <a:off x="7352521" y="1532419"/>
            <a:ext cx="3872203" cy="2617768"/>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in this time-series graph from 23/6/1998 to 1/11/2012. The beer review data was first generated in 1998, but the number of daily beer reviews only began to increase in 2001, and reached a peak in early 2011, about 100k(1 Lakh) reviews per day. During year 2000 the beer average rating rating crossed 4  which is highest among all years. After that there is drop down in ratings. Year 2002 enjoy the highest beer rating 5 calculating by mean of  all review ratings.</a:t>
            </a:r>
          </a:p>
        </p:txBody>
      </p:sp>
      <p:pic>
        <p:nvPicPr>
          <p:cNvPr id="6" name="Picture 5">
            <a:extLst>
              <a:ext uri="{FF2B5EF4-FFF2-40B4-BE49-F238E27FC236}">
                <a16:creationId xmlns:a16="http://schemas.microsoft.com/office/drawing/2014/main" xmlns="" id="{F7710E08-4D25-2FF2-E42A-DD730D0E73FD}"/>
              </a:ext>
            </a:extLst>
          </p:cNvPr>
          <p:cNvPicPr>
            <a:picLocks noChangeAspect="1"/>
          </p:cNvPicPr>
          <p:nvPr/>
        </p:nvPicPr>
        <p:blipFill>
          <a:blip r:embed="rId2"/>
          <a:stretch>
            <a:fillRect/>
          </a:stretch>
        </p:blipFill>
        <p:spPr>
          <a:xfrm>
            <a:off x="357809" y="1327542"/>
            <a:ext cx="5332872" cy="2485701"/>
          </a:xfrm>
          <a:prstGeom prst="rect">
            <a:avLst/>
          </a:prstGeom>
        </p:spPr>
      </p:pic>
      <p:pic>
        <p:nvPicPr>
          <p:cNvPr id="10" name="Picture 9">
            <a:extLst>
              <a:ext uri="{FF2B5EF4-FFF2-40B4-BE49-F238E27FC236}">
                <a16:creationId xmlns:a16="http://schemas.microsoft.com/office/drawing/2014/main" xmlns="" id="{FCC34CCF-1AAD-FB34-0CC9-772EF8852431}"/>
              </a:ext>
            </a:extLst>
          </p:cNvPr>
          <p:cNvPicPr>
            <a:picLocks noChangeAspect="1"/>
          </p:cNvPicPr>
          <p:nvPr/>
        </p:nvPicPr>
        <p:blipFill>
          <a:blip r:embed="rId3"/>
          <a:stretch>
            <a:fillRect/>
          </a:stretch>
        </p:blipFill>
        <p:spPr>
          <a:xfrm>
            <a:off x="6799633" y="4688476"/>
            <a:ext cx="5126477" cy="1994425"/>
          </a:xfrm>
          <a:prstGeom prst="rect">
            <a:avLst/>
          </a:prstGeom>
        </p:spPr>
      </p:pic>
      <p:pic>
        <p:nvPicPr>
          <p:cNvPr id="3" name="Picture 2">
            <a:extLst>
              <a:ext uri="{FF2B5EF4-FFF2-40B4-BE49-F238E27FC236}">
                <a16:creationId xmlns:a16="http://schemas.microsoft.com/office/drawing/2014/main" xmlns="" id="{1673B28B-9C5E-0CEC-1157-CD49BB6612AD}"/>
              </a:ext>
            </a:extLst>
          </p:cNvPr>
          <p:cNvPicPr>
            <a:picLocks noChangeAspect="1"/>
          </p:cNvPicPr>
          <p:nvPr/>
        </p:nvPicPr>
        <p:blipFill>
          <a:blip r:embed="rId4"/>
          <a:stretch>
            <a:fillRect/>
          </a:stretch>
        </p:blipFill>
        <p:spPr>
          <a:xfrm>
            <a:off x="357809" y="4758317"/>
            <a:ext cx="5738192" cy="1447929"/>
          </a:xfrm>
          <a:prstGeom prst="rect">
            <a:avLst/>
          </a:prstGeom>
        </p:spPr>
      </p:pic>
    </p:spTree>
    <p:extLst>
      <p:ext uri="{BB962C8B-B14F-4D97-AF65-F5344CB8AC3E}">
        <p14:creationId xmlns:p14="http://schemas.microsoft.com/office/powerpoint/2010/main" val="242236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EA127-D1BA-8D57-6BD0-3E63D7DE0531}"/>
              </a:ext>
            </a:extLst>
          </p:cNvPr>
          <p:cNvSpPr>
            <a:spLocks noGrp="1"/>
          </p:cNvSpPr>
          <p:nvPr>
            <p:ph type="title"/>
          </p:nvPr>
        </p:nvSpPr>
        <p:spPr>
          <a:xfrm>
            <a:off x="866226" y="419878"/>
            <a:ext cx="4778793" cy="676469"/>
          </a:xfrm>
        </p:spPr>
        <p:txBody>
          <a:bodyPr>
            <a:noAutofit/>
          </a:bodyPr>
          <a:lstStyle/>
          <a:p>
            <a:r>
              <a:rPr lang="en-IN" dirty="0"/>
              <a:t>Analysis by Day of the Week and Hour of the Day</a:t>
            </a:r>
          </a:p>
        </p:txBody>
      </p:sp>
      <p:sp>
        <p:nvSpPr>
          <p:cNvPr id="4" name="Text Placeholder 3">
            <a:extLst>
              <a:ext uri="{FF2B5EF4-FFF2-40B4-BE49-F238E27FC236}">
                <a16:creationId xmlns:a16="http://schemas.microsoft.com/office/drawing/2014/main" xmlns="" id="{D8157544-85A2-9B20-3FD8-5908B00DA1C6}"/>
              </a:ext>
            </a:extLst>
          </p:cNvPr>
          <p:cNvSpPr>
            <a:spLocks noGrp="1"/>
          </p:cNvSpPr>
          <p:nvPr>
            <p:ph type="body" sz="half" idx="2"/>
          </p:nvPr>
        </p:nvSpPr>
        <p:spPr>
          <a:xfrm>
            <a:off x="866226" y="1482748"/>
            <a:ext cx="4241526" cy="5188640"/>
          </a:xfrm>
        </p:spPr>
        <p:txBody>
          <a:bodyPr>
            <a:normAutofit fontScale="92500" lnSpcReduction="10000"/>
          </a:bodyPr>
          <a:lstStyle/>
          <a:p>
            <a:r>
              <a:rPr lang="en-IN" sz="1500" dirty="0">
                <a:latin typeface="+mj-lt"/>
              </a:rPr>
              <a:t>This visual indicates the count of Reviews by day of the week. It is observable that the volume of Reviews is more at the inception of weekends compared to weekdays.</a:t>
            </a:r>
            <a:endParaRPr lang="en-US" sz="1500" dirty="0">
              <a:latin typeface="+mj-lt"/>
            </a:endParaRPr>
          </a:p>
          <a:p>
            <a:r>
              <a:rPr lang="en-US" sz="1500" dirty="0">
                <a:latin typeface="+mj-lt"/>
              </a:rPr>
              <a:t>The duration was of two weeks, starting from Sunday.</a:t>
            </a:r>
          </a:p>
          <a:p>
            <a:r>
              <a:rPr lang="en-US" sz="1500" dirty="0">
                <a:latin typeface="+mj-lt"/>
              </a:rPr>
              <a:t>Observing  the  figures, it is hardly to say that there is slightly more increment in reviews at weekends.</a:t>
            </a:r>
          </a:p>
          <a:p>
            <a:pPr>
              <a:lnSpc>
                <a:spcPct val="100000"/>
              </a:lnSpc>
            </a:pPr>
            <a:r>
              <a:rPr lang="en-IN" sz="1500" dirty="0">
                <a:latin typeface="+mj-lt"/>
              </a:rPr>
              <a:t>The different hours of the day have been fetched from Twitter as per </a:t>
            </a:r>
            <a:r>
              <a:rPr lang="en-US" sz="1500" dirty="0">
                <a:latin typeface="+mj-lt"/>
              </a:rPr>
              <a:t>Coordinated Universal Time or UTC. It is the primary time standard by which the world regulates clocks and time. It is within about 1 second of mean solar time at 0° longitude such as UT1 and is not adjusted for daylight saving time. It is effectively a successor to Greenwich Mean Time. This visual is in 24-hour format.</a:t>
            </a:r>
          </a:p>
          <a:p>
            <a:pPr>
              <a:lnSpc>
                <a:spcPct val="100000"/>
              </a:lnSpc>
            </a:pPr>
            <a:r>
              <a:rPr lang="en-US" sz="1500" dirty="0">
                <a:latin typeface="+mj-lt"/>
              </a:rPr>
              <a:t>Upon evaluation, we find that reviews counts for beer started rising exponentially after 12 noon. The number of worldwide reviews surged between 1 PM and 6 PM UTC. The volume started to drop after 3:00 hours. Compared to early morning, the number of reviews is higher from afternoon until midnight. This also reveals that  users are more active in the latter part of the day as per UTC timing.</a:t>
            </a:r>
            <a:endParaRPr lang="en-IN" sz="1500" dirty="0">
              <a:latin typeface="+mj-lt"/>
            </a:endParaRPr>
          </a:p>
          <a:p>
            <a:endParaRPr lang="en-US" sz="1500" dirty="0">
              <a:latin typeface="+mj-lt"/>
            </a:endParaRPr>
          </a:p>
        </p:txBody>
      </p:sp>
      <p:pic>
        <p:nvPicPr>
          <p:cNvPr id="9" name="Content Placeholder 8">
            <a:extLst>
              <a:ext uri="{FF2B5EF4-FFF2-40B4-BE49-F238E27FC236}">
                <a16:creationId xmlns:a16="http://schemas.microsoft.com/office/drawing/2014/main" xmlns="" id="{D410783F-34EA-0A85-CF09-B4741FC8F73A}"/>
              </a:ext>
            </a:extLst>
          </p:cNvPr>
          <p:cNvPicPr>
            <a:picLocks noGrp="1" noChangeAspect="1"/>
          </p:cNvPicPr>
          <p:nvPr>
            <p:ph idx="1"/>
          </p:nvPr>
        </p:nvPicPr>
        <p:blipFill>
          <a:blip r:embed="rId2"/>
          <a:stretch>
            <a:fillRect/>
          </a:stretch>
        </p:blipFill>
        <p:spPr>
          <a:xfrm>
            <a:off x="6096000" y="419878"/>
            <a:ext cx="5476875" cy="3257177"/>
          </a:xfrm>
        </p:spPr>
      </p:pic>
      <p:pic>
        <p:nvPicPr>
          <p:cNvPr id="10" name="Picture 9">
            <a:extLst>
              <a:ext uri="{FF2B5EF4-FFF2-40B4-BE49-F238E27FC236}">
                <a16:creationId xmlns:a16="http://schemas.microsoft.com/office/drawing/2014/main" xmlns="" id="{C692A2E4-140A-D2D0-7E05-EE174398CA1B}"/>
              </a:ext>
            </a:extLst>
          </p:cNvPr>
          <p:cNvPicPr>
            <a:picLocks noChangeAspect="1"/>
          </p:cNvPicPr>
          <p:nvPr/>
        </p:nvPicPr>
        <p:blipFill>
          <a:blip r:embed="rId3"/>
          <a:stretch>
            <a:fillRect/>
          </a:stretch>
        </p:blipFill>
        <p:spPr>
          <a:xfrm>
            <a:off x="6225701" y="3782032"/>
            <a:ext cx="5347173" cy="3063152"/>
          </a:xfrm>
          <a:prstGeom prst="rect">
            <a:avLst/>
          </a:prstGeom>
        </p:spPr>
      </p:pic>
    </p:spTree>
    <p:extLst>
      <p:ext uri="{BB962C8B-B14F-4D97-AF65-F5344CB8AC3E}">
        <p14:creationId xmlns:p14="http://schemas.microsoft.com/office/powerpoint/2010/main" val="31912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EA127-D1BA-8D57-6BD0-3E63D7DE0531}"/>
              </a:ext>
            </a:extLst>
          </p:cNvPr>
          <p:cNvSpPr>
            <a:spLocks noGrp="1"/>
          </p:cNvSpPr>
          <p:nvPr>
            <p:ph type="title"/>
          </p:nvPr>
        </p:nvSpPr>
        <p:spPr>
          <a:xfrm>
            <a:off x="802466" y="340567"/>
            <a:ext cx="4553306" cy="737118"/>
          </a:xfrm>
        </p:spPr>
        <p:txBody>
          <a:bodyPr>
            <a:normAutofit fontScale="90000"/>
          </a:bodyPr>
          <a:lstStyle/>
          <a:p>
            <a:r>
              <a:rPr lang="en-IN" dirty="0"/>
              <a:t>Analysis by Correlation Matrix And Shap</a:t>
            </a:r>
          </a:p>
        </p:txBody>
      </p:sp>
      <p:sp>
        <p:nvSpPr>
          <p:cNvPr id="4" name="Text Placeholder 3">
            <a:extLst>
              <a:ext uri="{FF2B5EF4-FFF2-40B4-BE49-F238E27FC236}">
                <a16:creationId xmlns:a16="http://schemas.microsoft.com/office/drawing/2014/main" xmlns="" id="{D8157544-85A2-9B20-3FD8-5908B00DA1C6}"/>
              </a:ext>
            </a:extLst>
          </p:cNvPr>
          <p:cNvSpPr>
            <a:spLocks noGrp="1"/>
          </p:cNvSpPr>
          <p:nvPr>
            <p:ph type="body" sz="half" idx="2"/>
          </p:nvPr>
        </p:nvSpPr>
        <p:spPr>
          <a:xfrm>
            <a:off x="802466" y="1343200"/>
            <a:ext cx="4310711" cy="4171600"/>
          </a:xfrm>
        </p:spPr>
        <p:txBody>
          <a:bodyPr>
            <a:noAutofit/>
          </a:bodyPr>
          <a:lstStyle/>
          <a:p>
            <a:r>
              <a:rPr lang="en-US" sz="1500" dirty="0">
                <a:latin typeface="+mj-lt"/>
              </a:rPr>
              <a:t>The lighter the color, the higher the correlation between the two features. review aroma has the highest correlation with review overall, at 0.78, followed by review taste  at 0.69</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xmlns="" id="{39351CC1-735D-8307-AD65-65E73A285811}"/>
              </a:ext>
            </a:extLst>
          </p:cNvPr>
          <p:cNvSpPr txBox="1"/>
          <p:nvPr/>
        </p:nvSpPr>
        <p:spPr>
          <a:xfrm>
            <a:off x="5688530" y="5126314"/>
            <a:ext cx="5607698" cy="784830"/>
          </a:xfrm>
          <a:prstGeom prst="rect">
            <a:avLst/>
          </a:prstGeom>
          <a:noFill/>
        </p:spPr>
        <p:txBody>
          <a:bodyPr wrap="square" rtlCol="0">
            <a:spAutoFit/>
          </a:bodyPr>
          <a:lstStyle/>
          <a:p>
            <a:r>
              <a:rPr lang="en-US" sz="1500" dirty="0">
                <a:latin typeface="+mj-lt"/>
              </a:rPr>
              <a:t>Using XGBoost model checked the feature importance having higher feature importance weightage with model importance with 0.8 maximum for review aroma and less significant is review appearance .</a:t>
            </a:r>
            <a:endParaRPr lang="en-IN" sz="1500" dirty="0">
              <a:latin typeface="+mj-lt"/>
            </a:endParaRPr>
          </a:p>
        </p:txBody>
      </p:sp>
      <p:pic>
        <p:nvPicPr>
          <p:cNvPr id="10" name="Picture 9">
            <a:extLst>
              <a:ext uri="{FF2B5EF4-FFF2-40B4-BE49-F238E27FC236}">
                <a16:creationId xmlns:a16="http://schemas.microsoft.com/office/drawing/2014/main" xmlns="" id="{35C1B663-CE15-858B-2E8E-F67F12BFE450}"/>
              </a:ext>
            </a:extLst>
          </p:cNvPr>
          <p:cNvPicPr>
            <a:picLocks noChangeAspect="1"/>
          </p:cNvPicPr>
          <p:nvPr/>
        </p:nvPicPr>
        <p:blipFill>
          <a:blip r:embed="rId2"/>
          <a:stretch>
            <a:fillRect/>
          </a:stretch>
        </p:blipFill>
        <p:spPr>
          <a:xfrm>
            <a:off x="5340094" y="895350"/>
            <a:ext cx="6813805" cy="2849799"/>
          </a:xfrm>
          <a:prstGeom prst="rect">
            <a:avLst/>
          </a:prstGeom>
        </p:spPr>
      </p:pic>
      <p:pic>
        <p:nvPicPr>
          <p:cNvPr id="16" name="Picture 15">
            <a:extLst>
              <a:ext uri="{FF2B5EF4-FFF2-40B4-BE49-F238E27FC236}">
                <a16:creationId xmlns:a16="http://schemas.microsoft.com/office/drawing/2014/main" xmlns="" id="{4FD6620A-0C47-4BF5-F572-501119B21E46}"/>
              </a:ext>
            </a:extLst>
          </p:cNvPr>
          <p:cNvPicPr>
            <a:picLocks noChangeAspect="1"/>
          </p:cNvPicPr>
          <p:nvPr/>
        </p:nvPicPr>
        <p:blipFill>
          <a:blip r:embed="rId3"/>
          <a:stretch>
            <a:fillRect/>
          </a:stretch>
        </p:blipFill>
        <p:spPr>
          <a:xfrm>
            <a:off x="398833" y="3112851"/>
            <a:ext cx="5087567" cy="3404582"/>
          </a:xfrm>
          <a:prstGeom prst="rect">
            <a:avLst/>
          </a:prstGeom>
        </p:spPr>
      </p:pic>
    </p:spTree>
    <p:extLst>
      <p:ext uri="{BB962C8B-B14F-4D97-AF65-F5344CB8AC3E}">
        <p14:creationId xmlns:p14="http://schemas.microsoft.com/office/powerpoint/2010/main" val="264815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10855B6-D866-FBE7-135B-334784A549A2}"/>
              </a:ext>
            </a:extLst>
          </p:cNvPr>
          <p:cNvSpPr>
            <a:spLocks noGrp="1"/>
          </p:cNvSpPr>
          <p:nvPr>
            <p:ph type="title"/>
          </p:nvPr>
        </p:nvSpPr>
        <p:spPr>
          <a:xfrm>
            <a:off x="838200" y="365126"/>
            <a:ext cx="10515600" cy="773210"/>
          </a:xfrm>
        </p:spPr>
        <p:txBody>
          <a:bodyPr/>
          <a:lstStyle/>
          <a:p>
            <a:pPr algn="ctr"/>
            <a:r>
              <a:rPr lang="en-IN" dirty="0"/>
              <a:t>Sentiment Analysis</a:t>
            </a:r>
          </a:p>
        </p:txBody>
      </p:sp>
      <p:sp>
        <p:nvSpPr>
          <p:cNvPr id="17" name="TextBox 16">
            <a:extLst>
              <a:ext uri="{FF2B5EF4-FFF2-40B4-BE49-F238E27FC236}">
                <a16:creationId xmlns:a16="http://schemas.microsoft.com/office/drawing/2014/main" xmlns="" id="{84A7A537-4D65-F026-CD3B-23123016E246}"/>
              </a:ext>
            </a:extLst>
          </p:cNvPr>
          <p:cNvSpPr txBox="1"/>
          <p:nvPr/>
        </p:nvSpPr>
        <p:spPr>
          <a:xfrm>
            <a:off x="398835" y="1532418"/>
            <a:ext cx="5097293" cy="3130729"/>
          </a:xfrm>
          <a:prstGeom prst="rect">
            <a:avLst/>
          </a:prstGeom>
          <a:noFill/>
        </p:spPr>
        <p:txBody>
          <a:bodyPr wrap="square" rtlCol="0">
            <a:spAutoFit/>
          </a:bodyPr>
          <a:lstStyle/>
          <a:p>
            <a:pPr>
              <a:lnSpc>
                <a:spcPct val="107000"/>
              </a:lnSpc>
              <a:spcAft>
                <a:spcPts val="800"/>
              </a:spcAft>
            </a:pPr>
            <a:r>
              <a:rPr lang="en-US" sz="1400" dirty="0">
                <a:latin typeface="+mj-lt"/>
                <a:cs typeface="Times New Roman" panose="02020603050405020304" pitchFamily="18" charset="0"/>
              </a:rPr>
              <a:t>The pattern of emotion flow during the Beer  Reviews is seen from 23/6/1998 to 1/11/2012 roughly 508358.</a:t>
            </a:r>
          </a:p>
          <a:p>
            <a:pPr>
              <a:lnSpc>
                <a:spcPct val="107000"/>
              </a:lnSpc>
              <a:spcAft>
                <a:spcPts val="800"/>
              </a:spcAft>
            </a:pPr>
            <a:r>
              <a:rPr lang="en-US" sz="1400" dirty="0">
                <a:latin typeface="+mj-lt"/>
                <a:cs typeface="Times New Roman" panose="02020603050405020304" pitchFamily="18" charset="0"/>
              </a:rPr>
              <a:t>Before sentiment Analysis data is cleaned.</a:t>
            </a:r>
          </a:p>
          <a:p>
            <a:pPr>
              <a:lnSpc>
                <a:spcPct val="107000"/>
              </a:lnSpc>
              <a:spcAft>
                <a:spcPts val="800"/>
              </a:spcAft>
            </a:pPr>
            <a:r>
              <a:rPr lang="en-IN" sz="1400" dirty="0">
                <a:latin typeface="+mj-lt"/>
                <a:cs typeface="Times New Roman"/>
              </a:rPr>
              <a:t>Out of which, 92.68 % of data holds positive sentiments, around the 0.06% are neutral can be ignored. While 7.25% of data express negative sentiments.</a:t>
            </a:r>
          </a:p>
          <a:p>
            <a:pPr>
              <a:lnSpc>
                <a:spcPct val="107000"/>
              </a:lnSpc>
              <a:spcAft>
                <a:spcPts val="800"/>
              </a:spcAft>
            </a:pPr>
            <a:r>
              <a:rPr lang="en-US" sz="1400" dirty="0">
                <a:latin typeface="+mj-lt"/>
                <a:cs typeface="Times New Roman" panose="02020603050405020304" pitchFamily="18" charset="0"/>
              </a:rPr>
              <a:t>The average of 0.18 in this graph indicates that more reviews are packed with opinions on Beer type than facts. It also demonstrates that positive emotion has outnumbered negative emotion.</a:t>
            </a:r>
            <a:endParaRPr lang="en-IN" sz="1400" dirty="0">
              <a:latin typeface="+mj-lt"/>
            </a:endParaRPr>
          </a:p>
          <a:p>
            <a:pPr>
              <a:lnSpc>
                <a:spcPct val="107000"/>
              </a:lnSpc>
              <a:spcAft>
                <a:spcPts val="800"/>
              </a:spcAft>
            </a:pPr>
            <a:endParaRPr lang="en-IN" sz="1400" dirty="0">
              <a:latin typeface="+mj-lt"/>
              <a:cs typeface="Times New Roman"/>
            </a:endParaRPr>
          </a:p>
          <a:p>
            <a:pPr>
              <a:lnSpc>
                <a:spcPct val="107000"/>
              </a:lnSpc>
              <a:spcAft>
                <a:spcPts val="800"/>
              </a:spcAft>
            </a:pPr>
            <a:endParaRPr lang="en-US" sz="1400" dirty="0">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xmlns="" id="{369D1E0E-157F-59EC-97F7-6DC9220D8957}"/>
              </a:ext>
            </a:extLst>
          </p:cNvPr>
          <p:cNvPicPr>
            <a:picLocks noChangeAspect="1"/>
          </p:cNvPicPr>
          <p:nvPr/>
        </p:nvPicPr>
        <p:blipFill>
          <a:blip r:embed="rId2"/>
          <a:stretch>
            <a:fillRect/>
          </a:stretch>
        </p:blipFill>
        <p:spPr>
          <a:xfrm>
            <a:off x="6234012" y="1260127"/>
            <a:ext cx="2427401" cy="1784631"/>
          </a:xfrm>
          <a:prstGeom prst="rect">
            <a:avLst/>
          </a:prstGeom>
        </p:spPr>
      </p:pic>
      <p:pic>
        <p:nvPicPr>
          <p:cNvPr id="7" name="Picture 6">
            <a:extLst>
              <a:ext uri="{FF2B5EF4-FFF2-40B4-BE49-F238E27FC236}">
                <a16:creationId xmlns:a16="http://schemas.microsoft.com/office/drawing/2014/main" xmlns="" id="{10352B08-E557-4135-5565-AA20AA85A3B1}"/>
              </a:ext>
            </a:extLst>
          </p:cNvPr>
          <p:cNvPicPr>
            <a:picLocks noChangeAspect="1"/>
          </p:cNvPicPr>
          <p:nvPr/>
        </p:nvPicPr>
        <p:blipFill>
          <a:blip r:embed="rId3"/>
          <a:stretch>
            <a:fillRect/>
          </a:stretch>
        </p:blipFill>
        <p:spPr>
          <a:xfrm>
            <a:off x="9098603" y="1138337"/>
            <a:ext cx="2694562" cy="1906422"/>
          </a:xfrm>
          <a:prstGeom prst="rect">
            <a:avLst/>
          </a:prstGeom>
        </p:spPr>
      </p:pic>
      <p:pic>
        <p:nvPicPr>
          <p:cNvPr id="10" name="Picture 9">
            <a:extLst>
              <a:ext uri="{FF2B5EF4-FFF2-40B4-BE49-F238E27FC236}">
                <a16:creationId xmlns:a16="http://schemas.microsoft.com/office/drawing/2014/main" xmlns="" id="{2A255F81-F113-F9F4-D914-A7B32BA0D373}"/>
              </a:ext>
            </a:extLst>
          </p:cNvPr>
          <p:cNvPicPr>
            <a:picLocks noChangeAspect="1"/>
          </p:cNvPicPr>
          <p:nvPr/>
        </p:nvPicPr>
        <p:blipFill>
          <a:blip r:embed="rId4"/>
          <a:stretch>
            <a:fillRect/>
          </a:stretch>
        </p:blipFill>
        <p:spPr>
          <a:xfrm>
            <a:off x="5337313" y="3202812"/>
            <a:ext cx="6629400" cy="3267562"/>
          </a:xfrm>
          <a:prstGeom prst="rect">
            <a:avLst/>
          </a:prstGeom>
        </p:spPr>
      </p:pic>
      <p:pic>
        <p:nvPicPr>
          <p:cNvPr id="14" name="Picture 13">
            <a:extLst>
              <a:ext uri="{FF2B5EF4-FFF2-40B4-BE49-F238E27FC236}">
                <a16:creationId xmlns:a16="http://schemas.microsoft.com/office/drawing/2014/main" xmlns="" id="{805F14CD-B2F2-1222-9D19-7AE548498A47}"/>
              </a:ext>
            </a:extLst>
          </p:cNvPr>
          <p:cNvPicPr>
            <a:picLocks noChangeAspect="1"/>
          </p:cNvPicPr>
          <p:nvPr/>
        </p:nvPicPr>
        <p:blipFill>
          <a:blip r:embed="rId5"/>
          <a:stretch>
            <a:fillRect/>
          </a:stretch>
        </p:blipFill>
        <p:spPr>
          <a:xfrm>
            <a:off x="398835" y="4377446"/>
            <a:ext cx="4200594" cy="2092927"/>
          </a:xfrm>
          <a:prstGeom prst="rect">
            <a:avLst/>
          </a:prstGeom>
        </p:spPr>
      </p:pic>
    </p:spTree>
    <p:extLst>
      <p:ext uri="{BB962C8B-B14F-4D97-AF65-F5344CB8AC3E}">
        <p14:creationId xmlns:p14="http://schemas.microsoft.com/office/powerpoint/2010/main" val="172599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B338AC2-8546-CB3E-D18B-B15F3FC0F81B}"/>
              </a:ext>
            </a:extLst>
          </p:cNvPr>
          <p:cNvSpPr>
            <a:spLocks noGrp="1"/>
          </p:cNvSpPr>
          <p:nvPr>
            <p:ph type="title"/>
          </p:nvPr>
        </p:nvSpPr>
        <p:spPr>
          <a:xfrm>
            <a:off x="681166" y="121264"/>
            <a:ext cx="5071187" cy="830424"/>
          </a:xfrm>
        </p:spPr>
        <p:txBody>
          <a:bodyPr>
            <a:noAutofit/>
          </a:bodyPr>
          <a:lstStyle/>
          <a:p>
            <a:r>
              <a:rPr lang="en-US" sz="4000" dirty="0"/>
              <a:t>FREQUENCY OF WORDS</a:t>
            </a:r>
            <a:endParaRPr lang="en-IN" sz="4000" dirty="0"/>
          </a:p>
        </p:txBody>
      </p:sp>
      <p:sp>
        <p:nvSpPr>
          <p:cNvPr id="6" name="Text Placeholder 5">
            <a:extLst>
              <a:ext uri="{FF2B5EF4-FFF2-40B4-BE49-F238E27FC236}">
                <a16:creationId xmlns:a16="http://schemas.microsoft.com/office/drawing/2014/main" xmlns="" id="{A2868720-7267-2983-0F62-B2A040F5D2FF}"/>
              </a:ext>
            </a:extLst>
          </p:cNvPr>
          <p:cNvSpPr>
            <a:spLocks noGrp="1"/>
          </p:cNvSpPr>
          <p:nvPr>
            <p:ph type="body" sz="half" idx="2"/>
          </p:nvPr>
        </p:nvSpPr>
        <p:spPr>
          <a:xfrm>
            <a:off x="597193" y="1262770"/>
            <a:ext cx="5386164" cy="5595229"/>
          </a:xfrm>
        </p:spPr>
        <p:txBody>
          <a:bodyPr vert="horz" lIns="91440" tIns="45720" rIns="91440" bIns="45720" rtlCol="0" anchor="t">
            <a:noAutofit/>
          </a:bodyPr>
          <a:lstStyle/>
          <a:p>
            <a:r>
              <a:rPr lang="en-US" sz="1400" dirty="0">
                <a:latin typeface="+mj-lt"/>
              </a:rPr>
              <a:t>The top 20 most used terms in people’s reviews are shown in this graph. </a:t>
            </a:r>
          </a:p>
          <a:p>
            <a:r>
              <a:rPr lang="en-US" sz="1400" dirty="0">
                <a:latin typeface="+mj-lt"/>
              </a:rPr>
              <a:t>The term “nice, taste, New head, great” implies that the people have mentioned alcohol colors, taste. The word “nice, great," signifies that the reviews are public-oriented in the interest of beer taste. </a:t>
            </a:r>
            <a:endParaRPr lang="en-US" sz="1400" dirty="0" smtClean="0">
              <a:latin typeface="+mj-lt"/>
            </a:endParaRPr>
          </a:p>
          <a:p>
            <a:r>
              <a:rPr lang="en-US" sz="1400" dirty="0" smtClean="0">
                <a:latin typeface="+mj-lt"/>
              </a:rPr>
              <a:t>Word </a:t>
            </a:r>
            <a:r>
              <a:rPr lang="en-US" sz="1400" dirty="0">
                <a:latin typeface="+mj-lt"/>
              </a:rPr>
              <a:t>Cloud is a data visualization technique used for representing text data in which the size of each word indicates its frequency or importance. </a:t>
            </a:r>
            <a:r>
              <a:rPr lang="en-US" sz="1400" dirty="0" smtClean="0">
                <a:latin typeface="+mj-lt"/>
              </a:rPr>
              <a:t>The words “white head", "yellow”, “dark fruit", "medium body” are the most frequent words in the text.</a:t>
            </a:r>
            <a:endParaRPr lang="en-US" sz="1400" dirty="0">
              <a:latin typeface="+mj-lt"/>
            </a:endParaRPr>
          </a:p>
        </p:txBody>
      </p:sp>
      <p:pic>
        <p:nvPicPr>
          <p:cNvPr id="10" name="Picture 9">
            <a:extLst>
              <a:ext uri="{FF2B5EF4-FFF2-40B4-BE49-F238E27FC236}">
                <a16:creationId xmlns:a16="http://schemas.microsoft.com/office/drawing/2014/main" xmlns="" id="{A454DC4C-D603-072A-0813-21C816D76CF4}"/>
              </a:ext>
            </a:extLst>
          </p:cNvPr>
          <p:cNvPicPr>
            <a:picLocks noChangeAspect="1"/>
          </p:cNvPicPr>
          <p:nvPr/>
        </p:nvPicPr>
        <p:blipFill>
          <a:blip r:embed="rId2"/>
          <a:stretch>
            <a:fillRect/>
          </a:stretch>
        </p:blipFill>
        <p:spPr>
          <a:xfrm>
            <a:off x="5668379" y="387626"/>
            <a:ext cx="6361696" cy="315070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49" y="3319670"/>
            <a:ext cx="7113878" cy="3538329"/>
          </a:xfrm>
          <a:prstGeom prst="rect">
            <a:avLst/>
          </a:prstGeom>
        </p:spPr>
      </p:pic>
    </p:spTree>
    <p:extLst>
      <p:ext uri="{BB962C8B-B14F-4D97-AF65-F5344CB8AC3E}">
        <p14:creationId xmlns:p14="http://schemas.microsoft.com/office/powerpoint/2010/main" val="254199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1025</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Times New Roman</vt:lpstr>
      <vt:lpstr>Office Theme</vt:lpstr>
      <vt:lpstr>Beer Reviews Analysis</vt:lpstr>
      <vt:lpstr>Top Breweries</vt:lpstr>
      <vt:lpstr>Top Breweries (Mean, Median)</vt:lpstr>
      <vt:lpstr>Top Breweries By most beer types</vt:lpstr>
      <vt:lpstr>Yearly Beer Analysis</vt:lpstr>
      <vt:lpstr>Analysis by Day of the Week and Hour of the Day</vt:lpstr>
      <vt:lpstr>Analysis by Correlation Matrix And Shap</vt:lpstr>
      <vt:lpstr>Sentiment Analysis</vt:lpstr>
      <vt:lpstr>FREQUENCY OF WORDS</vt:lpstr>
      <vt:lpstr>Beer Style By SENTIMENT</vt:lpstr>
      <vt:lpstr>Beer Style By SENTIMENT Polarity</vt:lpstr>
      <vt:lpstr>Beer Style By Combining 2 features</vt:lpstr>
      <vt:lpstr>Top beers Recommended based on reviews</vt:lpstr>
      <vt:lpstr>Top beers Recommended based on reviews</vt:lpstr>
      <vt:lpstr>Rrecommendation based on Collaborative filtering</vt:lpstr>
      <vt:lpstr>                    Similar beer drinkers</vt:lpstr>
      <vt:lpstr>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Almas R</dc:creator>
  <cp:lastModifiedBy>Microsoft account</cp:lastModifiedBy>
  <cp:revision>430</cp:revision>
  <dcterms:created xsi:type="dcterms:W3CDTF">2022-06-09T05:25:04Z</dcterms:created>
  <dcterms:modified xsi:type="dcterms:W3CDTF">2022-07-08T07:16:05Z</dcterms:modified>
</cp:coreProperties>
</file>