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84" r:id="rId3"/>
    <p:sldId id="285" r:id="rId4"/>
    <p:sldId id="264" r:id="rId5"/>
    <p:sldId id="257" r:id="rId6"/>
    <p:sldId id="259" r:id="rId7"/>
    <p:sldId id="258" r:id="rId8"/>
    <p:sldId id="279" r:id="rId9"/>
    <p:sldId id="280" r:id="rId10"/>
    <p:sldId id="281" r:id="rId11"/>
    <p:sldId id="282" r:id="rId12"/>
    <p:sldId id="278" r:id="rId13"/>
    <p:sldId id="272" r:id="rId14"/>
    <p:sldId id="273" r:id="rId15"/>
    <p:sldId id="274" r:id="rId16"/>
    <p:sldId id="275" r:id="rId17"/>
    <p:sldId id="276" r:id="rId18"/>
    <p:sldId id="261" r:id="rId19"/>
    <p:sldId id="266" r:id="rId20"/>
    <p:sldId id="268" r:id="rId21"/>
    <p:sldId id="270" r:id="rId22"/>
    <p:sldId id="267" r:id="rId23"/>
    <p:sldId id="269" r:id="rId24"/>
    <p:sldId id="277"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4" autoAdjust="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891BE14-0A2B-464A-BC64-3CCD8136BF8D}" type="datetimeFigureOut">
              <a:rPr lang="en-US" smtClean="0"/>
              <a:pPr/>
              <a:t>24-May-17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7C2F96-8942-4BE7-88A3-5D56ED2A3CF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1BE14-0A2B-464A-BC64-3CCD8136BF8D}" type="datetimeFigureOut">
              <a:rPr lang="en-US" smtClean="0"/>
              <a:pPr/>
              <a:t>24-May-17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7C2F96-8942-4BE7-88A3-5D56ED2A3CF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1BE14-0A2B-464A-BC64-3CCD8136BF8D}" type="datetimeFigureOut">
              <a:rPr lang="en-US" smtClean="0"/>
              <a:pPr/>
              <a:t>24-May-17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7C2F96-8942-4BE7-88A3-5D56ED2A3CF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891BE14-0A2B-464A-BC64-3CCD8136BF8D}" type="datetimeFigureOut">
              <a:rPr lang="en-US" smtClean="0"/>
              <a:pPr/>
              <a:t>24-May-17</a:t>
            </a:fld>
            <a:endParaRPr lang="en-US" dirty="0"/>
          </a:p>
        </p:txBody>
      </p:sp>
      <p:sp>
        <p:nvSpPr>
          <p:cNvPr id="9" name="Slide Number Placeholder 8"/>
          <p:cNvSpPr>
            <a:spLocks noGrp="1"/>
          </p:cNvSpPr>
          <p:nvPr>
            <p:ph type="sldNum" sz="quarter" idx="15"/>
          </p:nvPr>
        </p:nvSpPr>
        <p:spPr/>
        <p:txBody>
          <a:bodyPr rtlCol="0"/>
          <a:lstStyle/>
          <a:p>
            <a:fld id="{DE7C2F96-8942-4BE7-88A3-5D56ED2A3CFE}"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891BE14-0A2B-464A-BC64-3CCD8136BF8D}" type="datetimeFigureOut">
              <a:rPr lang="en-US" smtClean="0"/>
              <a:pPr/>
              <a:t>24-May-17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DE7C2F96-8942-4BE7-88A3-5D56ED2A3CF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91BE14-0A2B-464A-BC64-3CCD8136BF8D}" type="datetimeFigureOut">
              <a:rPr lang="en-US" smtClean="0"/>
              <a:pPr/>
              <a:t>24-May-17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7C2F96-8942-4BE7-88A3-5D56ED2A3CFE}"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891BE14-0A2B-464A-BC64-3CCD8136BF8D}" type="datetimeFigureOut">
              <a:rPr lang="en-US" smtClean="0"/>
              <a:pPr/>
              <a:t>24-May-17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7C2F96-8942-4BE7-88A3-5D56ED2A3CFE}"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891BE14-0A2B-464A-BC64-3CCD8136BF8D}" type="datetimeFigureOut">
              <a:rPr lang="en-US" smtClean="0"/>
              <a:pPr/>
              <a:t>24-May-17</a:t>
            </a:fld>
            <a:endParaRPr lang="en-US" dirty="0"/>
          </a:p>
        </p:txBody>
      </p:sp>
      <p:sp>
        <p:nvSpPr>
          <p:cNvPr id="7" name="Slide Number Placeholder 6"/>
          <p:cNvSpPr>
            <a:spLocks noGrp="1"/>
          </p:cNvSpPr>
          <p:nvPr>
            <p:ph type="sldNum" sz="quarter" idx="11"/>
          </p:nvPr>
        </p:nvSpPr>
        <p:spPr/>
        <p:txBody>
          <a:bodyPr rtlCol="0"/>
          <a:lstStyle/>
          <a:p>
            <a:fld id="{DE7C2F96-8942-4BE7-88A3-5D56ED2A3CFE}"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1BE14-0A2B-464A-BC64-3CCD8136BF8D}" type="datetimeFigureOut">
              <a:rPr lang="en-US" smtClean="0"/>
              <a:pPr/>
              <a:t>24-May-17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7C2F96-8942-4BE7-88A3-5D56ED2A3C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891BE14-0A2B-464A-BC64-3CCD8136BF8D}" type="datetimeFigureOut">
              <a:rPr lang="en-US" smtClean="0"/>
              <a:pPr/>
              <a:t>24-May-17</a:t>
            </a:fld>
            <a:endParaRPr lang="en-US" dirty="0"/>
          </a:p>
        </p:txBody>
      </p:sp>
      <p:sp>
        <p:nvSpPr>
          <p:cNvPr id="22" name="Slide Number Placeholder 21"/>
          <p:cNvSpPr>
            <a:spLocks noGrp="1"/>
          </p:cNvSpPr>
          <p:nvPr>
            <p:ph type="sldNum" sz="quarter" idx="15"/>
          </p:nvPr>
        </p:nvSpPr>
        <p:spPr/>
        <p:txBody>
          <a:bodyPr rtlCol="0"/>
          <a:lstStyle/>
          <a:p>
            <a:fld id="{DE7C2F96-8942-4BE7-88A3-5D56ED2A3CFE}"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891BE14-0A2B-464A-BC64-3CCD8136BF8D}" type="datetimeFigureOut">
              <a:rPr lang="en-US" smtClean="0"/>
              <a:pPr/>
              <a:t>24-May-17</a:t>
            </a:fld>
            <a:endParaRPr lang="en-US" dirty="0"/>
          </a:p>
        </p:txBody>
      </p:sp>
      <p:sp>
        <p:nvSpPr>
          <p:cNvPr id="18" name="Slide Number Placeholder 17"/>
          <p:cNvSpPr>
            <a:spLocks noGrp="1"/>
          </p:cNvSpPr>
          <p:nvPr>
            <p:ph type="sldNum" sz="quarter" idx="11"/>
          </p:nvPr>
        </p:nvSpPr>
        <p:spPr/>
        <p:txBody>
          <a:bodyPr rtlCol="0"/>
          <a:lstStyle/>
          <a:p>
            <a:fld id="{DE7C2F96-8942-4BE7-88A3-5D56ED2A3CFE}"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22000" r="-22000"/>
          </a:stretch>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891BE14-0A2B-464A-BC64-3CCD8136BF8D}" type="datetimeFigureOut">
              <a:rPr lang="en-US" smtClean="0"/>
              <a:pPr/>
              <a:t>24-May-17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7C2F96-8942-4BE7-88A3-5D56ED2A3CF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6629400" cy="2895600"/>
          </a:xfrm>
        </p:spPr>
        <p:txBody>
          <a:bodyPr>
            <a:normAutofit/>
          </a:bodyPr>
          <a:lstStyle/>
          <a:p>
            <a:pPr algn="ctr"/>
            <a:r>
              <a:rPr lang="en-US" dirty="0"/>
              <a:t>3</a:t>
            </a:r>
            <a:r>
              <a:rPr lang="en-US" dirty="0" smtClean="0"/>
              <a:t>-Months </a:t>
            </a:r>
            <a:r>
              <a:rPr lang="en-US" dirty="0" smtClean="0"/>
              <a:t>Training in              </a:t>
            </a:r>
            <a:r>
              <a:rPr lang="en-US" dirty="0"/>
              <a:t>(</a:t>
            </a:r>
            <a:r>
              <a:rPr lang="en-US" dirty="0" smtClean="0"/>
              <a:t>ANDROID</a:t>
            </a:r>
            <a:r>
              <a:rPr lang="en-US" dirty="0" smtClean="0"/>
              <a:t>)</a:t>
            </a:r>
            <a:br>
              <a:rPr lang="en-US" dirty="0" smtClean="0"/>
            </a:br>
            <a:r>
              <a:rPr lang="en-US" dirty="0" smtClean="0"/>
              <a:t/>
            </a:r>
            <a:br>
              <a:rPr lang="en-US" dirty="0" smtClean="0"/>
            </a:br>
            <a:r>
              <a:rPr lang="en-US" sz="2200" dirty="0" smtClean="0"/>
              <a:t>A </a:t>
            </a:r>
            <a:br>
              <a:rPr lang="en-US" sz="2200" dirty="0" smtClean="0"/>
            </a:br>
            <a:r>
              <a:rPr lang="en-US" sz="2200" dirty="0" smtClean="0"/>
              <a:t>POWER POINT PRESENTATION </a:t>
            </a:r>
            <a:br>
              <a:rPr lang="en-US" sz="2200" dirty="0" smtClean="0"/>
            </a:br>
            <a:r>
              <a:rPr lang="en-US" sz="2200" dirty="0" smtClean="0"/>
              <a:t>ON </a:t>
            </a:r>
            <a:br>
              <a:rPr lang="en-US" sz="2200" dirty="0" smtClean="0"/>
            </a:br>
            <a:r>
              <a:rPr lang="en-US" sz="2200" dirty="0" smtClean="0"/>
              <a:t>CRONY(Personal Assistant)</a:t>
            </a:r>
            <a:endParaRPr lang="en-US" sz="2200" dirty="0"/>
          </a:p>
        </p:txBody>
      </p:sp>
      <p:sp>
        <p:nvSpPr>
          <p:cNvPr id="3" name="Subtitle 2"/>
          <p:cNvSpPr>
            <a:spLocks noGrp="1"/>
          </p:cNvSpPr>
          <p:nvPr>
            <p:ph type="subTitle" idx="1"/>
          </p:nvPr>
        </p:nvSpPr>
        <p:spPr>
          <a:xfrm>
            <a:off x="4953000" y="4648200"/>
            <a:ext cx="4191000" cy="1295400"/>
          </a:xfrm>
        </p:spPr>
        <p:txBody>
          <a:bodyPr/>
          <a:lstStyle/>
          <a:p>
            <a:r>
              <a:rPr lang="en-US" dirty="0" smtClean="0"/>
              <a:t>GAZAL</a:t>
            </a:r>
            <a:r>
              <a:rPr lang="en-US" dirty="0" smtClean="0"/>
              <a:t>PREET </a:t>
            </a:r>
            <a:r>
              <a:rPr lang="en-US" dirty="0" smtClean="0"/>
              <a:t>KAUR</a:t>
            </a:r>
          </a:p>
          <a:p>
            <a:r>
              <a:rPr lang="en-US" dirty="0" smtClean="0"/>
              <a:t>ECE-4A</a:t>
            </a:r>
          </a:p>
          <a:p>
            <a:r>
              <a:rPr lang="en-US" dirty="0" smtClean="0"/>
              <a:t>1308574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ADVANTAGES OF </a:t>
            </a:r>
            <a:r>
              <a:rPr lang="en-US" b="1" dirty="0" smtClean="0"/>
              <a:t>3-TIER </a:t>
            </a:r>
            <a:r>
              <a:rPr lang="en-US" b="1" dirty="0"/>
              <a:t>ARCHITECTURE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 </a:t>
            </a:r>
            <a:r>
              <a:rPr lang="en-US" b="1" dirty="0"/>
              <a:t>Flexibility</a:t>
            </a:r>
            <a:r>
              <a:rPr lang="en-US" dirty="0"/>
              <a:t>: By separating the business logic of an application from its presentation </a:t>
            </a:r>
            <a:r>
              <a:rPr lang="en-US" dirty="0" smtClean="0"/>
              <a:t> </a:t>
            </a:r>
            <a:r>
              <a:rPr lang="en-US" dirty="0"/>
              <a:t>logic, a </a:t>
            </a:r>
            <a:r>
              <a:rPr lang="en-US" dirty="0" smtClean="0"/>
              <a:t>3-Tier </a:t>
            </a:r>
            <a:r>
              <a:rPr lang="en-US" dirty="0"/>
              <a:t>architecture makes the application much more flexible to changes.</a:t>
            </a:r>
          </a:p>
          <a:p>
            <a:r>
              <a:rPr lang="en-US" dirty="0"/>
              <a:t> </a:t>
            </a:r>
            <a:r>
              <a:rPr lang="en-US" b="1" dirty="0" smtClean="0"/>
              <a:t>Maintainability</a:t>
            </a:r>
            <a:r>
              <a:rPr lang="en-US" b="1" dirty="0"/>
              <a:t>: </a:t>
            </a:r>
            <a:r>
              <a:rPr lang="en-US" dirty="0"/>
              <a:t>Changes to the components in one layer should have no effect on any others layers. Also, if different layers require different skills (such as HTML/CSS is the presentation layer, PHP/Java in the business layer, SQL in the data access layer) then these can be managed by independent teams with skills in those specific areas.</a:t>
            </a:r>
          </a:p>
          <a:p>
            <a:r>
              <a:rPr lang="en-US" dirty="0"/>
              <a:t> </a:t>
            </a:r>
            <a:r>
              <a:rPr lang="en-US" b="1" dirty="0" smtClean="0"/>
              <a:t>Reusability</a:t>
            </a:r>
            <a:r>
              <a:rPr lang="en-US" dirty="0"/>
              <a:t>:  Separating  the  application  into  multiple  layers  makes  it  easier  to implement reusable components. A single component in the business layer, for example, may be accessed by multiple components in the presentation layer, or even by several different presentation layers (such as desktop and the web) at the same time</a:t>
            </a:r>
            <a:r>
              <a:rPr lang="en-US" dirty="0" smtClean="0"/>
              <a:t>.</a:t>
            </a:r>
            <a:endParaRPr lang="en-US" dirty="0"/>
          </a:p>
        </p:txBody>
      </p:sp>
    </p:spTree>
    <p:extLst>
      <p:ext uri="{BB962C8B-B14F-4D97-AF65-F5344CB8AC3E}">
        <p14:creationId xmlns:p14="http://schemas.microsoft.com/office/powerpoint/2010/main" val="3986223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4873752"/>
          </a:xfrm>
        </p:spPr>
        <p:txBody>
          <a:bodyPr/>
          <a:lstStyle/>
          <a:p>
            <a:r>
              <a:rPr lang="en-US" b="1" dirty="0"/>
              <a:t>Scalability</a:t>
            </a:r>
            <a:r>
              <a:rPr lang="en-US" dirty="0"/>
              <a:t>: A 3-Tier architecture allows distribution of application components across multiple servers thus making the system much more scalable.</a:t>
            </a:r>
          </a:p>
          <a:p>
            <a:r>
              <a:rPr lang="en-US" dirty="0"/>
              <a:t> </a:t>
            </a:r>
            <a:r>
              <a:rPr lang="en-US" b="1" dirty="0"/>
              <a:t>Reliability</a:t>
            </a:r>
            <a:r>
              <a:rPr lang="en-US" dirty="0"/>
              <a:t>: A 3-Tier architecture, if deployed on multiple servers, makes it easier to increase reliability of a system by implementing multiple levels of redundancy.</a:t>
            </a:r>
          </a:p>
          <a:p>
            <a:endParaRPr lang="en-US" dirty="0"/>
          </a:p>
        </p:txBody>
      </p:sp>
    </p:spTree>
    <p:extLst>
      <p:ext uri="{BB962C8B-B14F-4D97-AF65-F5344CB8AC3E}">
        <p14:creationId xmlns:p14="http://schemas.microsoft.com/office/powerpoint/2010/main" val="29160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a:t>
            </a:r>
            <a:endParaRPr lang="en-US" b="1" dirty="0"/>
          </a:p>
        </p:txBody>
      </p:sp>
      <p:pic>
        <p:nvPicPr>
          <p:cNvPr id="4" name="Content Placeholder 3" descr="C:\Users\Hcl\Desktop\restful_ws_flow.png"/>
          <p:cNvPicPr>
            <a:picLocks noGrp="1"/>
          </p:cNvPicPr>
          <p:nvPr>
            <p:ph sz="quarter" idx="1"/>
          </p:nvPr>
        </p:nvPicPr>
        <p:blipFill>
          <a:blip r:embed="rId2"/>
          <a:srcRect/>
          <a:stretch>
            <a:fillRect/>
          </a:stretch>
        </p:blipFill>
        <p:spPr bwMode="auto">
          <a:xfrm>
            <a:off x="1266417" y="1860246"/>
            <a:ext cx="5849166" cy="4353533"/>
          </a:xfrm>
          <a:prstGeom prst="rect">
            <a:avLst/>
          </a:prstGeom>
          <a:noFill/>
          <a:ln w="9525">
            <a:noFill/>
            <a:miter lim="800000"/>
            <a:headEnd/>
            <a:tailEnd/>
          </a:ln>
        </p:spPr>
      </p:pic>
    </p:spTree>
    <p:extLst>
      <p:ext uri="{BB962C8B-B14F-4D97-AF65-F5344CB8AC3E}">
        <p14:creationId xmlns:p14="http://schemas.microsoft.com/office/powerpoint/2010/main" val="774682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Diagrams</a:t>
            </a:r>
            <a:endParaRPr lang="en-US" b="1"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057400"/>
            <a:ext cx="7696200" cy="3048000"/>
          </a:xfrm>
          <a:prstGeom prst="rect">
            <a:avLst/>
          </a:prstGeom>
        </p:spPr>
      </p:pic>
    </p:spTree>
    <p:extLst>
      <p:ext uri="{BB962C8B-B14F-4D97-AF65-F5344CB8AC3E}">
        <p14:creationId xmlns:p14="http://schemas.microsoft.com/office/powerpoint/2010/main" val="3561673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676400"/>
            <a:ext cx="7467600" cy="4695253"/>
          </a:xfrm>
          <a:prstGeom prst="rect">
            <a:avLst/>
          </a:prstGeom>
        </p:spPr>
      </p:pic>
    </p:spTree>
    <p:extLst>
      <p:ext uri="{BB962C8B-B14F-4D97-AF65-F5344CB8AC3E}">
        <p14:creationId xmlns:p14="http://schemas.microsoft.com/office/powerpoint/2010/main" val="3092050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055622"/>
            <a:ext cx="7467600" cy="3962781"/>
          </a:xfrm>
          <a:prstGeom prst="rect">
            <a:avLst/>
          </a:prstGeom>
        </p:spPr>
      </p:pic>
    </p:spTree>
    <p:extLst>
      <p:ext uri="{BB962C8B-B14F-4D97-AF65-F5344CB8AC3E}">
        <p14:creationId xmlns:p14="http://schemas.microsoft.com/office/powerpoint/2010/main" val="1811608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 Making</a:t>
            </a:r>
            <a:endParaRPr lang="en-US" b="1"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981200" y="1752600"/>
            <a:ext cx="5334000" cy="4638675"/>
          </a:xfrm>
          <a:prstGeom prst="rect">
            <a:avLst/>
          </a:prstGeom>
        </p:spPr>
      </p:pic>
    </p:spTree>
    <p:extLst>
      <p:ext uri="{BB962C8B-B14F-4D97-AF65-F5344CB8AC3E}">
        <p14:creationId xmlns:p14="http://schemas.microsoft.com/office/powerpoint/2010/main" val="1052839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Reminders</a:t>
            </a:r>
            <a:endParaRPr lang="en-US" b="1"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843087" y="1784350"/>
            <a:ext cx="5472113" cy="4505325"/>
          </a:xfrm>
          <a:prstGeom prst="rect">
            <a:avLst/>
          </a:prstGeom>
        </p:spPr>
      </p:pic>
    </p:spTree>
    <p:extLst>
      <p:ext uri="{BB962C8B-B14F-4D97-AF65-F5344CB8AC3E}">
        <p14:creationId xmlns:p14="http://schemas.microsoft.com/office/powerpoint/2010/main" val="3771069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r>
              <a:rPr lang="en-US" dirty="0" smtClean="0"/>
              <a:t>Android Studio</a:t>
            </a:r>
          </a:p>
          <a:p>
            <a:r>
              <a:rPr lang="en-US" dirty="0" err="1" smtClean="0"/>
              <a:t>Netbeans</a:t>
            </a:r>
            <a:r>
              <a:rPr lang="en-US" dirty="0" smtClean="0"/>
              <a:t> IDE 8.1</a:t>
            </a:r>
          </a:p>
          <a:p>
            <a:r>
              <a:rPr lang="en-US" dirty="0" smtClean="0"/>
              <a:t>Database –</a:t>
            </a:r>
            <a:r>
              <a:rPr lang="en-US" dirty="0" err="1" smtClean="0"/>
              <a:t>MySQLite</a:t>
            </a:r>
            <a:endParaRPr lang="en-US" dirty="0" smtClean="0"/>
          </a:p>
          <a:p>
            <a:r>
              <a:rPr lang="en-US" dirty="0" smtClean="0"/>
              <a:t>Web Services</a:t>
            </a:r>
          </a:p>
          <a:p>
            <a:r>
              <a:rPr lang="en-US" dirty="0" smtClean="0"/>
              <a:t>Operating System-Windows and Linux</a:t>
            </a:r>
          </a:p>
          <a:p>
            <a:r>
              <a:rPr lang="en-US" dirty="0" smtClean="0"/>
              <a:t>JDK(Java Development Kit)</a:t>
            </a:r>
          </a:p>
          <a:p>
            <a:r>
              <a:rPr lang="en-US" dirty="0" smtClean="0"/>
              <a:t>SDK(Software Development Kit)</a:t>
            </a:r>
          </a:p>
          <a:p>
            <a:r>
              <a:rPr lang="en-US" dirty="0" smtClean="0"/>
              <a:t>Mobile</a:t>
            </a:r>
          </a:p>
          <a:p>
            <a:pPr marL="0" indent="0">
              <a:buNone/>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Never Miss Your Important Tasks</a:t>
            </a:r>
            <a:endParaRPr lang="en-US" b="1"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81200" y="1905000"/>
            <a:ext cx="5334000" cy="4580290"/>
          </a:xfrm>
        </p:spPr>
      </p:pic>
    </p:spTree>
    <p:extLst>
      <p:ext uri="{BB962C8B-B14F-4D97-AF65-F5344CB8AC3E}">
        <p14:creationId xmlns:p14="http://schemas.microsoft.com/office/powerpoint/2010/main" val="333654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1143000"/>
          </a:xfrm>
        </p:spPr>
        <p:txBody>
          <a:bodyPr/>
          <a:lstStyle/>
          <a:p>
            <a:pPr algn="ctr"/>
            <a:r>
              <a:rPr lang="en-US" b="1" dirty="0" smtClean="0"/>
              <a:t>Company Profile</a:t>
            </a:r>
            <a:endParaRPr lang="en-US" b="1" dirty="0"/>
          </a:p>
        </p:txBody>
      </p:sp>
      <p:sp>
        <p:nvSpPr>
          <p:cNvPr id="3" name="Content Placeholder 2"/>
          <p:cNvSpPr>
            <a:spLocks noGrp="1"/>
          </p:cNvSpPr>
          <p:nvPr>
            <p:ph sz="quarter" idx="1"/>
          </p:nvPr>
        </p:nvSpPr>
        <p:spPr>
          <a:xfrm>
            <a:off x="381000" y="1066800"/>
            <a:ext cx="7467600" cy="5410200"/>
          </a:xfrm>
        </p:spPr>
        <p:txBody>
          <a:bodyPr>
            <a:normAutofit fontScale="85000" lnSpcReduction="10000"/>
          </a:bodyPr>
          <a:lstStyle/>
          <a:p>
            <a:r>
              <a:rPr lang="en-US" dirty="0" smtClean="0"/>
              <a:t>Situated </a:t>
            </a:r>
            <a:r>
              <a:rPr lang="en-US" dirty="0"/>
              <a:t>at the center of one of the most beautiful and developed cities of India, Develop Tech IT Solutions Pvt. Ltd. was established by a group of young, energetic, determined and talented pros in 2013. Develop Tech IT Solutions Pvt. Ltd., right from its origin in 2013 has always focused on what is called stability in the market and customer satisfaction to the full extent. It is not always about the numbers, but the quality of service they provide to customers that gives the inspiration and spirited driving force. Got nurtured under the guidance of think-tanks Mr. </a:t>
            </a:r>
            <a:r>
              <a:rPr lang="en-US" dirty="0" err="1"/>
              <a:t>Rohit</a:t>
            </a:r>
            <a:r>
              <a:rPr lang="en-US" dirty="0"/>
              <a:t> Sharma (Director) and </a:t>
            </a:r>
            <a:r>
              <a:rPr lang="en-US" dirty="0" err="1"/>
              <a:t>Mr.Vishal</a:t>
            </a:r>
            <a:r>
              <a:rPr lang="en-US" dirty="0"/>
              <a:t> </a:t>
            </a:r>
            <a:r>
              <a:rPr lang="en-US" dirty="0" err="1"/>
              <a:t>Kedia</a:t>
            </a:r>
            <a:r>
              <a:rPr lang="en-US" dirty="0"/>
              <a:t> (Managing Director), who have established as one of the best companies in this sector. </a:t>
            </a:r>
            <a:endParaRPr lang="en-US" dirty="0" smtClean="0"/>
          </a:p>
          <a:p>
            <a:r>
              <a:rPr lang="en-US" dirty="0" smtClean="0"/>
              <a:t>Develop </a:t>
            </a:r>
            <a:r>
              <a:rPr lang="en-US" dirty="0"/>
              <a:t>Tech IT Solutions Pvt. Ltd., an emerging IT company is exploiting its each and every bit to get on par with the definition of IT given by intellectuals. Develop Tech IT Solutions Pvt. Ltd. is run by a group of young, innovative and energetic professionals capable of accepting any challenge and fulfilling it to the fullest.</a:t>
            </a:r>
          </a:p>
          <a:p>
            <a:endParaRPr lang="en-US" dirty="0"/>
          </a:p>
        </p:txBody>
      </p:sp>
    </p:spTree>
    <p:extLst>
      <p:ext uri="{BB962C8B-B14F-4D97-AF65-F5344CB8AC3E}">
        <p14:creationId xmlns:p14="http://schemas.microsoft.com/office/powerpoint/2010/main" val="361568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Your Sign Can Help Heal Your Soul</a:t>
            </a:r>
            <a:endParaRPr lang="en-US" b="1"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81200" y="1600200"/>
            <a:ext cx="5257800" cy="4873625"/>
          </a:xfrm>
        </p:spPr>
      </p:pic>
    </p:spTree>
    <p:extLst>
      <p:ext uri="{BB962C8B-B14F-4D97-AF65-F5344CB8AC3E}">
        <p14:creationId xmlns:p14="http://schemas.microsoft.com/office/powerpoint/2010/main" val="180885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ake Your Shopping List Ready</a:t>
            </a:r>
            <a:endParaRPr lang="en-US" b="1"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81200" y="1524000"/>
            <a:ext cx="5181599" cy="5257800"/>
          </a:xfrm>
        </p:spPr>
      </p:pic>
    </p:spTree>
    <p:extLst>
      <p:ext uri="{BB962C8B-B14F-4D97-AF65-F5344CB8AC3E}">
        <p14:creationId xmlns:p14="http://schemas.microsoft.com/office/powerpoint/2010/main" val="3954078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DAILY RSS FEEDS</a:t>
            </a:r>
            <a:endParaRPr lang="en-US" b="1"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8800" y="1524000"/>
            <a:ext cx="5410200" cy="4873625"/>
          </a:xfrm>
        </p:spPr>
      </p:pic>
    </p:spTree>
    <p:extLst>
      <p:ext uri="{BB962C8B-B14F-4D97-AF65-F5344CB8AC3E}">
        <p14:creationId xmlns:p14="http://schemas.microsoft.com/office/powerpoint/2010/main" val="1554112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 Making </a:t>
            </a:r>
            <a:endParaRPr lang="en-US"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72262" y="1600200"/>
            <a:ext cx="6037475" cy="4873625"/>
          </a:xfrm>
        </p:spPr>
      </p:pic>
    </p:spTree>
    <p:extLst>
      <p:ext uri="{BB962C8B-B14F-4D97-AF65-F5344CB8AC3E}">
        <p14:creationId xmlns:p14="http://schemas.microsoft.com/office/powerpoint/2010/main" val="3918858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Voice Commands</a:t>
            </a:r>
            <a:endParaRPr lang="en-US" b="1"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81200" y="1600200"/>
            <a:ext cx="5257800" cy="5102225"/>
          </a:xfrm>
        </p:spPr>
      </p:pic>
    </p:spTree>
    <p:extLst>
      <p:ext uri="{BB962C8B-B14F-4D97-AF65-F5344CB8AC3E}">
        <p14:creationId xmlns:p14="http://schemas.microsoft.com/office/powerpoint/2010/main" val="63578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191000"/>
            <a:ext cx="7467600" cy="1143000"/>
          </a:xfrm>
        </p:spPr>
        <p:txBody>
          <a:bodyPr>
            <a:normAutofit/>
          </a:bodyPr>
          <a:lstStyle/>
          <a:p>
            <a:pPr algn="r"/>
            <a:r>
              <a:rPr lang="en-US" sz="4000" b="1" dirty="0" smtClean="0"/>
              <a:t>Thank you</a:t>
            </a:r>
            <a:endParaRPr lang="en-US" sz="4000" b="1" dirty="0"/>
          </a:p>
        </p:txBody>
      </p:sp>
    </p:spTree>
    <p:extLst>
      <p:ext uri="{BB962C8B-B14F-4D97-AF65-F5344CB8AC3E}">
        <p14:creationId xmlns:p14="http://schemas.microsoft.com/office/powerpoint/2010/main" val="171669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7467600" cy="6400800"/>
          </a:xfrm>
        </p:spPr>
        <p:txBody>
          <a:bodyPr>
            <a:noAutofit/>
          </a:bodyPr>
          <a:lstStyle/>
          <a:p>
            <a:r>
              <a:rPr lang="en-US" sz="1800" dirty="0"/>
              <a:t>Develop Tech IT Solutions Pvt. Ltd. is a strategic solutions and professional services provider to advise, transform and optimize business and technology processes while minimizing risk. It is offering a large number of services across various sectors with a large number of solutions to each and every problem. Its core services include Console Applications, System Applications, and Web Applications &amp; Mobile Applications.</a:t>
            </a:r>
          </a:p>
          <a:p>
            <a:pPr marL="0" indent="0">
              <a:buNone/>
            </a:pPr>
            <a:r>
              <a:rPr lang="en-US" sz="1800" dirty="0"/>
              <a:t> </a:t>
            </a:r>
          </a:p>
          <a:p>
            <a:r>
              <a:rPr lang="en-US" sz="1800" dirty="0"/>
              <a:t>The rich experience and quality business processes has enabled to fulfill their clients' all requirements.  The  quality and  diversified  solutions  provided  by it  to  clients  has  helped  to develop and maintain good relations in the market even with competitors. From minute changes to innovative solutions, it helps customers to achieve a profitable growth, leadership in </a:t>
            </a:r>
            <a:r>
              <a:rPr lang="en-US" sz="1800" dirty="0" smtClean="0"/>
              <a:t>market, customer </a:t>
            </a:r>
            <a:r>
              <a:rPr lang="en-US" sz="1800" dirty="0"/>
              <a:t>satisfaction and sustainability.</a:t>
            </a:r>
          </a:p>
          <a:p>
            <a:pPr marL="0" indent="0">
              <a:buNone/>
            </a:pPr>
            <a:r>
              <a:rPr lang="en-US" sz="1800" dirty="0"/>
              <a:t> </a:t>
            </a:r>
          </a:p>
          <a:p>
            <a:r>
              <a:rPr lang="en-US" sz="1800" dirty="0"/>
              <a:t>It has been providing services to both the public as well as private sectors achieving great success and credibility. Proficiency in each and every sector concerned with IT is motto so that it can give its best each and every time to clients. </a:t>
            </a:r>
            <a:r>
              <a:rPr lang="en-US" sz="1800" dirty="0" err="1"/>
              <a:t>DevelopTech</a:t>
            </a:r>
            <a:r>
              <a:rPr lang="en-US" sz="1800" dirty="0"/>
              <a:t> IT Solutions Pvt. Ltd. is providing its services all across the globe including its major clients in the US and Australia.</a:t>
            </a:r>
          </a:p>
          <a:p>
            <a:endParaRPr lang="en-US" sz="1800" dirty="0"/>
          </a:p>
        </p:txBody>
      </p:sp>
    </p:spTree>
    <p:extLst>
      <p:ext uri="{BB962C8B-B14F-4D97-AF65-F5344CB8AC3E}">
        <p14:creationId xmlns:p14="http://schemas.microsoft.com/office/powerpoint/2010/main" val="210825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7200" b="1" dirty="0" smtClean="0"/>
              <a:t>CRONY</a:t>
            </a:r>
            <a:endParaRPr lang="en-US" sz="7200" b="1"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467600" cy="4757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857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normAutofit fontScale="85000" lnSpcReduction="20000"/>
          </a:bodyPr>
          <a:lstStyle/>
          <a:p>
            <a:r>
              <a:rPr lang="en-US" dirty="0" smtClean="0"/>
              <a:t>An </a:t>
            </a:r>
            <a:r>
              <a:rPr lang="en-US" b="1" dirty="0" smtClean="0"/>
              <a:t>intelligent personal assistant</a:t>
            </a:r>
            <a:r>
              <a:rPr lang="en-US" dirty="0" smtClean="0"/>
              <a:t> (CRONY) is a software agent that can perform tasks or services for an individual. These tasks or services are based on user input, Birthday reminders, meeting reminders, and the ability to access information from a variety of online sources ( news, user schedules, Note making, Birthday reminder setting ,Alarm, Medicine Reminder etc.). Examples of such an agent are Microsoft's office assistant and later Crotona, Apple 's Siri, Google 's Google  now(earlier Android versions had voice search via Google Search).</a:t>
            </a:r>
          </a:p>
          <a:p>
            <a:r>
              <a:rPr lang="en-US" dirty="0" smtClean="0"/>
              <a:t>Intelligent personal assistant technology(CRONY) are enabled by the combination of mobile devices, application programming interfaces (APIs), and the proliferation of  mobile devices, application programming interfaces. However, intelligent automated assistants are designed to perform specific, one-time tasks specified by user voice instructions, while smart personal agents perform ongoing tasks (</a:t>
            </a:r>
            <a:r>
              <a:rPr lang="en-US" i="1" dirty="0" smtClean="0"/>
              <a:t>e.g.</a:t>
            </a:r>
            <a:r>
              <a:rPr lang="en-US" dirty="0" smtClean="0"/>
              <a:t>, schedule management) autonomously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lstStyle/>
          <a:p>
            <a:r>
              <a:rPr lang="en-US" b="1" dirty="0" smtClean="0"/>
              <a:t>   Objective</a:t>
            </a:r>
            <a:endParaRPr lang="en-US" dirty="0"/>
          </a:p>
        </p:txBody>
      </p:sp>
      <p:sp>
        <p:nvSpPr>
          <p:cNvPr id="3" name="Content Placeholder 2"/>
          <p:cNvSpPr>
            <a:spLocks noGrp="1"/>
          </p:cNvSpPr>
          <p:nvPr>
            <p:ph sz="quarter" idx="1"/>
          </p:nvPr>
        </p:nvSpPr>
        <p:spPr>
          <a:xfrm>
            <a:off x="457200" y="1752600"/>
            <a:ext cx="7467600" cy="4873752"/>
          </a:xfrm>
        </p:spPr>
        <p:txBody>
          <a:bodyPr>
            <a:normAutofit fontScale="92500"/>
          </a:bodyPr>
          <a:lstStyle/>
          <a:p>
            <a:pPr>
              <a:lnSpc>
                <a:spcPct val="150000"/>
              </a:lnSpc>
              <a:buNone/>
            </a:pPr>
            <a:r>
              <a:rPr lang="en-US" sz="2200" dirty="0" smtClean="0">
                <a:latin typeface="Times New Roman" pitchFamily="18" charset="0"/>
                <a:cs typeface="Times New Roman" pitchFamily="18" charset="0"/>
              </a:rPr>
              <a:t>      An application that prevents human dependency for performing tasks like wake up call, reminders for appointments, events and meetings , note making, shopping list, fetching news, horoscope and information with just a few taps . Person now a days is so busy that he is unable to remember his important meetings, medicines and even his important dates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so to overcome that problem we have developed the application for that which works as a cheap personal assistant for every person. Person can place this application in his phone and can be free from his most of reminders.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Things crony can do…….</a:t>
            </a:r>
            <a:endParaRPr lang="en-US" b="1" dirty="0"/>
          </a:p>
        </p:txBody>
      </p:sp>
      <p:sp>
        <p:nvSpPr>
          <p:cNvPr id="3" name="Content Placeholder 2"/>
          <p:cNvSpPr>
            <a:spLocks noGrp="1"/>
          </p:cNvSpPr>
          <p:nvPr>
            <p:ph sz="quarter" idx="1"/>
          </p:nvPr>
        </p:nvSpPr>
        <p:spPr/>
        <p:txBody>
          <a:bodyPr>
            <a:normAutofit/>
          </a:bodyPr>
          <a:lstStyle/>
          <a:p>
            <a:pPr lvl="0"/>
            <a:endParaRPr lang="en-US" dirty="0" smtClean="0"/>
          </a:p>
          <a:p>
            <a:pPr lvl="0"/>
            <a:r>
              <a:rPr lang="en-US" dirty="0" smtClean="0"/>
              <a:t>Set alarm and Reminders</a:t>
            </a:r>
          </a:p>
          <a:p>
            <a:pPr lvl="0"/>
            <a:r>
              <a:rPr lang="en-US" dirty="0" smtClean="0"/>
              <a:t>Get RSS Feeds.</a:t>
            </a:r>
          </a:p>
          <a:p>
            <a:pPr lvl="0"/>
            <a:r>
              <a:rPr lang="en-US" dirty="0" smtClean="0"/>
              <a:t>Open Whatsapp,Facebook,Gmail login,Instagram,Snapchat etc.</a:t>
            </a:r>
          </a:p>
          <a:p>
            <a:pPr lvl="0"/>
            <a:r>
              <a:rPr lang="en-US" dirty="0" smtClean="0"/>
              <a:t>Call someone</a:t>
            </a:r>
          </a:p>
          <a:p>
            <a:pPr lvl="0"/>
            <a:r>
              <a:rPr lang="en-US" dirty="0" smtClean="0"/>
              <a:t>Note-Making and saving Notes like Important appointments ,data and Homework For Students</a:t>
            </a:r>
          </a:p>
          <a:p>
            <a:pPr lvl="0"/>
            <a:r>
              <a:rPr lang="en-US" dirty="0" smtClean="0"/>
              <a:t>Horoscope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Tier Architecture </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1905000" y="1752600"/>
            <a:ext cx="4876800" cy="4191000"/>
          </a:xfrm>
          <a:prstGeom prst="rect">
            <a:avLst/>
          </a:prstGeom>
          <a:noFill/>
          <a:ln w="9525">
            <a:noFill/>
            <a:miter lim="800000"/>
            <a:headEnd/>
            <a:tailEnd/>
          </a:ln>
        </p:spPr>
      </p:pic>
    </p:spTree>
    <p:extLst>
      <p:ext uri="{BB962C8B-B14F-4D97-AF65-F5344CB8AC3E}">
        <p14:creationId xmlns:p14="http://schemas.microsoft.com/office/powerpoint/2010/main" val="1257965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1143000"/>
          </a:xfrm>
        </p:spPr>
        <p:txBody>
          <a:bodyPr>
            <a:normAutofit fontScale="90000"/>
          </a:bodyPr>
          <a:lstStyle/>
          <a:p>
            <a:pPr algn="ctr"/>
            <a:r>
              <a:rPr lang="en-US" dirty="0" smtClean="0"/>
              <a:t>	</a:t>
            </a:r>
            <a:r>
              <a:rPr lang="en-US" dirty="0"/>
              <a:t/>
            </a:r>
            <a:br>
              <a:rPr lang="en-US" dirty="0"/>
            </a:br>
            <a:r>
              <a:rPr lang="en-US" b="1" dirty="0"/>
              <a:t>The three tiers in a three-tier architecture are:</a:t>
            </a:r>
            <a:r>
              <a:rPr lang="en-US" dirty="0"/>
              <a:t/>
            </a:r>
            <a:br>
              <a:rPr lang="en-US" dirty="0"/>
            </a:br>
            <a:endParaRPr lang="en-US" dirty="0"/>
          </a:p>
        </p:txBody>
      </p:sp>
      <p:sp>
        <p:nvSpPr>
          <p:cNvPr id="3" name="Content Placeholder 2"/>
          <p:cNvSpPr>
            <a:spLocks noGrp="1"/>
          </p:cNvSpPr>
          <p:nvPr>
            <p:ph sz="quarter" idx="1"/>
          </p:nvPr>
        </p:nvSpPr>
        <p:spPr>
          <a:xfrm>
            <a:off x="457200" y="1524000"/>
            <a:ext cx="7467600" cy="4873752"/>
          </a:xfrm>
        </p:spPr>
        <p:txBody>
          <a:bodyPr>
            <a:normAutofit fontScale="92500" lnSpcReduction="10000"/>
          </a:bodyPr>
          <a:lstStyle/>
          <a:p>
            <a:pPr marL="0" indent="0">
              <a:buNone/>
            </a:pPr>
            <a:endParaRPr lang="en-US" dirty="0"/>
          </a:p>
          <a:p>
            <a:r>
              <a:rPr lang="en-US" dirty="0"/>
              <a:t>1</a:t>
            </a:r>
            <a:r>
              <a:rPr lang="en-US" dirty="0" smtClean="0"/>
              <a:t>.   </a:t>
            </a:r>
            <a:r>
              <a:rPr lang="en-US" dirty="0"/>
              <a:t>PRESENTATION LAYER</a:t>
            </a:r>
            <a:r>
              <a:rPr lang="en-US" b="1" dirty="0"/>
              <a:t>: </a:t>
            </a:r>
            <a:r>
              <a:rPr lang="en-US" dirty="0"/>
              <a:t>Occupies the top level and displays information related to services available on a website. This tier communicates with other tiers by sending results to the browser and other tiers in the network.</a:t>
            </a:r>
          </a:p>
          <a:p>
            <a:r>
              <a:rPr lang="en-US" dirty="0" smtClean="0"/>
              <a:t>2.   BUSINESS </a:t>
            </a:r>
            <a:r>
              <a:rPr lang="en-US" dirty="0"/>
              <a:t>LOGIC LAYER</a:t>
            </a:r>
            <a:r>
              <a:rPr lang="en-US" b="1" dirty="0"/>
              <a:t>: </a:t>
            </a:r>
            <a:r>
              <a:rPr lang="en-US" dirty="0"/>
              <a:t>Also called the middle tier or </a:t>
            </a:r>
            <a:r>
              <a:rPr lang="en-US" dirty="0" smtClean="0"/>
              <a:t>logic </a:t>
            </a:r>
            <a:r>
              <a:rPr lang="en-US" dirty="0"/>
              <a:t>tier, this tier is pulled from </a:t>
            </a:r>
            <a:r>
              <a:rPr lang="en-US" dirty="0" smtClean="0"/>
              <a:t>the presentation </a:t>
            </a:r>
            <a:r>
              <a:rPr lang="en-US" dirty="0"/>
              <a:t>tier. It controls application functionality by performing detailed processing.</a:t>
            </a:r>
          </a:p>
          <a:p>
            <a:r>
              <a:rPr lang="en-US" dirty="0" smtClean="0"/>
              <a:t>3.   DATA </a:t>
            </a:r>
            <a:r>
              <a:rPr lang="en-US" dirty="0"/>
              <a:t>TIER</a:t>
            </a:r>
            <a:r>
              <a:rPr lang="en-US" b="1" dirty="0"/>
              <a:t>: </a:t>
            </a:r>
            <a:r>
              <a:rPr lang="en-US" dirty="0"/>
              <a:t>Houses database servers where information is stored and retrieved. Data in this tier is kept independent of application servers or business logic.</a:t>
            </a:r>
          </a:p>
          <a:p>
            <a:endParaRPr lang="en-US" dirty="0"/>
          </a:p>
        </p:txBody>
      </p:sp>
    </p:spTree>
    <p:extLst>
      <p:ext uri="{BB962C8B-B14F-4D97-AF65-F5344CB8AC3E}">
        <p14:creationId xmlns:p14="http://schemas.microsoft.com/office/powerpoint/2010/main" val="3052944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1330</TotalTime>
  <Words>640</Words>
  <Application>Microsoft Office PowerPoint</Application>
  <PresentationFormat>On-screen Show (4:3)</PresentationFormat>
  <Paragraphs>58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3-Months Training in              (ANDROID)  A  POWER POINT PRESENTATION  ON  CRONY(Personal Assistant)</vt:lpstr>
      <vt:lpstr>Company Profile</vt:lpstr>
      <vt:lpstr>PowerPoint Presentation</vt:lpstr>
      <vt:lpstr>CRONY</vt:lpstr>
      <vt:lpstr>INTRODUCTION</vt:lpstr>
      <vt:lpstr>   Objective</vt:lpstr>
      <vt:lpstr>Things crony can do…….</vt:lpstr>
      <vt:lpstr>3- Tier Architecture </vt:lpstr>
      <vt:lpstr>  The three tiers in a three-tier architecture are: </vt:lpstr>
      <vt:lpstr>ADVANTAGES OF 3-TIER ARCHITECTURE</vt:lpstr>
      <vt:lpstr>PowerPoint Presentation</vt:lpstr>
      <vt:lpstr>Web Service</vt:lpstr>
      <vt:lpstr>Data Flow Diagrams</vt:lpstr>
      <vt:lpstr>PowerPoint Presentation</vt:lpstr>
      <vt:lpstr>PowerPoint Presentation</vt:lpstr>
      <vt:lpstr>Note Making</vt:lpstr>
      <vt:lpstr>Reminders</vt:lpstr>
      <vt:lpstr>Software Requirements</vt:lpstr>
      <vt:lpstr>Never Miss Your Important Tasks</vt:lpstr>
      <vt:lpstr>Your Sign Can Help Heal Your Soul</vt:lpstr>
      <vt:lpstr>Make Your Shopping List Ready</vt:lpstr>
      <vt:lpstr>DAILY RSS FEEDS</vt:lpstr>
      <vt:lpstr>Note Making </vt:lpstr>
      <vt:lpstr>Voice Commands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6-Month Training in (JAVA+ANDROID) Project –CRONY(Personal Assistant)</dc:title>
  <dc:creator>HP</dc:creator>
  <cp:lastModifiedBy>login</cp:lastModifiedBy>
  <cp:revision>44</cp:revision>
  <dcterms:created xsi:type="dcterms:W3CDTF">2017-05-15T08:56:39Z</dcterms:created>
  <dcterms:modified xsi:type="dcterms:W3CDTF">2017-05-24T01:36:20Z</dcterms:modified>
</cp:coreProperties>
</file>