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66" r:id="rId16"/>
    <p:sldId id="271" r:id="rId17"/>
  </p:sldIdLst>
  <p:sldSz cx="12192000" cy="6858000"/>
  <p:notesSz cx="7104063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30.12.2020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1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30.12.2020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8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30.12.2020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9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30.12.2020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232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30.12.2020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5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30.12.2020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3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30.12.2020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78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30.12.2020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052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30.12.2020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85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30.12.2020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20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30.12.2020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33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04E2-1FF2-44AF-8F21-A658C08EFBC7}" type="datetimeFigureOut">
              <a:rPr lang="pl-PL" smtClean="0"/>
              <a:t>30.12.2020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7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7082" y="2223247"/>
            <a:ext cx="9144000" cy="910198"/>
          </a:xfrm>
        </p:spPr>
        <p:txBody>
          <a:bodyPr>
            <a:normAutofit fontScale="90000"/>
          </a:bodyPr>
          <a:lstStyle/>
          <a:p>
            <a:r>
              <a:rPr lang="pl-PL" dirty="0" err="1" smtClean="0">
                <a:latin typeface="+mn-lt"/>
              </a:rPr>
              <a:t>Morphing</a:t>
            </a:r>
            <a:r>
              <a:rPr lang="pl-PL" dirty="0" smtClean="0">
                <a:latin typeface="+mn-lt"/>
              </a:rPr>
              <a:t> obrazów</a:t>
            </a:r>
            <a:endParaRPr lang="pl-PL" dirty="0">
              <a:latin typeface="+mn-l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7082" y="3372504"/>
            <a:ext cx="9144000" cy="497821"/>
          </a:xfrm>
        </p:spPr>
        <p:txBody>
          <a:bodyPr/>
          <a:lstStyle/>
          <a:p>
            <a:r>
              <a:rPr lang="pl-PL" dirty="0" smtClean="0"/>
              <a:t>Projekt na Języki Asemblerowe 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41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15713"/>
            <a:ext cx="10515600" cy="782357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	Realizacja w języku wysokiego poziomu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1658005"/>
            <a:ext cx="8803926" cy="4356503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804315" y="866589"/>
            <a:ext cx="66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Najważniejsza funkcja zaimplementowana w C#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75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31685" y="60829"/>
            <a:ext cx="6615953" cy="1325563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Relacja </a:t>
            </a:r>
            <a:r>
              <a:rPr lang="pl-PL" dirty="0" err="1" smtClean="0">
                <a:latin typeface="+mn-lt"/>
              </a:rPr>
              <a:t>wysoki-niski</a:t>
            </a:r>
            <a:r>
              <a:rPr lang="pl-PL" dirty="0" smtClean="0">
                <a:latin typeface="+mn-lt"/>
              </a:rPr>
              <a:t> poziom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63" y="1953629"/>
            <a:ext cx="5059249" cy="362151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4" y="3058374"/>
            <a:ext cx="4239217" cy="1219370"/>
          </a:xfrm>
          <a:prstGeom prst="rect">
            <a:avLst/>
          </a:prstGeom>
        </p:spPr>
      </p:pic>
      <p:cxnSp>
        <p:nvCxnSpPr>
          <p:cNvPr id="7" name="Łącznik prosty ze strzałką 6"/>
          <p:cNvCxnSpPr/>
          <p:nvPr/>
        </p:nvCxnSpPr>
        <p:spPr>
          <a:xfrm flipV="1">
            <a:off x="3819914" y="2892612"/>
            <a:ext cx="1906494" cy="549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3986306" y="3058374"/>
            <a:ext cx="1786965" cy="53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/>
          <p:cNvSpPr txBox="1"/>
          <p:nvPr/>
        </p:nvSpPr>
        <p:spPr>
          <a:xfrm>
            <a:off x="1765265" y="1022889"/>
            <a:ext cx="923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Część głównej funkcji zaimplementowanej w MASM x64 z użyciem instrukcji wektorowych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0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17314"/>
            <a:ext cx="10515600" cy="818216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			Zwiększanie możliwości  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623235" y="1135530"/>
            <a:ext cx="5544671" cy="48129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Obszarowy </a:t>
            </a:r>
            <a:r>
              <a:rPr lang="pl-PL" dirty="0"/>
              <a:t>parametr podobieństwa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2072"/>
            <a:ext cx="2510103" cy="255414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06" y="3802072"/>
            <a:ext cx="2514956" cy="2565892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>
            <a:off x="3567953" y="5079142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7667812" y="5079142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5940612" y="4434541"/>
            <a:ext cx="573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smtClean="0"/>
              <a:t>?</a:t>
            </a:r>
            <a:endParaRPr lang="pl-PL" sz="72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38200" y="2149384"/>
            <a:ext cx="999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Parametr nie jeden dla całego obrazu a określany dla obszarów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Kolejna warstwa punktów charakterystycznych ale określanych tylko na jednym obrazie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03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10226" y="727635"/>
            <a:ext cx="8371541" cy="334121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   Obszarowy </a:t>
            </a:r>
            <a:r>
              <a:rPr lang="pl-PL" dirty="0">
                <a:latin typeface="+mn-lt"/>
              </a:rPr>
              <a:t>parametr podobieństwa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23339" y="894696"/>
            <a:ext cx="4745317" cy="4693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Działanie i miejsce w programie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29130" y="2008094"/>
            <a:ext cx="10733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v</a:t>
            </a:r>
            <a:r>
              <a:rPr lang="pl-PL" dirty="0" err="1" smtClean="0"/>
              <a:t>oid</a:t>
            </a:r>
            <a:r>
              <a:rPr lang="pl-PL" dirty="0" smtClean="0"/>
              <a:t> </a:t>
            </a:r>
            <a:r>
              <a:rPr lang="pl-PL" dirty="0" err="1"/>
              <a:t>findAndSetColorForAllOutputPixels</a:t>
            </a:r>
            <a:r>
              <a:rPr lang="pl-PL" dirty="0"/>
              <a:t> 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 smtClean="0"/>
              <a:t>	for </a:t>
            </a:r>
            <a:r>
              <a:rPr lang="pl-PL" dirty="0"/>
              <a:t>(i = 0; i </a:t>
            </a:r>
            <a:r>
              <a:rPr lang="pl-PL" dirty="0" smtClean="0"/>
              <a:t>&lt; </a:t>
            </a:r>
            <a:r>
              <a:rPr lang="pl-PL" dirty="0" err="1" smtClean="0"/>
              <a:t>imageHeight</a:t>
            </a:r>
            <a:r>
              <a:rPr lang="pl-PL" dirty="0" smtClean="0"/>
              <a:t>; </a:t>
            </a:r>
            <a:r>
              <a:rPr lang="pl-PL" dirty="0"/>
              <a:t>i++)</a:t>
            </a:r>
          </a:p>
          <a:p>
            <a:r>
              <a:rPr lang="pl-PL" dirty="0" smtClean="0"/>
              <a:t>	{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smtClean="0"/>
              <a:t>	for(j </a:t>
            </a:r>
            <a:r>
              <a:rPr lang="pl-PL" dirty="0"/>
              <a:t>= 0; j &lt; </a:t>
            </a:r>
            <a:r>
              <a:rPr lang="pl-PL" dirty="0" err="1" smtClean="0"/>
              <a:t>imageWidth</a:t>
            </a:r>
            <a:r>
              <a:rPr lang="pl-PL" dirty="0" smtClean="0"/>
              <a:t>; </a:t>
            </a:r>
            <a:r>
              <a:rPr lang="pl-PL" dirty="0"/>
              <a:t>j++)</a:t>
            </a:r>
          </a:p>
          <a:p>
            <a:r>
              <a:rPr lang="pl-PL" dirty="0"/>
              <a:t>	</a:t>
            </a:r>
            <a:r>
              <a:rPr lang="pl-PL" dirty="0" smtClean="0"/>
              <a:t>	{</a:t>
            </a:r>
            <a:endParaRPr lang="pl-PL" dirty="0"/>
          </a:p>
          <a:p>
            <a:r>
              <a:rPr lang="pl-PL" dirty="0"/>
              <a:t>		</a:t>
            </a:r>
            <a:r>
              <a:rPr lang="pl-PL" dirty="0" smtClean="0"/>
              <a:t>	</a:t>
            </a:r>
            <a:r>
              <a:rPr lang="pl-PL" dirty="0" err="1" smtClean="0"/>
              <a:t>charPoint</a:t>
            </a:r>
            <a:r>
              <a:rPr lang="pl-PL" dirty="0" smtClean="0"/>
              <a:t> = </a:t>
            </a:r>
            <a:r>
              <a:rPr lang="pl-PL" dirty="0" err="1" smtClean="0"/>
              <a:t>findNearestLambdaCharPoint</a:t>
            </a:r>
            <a:r>
              <a:rPr lang="pl-PL" dirty="0" smtClean="0"/>
              <a:t> (i, j)</a:t>
            </a:r>
          </a:p>
          <a:p>
            <a:r>
              <a:rPr lang="pl-PL" dirty="0"/>
              <a:t>	</a:t>
            </a:r>
            <a:r>
              <a:rPr lang="pl-PL" dirty="0" smtClean="0"/>
              <a:t>		</a:t>
            </a:r>
            <a:r>
              <a:rPr lang="pl-PL" dirty="0" err="1" smtClean="0"/>
              <a:t>setLambda</a:t>
            </a:r>
            <a:r>
              <a:rPr lang="pl-PL" dirty="0" smtClean="0"/>
              <a:t>(</a:t>
            </a:r>
            <a:r>
              <a:rPr lang="pl-PL" dirty="0" err="1" smtClean="0"/>
              <a:t>charPoint.Lambda</a:t>
            </a:r>
            <a:r>
              <a:rPr lang="pl-PL" dirty="0" smtClean="0"/>
              <a:t>)</a:t>
            </a:r>
          </a:p>
          <a:p>
            <a:r>
              <a:rPr lang="pl-PL" dirty="0"/>
              <a:t>	</a:t>
            </a:r>
            <a:r>
              <a:rPr lang="pl-PL" dirty="0" smtClean="0"/>
              <a:t>		//</a:t>
            </a:r>
            <a:r>
              <a:rPr lang="pl-PL" dirty="0"/>
              <a:t>Realizacja normalnej części algorytmu dla tego punktu ale przy </a:t>
            </a:r>
          </a:p>
          <a:p>
            <a:r>
              <a:rPr lang="pl-PL" dirty="0" smtClean="0"/>
              <a:t>			// </a:t>
            </a:r>
            <a:r>
              <a:rPr lang="pl-PL" i="1" dirty="0" smtClean="0">
                <a:ea typeface="Cambria Math" panose="02040503050406030204" pitchFamily="18" charset="0"/>
              </a:rPr>
              <a:t>l = Lambda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smtClean="0"/>
              <a:t>	}</a:t>
            </a:r>
            <a:endParaRPr lang="pl-PL" dirty="0"/>
          </a:p>
          <a:p>
            <a:r>
              <a:rPr lang="pl-PL" dirty="0" smtClean="0"/>
              <a:t>	}</a:t>
            </a:r>
          </a:p>
          <a:p>
            <a:endParaRPr lang="pl-PL" dirty="0"/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1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32647" y="531906"/>
            <a:ext cx="10515600" cy="54918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			 Wielowątkowość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21528"/>
          </a:xfrm>
        </p:spPr>
        <p:txBody>
          <a:bodyPr>
            <a:noAutofit/>
          </a:bodyPr>
          <a:lstStyle/>
          <a:p>
            <a:r>
              <a:rPr lang="pl-PL" dirty="0" smtClean="0"/>
              <a:t>Wątki liczą źródła kolorów dla kolejnych wierszy obrazu wynikowego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53" y="2202796"/>
            <a:ext cx="7392894" cy="38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87431"/>
            <a:ext cx="11311965" cy="1325563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Aktualny stan projektu – szczere podsumowanie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2400" dirty="0" smtClean="0"/>
              <a:t>Implementacja kluczowej funkcji w:</a:t>
            </a:r>
          </a:p>
          <a:p>
            <a:pPr>
              <a:buFontTx/>
              <a:buChar char="-"/>
            </a:pPr>
            <a:r>
              <a:rPr lang="pl-PL" sz="2400" dirty="0" smtClean="0"/>
              <a:t>języku </a:t>
            </a:r>
            <a:r>
              <a:rPr lang="pl-PL" sz="2400" dirty="0"/>
              <a:t>wysokiego poziomu – ukończona, możliwa </a:t>
            </a:r>
            <a:r>
              <a:rPr lang="pl-PL" sz="2400" dirty="0" smtClean="0"/>
              <a:t>optymalizacja działań na bitmapie</a:t>
            </a:r>
          </a:p>
          <a:p>
            <a:pPr>
              <a:buFontTx/>
              <a:buChar char="-"/>
            </a:pPr>
            <a:r>
              <a:rPr lang="pl-PL" sz="2400" dirty="0"/>
              <a:t>j</a:t>
            </a:r>
            <a:r>
              <a:rPr lang="pl-PL" sz="2400" dirty="0" smtClean="0"/>
              <a:t>ęzyku asemblera – do poprawy, zachowuje się jak funkcja wysokiego poziomu dla danych testowych, nie działa w kontekście głównego programu – możliwe błędy w przekazywaniu danych</a:t>
            </a:r>
          </a:p>
          <a:p>
            <a:pPr marL="0" indent="0">
              <a:buNone/>
            </a:pPr>
            <a:r>
              <a:rPr lang="pl-PL" sz="2400" dirty="0" smtClean="0"/>
              <a:t>Funkcjonalności pomocnicze – zaimplementowane, możliwa optymalizacja.</a:t>
            </a:r>
          </a:p>
          <a:p>
            <a:pPr marL="0" indent="0">
              <a:buNone/>
            </a:pPr>
            <a:r>
              <a:rPr lang="pl-PL" sz="2400" dirty="0" smtClean="0"/>
              <a:t>Obszarowy parametr podobieństwa – do zaimplementowania.</a:t>
            </a:r>
          </a:p>
          <a:p>
            <a:pPr marL="0" indent="0">
              <a:buNone/>
            </a:pPr>
            <a:r>
              <a:rPr lang="pl-PL" sz="2400" dirty="0" smtClean="0"/>
              <a:t>Podział na wątki – początek prac.</a:t>
            </a:r>
          </a:p>
          <a:p>
            <a:pPr marL="0" indent="0">
              <a:buNone/>
            </a:pPr>
            <a:r>
              <a:rPr lang="pl-PL" sz="2400" dirty="0" smtClean="0"/>
              <a:t>GUI – zaimplementowane podstawowe działanie, potrzeba zwiększenia funkcjonalności.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405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68600" y="2337360"/>
            <a:ext cx="6530788" cy="1325563"/>
          </a:xfrm>
        </p:spPr>
        <p:txBody>
          <a:bodyPr>
            <a:noAutofit/>
          </a:bodyPr>
          <a:lstStyle/>
          <a:p>
            <a:r>
              <a:rPr lang="pl-PL" sz="6600" dirty="0" smtClean="0">
                <a:latin typeface="+mn-lt"/>
              </a:rPr>
              <a:t>Dziękuję za uwagę</a:t>
            </a:r>
            <a:endParaRPr lang="pl-PL" sz="6600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995706" y="4748119"/>
            <a:ext cx="6303682" cy="481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Autor: Piotr Gazda gr. 3 sekcja 2 AEI </a:t>
            </a:r>
            <a:r>
              <a:rPr lang="pl-PL" dirty="0" err="1" smtClean="0"/>
              <a:t>Inf</a:t>
            </a:r>
            <a:r>
              <a:rPr lang="pl-PL" dirty="0" smtClean="0"/>
              <a:t> sem5 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86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5905" y="531904"/>
            <a:ext cx="10515600" cy="1027300"/>
          </a:xfrm>
        </p:spPr>
        <p:txBody>
          <a:bodyPr>
            <a:normAutofit/>
          </a:bodyPr>
          <a:lstStyle/>
          <a:p>
            <a:r>
              <a:rPr lang="pl-PL" sz="5400" dirty="0" smtClean="0">
                <a:latin typeface="+mn-lt"/>
              </a:rPr>
              <a:t>		  Czym jest </a:t>
            </a:r>
            <a:r>
              <a:rPr lang="pl-PL" sz="5400" dirty="0" err="1" smtClean="0">
                <a:latin typeface="+mn-lt"/>
              </a:rPr>
              <a:t>morphing</a:t>
            </a:r>
            <a:r>
              <a:rPr lang="pl-PL" sz="5400" dirty="0" smtClean="0">
                <a:latin typeface="+mn-lt"/>
              </a:rPr>
              <a:t>?</a:t>
            </a:r>
            <a:endParaRPr lang="pl-PL" sz="5400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3340" y="2799790"/>
            <a:ext cx="9720729" cy="2088963"/>
          </a:xfrm>
        </p:spPr>
        <p:txBody>
          <a:bodyPr/>
          <a:lstStyle/>
          <a:p>
            <a:r>
              <a:rPr lang="pl-PL" dirty="0" smtClean="0"/>
              <a:t>Przekształcenie jednego obrazu w drugi</a:t>
            </a:r>
          </a:p>
          <a:p>
            <a:r>
              <a:rPr lang="pl-PL" dirty="0" smtClean="0"/>
              <a:t>Możliwość stworzenia wypadkowego obrazu z kilku innych</a:t>
            </a:r>
          </a:p>
          <a:p>
            <a:r>
              <a:rPr lang="pl-PL" dirty="0" smtClean="0"/>
              <a:t>Proces stopniowy – kolejne obrazy wynikowe w różnym stopniu podobne do poszczególnych początkowych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61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0" y="429783"/>
            <a:ext cx="2928603" cy="194885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85" y="429783"/>
            <a:ext cx="2928605" cy="1948853"/>
          </a:xfrm>
          <a:prstGeom prst="rect">
            <a:avLst/>
          </a:prstGeom>
        </p:spPr>
      </p:pic>
      <p:cxnSp>
        <p:nvCxnSpPr>
          <p:cNvPr id="7" name="Łącznik prosty ze strzałką 6"/>
          <p:cNvCxnSpPr/>
          <p:nvPr/>
        </p:nvCxnSpPr>
        <p:spPr>
          <a:xfrm>
            <a:off x="1877033" y="2581834"/>
            <a:ext cx="1487720" cy="124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 flipH="1">
            <a:off x="8582212" y="2746187"/>
            <a:ext cx="1742564" cy="1138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83" y="2725270"/>
            <a:ext cx="4578002" cy="30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			</a:t>
            </a:r>
            <a:r>
              <a:rPr lang="pl-PL" dirty="0" smtClean="0">
                <a:latin typeface="+mn-lt"/>
              </a:rPr>
              <a:t>Aspekty </a:t>
            </a:r>
            <a:r>
              <a:rPr lang="pl-PL" dirty="0" err="1" smtClean="0">
                <a:latin typeface="+mn-lt"/>
              </a:rPr>
              <a:t>morphingu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437" y="2548779"/>
            <a:ext cx="3966882" cy="49324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Parametr podobieństwa</a:t>
            </a: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7630458" y="2548779"/>
            <a:ext cx="3916083" cy="49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Punkty charakterystyczne</a:t>
            </a: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113305" y="4402138"/>
            <a:ext cx="4893235" cy="49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Wypadkowy kolor piksela</a:t>
            </a:r>
            <a:endParaRPr lang="pl-PL" dirty="0"/>
          </a:p>
        </p:txBody>
      </p:sp>
      <p:cxnSp>
        <p:nvCxnSpPr>
          <p:cNvPr id="7" name="Łącznik prosty ze strzałką 6"/>
          <p:cNvCxnSpPr/>
          <p:nvPr/>
        </p:nvCxnSpPr>
        <p:spPr>
          <a:xfrm flipH="1">
            <a:off x="2671482" y="1464235"/>
            <a:ext cx="1828800" cy="94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7100047" y="1464235"/>
            <a:ext cx="2223247" cy="94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>
            <a:off x="5880847" y="1464235"/>
            <a:ext cx="41835" cy="285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4731" y="555812"/>
            <a:ext cx="10515600" cy="782264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		    Parametr podobieństwa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1" y="1891647"/>
            <a:ext cx="2600325" cy="172402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65412" y="38787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0.2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351928" y="38787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0.5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04" y="1891646"/>
            <a:ext cx="2590800" cy="1724025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5" y="1891646"/>
            <a:ext cx="2600325" cy="1724025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9488860" y="38166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0.7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838200" y="4858871"/>
            <a:ext cx="1109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Wartość z zakresu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Wartości skrajne to odpowiedni z obrazów wejściowych bez wpływu drugiego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 projekcie dokładność do 0.1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07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62635" y="144004"/>
            <a:ext cx="7470587" cy="698687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		Punkty charakterystyczne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29" y="2329074"/>
            <a:ext cx="4551364" cy="303424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0" y="673127"/>
            <a:ext cx="2642798" cy="269592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18" y="649577"/>
            <a:ext cx="2679182" cy="2719470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>
            <a:off x="1362635" y="3621741"/>
            <a:ext cx="2151530" cy="684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8707718" y="3681506"/>
            <a:ext cx="1924424" cy="62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1894541" y="5939288"/>
                <a:ext cx="8737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𝑐h𝑎𝑟𝑃𝑜𝑖𝑛𝑡𝑠𝑂𝑢𝑡𝑝𝑢𝑡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𝑐h𝑎𝑟𝑃𝑜𝑖𝑛𝑡𝑠𝐹𝑖𝑟𝑠𝑡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𝑐h𝑎𝑟𝑃𝑜𝑖𝑛𝑡𝑠𝑆𝑒𝑐𝑜𝑛𝑑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l-PL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:endParaRPr lang="pl-P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41" y="5939288"/>
                <a:ext cx="873760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ole tekstowe 12"/>
          <p:cNvSpPr txBox="1"/>
          <p:nvPr/>
        </p:nvSpPr>
        <p:spPr>
          <a:xfrm>
            <a:off x="9281459" y="4249174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charPointsSecond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[m]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4442152" y="5500169"/>
            <a:ext cx="30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charPointsOutput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[min(</a:t>
            </a:r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865989" y="4249174"/>
            <a:ext cx="22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charPointsFirst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[n]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5522258" y="1822890"/>
            <a:ext cx="148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 = 0.6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 Wypadkowy kolor piksela</a:t>
            </a:r>
            <a:endParaRPr lang="pl-PL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759760" y="1801720"/>
                <a:ext cx="9121587" cy="39164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𝑜𝑢𝑡𝑝𝑢𝑡𝑃𝑜𝑖𝑛𝑡𝐶𝑜𝑙𝑜𝑟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𝑓𝑖𝑟𝑠𝑡𝑆𝑜𝑢𝑟𝑐𝑒𝑃𝑜𝑖𝑛𝑡𝐶𝑜𝑙𝑜𝑟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𝑠𝑒𝑐𝑜𝑛𝑑𝑆𝑜𝑢𝑟𝑐𝑒𝑃𝑜𝑖𝑛𝑡𝐶𝑜𝑙𝑜𝑟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760" y="1801720"/>
                <a:ext cx="9121587" cy="391645"/>
              </a:xfrm>
              <a:blipFill rotWithShape="0">
                <a:blip r:embed="rId2"/>
                <a:stretch>
                  <a:fillRect l="-201" t="-781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 txBox="1">
                <a:spLocks/>
              </p:cNvSpPr>
              <p:nvPr/>
            </p:nvSpPr>
            <p:spPr>
              <a:xfrm>
                <a:off x="131482" y="3089649"/>
                <a:ext cx="11307483" cy="18887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l-PL" b="0" dirty="0" smtClean="0"/>
                            <m:t>s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𝑜𝑢𝑟𝑐𝑒𝑃𝑜𝑖𝑛𝑡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l-PL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𝑐h𝑎𝑟𝑃𝑜𝑖𝑛𝑡𝑠𝐿𝑒𝑛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l-P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𝑟𝑒𝑙𝑎𝑡𝑖𝑣𝑒𝐷𝑖𝑠𝑡𝑎𝑛𝑐𝑒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𝑑𝑖𝑠𝑡𝑇𝑜𝐶h𝑎𝑟𝑃𝑡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0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𝑐h𝑎𝑟𝑃𝑜𝑖𝑛𝑡𝑠𝐿𝑒𝑛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𝑑𝑖𝑠𝑡𝑇𝑜𝐶h𝑎𝑟𝑃𝑡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𝑜𝑢𝑡𝑝𝑢𝑡𝑃𝑜𝑖𝑛𝑡</m:t>
                          </m:r>
                          <m:r>
                            <m:rPr>
                              <m:nor/>
                            </m:rPr>
                            <a:rPr lang="pl-PL" i="1" dirty="0"/>
                            <m:t> 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pl-PL" i="1" dirty="0"/>
              </a:p>
            </p:txBody>
          </p:sp>
        </mc:Choice>
        <mc:Fallback xmlns="">
          <p:sp>
            <p:nvSpPr>
              <p:cNvPr id="4" name="Symbol zastępczy zawartości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2" y="3089649"/>
                <a:ext cx="11307483" cy="1888751"/>
              </a:xfrm>
              <a:prstGeom prst="rect">
                <a:avLst/>
              </a:prstGeom>
              <a:blipFill rotWithShape="0">
                <a:blip r:embed="rId3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ole tekstowe 4"/>
          <p:cNvSpPr txBox="1"/>
          <p:nvPr/>
        </p:nvSpPr>
        <p:spPr>
          <a:xfrm>
            <a:off x="508000" y="5516282"/>
            <a:ext cx="11343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Obliczamy kolor każdego piksela obrazu wynikowego na podstawie kolorów dwóch wybranych punktów po jednym z każdego obrazu wejściowego (pierwszy wzór). Punkty z tych obrazów wybieramy z kolei na podstawie odległości piksela obrazu wynikowego od wszystkich punktów charakterystycznych na obrazie wynikowym (drugi wzór).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40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Ogólny pseudokod algorytmu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 smtClean="0"/>
              <a:t>setOutputCharacteristicPoints</a:t>
            </a:r>
            <a:r>
              <a:rPr lang="pl-PL" dirty="0" smtClean="0"/>
              <a:t>()</a:t>
            </a:r>
          </a:p>
          <a:p>
            <a:pPr marL="0" indent="0">
              <a:buNone/>
            </a:pPr>
            <a:r>
              <a:rPr lang="pl-PL" dirty="0" err="1" smtClean="0"/>
              <a:t>calculateRelativeDistances</a:t>
            </a:r>
            <a:r>
              <a:rPr lang="pl-PL" dirty="0" smtClean="0"/>
              <a:t>()</a:t>
            </a:r>
          </a:p>
          <a:p>
            <a:pPr marL="0" indent="0">
              <a:buNone/>
            </a:pPr>
            <a:r>
              <a:rPr lang="pl-PL" dirty="0" smtClean="0"/>
              <a:t>for (i = 0; i &lt; </a:t>
            </a:r>
            <a:r>
              <a:rPr lang="pl-PL" dirty="0" err="1" smtClean="0"/>
              <a:t>outputCharPoints</a:t>
            </a:r>
            <a:r>
              <a:rPr lang="pl-PL" dirty="0" smtClean="0"/>
              <a:t>; i++)</a:t>
            </a:r>
          </a:p>
          <a:p>
            <a:pPr marL="0" indent="0">
              <a:buNone/>
            </a:pPr>
            <a:r>
              <a:rPr lang="pl-PL" dirty="0" smtClean="0"/>
              <a:t>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for(j = 0; j &lt; i; j++)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{</a:t>
            </a:r>
          </a:p>
          <a:p>
            <a:pPr marL="0" indent="0">
              <a:buNone/>
            </a:pPr>
            <a:r>
              <a:rPr lang="pl-PL" dirty="0" smtClean="0"/>
              <a:t>		</a:t>
            </a:r>
            <a:r>
              <a:rPr lang="pl-PL" dirty="0" err="1" smtClean="0"/>
              <a:t>findAndSetColorForAllOutputPixels</a:t>
            </a:r>
            <a:r>
              <a:rPr lang="pl-PL" dirty="0" smtClean="0"/>
              <a:t>(i)</a:t>
            </a:r>
          </a:p>
          <a:p>
            <a:pPr marL="0" indent="0">
              <a:buNone/>
            </a:pPr>
            <a:r>
              <a:rPr lang="pl-PL" dirty="0" smtClean="0"/>
              <a:t>	}</a:t>
            </a:r>
          </a:p>
          <a:p>
            <a:pPr marL="0" indent="0">
              <a:buNone/>
            </a:pPr>
            <a:r>
              <a:rPr lang="pl-PL" dirty="0" smtClean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68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Co na wysokim, co na niskim poziomie?</a:t>
            </a:r>
            <a:endParaRPr lang="pl-PL" dirty="0">
              <a:latin typeface="+mn-l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64" y="1757512"/>
            <a:ext cx="5097929" cy="963000"/>
          </a:xfrm>
          <a:prstGeom prst="rect">
            <a:avLst/>
          </a:prstGeom>
        </p:spPr>
      </p:pic>
      <p:sp>
        <p:nvSpPr>
          <p:cNvPr id="6" name="Elipsa 5"/>
          <p:cNvSpPr/>
          <p:nvPr/>
        </p:nvSpPr>
        <p:spPr>
          <a:xfrm>
            <a:off x="7141882" y="1440329"/>
            <a:ext cx="2557930" cy="15299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/>
          <p:cNvCxnSpPr/>
          <p:nvPr/>
        </p:nvCxnSpPr>
        <p:spPr>
          <a:xfrm>
            <a:off x="9018494" y="3037130"/>
            <a:ext cx="1159435" cy="1726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9121586" y="4763246"/>
            <a:ext cx="3070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ASM DLL</a:t>
            </a:r>
            <a:endParaRPr lang="pl-PL" sz="48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1649506" y="1523272"/>
            <a:ext cx="3526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CAŁA RESZTA</a:t>
            </a:r>
            <a:endParaRPr lang="pl-PL" sz="4800" dirty="0"/>
          </a:p>
        </p:txBody>
      </p:sp>
      <p:cxnSp>
        <p:nvCxnSpPr>
          <p:cNvPr id="14" name="Łącznik prosty ze strzałką 13"/>
          <p:cNvCxnSpPr/>
          <p:nvPr/>
        </p:nvCxnSpPr>
        <p:spPr>
          <a:xfrm>
            <a:off x="3412565" y="4757268"/>
            <a:ext cx="0" cy="63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1555377" y="5390776"/>
            <a:ext cx="362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C# </a:t>
            </a:r>
            <a:r>
              <a:rPr lang="pl-PL" sz="4800" dirty="0" err="1" smtClean="0"/>
              <a:t>WinForms</a:t>
            </a:r>
            <a:endParaRPr lang="pl-PL" sz="4800" dirty="0"/>
          </a:p>
        </p:txBody>
      </p:sp>
      <p:cxnSp>
        <p:nvCxnSpPr>
          <p:cNvPr id="19" name="Łącznik prosty ze strzałką 18"/>
          <p:cNvCxnSpPr/>
          <p:nvPr/>
        </p:nvCxnSpPr>
        <p:spPr>
          <a:xfrm flipH="1">
            <a:off x="7004423" y="3066469"/>
            <a:ext cx="980143" cy="1631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6167904" y="4757268"/>
            <a:ext cx="1905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C# DLL</a:t>
            </a:r>
          </a:p>
          <a:p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07570" y="2389182"/>
            <a:ext cx="5115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Bezpośrednie operowanie na pikselach bitmapy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Obliczenie dystansów między punktami charakterystycznymi na obrazie wyjściowym i wejściowych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Warunki gwarantujące niewychodzenie poza zakres obrazu, poprawność liczb, itp.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Obsługa reszty obliczeń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GUI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92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360</Words>
  <Application>Microsoft Office PowerPoint</Application>
  <PresentationFormat>Panoramiczny</PresentationFormat>
  <Paragraphs>85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Motyw pakietu Office</vt:lpstr>
      <vt:lpstr>Morphing obrazów</vt:lpstr>
      <vt:lpstr>    Czym jest morphing?</vt:lpstr>
      <vt:lpstr>Prezentacja programu PowerPoint</vt:lpstr>
      <vt:lpstr>   Aspekty morphingu</vt:lpstr>
      <vt:lpstr>      Parametr podobieństwa</vt:lpstr>
      <vt:lpstr>  Punkty charakterystyczne</vt:lpstr>
      <vt:lpstr>   Wypadkowy kolor piksela</vt:lpstr>
      <vt:lpstr>  Ogólny pseudokod algorytmu</vt:lpstr>
      <vt:lpstr> Co na wysokim, co na niskim poziomie?</vt:lpstr>
      <vt:lpstr> Realizacja w języku wysokiego poziomu</vt:lpstr>
      <vt:lpstr>Relacja wysoki-niski poziom</vt:lpstr>
      <vt:lpstr>   Zwiększanie możliwości  </vt:lpstr>
      <vt:lpstr>   Obszarowy parametr podobieństwa </vt:lpstr>
      <vt:lpstr>    Wielowątkowość</vt:lpstr>
      <vt:lpstr>Aktualny stan projektu – szczere podsumowanie</vt:lpstr>
      <vt:lpstr>Dziękuję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Morphing obrazów</dc:title>
  <dc:creator>Piotr Gazda</dc:creator>
  <cp:lastModifiedBy>Piotr Gazda</cp:lastModifiedBy>
  <cp:revision>57</cp:revision>
  <cp:lastPrinted>2020-11-04T12:18:32Z</cp:lastPrinted>
  <dcterms:created xsi:type="dcterms:W3CDTF">2020-11-03T10:40:20Z</dcterms:created>
  <dcterms:modified xsi:type="dcterms:W3CDTF">2020-12-30T18:07:12Z</dcterms:modified>
</cp:coreProperties>
</file>