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6" r:id="rId2"/>
    <p:sldId id="257" r:id="rId3"/>
    <p:sldId id="258" r:id="rId4"/>
    <p:sldId id="269" r:id="rId5"/>
    <p:sldId id="338" r:id="rId6"/>
    <p:sldId id="334" r:id="rId7"/>
    <p:sldId id="333" r:id="rId8"/>
    <p:sldId id="335" r:id="rId9"/>
    <p:sldId id="336" r:id="rId10"/>
    <p:sldId id="337" r:id="rId11"/>
    <p:sldId id="339" r:id="rId12"/>
    <p:sldId id="340" r:id="rId13"/>
    <p:sldId id="345" r:id="rId14"/>
    <p:sldId id="346" r:id="rId15"/>
    <p:sldId id="341" r:id="rId16"/>
    <p:sldId id="343" r:id="rId17"/>
    <p:sldId id="344" r:id="rId18"/>
    <p:sldId id="347" r:id="rId19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000000"/>
    <a:srgbClr val="111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4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ED28-0653-44D2-981F-B8620E8F8553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08728-D05A-47F6-9A47-F3716918B17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5ACD4103-EC3D-4C16-8996-25DE18166E0A}" type="datetime1">
              <a:rPr lang="zh-CN" altLang="en-US"/>
              <a:t>2020-10-07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</p:spPr>
        <p:txBody>
          <a:bodyPr/>
          <a:lstStyle>
            <a:lvl1pPr>
              <a:defRPr/>
            </a:lvl1pPr>
          </a:lstStyle>
          <a:p>
            <a:fld id="{DD6AF21D-1CB3-4C6F-BC4D-99798AE8B24D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0">
    <p:comb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948264" y="397670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 advTm="0">
    <p:comb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60A8-FCDA-4438-A06B-8F9A2E82FEAD}" type="datetimeFigureOut">
              <a:rPr lang="zh-CN" altLang="en-US" smtClean="0"/>
              <a:t>2020-10-07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EDEE-018F-4012-A1B4-6387EBE5E6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Click="0" advTm="0">
    <p:comb dir="vert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-78105"/>
            <a:ext cx="6248400" cy="8534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3459027"/>
            <a:ext cx="9144000" cy="1685108"/>
          </a:xfrm>
          <a:prstGeom prst="rect">
            <a:avLst/>
          </a:prstGeom>
          <a:solidFill>
            <a:srgbClr val="111D33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-1" y="2279321"/>
            <a:ext cx="5584371" cy="160673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6" name="文本框 5"/>
          <p:cNvSpPr txBox="1"/>
          <p:nvPr/>
        </p:nvSpPr>
        <p:spPr>
          <a:xfrm>
            <a:off x="140436" y="4006958"/>
            <a:ext cx="644526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Supporting text here.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Supporting text here.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Supporting text here.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431" y="1889141"/>
            <a:ext cx="49039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REPORT</a:t>
            </a:r>
            <a:endParaRPr lang="zh-CN" altLang="en-US" sz="9600" spc="3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07975" y="1583690"/>
            <a:ext cx="2111375" cy="305406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Supporting text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068452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2020 Towards End-to-end Video-based Eye-Tracking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56798F-BF3A-4F20-957D-537F7F5C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204392"/>
            <a:ext cx="5913429" cy="31492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F1A5CD-CE16-4A2F-B6F8-0B69C7857FFD}"/>
              </a:ext>
            </a:extLst>
          </p:cNvPr>
          <p:cNvSpPr txBox="1"/>
          <p:nvPr/>
        </p:nvSpPr>
        <p:spPr>
          <a:xfrm>
            <a:off x="1825145" y="449741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问题：泛化不行，跨数据集性能下降很多</a:t>
            </a:r>
          </a:p>
        </p:txBody>
      </p:sp>
    </p:spTree>
    <p:extLst>
      <p:ext uri="{BB962C8B-B14F-4D97-AF65-F5344CB8AC3E}">
        <p14:creationId xmlns:p14="http://schemas.microsoft.com/office/powerpoint/2010/main" val="14093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</a:p>
        </p:txBody>
      </p:sp>
      <p:sp>
        <p:nvSpPr>
          <p:cNvPr id="54" name="文本框 38"/>
          <p:cNvSpPr txBox="1"/>
          <p:nvPr/>
        </p:nvSpPr>
        <p:spPr>
          <a:xfrm>
            <a:off x="395536" y="649707"/>
            <a:ext cx="4068452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2020 Towards End-to-end Video-based Eye-Tracking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813C48-8D6B-48DE-A51B-09A46243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6" y="933165"/>
            <a:ext cx="9144000" cy="442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</a:p>
        </p:txBody>
      </p:sp>
      <p:sp>
        <p:nvSpPr>
          <p:cNvPr id="54" name="文本框 38"/>
          <p:cNvSpPr txBox="1"/>
          <p:nvPr/>
        </p:nvSpPr>
        <p:spPr>
          <a:xfrm>
            <a:off x="395536" y="649707"/>
            <a:ext cx="4068452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2020 Towards End-to-end Video-based Eye-Tracking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7C4512-CF74-4ACC-A8D6-7554369B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88" y="1037284"/>
            <a:ext cx="6628624" cy="410780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8C7C64-318D-4315-B42E-B3C4C885E5F9}"/>
              </a:ext>
            </a:extLst>
          </p:cNvPr>
          <p:cNvSpPr txBox="1"/>
          <p:nvPr/>
        </p:nvSpPr>
        <p:spPr>
          <a:xfrm>
            <a:off x="5440226" y="615185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Code</a:t>
            </a:r>
            <a:r>
              <a:rPr lang="zh-CN" altLang="en-US" dirty="0"/>
              <a:t>和</a:t>
            </a:r>
            <a:r>
              <a:rPr lang="en-US" altLang="zh-CN" dirty="0"/>
              <a:t>dataset coming soon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75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手机端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75C1CC-5E8F-421D-9543-D59DC3B5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01672"/>
            <a:ext cx="7491109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0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手机端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C7C16D-E4E2-42E3-96A8-8709C6BAF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16360"/>
            <a:ext cx="5760640" cy="37626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ACD6E42-BE69-4A74-B675-03D41EFC0E4A}"/>
              </a:ext>
            </a:extLst>
          </p:cNvPr>
          <p:cNvSpPr/>
          <p:nvPr/>
        </p:nvSpPr>
        <p:spPr>
          <a:xfrm>
            <a:off x="2393758" y="4426291"/>
            <a:ext cx="4356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121212"/>
                </a:solidFill>
                <a:latin typeface="-apple-system"/>
              </a:rPr>
              <a:t>Google</a:t>
            </a:r>
            <a:r>
              <a:rPr lang="zh-CN" altLang="en-US" sz="1400" dirty="0">
                <a:solidFill>
                  <a:srgbClr val="121212"/>
                </a:solidFill>
                <a:latin typeface="-apple-system"/>
              </a:rPr>
              <a:t>对上述模型做了进一步压缩，即将人脸和人脸位置这两个输入替换为四个眼角的位置坐标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279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C16AA6-B0E2-44FF-A4ED-CC0E19CE3987}"/>
              </a:ext>
            </a:extLst>
          </p:cNvPr>
          <p:cNvSpPr txBox="1"/>
          <p:nvPr/>
        </p:nvSpPr>
        <p:spPr>
          <a:xfrm>
            <a:off x="2087724" y="18164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数据集收集困难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数据集的标注本身有问题，影响了正确率的提升</a:t>
            </a:r>
          </a:p>
        </p:txBody>
      </p:sp>
    </p:spTree>
    <p:extLst>
      <p:ext uri="{BB962C8B-B14F-4D97-AF65-F5344CB8AC3E}">
        <p14:creationId xmlns:p14="http://schemas.microsoft.com/office/powerpoint/2010/main" val="19268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1260140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数据集收集困难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AB97FF-5C8E-436C-98BD-4C5B5620FA6B}"/>
              </a:ext>
            </a:extLst>
          </p:cNvPr>
          <p:cNvSpPr/>
          <p:nvPr/>
        </p:nvSpPr>
        <p:spPr>
          <a:xfrm>
            <a:off x="665566" y="1420416"/>
            <a:ext cx="7812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使用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GAN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合成眼部数据。微软剑桥研究院的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Erroll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Wood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博士在读博期间曾尝试使用计算机图形学的方法来合成眼睛样本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[1]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，并公开了相关数据集。其中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UnityEyes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数据集因其真实性及丰富的标签信息（关键点位置）已经是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gaze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领域十分重要的数据集。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1CE1D-2A24-4931-B5F7-DFD16626184C}"/>
              </a:ext>
            </a:extLst>
          </p:cNvPr>
          <p:cNvSpPr txBox="1"/>
          <p:nvPr/>
        </p:nvSpPr>
        <p:spPr>
          <a:xfrm>
            <a:off x="3455876" y="3724672"/>
            <a:ext cx="540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Wood, E., </a:t>
            </a:r>
            <a:r>
              <a:rPr lang="en-US" altLang="zh-CN" sz="1100" dirty="0" err="1"/>
              <a:t>Baltrušaitis</a:t>
            </a:r>
            <a:r>
              <a:rPr lang="en-US" altLang="zh-CN" sz="1100" dirty="0"/>
              <a:t>, T., </a:t>
            </a:r>
            <a:r>
              <a:rPr lang="en-US" altLang="zh-CN" sz="1100" dirty="0" err="1"/>
              <a:t>Morency</a:t>
            </a:r>
            <a:r>
              <a:rPr lang="en-US" altLang="zh-CN" sz="1100" dirty="0"/>
              <a:t>, L.-P., Robinson, P., and Bulling, A. (2016b). Learning an appearance-based gaze estimator from one million </a:t>
            </a:r>
            <a:r>
              <a:rPr lang="en-US" altLang="zh-CN" sz="1100" dirty="0" err="1"/>
              <a:t>synthesised</a:t>
            </a:r>
            <a:r>
              <a:rPr lang="en-US" altLang="zh-CN" sz="1100" dirty="0"/>
              <a:t> images. In </a:t>
            </a:r>
            <a:r>
              <a:rPr lang="en-US" altLang="zh-CN" sz="1100" i="1" dirty="0"/>
              <a:t>Proceedings of the Ninth Biennial ACM Symposium on Eye Tracking Research &amp; Applications (</a:t>
            </a:r>
            <a:r>
              <a:rPr lang="en-US" altLang="zh-CN" sz="1100" i="1" dirty="0" err="1"/>
              <a:t>ETRA</a:t>
            </a:r>
            <a:r>
              <a:rPr lang="en-US" altLang="zh-CN" sz="1100" i="1" dirty="0"/>
              <a:t>)</a:t>
            </a:r>
            <a:r>
              <a:rPr lang="en-US" altLang="zh-CN" sz="1100" dirty="0"/>
              <a:t>, pages 131–138.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0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1260140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1200" dirty="0" err="1">
                <a:solidFill>
                  <a:srgbClr val="121212"/>
                </a:solidFill>
                <a:latin typeface="-apple-system"/>
              </a:rPr>
              <a:t>UnityEyes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038AD3-52C0-4565-A919-26C9049A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8388"/>
            <a:ext cx="8077900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Idiap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464496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rgbClr val="121212"/>
                </a:solidFill>
                <a:latin typeface="-apple-system"/>
              </a:rPr>
              <a:t>2020 Unsupervised Representation Learning for Gaze Estimation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8E516C-0D56-4ADC-B710-53052736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1058697"/>
            <a:ext cx="4092696" cy="40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rcRect b="49881"/>
          <a:stretch>
            <a:fillRect/>
          </a:stretch>
        </p:blipFill>
        <p:spPr>
          <a:xfrm>
            <a:off x="-319405" y="3114675"/>
            <a:ext cx="10284460" cy="704024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97155" y="21590"/>
            <a:ext cx="9390380" cy="6184265"/>
          </a:xfrm>
          <a:prstGeom prst="rect">
            <a:avLst/>
          </a:prstGeom>
          <a:solidFill>
            <a:srgbClr val="FFFF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350" dirty="0"/>
          </a:p>
        </p:txBody>
      </p:sp>
      <p:sp>
        <p:nvSpPr>
          <p:cNvPr id="7" name="文本框 1"/>
          <p:cNvSpPr txBox="1"/>
          <p:nvPr/>
        </p:nvSpPr>
        <p:spPr>
          <a:xfrm>
            <a:off x="2753995" y="916305"/>
            <a:ext cx="3636645" cy="745490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CONTENTS</a:t>
            </a:r>
          </a:p>
        </p:txBody>
      </p:sp>
      <p:sp>
        <p:nvSpPr>
          <p:cNvPr id="8" name="Freeform 11"/>
          <p:cNvSpPr/>
          <p:nvPr/>
        </p:nvSpPr>
        <p:spPr bwMode="auto">
          <a:xfrm rot="10800000">
            <a:off x="1585072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"/>
          <p:cNvSpPr txBox="1"/>
          <p:nvPr/>
        </p:nvSpPr>
        <p:spPr>
          <a:xfrm>
            <a:off x="16556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0800000">
            <a:off x="338482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3455876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02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2" name="文本框 1"/>
          <p:cNvSpPr txBox="1"/>
          <p:nvPr/>
        </p:nvSpPr>
        <p:spPr>
          <a:xfrm>
            <a:off x="68906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14" name="Freeform 11"/>
          <p:cNvSpPr/>
          <p:nvPr/>
        </p:nvSpPr>
        <p:spPr bwMode="auto">
          <a:xfrm rot="10800000">
            <a:off x="522913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292080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03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 rot="10800000">
            <a:off x="7050565" y="2471610"/>
            <a:ext cx="631493" cy="643505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7128284" y="2608548"/>
            <a:ext cx="577145" cy="346251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04</a:t>
            </a:r>
            <a:endParaRPr lang="en-GB" altLang="zh-CN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sp>
        <p:nvSpPr>
          <p:cNvPr id="20" name="TextBox 14"/>
          <p:cNvSpPr txBox="1"/>
          <p:nvPr/>
        </p:nvSpPr>
        <p:spPr>
          <a:xfrm>
            <a:off x="1159141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7405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3" name="TextBox 14"/>
          <p:cNvSpPr txBox="1"/>
          <p:nvPr/>
        </p:nvSpPr>
        <p:spPr>
          <a:xfrm>
            <a:off x="2944126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54287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5" name="TextBox 14"/>
          <p:cNvSpPr txBox="1"/>
          <p:nvPr/>
        </p:nvSpPr>
        <p:spPr>
          <a:xfrm>
            <a:off x="4824361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39272" y="3196408"/>
            <a:ext cx="2452923" cy="29908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here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6609346" y="3478071"/>
            <a:ext cx="1512772" cy="473710"/>
          </a:xfrm>
          <a:prstGeom prst="rect">
            <a:avLst/>
          </a:prstGeom>
          <a:noFill/>
        </p:spPr>
        <p:txBody>
          <a:bodyPr wrap="square" lIns="68581" tIns="34291" rIns="68581" bIns="34291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Supporting text here.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d"/>
      </p:transition>
    </mc:Choice>
    <mc:Fallback xmlns="">
      <p:transition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3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" presetClass="entr" presetSubtype="4" accel="7200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203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repeatCount="indefinite" fill="hold" grpId="1" nodeType="withEffect">
                                  <p:stCondLst>
                                    <p:cond delay="273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2" presetClass="entr" presetSubtype="4" accel="72000" fill="hold" grpId="0" nodeType="withEffect">
                                  <p:stCondLst>
                                    <p:cond delay="2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523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indefinite" fill="hold" grpId="1" nodeType="withEffect">
                                  <p:stCondLst>
                                    <p:cond delay="573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" presetClass="entr" presetSubtype="4" accel="72000" fill="hold" grpId="0" nodeType="withEffect">
                                  <p:stCondLst>
                                    <p:cond delay="57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993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grpId="1" nodeType="withEffect">
                                  <p:stCondLst>
                                    <p:cond delay="10430"/>
                                  </p:stCondLst>
                                  <p:childTnLst>
                                    <p:animRot by="21600000">
                                      <p:cBhvr>
                                        <p:cTn id="49" dur="287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" presetClass="entr" presetSubtype="4" accel="72000" fill="hold" grpId="0" nodeType="withEffect">
                                  <p:stCondLst>
                                    <p:cond delay="1093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accel="72000" fill="hold" grpId="0" nodeType="withEffect">
                                  <p:stCondLst>
                                    <p:cond delay="93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6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43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animBg="1"/>
      <p:bldP spid="8" grpId="1" animBg="1"/>
      <p:bldP spid="9" grpId="0"/>
      <p:bldP spid="10" grpId="0" animBg="1"/>
      <p:bldP spid="10" grpId="1" animBg="1"/>
      <p:bldP spid="11" grpId="0"/>
      <p:bldP spid="12" grpId="0" bldLvl="0" animBg="1"/>
      <p:bldP spid="14" grpId="0" animBg="1"/>
      <p:bldP spid="14" grpId="1" animBg="1"/>
      <p:bldP spid="15" grpId="0"/>
      <p:bldP spid="17" grpId="0" animBg="1"/>
      <p:bldP spid="17" grpId="1" animBg="1"/>
      <p:bldP spid="18" grpId="0"/>
      <p:bldP spid="20" grpId="0"/>
      <p:bldP spid="2" grpId="0" bldLvl="0" animBg="1"/>
      <p:bldP spid="3" grpId="0"/>
      <p:bldP spid="4" grpId="0" bldLvl="0" animBg="1"/>
      <p:bldP spid="5" grpId="0"/>
      <p:bldP spid="24" grpId="0" bldLvl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/>
        </p:nvSpPr>
        <p:spPr>
          <a:xfrm>
            <a:off x="473661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</a:p>
        </p:txBody>
      </p:sp>
      <p:sp>
        <p:nvSpPr>
          <p:cNvPr id="5" name="文本框 1"/>
          <p:cNvSpPr txBox="1"/>
          <p:nvPr/>
        </p:nvSpPr>
        <p:spPr>
          <a:xfrm>
            <a:off x="4247964" y="1888468"/>
            <a:ext cx="3404615" cy="560705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zh-CN"/>
            </a:defPPr>
            <a:lvl1pPr algn="ctr">
              <a:defRPr sz="2800" b="1" spc="6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6N H" panose="020B0800000000000000" charset="-128"/>
                <a:ea typeface="Kozuka Gothic Pr6N H" panose="020B0800000000000000" charset="-128"/>
                <a:cs typeface="博洋行书 7000" panose="02000600000000000000" pitchFamily="2" charset="-122"/>
              </a:rPr>
              <a:t>Text here</a:t>
            </a:r>
          </a:p>
        </p:txBody>
      </p:sp>
      <p:sp>
        <p:nvSpPr>
          <p:cNvPr id="6" name="文本框 9"/>
          <p:cNvSpPr txBox="1"/>
          <p:nvPr/>
        </p:nvSpPr>
        <p:spPr>
          <a:xfrm>
            <a:off x="6479187" y="2594178"/>
            <a:ext cx="816610" cy="252730"/>
          </a:xfrm>
          <a:prstGeom prst="rect">
            <a:avLst/>
          </a:prstGeom>
          <a:noFill/>
        </p:spPr>
        <p:txBody>
          <a:bodyPr wrap="none" lIns="68581" tIns="34291" rIns="68581" bIns="34291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dobe 仿宋 Std R" panose="02020400000000000000" pitchFamily="18" charset="-122"/>
                <a:cs typeface="Arial" panose="020B0604020202020204" pitchFamily="34" charset="0"/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</a:p>
        </p:txBody>
      </p:sp>
      <p:sp>
        <p:nvSpPr>
          <p:cNvPr id="7" name="Freeform 11"/>
          <p:cNvSpPr/>
          <p:nvPr/>
        </p:nvSpPr>
        <p:spPr bwMode="auto">
          <a:xfrm rot="10800000">
            <a:off x="3524577" y="1766086"/>
            <a:ext cx="828000" cy="828000"/>
          </a:xfrm>
          <a:custGeom>
            <a:avLst/>
            <a:gdLst>
              <a:gd name="T0" fmla="*/ 1390 w 1390"/>
              <a:gd name="T1" fmla="*/ 710 h 1416"/>
              <a:gd name="T2" fmla="*/ 1389 w 1390"/>
              <a:gd name="T3" fmla="*/ 756 h 1416"/>
              <a:gd name="T4" fmla="*/ 1385 w 1390"/>
              <a:gd name="T5" fmla="*/ 802 h 1416"/>
              <a:gd name="T6" fmla="*/ 1377 w 1390"/>
              <a:gd name="T7" fmla="*/ 848 h 1416"/>
              <a:gd name="T8" fmla="*/ 1320 w 1390"/>
              <a:gd name="T9" fmla="*/ 999 h 1416"/>
              <a:gd name="T10" fmla="*/ 1302 w 1390"/>
              <a:gd name="T11" fmla="*/ 1035 h 1416"/>
              <a:gd name="T12" fmla="*/ 910 w 1390"/>
              <a:gd name="T13" fmla="*/ 1363 h 1416"/>
              <a:gd name="T14" fmla="*/ 878 w 1390"/>
              <a:gd name="T15" fmla="*/ 1372 h 1416"/>
              <a:gd name="T16" fmla="*/ 845 w 1390"/>
              <a:gd name="T17" fmla="*/ 1379 h 1416"/>
              <a:gd name="T18" fmla="*/ 818 w 1390"/>
              <a:gd name="T19" fmla="*/ 1384 h 1416"/>
              <a:gd name="T20" fmla="*/ 441 w 1390"/>
              <a:gd name="T21" fmla="*/ 1340 h 1416"/>
              <a:gd name="T22" fmla="*/ 414 w 1390"/>
              <a:gd name="T23" fmla="*/ 1327 h 1416"/>
              <a:gd name="T24" fmla="*/ 188 w 1390"/>
              <a:gd name="T25" fmla="*/ 1155 h 1416"/>
              <a:gd name="T26" fmla="*/ 172 w 1390"/>
              <a:gd name="T27" fmla="*/ 1134 h 1416"/>
              <a:gd name="T28" fmla="*/ 156 w 1390"/>
              <a:gd name="T29" fmla="*/ 1114 h 1416"/>
              <a:gd name="T30" fmla="*/ 117 w 1390"/>
              <a:gd name="T31" fmla="*/ 1062 h 1416"/>
              <a:gd name="T32" fmla="*/ 101 w 1390"/>
              <a:gd name="T33" fmla="*/ 1035 h 1416"/>
              <a:gd name="T34" fmla="*/ 14 w 1390"/>
              <a:gd name="T35" fmla="*/ 774 h 1416"/>
              <a:gd name="T36" fmla="*/ 10 w 1390"/>
              <a:gd name="T37" fmla="*/ 745 h 1416"/>
              <a:gd name="T38" fmla="*/ 45 w 1390"/>
              <a:gd name="T39" fmla="*/ 519 h 1416"/>
              <a:gd name="T40" fmla="*/ 52 w 1390"/>
              <a:gd name="T41" fmla="*/ 496 h 1416"/>
              <a:gd name="T42" fmla="*/ 80 w 1390"/>
              <a:gd name="T43" fmla="*/ 429 h 1416"/>
              <a:gd name="T44" fmla="*/ 94 w 1390"/>
              <a:gd name="T45" fmla="*/ 399 h 1416"/>
              <a:gd name="T46" fmla="*/ 354 w 1390"/>
              <a:gd name="T47" fmla="*/ 124 h 1416"/>
              <a:gd name="T48" fmla="*/ 393 w 1390"/>
              <a:gd name="T49" fmla="*/ 104 h 1416"/>
              <a:gd name="T50" fmla="*/ 840 w 1390"/>
              <a:gd name="T51" fmla="*/ 37 h 1416"/>
              <a:gd name="T52" fmla="*/ 887 w 1390"/>
              <a:gd name="T53" fmla="*/ 45 h 1416"/>
              <a:gd name="T54" fmla="*/ 1167 w 1390"/>
              <a:gd name="T55" fmla="*/ 190 h 1416"/>
              <a:gd name="T56" fmla="*/ 1192 w 1390"/>
              <a:gd name="T57" fmla="*/ 219 h 1416"/>
              <a:gd name="T58" fmla="*/ 1213 w 1390"/>
              <a:gd name="T59" fmla="*/ 251 h 1416"/>
              <a:gd name="T60" fmla="*/ 1388 w 1390"/>
              <a:gd name="T61" fmla="*/ 661 h 1416"/>
              <a:gd name="T62" fmla="*/ 1390 w 1390"/>
              <a:gd name="T63" fmla="*/ 710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90" h="1416">
                <a:moveTo>
                  <a:pt x="1390" y="710"/>
                </a:moveTo>
                <a:cubicBezTo>
                  <a:pt x="1390" y="725"/>
                  <a:pt x="1390" y="741"/>
                  <a:pt x="1389" y="756"/>
                </a:cubicBezTo>
                <a:cubicBezTo>
                  <a:pt x="1388" y="771"/>
                  <a:pt x="1387" y="787"/>
                  <a:pt x="1385" y="802"/>
                </a:cubicBezTo>
                <a:cubicBezTo>
                  <a:pt x="1383" y="818"/>
                  <a:pt x="1380" y="833"/>
                  <a:pt x="1377" y="848"/>
                </a:cubicBezTo>
                <a:cubicBezTo>
                  <a:pt x="1363" y="901"/>
                  <a:pt x="1344" y="951"/>
                  <a:pt x="1320" y="999"/>
                </a:cubicBezTo>
                <a:cubicBezTo>
                  <a:pt x="1314" y="1011"/>
                  <a:pt x="1308" y="1023"/>
                  <a:pt x="1302" y="1035"/>
                </a:cubicBezTo>
                <a:cubicBezTo>
                  <a:pt x="1238" y="1212"/>
                  <a:pt x="1090" y="1324"/>
                  <a:pt x="910" y="1363"/>
                </a:cubicBezTo>
                <a:cubicBezTo>
                  <a:pt x="899" y="1366"/>
                  <a:pt x="889" y="1369"/>
                  <a:pt x="878" y="1372"/>
                </a:cubicBezTo>
                <a:cubicBezTo>
                  <a:pt x="867" y="1375"/>
                  <a:pt x="856" y="1377"/>
                  <a:pt x="845" y="1379"/>
                </a:cubicBezTo>
                <a:cubicBezTo>
                  <a:pt x="836" y="1381"/>
                  <a:pt x="827" y="1383"/>
                  <a:pt x="818" y="1384"/>
                </a:cubicBezTo>
                <a:cubicBezTo>
                  <a:pt x="690" y="1416"/>
                  <a:pt x="562" y="1376"/>
                  <a:pt x="441" y="1340"/>
                </a:cubicBezTo>
                <a:cubicBezTo>
                  <a:pt x="432" y="1336"/>
                  <a:pt x="423" y="1332"/>
                  <a:pt x="414" y="1327"/>
                </a:cubicBezTo>
                <a:cubicBezTo>
                  <a:pt x="330" y="1284"/>
                  <a:pt x="246" y="1236"/>
                  <a:pt x="188" y="1155"/>
                </a:cubicBezTo>
                <a:cubicBezTo>
                  <a:pt x="183" y="1148"/>
                  <a:pt x="177" y="1141"/>
                  <a:pt x="172" y="1134"/>
                </a:cubicBezTo>
                <a:cubicBezTo>
                  <a:pt x="166" y="1128"/>
                  <a:pt x="161" y="1121"/>
                  <a:pt x="156" y="1114"/>
                </a:cubicBezTo>
                <a:cubicBezTo>
                  <a:pt x="142" y="1097"/>
                  <a:pt x="129" y="1080"/>
                  <a:pt x="117" y="1062"/>
                </a:cubicBezTo>
                <a:cubicBezTo>
                  <a:pt x="112" y="1053"/>
                  <a:pt x="106" y="1044"/>
                  <a:pt x="101" y="1035"/>
                </a:cubicBezTo>
                <a:cubicBezTo>
                  <a:pt x="46" y="960"/>
                  <a:pt x="18" y="872"/>
                  <a:pt x="14" y="774"/>
                </a:cubicBezTo>
                <a:cubicBezTo>
                  <a:pt x="13" y="764"/>
                  <a:pt x="11" y="755"/>
                  <a:pt x="10" y="745"/>
                </a:cubicBezTo>
                <a:cubicBezTo>
                  <a:pt x="0" y="670"/>
                  <a:pt x="14" y="593"/>
                  <a:pt x="45" y="519"/>
                </a:cubicBezTo>
                <a:cubicBezTo>
                  <a:pt x="47" y="511"/>
                  <a:pt x="50" y="504"/>
                  <a:pt x="52" y="496"/>
                </a:cubicBezTo>
                <a:cubicBezTo>
                  <a:pt x="61" y="473"/>
                  <a:pt x="70" y="451"/>
                  <a:pt x="80" y="429"/>
                </a:cubicBezTo>
                <a:cubicBezTo>
                  <a:pt x="84" y="419"/>
                  <a:pt x="89" y="409"/>
                  <a:pt x="94" y="399"/>
                </a:cubicBezTo>
                <a:cubicBezTo>
                  <a:pt x="152" y="286"/>
                  <a:pt x="240" y="187"/>
                  <a:pt x="354" y="124"/>
                </a:cubicBezTo>
                <a:cubicBezTo>
                  <a:pt x="367" y="116"/>
                  <a:pt x="380" y="110"/>
                  <a:pt x="393" y="104"/>
                </a:cubicBezTo>
                <a:cubicBezTo>
                  <a:pt x="530" y="24"/>
                  <a:pt x="690" y="0"/>
                  <a:pt x="840" y="37"/>
                </a:cubicBezTo>
                <a:cubicBezTo>
                  <a:pt x="856" y="39"/>
                  <a:pt x="871" y="42"/>
                  <a:pt x="887" y="45"/>
                </a:cubicBezTo>
                <a:cubicBezTo>
                  <a:pt x="993" y="67"/>
                  <a:pt x="1094" y="110"/>
                  <a:pt x="1167" y="190"/>
                </a:cubicBezTo>
                <a:cubicBezTo>
                  <a:pt x="1176" y="199"/>
                  <a:pt x="1184" y="209"/>
                  <a:pt x="1192" y="219"/>
                </a:cubicBezTo>
                <a:cubicBezTo>
                  <a:pt x="1199" y="229"/>
                  <a:pt x="1206" y="240"/>
                  <a:pt x="1213" y="251"/>
                </a:cubicBezTo>
                <a:cubicBezTo>
                  <a:pt x="1322" y="360"/>
                  <a:pt x="1374" y="512"/>
                  <a:pt x="1388" y="661"/>
                </a:cubicBezTo>
                <a:cubicBezTo>
                  <a:pt x="1390" y="677"/>
                  <a:pt x="1390" y="694"/>
                  <a:pt x="1390" y="710"/>
                </a:cubicBezTo>
                <a:close/>
              </a:path>
            </a:pathLst>
          </a:custGeom>
          <a:noFill/>
          <a:ln w="28575">
            <a:solidFill>
              <a:srgbClr val="261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1" tIns="34291" rIns="68581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/>
          <p:cNvSpPr txBox="1"/>
          <p:nvPr/>
        </p:nvSpPr>
        <p:spPr>
          <a:xfrm>
            <a:off x="3608092" y="1874098"/>
            <a:ext cx="720080" cy="561694"/>
          </a:xfrm>
          <a:prstGeom prst="rect">
            <a:avLst/>
          </a:prstGeom>
          <a:noFill/>
          <a:effectLst/>
        </p:spPr>
        <p:txBody>
          <a:bodyPr wrap="square" lIns="68581" tIns="34291" rIns="68581" bIns="34291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spc="450" dirty="0">
                <a:solidFill>
                  <a:schemeClr val="tx1">
                    <a:lumMod val="75000"/>
                    <a:lumOff val="2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</a:rPr>
              <a:t>01</a:t>
            </a:r>
            <a:endParaRPr lang="en-GB" altLang="zh-CN" sz="3200" b="1" spc="450" dirty="0">
              <a:solidFill>
                <a:schemeClr val="tx1">
                  <a:lumMod val="75000"/>
                  <a:lumOff val="25000"/>
                </a:schemeClr>
              </a:solidFill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3175" y="1765935"/>
            <a:ext cx="3352800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3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accel="72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3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1" presetClass="entr" presetSubtype="0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/>
      <p:bldP spid="7" grpId="0" animBg="1"/>
      <p:bldP spid="7" grpId="1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Gaze estimation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864096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dataset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1905C1-6D41-4710-BFC0-C61713E8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16" y="1096380"/>
            <a:ext cx="8972443" cy="3742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032448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2015 Appearance-Based Gaze Estimation in the Wild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7BF3B-C53D-4149-8D4F-6FBAF7E9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12404"/>
            <a:ext cx="7453045" cy="286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032448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2015 Appearance-Based Gaze Estimation in the Wild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7DCC5C-5021-4FB1-A110-F73A624E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71" y="928746"/>
            <a:ext cx="5369465" cy="39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4032448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2015 Appearance-Based Gaze Estimation in the Wild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B41C23-2E81-4114-BDF2-3A8A6BE4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2" y="1204392"/>
            <a:ext cx="7893896" cy="344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6372708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2017 It's written all over your face: Full-face appearance-based gaze estimation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B3847B-463F-421F-9FC3-182A1B19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76400"/>
            <a:ext cx="8794404" cy="27171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3659578-FEEF-4128-B326-951166F17728}"/>
              </a:ext>
            </a:extLst>
          </p:cNvPr>
          <p:cNvSpPr txBox="1"/>
          <p:nvPr/>
        </p:nvSpPr>
        <p:spPr>
          <a:xfrm>
            <a:off x="3095836" y="426332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创新：</a:t>
            </a:r>
            <a:r>
              <a:rPr lang="en-US" altLang="zh-CN" dirty="0"/>
              <a:t>Attention</a:t>
            </a:r>
            <a:r>
              <a:rPr lang="zh-CN" altLang="en-US" dirty="0"/>
              <a:t>计算权重</a:t>
            </a:r>
          </a:p>
        </p:txBody>
      </p:sp>
    </p:spTree>
    <p:extLst>
      <p:ext uri="{BB962C8B-B14F-4D97-AF65-F5344CB8AC3E}">
        <p14:creationId xmlns:p14="http://schemas.microsoft.com/office/powerpoint/2010/main" val="334045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7"/>
          <p:cNvSpPr txBox="1"/>
          <p:nvPr/>
        </p:nvSpPr>
        <p:spPr>
          <a:xfrm>
            <a:off x="196716" y="181655"/>
            <a:ext cx="3259160" cy="464185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defTabSz="963930"/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Xucong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 Zhang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博洋行书 7000" panose="02000600000000000000" pitchFamily="2" charset="-122"/>
              <a:ea typeface="博洋行书 7000" panose="02000600000000000000" pitchFamily="2" charset="-122"/>
              <a:cs typeface="博洋行书 7000" panose="02000600000000000000" pitchFamily="2" charset="-122"/>
              <a:sym typeface="+mn-lt"/>
            </a:endParaRPr>
          </a:p>
        </p:txBody>
      </p:sp>
      <p:sp>
        <p:nvSpPr>
          <p:cNvPr id="11" name="文本框 38"/>
          <p:cNvSpPr txBox="1"/>
          <p:nvPr/>
        </p:nvSpPr>
        <p:spPr>
          <a:xfrm>
            <a:off x="395536" y="649707"/>
            <a:ext cx="6372708" cy="282042"/>
          </a:xfrm>
          <a:prstGeom prst="rect">
            <a:avLst/>
          </a:prstGeom>
          <a:noFill/>
        </p:spPr>
        <p:txBody>
          <a:bodyPr wrap="square" lIns="96434" tIns="48217" rIns="96434" bIns="48217" rtlCol="0">
            <a:spAutoFit/>
          </a:bodyPr>
          <a:lstStyle/>
          <a:p>
            <a:pPr algn="dist" defTabSz="963930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2017 </a:t>
            </a:r>
            <a:r>
              <a:rPr lang="en-US" altLang="zh-CN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MPIIGaze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博洋行书 7000" panose="02000600000000000000" pitchFamily="2" charset="-122"/>
                <a:ea typeface="博洋行书 7000" panose="02000600000000000000" pitchFamily="2" charset="-122"/>
                <a:cs typeface="博洋行书 7000" panose="02000600000000000000" pitchFamily="2" charset="-122"/>
                <a:sym typeface="+mn-lt"/>
              </a:rPr>
              <a:t>: Real-World Dataset and Deep Appearance-Based Gaze Estimation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56798F-BF3A-4F20-957D-537F7F5C3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204392"/>
            <a:ext cx="5913429" cy="314929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F1A5CD-CE16-4A2F-B6F8-0B69C7857FFD}"/>
              </a:ext>
            </a:extLst>
          </p:cNvPr>
          <p:cNvSpPr txBox="1"/>
          <p:nvPr/>
        </p:nvSpPr>
        <p:spPr>
          <a:xfrm>
            <a:off x="1825145" y="449741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问题：泛化不行，跨数据集性能下降很多</a:t>
            </a:r>
          </a:p>
        </p:txBody>
      </p:sp>
    </p:spTree>
    <p:extLst>
      <p:ext uri="{BB962C8B-B14F-4D97-AF65-F5344CB8AC3E}">
        <p14:creationId xmlns:p14="http://schemas.microsoft.com/office/powerpoint/2010/main" val="78783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omb dir="vert"/>
      </p:transition>
    </mc:Choice>
    <mc:Fallback xmlns="">
      <p:transition>
        <p:comb dir="vert"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341</Words>
  <Application>Microsoft Office PowerPoint</Application>
  <PresentationFormat>自定义</PresentationFormat>
  <Paragraphs>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Adobe Gothic Std B</vt:lpstr>
      <vt:lpstr>Adobe 仿宋 Std R</vt:lpstr>
      <vt:lpstr>-apple-system</vt:lpstr>
      <vt:lpstr>Kozuka Gothic Pr6N H</vt:lpstr>
      <vt:lpstr>博洋行书 7000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</dc:title>
  <dc:creator>第一PPT</dc:creator>
  <cp:keywords>www.1ppt.com</cp:keywords>
  <dc:description>第一PPT，www.1ppt.com</dc:description>
  <cp:lastModifiedBy>Tian Bowen</cp:lastModifiedBy>
  <cp:revision>326</cp:revision>
  <dcterms:created xsi:type="dcterms:W3CDTF">2017-03-25T02:22:00Z</dcterms:created>
  <dcterms:modified xsi:type="dcterms:W3CDTF">2020-10-07T16:03:51Z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