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Staatliches"/>
      <p:regular r:id="rId20"/>
    </p:embeddedFont>
    <p:embeddedFont>
      <p:font typeface="News Cycle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taatliches-regular.fntdata"/><Relationship Id="rId11" Type="http://schemas.openxmlformats.org/officeDocument/2006/relationships/slide" Target="slides/slide6.xml"/><Relationship Id="rId22" Type="http://schemas.openxmlformats.org/officeDocument/2006/relationships/font" Target="fonts/NewsCycle-bold.fntdata"/><Relationship Id="rId10" Type="http://schemas.openxmlformats.org/officeDocument/2006/relationships/slide" Target="slides/slide5.xml"/><Relationship Id="rId21" Type="http://schemas.openxmlformats.org/officeDocument/2006/relationships/font" Target="fonts/NewsCycl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fbe8a954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fbe8a954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fbe8a954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fbe8a954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fbe8a954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fbe8a954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0625a4a3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0625a4a3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0625a4a3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0625a4a3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23b68907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23b68907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21abe48a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21abe48a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625a4a3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625a4a3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fbe8a95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fbe8a95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fbe8a954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fbe8a954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fbe8a954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fbe8a954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fbe8a954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fbe8a954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fbe8a954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fbe8a954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/>
        </p:nvSpPr>
        <p:spPr>
          <a:xfrm>
            <a:off x="847209" y="1005619"/>
            <a:ext cx="8821200" cy="21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3F3F3"/>
                </a:solidFill>
                <a:latin typeface="Arial Rounded"/>
                <a:ea typeface="Arial Rounded"/>
                <a:cs typeface="Arial Rounded"/>
                <a:sym typeface="Arial Rounded"/>
              </a:rPr>
              <a:t>Human - AI </a:t>
            </a:r>
            <a:endParaRPr b="1" sz="9600">
              <a:solidFill>
                <a:srgbClr val="F3F3F3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3F3F3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Interaction</a:t>
            </a:r>
            <a:endParaRPr b="1" sz="9600">
              <a:solidFill>
                <a:srgbClr val="F3F3F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999609" y="1005619"/>
            <a:ext cx="8821200" cy="21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  <a:latin typeface="Arial Rounded"/>
                <a:ea typeface="Arial Rounded"/>
                <a:cs typeface="Arial Rounded"/>
                <a:sym typeface="Arial Rounded"/>
              </a:rPr>
              <a:t>Human - AI </a:t>
            </a:r>
            <a:endParaRPr b="1" sz="9600">
              <a:solidFill>
                <a:schemeClr val="accent6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Interaction</a:t>
            </a:r>
            <a:endParaRPr b="1" sz="9600">
              <a:solidFill>
                <a:schemeClr val="accent6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152009" y="1005619"/>
            <a:ext cx="8821200" cy="21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Human - AI </a:t>
            </a:r>
            <a:endParaRPr b="1" sz="9600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Interaction</a:t>
            </a:r>
            <a:endParaRPr b="1" sz="9600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-11250" y="4110250"/>
            <a:ext cx="91665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Chinmay Kulkarni and Mary Beth Kery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222222"/>
                </a:solidFill>
              </a:rPr>
              <a:t>Fall 2019, Human-Computer Interaction Institute, Carnegie Mellon University</a:t>
            </a:r>
            <a:endParaRPr sz="3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4073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taatliches"/>
              <a:buNone/>
              <a:defRPr sz="30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taatliches"/>
              <a:buNone/>
              <a:defRPr sz="18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taatliches"/>
              <a:buNone/>
              <a:defRPr sz="18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taatliches"/>
              <a:buNone/>
              <a:defRPr sz="18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taatliches"/>
              <a:buNone/>
              <a:defRPr sz="18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taatliches"/>
              <a:buNone/>
              <a:defRPr sz="18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taatliches"/>
              <a:buNone/>
              <a:defRPr sz="18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taatliches"/>
              <a:buNone/>
              <a:defRPr sz="18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taatliches"/>
              <a:buNone/>
              <a:defRPr sz="18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7" name="Google Shape;17;p2"/>
          <p:cNvSpPr/>
          <p:nvPr/>
        </p:nvSpPr>
        <p:spPr>
          <a:xfrm>
            <a:off x="-11250" y="3912900"/>
            <a:ext cx="9166500" cy="226200"/>
          </a:xfrm>
          <a:prstGeom prst="rect">
            <a:avLst/>
          </a:prstGeom>
          <a:solidFill>
            <a:srgbClr val="FFE741">
              <a:alpha val="4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" name="Google Shape;1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4577" y="4110202"/>
            <a:ext cx="1775423" cy="10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/>
            </a:lvl1pPr>
            <a:lvl2pPr lvl="1">
              <a:buNone/>
              <a:defRPr sz="1200"/>
            </a:lvl2pPr>
            <a:lvl3pPr lvl="2">
              <a:buNone/>
              <a:defRPr sz="1200"/>
            </a:lvl3pPr>
            <a:lvl4pPr lvl="3">
              <a:buNone/>
              <a:defRPr sz="1200"/>
            </a:lvl4pPr>
            <a:lvl5pPr lvl="4">
              <a:buNone/>
              <a:defRPr sz="1200"/>
            </a:lvl5pPr>
            <a:lvl6pPr lvl="5">
              <a:buNone/>
              <a:defRPr sz="1200"/>
            </a:lvl6pPr>
            <a:lvl7pPr lvl="6">
              <a:buNone/>
              <a:defRPr sz="1200"/>
            </a:lvl7pPr>
            <a:lvl8pPr lvl="7">
              <a:buNone/>
              <a:defRPr sz="1200"/>
            </a:lvl8pPr>
            <a:lvl9pPr lvl="8"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ws Cycle"/>
              <a:buNone/>
              <a:defRPr b="1" sz="28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ws Cycle"/>
              <a:buNone/>
              <a:defRPr b="1" sz="28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ws Cycle"/>
              <a:buNone/>
              <a:defRPr b="1" sz="28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ws Cycle"/>
              <a:buNone/>
              <a:defRPr b="1" sz="28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ws Cycle"/>
              <a:buNone/>
              <a:defRPr b="1" sz="28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ws Cycle"/>
              <a:buNone/>
              <a:defRPr b="1" sz="28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ws Cycle"/>
              <a:buNone/>
              <a:defRPr b="1" sz="28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ws Cycle"/>
              <a:buNone/>
              <a:defRPr b="1" sz="28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ws Cycle"/>
              <a:buNone/>
              <a:defRPr b="1" sz="28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-87450" y="0"/>
            <a:ext cx="759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  <a:highlight>
                  <a:srgbClr val="222222"/>
                </a:highlight>
                <a:latin typeface="Arial Rounded"/>
                <a:ea typeface="Arial Rounded"/>
                <a:cs typeface="Arial Rounded"/>
                <a:sym typeface="Arial Rounded"/>
              </a:rPr>
              <a:t>          Human-AI Interaction Fall 19  .</a:t>
            </a:r>
            <a:endParaRPr b="1" sz="1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lab.research.google.com/drive/1gUNaZIOTGxoiSyAzqbut2FRMq1nF5v7u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4073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Humans in the loop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8000" y="104150"/>
            <a:ext cx="1926300" cy="3126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Quiz today! See site</a:t>
            </a:r>
            <a:endParaRPr b="1" sz="1200">
              <a:solidFill>
                <a:schemeClr val="accent6"/>
              </a:solidFill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Criteria for deciding: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Frequency of 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Cost of false-positive/false-negatives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Cost of performing action at 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socially acceptable?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leads to fairer/more ethical decision?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….</a:t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2: multiarm bandits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https://colab.research.google.com/drive/1gUNaZIOTGxoiSyAzqbut2FRMq1nF5v7u</a:t>
            </a:r>
            <a:r>
              <a:rPr lang="en"/>
              <a:t> 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humans in the loop (last couple weeks)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Interaction can help humans deal with opaque algorithms (e.g. SMILY: refine by concept, refine by example)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Explanations can help humans “understand”  an algorithm: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“Understand” is too broad a goal: explanations answer questions. Designing around questions is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Knowledge can be thought of as (at least): facts, rules, and concepts. What are we trying to teach?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Ethics and fairness require human thinking (the agent is key in most ethical frameworks)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 make AI fairer, it is often better more feasible to collect better data than to change algorithms only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Algorithmic advice filters through human biases. </a:t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Advice-giving AI: where might bias creep in?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7"/>
          <p:cNvSpPr/>
          <p:nvPr/>
        </p:nvSpPr>
        <p:spPr>
          <a:xfrm>
            <a:off x="1728900" y="2150850"/>
            <a:ext cx="1031400" cy="5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model</a:t>
            </a:r>
            <a:endParaRPr/>
          </a:p>
        </p:txBody>
      </p:sp>
      <p:sp>
        <p:nvSpPr>
          <p:cNvPr id="169" name="Google Shape;169;p27"/>
          <p:cNvSpPr/>
          <p:nvPr/>
        </p:nvSpPr>
        <p:spPr>
          <a:xfrm>
            <a:off x="3950300" y="2150850"/>
            <a:ext cx="1031400" cy="5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judge</a:t>
            </a:r>
            <a:endParaRPr/>
          </a:p>
        </p:txBody>
      </p:sp>
      <p:cxnSp>
        <p:nvCxnSpPr>
          <p:cNvPr id="170" name="Google Shape;170;p27"/>
          <p:cNvCxnSpPr>
            <a:stCxn id="168" idx="3"/>
            <a:endCxn id="169" idx="1"/>
          </p:cNvCxnSpPr>
          <p:nvPr/>
        </p:nvCxnSpPr>
        <p:spPr>
          <a:xfrm>
            <a:off x="2760300" y="2421600"/>
            <a:ext cx="119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1" name="Google Shape;171;p27"/>
          <p:cNvSpPr txBox="1"/>
          <p:nvPr/>
        </p:nvSpPr>
        <p:spPr>
          <a:xfrm>
            <a:off x="2947100" y="2331325"/>
            <a:ext cx="8238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advices</a:t>
            </a:r>
            <a:endParaRPr/>
          </a:p>
        </p:txBody>
      </p:sp>
      <p:cxnSp>
        <p:nvCxnSpPr>
          <p:cNvPr id="172" name="Google Shape;172;p27"/>
          <p:cNvCxnSpPr>
            <a:stCxn id="169" idx="3"/>
            <a:endCxn id="173" idx="2"/>
          </p:cNvCxnSpPr>
          <p:nvPr/>
        </p:nvCxnSpPr>
        <p:spPr>
          <a:xfrm flipH="1" rot="10800000">
            <a:off x="4981700" y="2415300"/>
            <a:ext cx="10206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3" name="Google Shape;173;p27"/>
          <p:cNvSpPr/>
          <p:nvPr/>
        </p:nvSpPr>
        <p:spPr>
          <a:xfrm>
            <a:off x="6002250" y="1944600"/>
            <a:ext cx="1031400" cy="94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5080075" y="2106750"/>
            <a:ext cx="8238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/affects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Advice-giving AI: *how* might bias creep in?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8"/>
          <p:cNvSpPr/>
          <p:nvPr/>
        </p:nvSpPr>
        <p:spPr>
          <a:xfrm>
            <a:off x="1728900" y="2150850"/>
            <a:ext cx="1031400" cy="5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model</a:t>
            </a:r>
            <a:endParaRPr/>
          </a:p>
        </p:txBody>
      </p:sp>
      <p:sp>
        <p:nvSpPr>
          <p:cNvPr id="183" name="Google Shape;183;p28"/>
          <p:cNvSpPr/>
          <p:nvPr/>
        </p:nvSpPr>
        <p:spPr>
          <a:xfrm>
            <a:off x="3950300" y="2150850"/>
            <a:ext cx="1031400" cy="5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judge</a:t>
            </a:r>
            <a:endParaRPr/>
          </a:p>
        </p:txBody>
      </p:sp>
      <p:cxnSp>
        <p:nvCxnSpPr>
          <p:cNvPr id="184" name="Google Shape;184;p28"/>
          <p:cNvCxnSpPr>
            <a:stCxn id="182" idx="3"/>
            <a:endCxn id="183" idx="1"/>
          </p:cNvCxnSpPr>
          <p:nvPr/>
        </p:nvCxnSpPr>
        <p:spPr>
          <a:xfrm>
            <a:off x="2760300" y="2421600"/>
            <a:ext cx="119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5" name="Google Shape;185;p28"/>
          <p:cNvSpPr txBox="1"/>
          <p:nvPr/>
        </p:nvSpPr>
        <p:spPr>
          <a:xfrm>
            <a:off x="2947100" y="2331325"/>
            <a:ext cx="8238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advices</a:t>
            </a:r>
            <a:endParaRPr/>
          </a:p>
        </p:txBody>
      </p:sp>
      <p:cxnSp>
        <p:nvCxnSpPr>
          <p:cNvPr id="186" name="Google Shape;186;p28"/>
          <p:cNvCxnSpPr>
            <a:stCxn id="183" idx="3"/>
            <a:endCxn id="187" idx="2"/>
          </p:cNvCxnSpPr>
          <p:nvPr/>
        </p:nvCxnSpPr>
        <p:spPr>
          <a:xfrm flipH="1" rot="10800000">
            <a:off x="4981700" y="2415300"/>
            <a:ext cx="10206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7" name="Google Shape;187;p28"/>
          <p:cNvSpPr/>
          <p:nvPr/>
        </p:nvSpPr>
        <p:spPr>
          <a:xfrm>
            <a:off x="6002250" y="1944600"/>
            <a:ext cx="1031400" cy="94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</a:t>
            </a:r>
            <a:endParaRPr/>
          </a:p>
        </p:txBody>
      </p:sp>
      <p:sp>
        <p:nvSpPr>
          <p:cNvPr id="188" name="Google Shape;188;p28"/>
          <p:cNvSpPr txBox="1"/>
          <p:nvPr/>
        </p:nvSpPr>
        <p:spPr>
          <a:xfrm>
            <a:off x="5080075" y="2106750"/>
            <a:ext cx="8238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/affects</a:t>
            </a:r>
            <a:endParaRPr/>
          </a:p>
        </p:txBody>
      </p:sp>
      <p:cxnSp>
        <p:nvCxnSpPr>
          <p:cNvPr id="189" name="Google Shape;189;p28"/>
          <p:cNvCxnSpPr>
            <a:endCxn id="182" idx="1"/>
          </p:cNvCxnSpPr>
          <p:nvPr/>
        </p:nvCxnSpPr>
        <p:spPr>
          <a:xfrm>
            <a:off x="1174500" y="2421600"/>
            <a:ext cx="55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8"/>
          <p:cNvSpPr txBox="1"/>
          <p:nvPr/>
        </p:nvSpPr>
        <p:spPr>
          <a:xfrm>
            <a:off x="736275" y="2253450"/>
            <a:ext cx="4833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</a:t>
            </a:r>
            <a:endParaRPr/>
          </a:p>
        </p:txBody>
      </p:sp>
      <p:cxnSp>
        <p:nvCxnSpPr>
          <p:cNvPr id="191" name="Google Shape;191;p28"/>
          <p:cNvCxnSpPr>
            <a:stCxn id="187" idx="0"/>
            <a:endCxn id="182" idx="0"/>
          </p:cNvCxnSpPr>
          <p:nvPr/>
        </p:nvCxnSpPr>
        <p:spPr>
          <a:xfrm rot="5400000">
            <a:off x="4278150" y="-88800"/>
            <a:ext cx="206400" cy="4273200"/>
          </a:xfrm>
          <a:prstGeom prst="curvedConnector3">
            <a:avLst>
              <a:gd fmla="val -11537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8"/>
          <p:cNvSpPr txBox="1"/>
          <p:nvPr/>
        </p:nvSpPr>
        <p:spPr>
          <a:xfrm>
            <a:off x="3921000" y="1396750"/>
            <a:ext cx="13020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cxnSp>
        <p:nvCxnSpPr>
          <p:cNvPr id="193" name="Google Shape;193;p28"/>
          <p:cNvCxnSpPr>
            <a:stCxn id="183" idx="2"/>
            <a:endCxn id="182" idx="2"/>
          </p:cNvCxnSpPr>
          <p:nvPr/>
        </p:nvCxnSpPr>
        <p:spPr>
          <a:xfrm rot="5400000">
            <a:off x="3354950" y="1581900"/>
            <a:ext cx="600" cy="2221500"/>
          </a:xfrm>
          <a:prstGeom prst="curvedConnector3">
            <a:avLst>
              <a:gd fmla="val 65516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8"/>
          <p:cNvSpPr txBox="1"/>
          <p:nvPr/>
        </p:nvSpPr>
        <p:spPr>
          <a:xfrm>
            <a:off x="2704250" y="3057400"/>
            <a:ext cx="13020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interrogates/ feedback</a:t>
            </a:r>
            <a:endParaRPr/>
          </a:p>
        </p:txBody>
      </p:sp>
      <p:cxnSp>
        <p:nvCxnSpPr>
          <p:cNvPr id="195" name="Google Shape;195;p28"/>
          <p:cNvCxnSpPr>
            <a:stCxn id="187" idx="3"/>
            <a:endCxn id="183" idx="2"/>
          </p:cNvCxnSpPr>
          <p:nvPr/>
        </p:nvCxnSpPr>
        <p:spPr>
          <a:xfrm flipH="1" rot="5400000">
            <a:off x="5281945" y="1876529"/>
            <a:ext cx="55500" cy="1687200"/>
          </a:xfrm>
          <a:prstGeom prst="curvedConnector3">
            <a:avLst>
              <a:gd fmla="val -6773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8"/>
          <p:cNvSpPr txBox="1"/>
          <p:nvPr/>
        </p:nvSpPr>
        <p:spPr>
          <a:xfrm>
            <a:off x="4924800" y="3124000"/>
            <a:ext cx="13020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begin: announcements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assignment is up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are due next Sunday 11:59pm.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Please ask questions on Piazza</a:t>
            </a:r>
            <a:endParaRPr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 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be able to: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Articulate the different roles humans can take in human-machine partnerships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Recommend particular roles for humans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Articulate the different roles that AI can take in human-machine partnerships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Recommend particular roles for 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Describe why multi-arm bandits are useful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many trials do you need to be useful?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Advice-giving AI: one particular human-machine config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1728900" y="2150850"/>
            <a:ext cx="1031400" cy="5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model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3950300" y="2150850"/>
            <a:ext cx="1031400" cy="5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judge</a:t>
            </a:r>
            <a:endParaRPr/>
          </a:p>
        </p:txBody>
      </p:sp>
      <p:cxnSp>
        <p:nvCxnSpPr>
          <p:cNvPr id="97" name="Google Shape;97;p18"/>
          <p:cNvCxnSpPr>
            <a:stCxn id="95" idx="3"/>
            <a:endCxn id="96" idx="1"/>
          </p:cNvCxnSpPr>
          <p:nvPr/>
        </p:nvCxnSpPr>
        <p:spPr>
          <a:xfrm>
            <a:off x="2760300" y="2421600"/>
            <a:ext cx="119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8" name="Google Shape;98;p18"/>
          <p:cNvSpPr txBox="1"/>
          <p:nvPr/>
        </p:nvSpPr>
        <p:spPr>
          <a:xfrm>
            <a:off x="2947100" y="2331325"/>
            <a:ext cx="8238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advices</a:t>
            </a:r>
            <a:endParaRPr/>
          </a:p>
        </p:txBody>
      </p:sp>
      <p:cxnSp>
        <p:nvCxnSpPr>
          <p:cNvPr id="99" name="Google Shape;99;p18"/>
          <p:cNvCxnSpPr>
            <a:stCxn id="96" idx="3"/>
            <a:endCxn id="100" idx="2"/>
          </p:cNvCxnSpPr>
          <p:nvPr/>
        </p:nvCxnSpPr>
        <p:spPr>
          <a:xfrm flipH="1" rot="10800000">
            <a:off x="4981700" y="2415300"/>
            <a:ext cx="10206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0" name="Google Shape;100;p18"/>
          <p:cNvSpPr/>
          <p:nvPr/>
        </p:nvSpPr>
        <p:spPr>
          <a:xfrm>
            <a:off x="6002250" y="1944600"/>
            <a:ext cx="1031400" cy="94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5080075" y="2106750"/>
            <a:ext cx="8238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ecides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/affects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roles for humans 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Data feeders</a:t>
            </a:r>
            <a:r>
              <a:rPr lang="en"/>
              <a:t>: when machines can’t read this data, but humans can.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Backup</a:t>
            </a:r>
            <a:r>
              <a:rPr lang="en"/>
              <a:t>: Machines do the easy tasks, humans do the hard stuff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Triagers</a:t>
            </a:r>
            <a:r>
              <a:rPr lang="en"/>
              <a:t>: Humans see which particular task needs to be done by people, which one can be automated (or deciding between different automation methods)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Appeals judge</a:t>
            </a:r>
            <a:r>
              <a:rPr lang="en"/>
              <a:t>: Humans override the algorithm when it’s wrong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Worker</a:t>
            </a:r>
            <a:r>
              <a:rPr lang="en"/>
              <a:t>: Human does arbitrary task under machine supervision</a:t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What human roles can be useful for…?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Bank deposits</a:t>
            </a:r>
            <a:r>
              <a:rPr lang="en"/>
              <a:t>: Customer takes an image of their check with their phone, and uploads it to the bank. Bank deposits money.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Concierge</a:t>
            </a:r>
            <a:r>
              <a:rPr b="1" lang="en"/>
              <a:t> at expensive resort</a:t>
            </a:r>
            <a:r>
              <a:rPr lang="en"/>
              <a:t>: Guests text in what they are looking for and the concierge recommends activities to do (ideally, activity is fun, and makes resort money)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Admissions committee</a:t>
            </a:r>
            <a:r>
              <a:rPr lang="en"/>
              <a:t>: who should be let into the masters program?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Data feeders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Backup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Triagers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Appeals judge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Worker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roles for machines 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Advisor</a:t>
            </a:r>
            <a:r>
              <a:rPr lang="en"/>
              <a:t>: suggest (but not mandate) actions for one person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Orchestrator</a:t>
            </a:r>
            <a:r>
              <a:rPr lang="en"/>
              <a:t>: </a:t>
            </a:r>
            <a:r>
              <a:rPr lang="en"/>
              <a:t>suggest (but not mandate) actions for many people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Questioner</a:t>
            </a:r>
            <a:r>
              <a:rPr lang="en"/>
              <a:t>: ask humans to consider/re-think some aspects of the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Manager</a:t>
            </a:r>
            <a:r>
              <a:rPr lang="en"/>
              <a:t>: Tell humans what to do in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Lifeguard</a:t>
            </a:r>
            <a:r>
              <a:rPr lang="en"/>
              <a:t>: Prevent humans from making high-cost mistakes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Worker: </a:t>
            </a:r>
            <a:r>
              <a:rPr lang="en"/>
              <a:t>Do specific aspects of the task that humans direct</a:t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What machine roles can be useful for…?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Bank deposits</a:t>
            </a:r>
            <a:r>
              <a:rPr lang="en"/>
              <a:t>: Customer takes an image of their check with their phone, and uploads it to the bank. Bank deposits money.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Concierge at expensive resort</a:t>
            </a:r>
            <a:r>
              <a:rPr lang="en"/>
              <a:t>: Guests text in what they are looking for and the concierge recommends activities to do (ideally, activity is fun, and makes resort money)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Admissions committee</a:t>
            </a:r>
            <a:r>
              <a:rPr lang="en"/>
              <a:t>: who should be let into the masters program?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  <p:sp>
        <p:nvSpPr>
          <p:cNvPr id="131" name="Google Shape;131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Advisor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Orchestrator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Questioner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Manager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Lifeguard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Worker</a:t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What roles should AI/humans not take?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roles humans should </a:t>
            </a:r>
            <a:r>
              <a:rPr b="1" lang="en"/>
              <a:t>never</a:t>
            </a:r>
            <a:r>
              <a:rPr lang="en"/>
              <a:t> take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Bank deposits: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Physically carry money ?? Counting money ??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ADMISSIONS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Doing math (determining weights)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De-biasing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Advisors: humans only scan for 30seconds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roles that AI should </a:t>
            </a:r>
            <a:r>
              <a:rPr b="1" lang="en"/>
              <a:t>never</a:t>
            </a:r>
            <a:r>
              <a:rPr lang="en"/>
              <a:t> take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ADMISSIONS: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Algorithmic appeal judge / final judge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Read the application entirely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Luxury resort: talk to the guests and pretend to understand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Determine the criteria for admissions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Decide without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AII Styleguid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