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Staatliches"/>
      <p:regular r:id="rId25"/>
    </p:embeddedFont>
    <p:embeddedFont>
      <p:font typeface="News Cycle"/>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ewsCycle-regular.fntdata"/><Relationship Id="rId25" Type="http://schemas.openxmlformats.org/officeDocument/2006/relationships/font" Target="fonts/Staatliches-regular.fntdata"/><Relationship Id="rId27" Type="http://schemas.openxmlformats.org/officeDocument/2006/relationships/font" Target="fonts/NewsCycle-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6076ba0f3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076ba0f3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6076ba0f3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076ba0f3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6076ba0f3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076ba0f3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6068bcd85c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068bcd85c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6076ba0f3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076ba0f3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6076ba0f3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076ba0f3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6080d2525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080d2525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6076ba0f3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076ba0f3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6080d2525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080d2525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6080d2525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080d2525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6068bcd8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068bcd8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6076ba0f3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076ba0f3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6076ba0f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076ba0f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6076ba0f3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076ba0f3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60819b292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0819b292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6076ba0f3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076ba0f3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6076ba0f3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076ba0f3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6076ba0f3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076ba0f3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pic>
        <p:nvPicPr>
          <p:cNvPr id="11" name="Google Shape;11;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2" name="Google Shape;12;p2"/>
          <p:cNvSpPr txBox="1"/>
          <p:nvPr/>
        </p:nvSpPr>
        <p:spPr>
          <a:xfrm>
            <a:off x="847209" y="1005619"/>
            <a:ext cx="8821200" cy="214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600">
                <a:solidFill>
                  <a:srgbClr val="F3F3F3"/>
                </a:solidFill>
                <a:latin typeface="Arial Rounded"/>
                <a:ea typeface="Arial Rounded"/>
                <a:cs typeface="Arial Rounded"/>
                <a:sym typeface="Arial Rounded"/>
              </a:rPr>
              <a:t>Human - AI </a:t>
            </a:r>
            <a:endParaRPr b="1" sz="9600">
              <a:solidFill>
                <a:srgbClr val="F3F3F3"/>
              </a:solidFill>
              <a:latin typeface="Arial Rounded"/>
              <a:ea typeface="Arial Rounded"/>
              <a:cs typeface="Arial Rounded"/>
              <a:sym typeface="Arial Rounded"/>
            </a:endParaRPr>
          </a:p>
          <a:p>
            <a:pPr indent="0" lvl="0" marL="0" rtl="0" algn="l">
              <a:spcBef>
                <a:spcPts val="0"/>
              </a:spcBef>
              <a:spcAft>
                <a:spcPts val="0"/>
              </a:spcAft>
              <a:buNone/>
            </a:pPr>
            <a:r>
              <a:rPr b="1" lang="en" sz="9600">
                <a:solidFill>
                  <a:srgbClr val="F3F3F3"/>
                </a:solidFill>
                <a:latin typeface="Arial Rounded"/>
                <a:ea typeface="Arial Rounded"/>
                <a:cs typeface="Arial Rounded"/>
                <a:sym typeface="Arial Rounded"/>
              </a:rPr>
              <a:t>Interaction</a:t>
            </a:r>
            <a:endParaRPr b="1" sz="9600">
              <a:solidFill>
                <a:srgbClr val="F3F3F3"/>
              </a:solidFill>
              <a:latin typeface="Arial Rounded"/>
              <a:ea typeface="Arial Rounded"/>
              <a:cs typeface="Arial Rounded"/>
              <a:sym typeface="Arial Rounded"/>
            </a:endParaRPr>
          </a:p>
        </p:txBody>
      </p:sp>
      <p:sp>
        <p:nvSpPr>
          <p:cNvPr id="13" name="Google Shape;13;p2"/>
          <p:cNvSpPr txBox="1"/>
          <p:nvPr/>
        </p:nvSpPr>
        <p:spPr>
          <a:xfrm>
            <a:off x="999609" y="1005619"/>
            <a:ext cx="8821200" cy="214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600">
                <a:solidFill>
                  <a:schemeClr val="accent6"/>
                </a:solidFill>
                <a:latin typeface="Arial Rounded"/>
                <a:ea typeface="Arial Rounded"/>
                <a:cs typeface="Arial Rounded"/>
                <a:sym typeface="Arial Rounded"/>
              </a:rPr>
              <a:t>Human - AI </a:t>
            </a:r>
            <a:endParaRPr b="1" sz="9600">
              <a:solidFill>
                <a:schemeClr val="accent6"/>
              </a:solidFill>
              <a:latin typeface="Arial Rounded"/>
              <a:ea typeface="Arial Rounded"/>
              <a:cs typeface="Arial Rounded"/>
              <a:sym typeface="Arial Rounded"/>
            </a:endParaRPr>
          </a:p>
          <a:p>
            <a:pPr indent="0" lvl="0" marL="0" rtl="0" algn="l">
              <a:spcBef>
                <a:spcPts val="0"/>
              </a:spcBef>
              <a:spcAft>
                <a:spcPts val="0"/>
              </a:spcAft>
              <a:buNone/>
            </a:pPr>
            <a:r>
              <a:rPr b="1" lang="en" sz="9600">
                <a:solidFill>
                  <a:schemeClr val="accent6"/>
                </a:solidFill>
                <a:latin typeface="Arial Rounded"/>
                <a:ea typeface="Arial Rounded"/>
                <a:cs typeface="Arial Rounded"/>
                <a:sym typeface="Arial Rounded"/>
              </a:rPr>
              <a:t>Interaction</a:t>
            </a:r>
            <a:endParaRPr b="1" sz="9600">
              <a:solidFill>
                <a:schemeClr val="accent6"/>
              </a:solidFill>
              <a:latin typeface="Arial Rounded"/>
              <a:ea typeface="Arial Rounded"/>
              <a:cs typeface="Arial Rounded"/>
              <a:sym typeface="Arial Rounded"/>
            </a:endParaRPr>
          </a:p>
        </p:txBody>
      </p:sp>
      <p:sp>
        <p:nvSpPr>
          <p:cNvPr id="14" name="Google Shape;14;p2"/>
          <p:cNvSpPr txBox="1"/>
          <p:nvPr/>
        </p:nvSpPr>
        <p:spPr>
          <a:xfrm>
            <a:off x="1152009" y="1005619"/>
            <a:ext cx="8821200" cy="214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600">
                <a:solidFill>
                  <a:srgbClr val="000000"/>
                </a:solidFill>
                <a:latin typeface="Arial Rounded"/>
                <a:ea typeface="Arial Rounded"/>
                <a:cs typeface="Arial Rounded"/>
                <a:sym typeface="Arial Rounded"/>
              </a:rPr>
              <a:t>Human - AI </a:t>
            </a:r>
            <a:endParaRPr b="1" sz="9600">
              <a:solidFill>
                <a:srgbClr val="000000"/>
              </a:solidFill>
              <a:latin typeface="Arial Rounded"/>
              <a:ea typeface="Arial Rounded"/>
              <a:cs typeface="Arial Rounded"/>
              <a:sym typeface="Arial Rounded"/>
            </a:endParaRPr>
          </a:p>
          <a:p>
            <a:pPr indent="0" lvl="0" marL="0" rtl="0" algn="l">
              <a:spcBef>
                <a:spcPts val="0"/>
              </a:spcBef>
              <a:spcAft>
                <a:spcPts val="0"/>
              </a:spcAft>
              <a:buNone/>
            </a:pPr>
            <a:r>
              <a:rPr b="1" lang="en" sz="9600">
                <a:solidFill>
                  <a:srgbClr val="000000"/>
                </a:solidFill>
                <a:latin typeface="Arial Rounded"/>
                <a:ea typeface="Arial Rounded"/>
                <a:cs typeface="Arial Rounded"/>
                <a:sym typeface="Arial Rounded"/>
              </a:rPr>
              <a:t>Interaction</a:t>
            </a:r>
            <a:endParaRPr b="1" sz="9600">
              <a:solidFill>
                <a:srgbClr val="000000"/>
              </a:solidFill>
              <a:latin typeface="Arial Rounded"/>
              <a:ea typeface="Arial Rounded"/>
              <a:cs typeface="Arial Rounded"/>
              <a:sym typeface="Arial Rounded"/>
            </a:endParaRPr>
          </a:p>
        </p:txBody>
      </p:sp>
      <p:sp>
        <p:nvSpPr>
          <p:cNvPr id="15" name="Google Shape;15;p2"/>
          <p:cNvSpPr/>
          <p:nvPr/>
        </p:nvSpPr>
        <p:spPr>
          <a:xfrm>
            <a:off x="-11250" y="4110250"/>
            <a:ext cx="9166500" cy="103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dk1"/>
              </a:solidFill>
            </a:endParaRPr>
          </a:p>
          <a:p>
            <a:pPr indent="0" lvl="0" marL="0" rtl="0" algn="ctr">
              <a:spcBef>
                <a:spcPts val="0"/>
              </a:spcBef>
              <a:spcAft>
                <a:spcPts val="0"/>
              </a:spcAft>
              <a:buNone/>
            </a:pPr>
            <a:r>
              <a:t/>
            </a:r>
            <a:endParaRPr b="1">
              <a:solidFill>
                <a:schemeClr val="dk1"/>
              </a:solidFill>
            </a:endParaRPr>
          </a:p>
          <a:p>
            <a:pPr indent="0" lvl="0" marL="0" rtl="0" algn="ctr">
              <a:spcBef>
                <a:spcPts val="0"/>
              </a:spcBef>
              <a:spcAft>
                <a:spcPts val="0"/>
              </a:spcAft>
              <a:buClr>
                <a:schemeClr val="dk1"/>
              </a:buClr>
              <a:buSzPts val="1100"/>
              <a:buFont typeface="Arial"/>
              <a:buNone/>
            </a:pPr>
            <a:r>
              <a:rPr b="1" lang="en">
                <a:solidFill>
                  <a:schemeClr val="dk1"/>
                </a:solidFill>
              </a:rPr>
              <a:t>Chinmay Kulkarni and Mary Beth Kery </a:t>
            </a:r>
            <a:endParaRPr b="1">
              <a:solidFill>
                <a:schemeClr val="dk1"/>
              </a:solidFill>
            </a:endParaRPr>
          </a:p>
          <a:p>
            <a:pPr indent="0" lvl="0" marL="0" rtl="0" algn="ctr">
              <a:spcBef>
                <a:spcPts val="0"/>
              </a:spcBef>
              <a:spcAft>
                <a:spcPts val="0"/>
              </a:spcAft>
              <a:buClr>
                <a:schemeClr val="dk1"/>
              </a:buClr>
              <a:buSzPts val="1100"/>
              <a:buFont typeface="Arial"/>
              <a:buNone/>
            </a:pPr>
            <a:r>
              <a:rPr b="1" lang="en" sz="1100">
                <a:solidFill>
                  <a:srgbClr val="222222"/>
                </a:solidFill>
              </a:rPr>
              <a:t>Fall 2019, Human-Computer Interaction Institute, Carnegie Mellon University</a:t>
            </a:r>
            <a:endParaRPr sz="3000">
              <a:solidFill>
                <a:schemeClr val="dk1"/>
              </a:solidFill>
              <a:latin typeface="Staatliches"/>
              <a:ea typeface="Staatliches"/>
              <a:cs typeface="Staatliches"/>
              <a:sym typeface="Staatliches"/>
            </a:endParaRPr>
          </a:p>
        </p:txBody>
      </p:sp>
      <p:sp>
        <p:nvSpPr>
          <p:cNvPr id="16" name="Google Shape;16;p2"/>
          <p:cNvSpPr txBox="1"/>
          <p:nvPr>
            <p:ph idx="1" type="subTitle"/>
          </p:nvPr>
        </p:nvSpPr>
        <p:spPr>
          <a:xfrm>
            <a:off x="311700" y="4073400"/>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3000"/>
              <a:buFont typeface="Staatliches"/>
              <a:buNone/>
              <a:defRPr sz="3000">
                <a:solidFill>
                  <a:srgbClr val="000000"/>
                </a:solidFill>
                <a:latin typeface="Staatliches"/>
                <a:ea typeface="Staatliches"/>
                <a:cs typeface="Staatliches"/>
                <a:sym typeface="Staatliches"/>
              </a:defRPr>
            </a:lvl1pPr>
            <a:lvl2pPr lvl="1" algn="ctr">
              <a:lnSpc>
                <a:spcPct val="100000"/>
              </a:lnSpc>
              <a:spcBef>
                <a:spcPts val="0"/>
              </a:spcBef>
              <a:spcAft>
                <a:spcPts val="0"/>
              </a:spcAft>
              <a:buClr>
                <a:srgbClr val="000000"/>
              </a:buClr>
              <a:buSzPts val="1800"/>
              <a:buFont typeface="Staatliches"/>
              <a:buNone/>
              <a:defRPr sz="1800">
                <a:solidFill>
                  <a:srgbClr val="000000"/>
                </a:solidFill>
                <a:latin typeface="Staatliches"/>
                <a:ea typeface="Staatliches"/>
                <a:cs typeface="Staatliches"/>
                <a:sym typeface="Staatliches"/>
              </a:defRPr>
            </a:lvl2pPr>
            <a:lvl3pPr lvl="2" algn="ctr">
              <a:lnSpc>
                <a:spcPct val="100000"/>
              </a:lnSpc>
              <a:spcBef>
                <a:spcPts val="0"/>
              </a:spcBef>
              <a:spcAft>
                <a:spcPts val="0"/>
              </a:spcAft>
              <a:buClr>
                <a:srgbClr val="000000"/>
              </a:buClr>
              <a:buSzPts val="1800"/>
              <a:buFont typeface="Staatliches"/>
              <a:buNone/>
              <a:defRPr sz="1800">
                <a:solidFill>
                  <a:srgbClr val="000000"/>
                </a:solidFill>
                <a:latin typeface="Staatliches"/>
                <a:ea typeface="Staatliches"/>
                <a:cs typeface="Staatliches"/>
                <a:sym typeface="Staatliches"/>
              </a:defRPr>
            </a:lvl3pPr>
            <a:lvl4pPr lvl="3" algn="ctr">
              <a:lnSpc>
                <a:spcPct val="100000"/>
              </a:lnSpc>
              <a:spcBef>
                <a:spcPts val="0"/>
              </a:spcBef>
              <a:spcAft>
                <a:spcPts val="0"/>
              </a:spcAft>
              <a:buClr>
                <a:srgbClr val="000000"/>
              </a:buClr>
              <a:buSzPts val="1800"/>
              <a:buFont typeface="Staatliches"/>
              <a:buNone/>
              <a:defRPr sz="1800">
                <a:solidFill>
                  <a:srgbClr val="000000"/>
                </a:solidFill>
                <a:latin typeface="Staatliches"/>
                <a:ea typeface="Staatliches"/>
                <a:cs typeface="Staatliches"/>
                <a:sym typeface="Staatliches"/>
              </a:defRPr>
            </a:lvl4pPr>
            <a:lvl5pPr lvl="4" algn="ctr">
              <a:lnSpc>
                <a:spcPct val="100000"/>
              </a:lnSpc>
              <a:spcBef>
                <a:spcPts val="0"/>
              </a:spcBef>
              <a:spcAft>
                <a:spcPts val="0"/>
              </a:spcAft>
              <a:buClr>
                <a:srgbClr val="000000"/>
              </a:buClr>
              <a:buSzPts val="1800"/>
              <a:buFont typeface="Staatliches"/>
              <a:buNone/>
              <a:defRPr sz="1800">
                <a:solidFill>
                  <a:srgbClr val="000000"/>
                </a:solidFill>
                <a:latin typeface="Staatliches"/>
                <a:ea typeface="Staatliches"/>
                <a:cs typeface="Staatliches"/>
                <a:sym typeface="Staatliches"/>
              </a:defRPr>
            </a:lvl5pPr>
            <a:lvl6pPr lvl="5" algn="ctr">
              <a:lnSpc>
                <a:spcPct val="100000"/>
              </a:lnSpc>
              <a:spcBef>
                <a:spcPts val="0"/>
              </a:spcBef>
              <a:spcAft>
                <a:spcPts val="0"/>
              </a:spcAft>
              <a:buClr>
                <a:srgbClr val="000000"/>
              </a:buClr>
              <a:buSzPts val="1800"/>
              <a:buFont typeface="Staatliches"/>
              <a:buNone/>
              <a:defRPr sz="1800">
                <a:solidFill>
                  <a:srgbClr val="000000"/>
                </a:solidFill>
                <a:latin typeface="Staatliches"/>
                <a:ea typeface="Staatliches"/>
                <a:cs typeface="Staatliches"/>
                <a:sym typeface="Staatliches"/>
              </a:defRPr>
            </a:lvl6pPr>
            <a:lvl7pPr lvl="6" algn="ctr">
              <a:lnSpc>
                <a:spcPct val="100000"/>
              </a:lnSpc>
              <a:spcBef>
                <a:spcPts val="0"/>
              </a:spcBef>
              <a:spcAft>
                <a:spcPts val="0"/>
              </a:spcAft>
              <a:buClr>
                <a:srgbClr val="000000"/>
              </a:buClr>
              <a:buSzPts val="1800"/>
              <a:buFont typeface="Staatliches"/>
              <a:buNone/>
              <a:defRPr sz="1800">
                <a:solidFill>
                  <a:srgbClr val="000000"/>
                </a:solidFill>
                <a:latin typeface="Staatliches"/>
                <a:ea typeface="Staatliches"/>
                <a:cs typeface="Staatliches"/>
                <a:sym typeface="Staatliches"/>
              </a:defRPr>
            </a:lvl7pPr>
            <a:lvl8pPr lvl="7" algn="ctr">
              <a:lnSpc>
                <a:spcPct val="100000"/>
              </a:lnSpc>
              <a:spcBef>
                <a:spcPts val="0"/>
              </a:spcBef>
              <a:spcAft>
                <a:spcPts val="0"/>
              </a:spcAft>
              <a:buClr>
                <a:srgbClr val="000000"/>
              </a:buClr>
              <a:buSzPts val="1800"/>
              <a:buFont typeface="Staatliches"/>
              <a:buNone/>
              <a:defRPr sz="1800">
                <a:solidFill>
                  <a:srgbClr val="000000"/>
                </a:solidFill>
                <a:latin typeface="Staatliches"/>
                <a:ea typeface="Staatliches"/>
                <a:cs typeface="Staatliches"/>
                <a:sym typeface="Staatliches"/>
              </a:defRPr>
            </a:lvl8pPr>
            <a:lvl9pPr lvl="8" algn="ctr">
              <a:lnSpc>
                <a:spcPct val="100000"/>
              </a:lnSpc>
              <a:spcBef>
                <a:spcPts val="0"/>
              </a:spcBef>
              <a:spcAft>
                <a:spcPts val="0"/>
              </a:spcAft>
              <a:buClr>
                <a:srgbClr val="000000"/>
              </a:buClr>
              <a:buSzPts val="1800"/>
              <a:buFont typeface="Staatliches"/>
              <a:buNone/>
              <a:defRPr sz="1800">
                <a:solidFill>
                  <a:srgbClr val="000000"/>
                </a:solidFill>
                <a:latin typeface="Staatliches"/>
                <a:ea typeface="Staatliches"/>
                <a:cs typeface="Staatliches"/>
                <a:sym typeface="Staatliches"/>
              </a:defRPr>
            </a:lvl9pPr>
          </a:lstStyle>
          <a:p/>
        </p:txBody>
      </p:sp>
      <p:sp>
        <p:nvSpPr>
          <p:cNvPr id="17" name="Google Shape;17;p2"/>
          <p:cNvSpPr/>
          <p:nvPr/>
        </p:nvSpPr>
        <p:spPr>
          <a:xfrm>
            <a:off x="-11250" y="3912900"/>
            <a:ext cx="9166500" cy="226200"/>
          </a:xfrm>
          <a:prstGeom prst="rect">
            <a:avLst/>
          </a:prstGeom>
          <a:solidFill>
            <a:srgbClr val="FFE741">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 name="Google Shape;18;p2"/>
          <p:cNvPicPr preferRelativeResize="0"/>
          <p:nvPr/>
        </p:nvPicPr>
        <p:blipFill>
          <a:blip r:embed="rId3">
            <a:alphaModFix/>
          </a:blip>
          <a:stretch>
            <a:fillRect/>
          </a:stretch>
        </p:blipFill>
        <p:spPr>
          <a:xfrm>
            <a:off x="7734577" y="4110202"/>
            <a:ext cx="1775423" cy="10333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3" name="Google Shape;53;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6" name="Shape 56"/>
        <p:cNvGrpSpPr/>
        <p:nvPr/>
      </p:nvGrpSpPr>
      <p:grpSpPr>
        <a:xfrm>
          <a:off x="0" y="0"/>
          <a:ext cx="0" cy="0"/>
          <a:chOff x="0" y="0"/>
          <a:chExt cx="0" cy="0"/>
        </a:xfrm>
      </p:grpSpPr>
      <p:sp>
        <p:nvSpPr>
          <p:cNvPr id="57" name="Google Shape;57;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 name="Google Shape;58;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News Cycle"/>
              <a:buNone/>
              <a:defRPr b="1">
                <a:latin typeface="News Cycle"/>
                <a:ea typeface="News Cycle"/>
                <a:cs typeface="News Cycle"/>
                <a:sym typeface="News Cycle"/>
              </a:defRPr>
            </a:lvl1pPr>
            <a:lvl2pPr lvl="1">
              <a:spcBef>
                <a:spcPts val="0"/>
              </a:spcBef>
              <a:spcAft>
                <a:spcPts val="0"/>
              </a:spcAft>
              <a:buSzPts val="2800"/>
              <a:buFont typeface="News Cycle"/>
              <a:buNone/>
              <a:defRPr b="1">
                <a:latin typeface="News Cycle"/>
                <a:ea typeface="News Cycle"/>
                <a:cs typeface="News Cycle"/>
                <a:sym typeface="News Cycle"/>
              </a:defRPr>
            </a:lvl2pPr>
            <a:lvl3pPr lvl="2">
              <a:spcBef>
                <a:spcPts val="0"/>
              </a:spcBef>
              <a:spcAft>
                <a:spcPts val="0"/>
              </a:spcAft>
              <a:buSzPts val="2800"/>
              <a:buFont typeface="News Cycle"/>
              <a:buNone/>
              <a:defRPr b="1">
                <a:latin typeface="News Cycle"/>
                <a:ea typeface="News Cycle"/>
                <a:cs typeface="News Cycle"/>
                <a:sym typeface="News Cycle"/>
              </a:defRPr>
            </a:lvl3pPr>
            <a:lvl4pPr lvl="3">
              <a:spcBef>
                <a:spcPts val="0"/>
              </a:spcBef>
              <a:spcAft>
                <a:spcPts val="0"/>
              </a:spcAft>
              <a:buSzPts val="2800"/>
              <a:buFont typeface="News Cycle"/>
              <a:buNone/>
              <a:defRPr b="1">
                <a:latin typeface="News Cycle"/>
                <a:ea typeface="News Cycle"/>
                <a:cs typeface="News Cycle"/>
                <a:sym typeface="News Cycle"/>
              </a:defRPr>
            </a:lvl4pPr>
            <a:lvl5pPr lvl="4">
              <a:spcBef>
                <a:spcPts val="0"/>
              </a:spcBef>
              <a:spcAft>
                <a:spcPts val="0"/>
              </a:spcAft>
              <a:buSzPts val="2800"/>
              <a:buFont typeface="News Cycle"/>
              <a:buNone/>
              <a:defRPr b="1">
                <a:latin typeface="News Cycle"/>
                <a:ea typeface="News Cycle"/>
                <a:cs typeface="News Cycle"/>
                <a:sym typeface="News Cycle"/>
              </a:defRPr>
            </a:lvl5pPr>
            <a:lvl6pPr lvl="5">
              <a:spcBef>
                <a:spcPts val="0"/>
              </a:spcBef>
              <a:spcAft>
                <a:spcPts val="0"/>
              </a:spcAft>
              <a:buSzPts val="2800"/>
              <a:buFont typeface="News Cycle"/>
              <a:buNone/>
              <a:defRPr b="1">
                <a:latin typeface="News Cycle"/>
                <a:ea typeface="News Cycle"/>
                <a:cs typeface="News Cycle"/>
                <a:sym typeface="News Cycle"/>
              </a:defRPr>
            </a:lvl6pPr>
            <a:lvl7pPr lvl="6">
              <a:spcBef>
                <a:spcPts val="0"/>
              </a:spcBef>
              <a:spcAft>
                <a:spcPts val="0"/>
              </a:spcAft>
              <a:buSzPts val="2800"/>
              <a:buFont typeface="News Cycle"/>
              <a:buNone/>
              <a:defRPr b="1">
                <a:latin typeface="News Cycle"/>
                <a:ea typeface="News Cycle"/>
                <a:cs typeface="News Cycle"/>
                <a:sym typeface="News Cycle"/>
              </a:defRPr>
            </a:lvl7pPr>
            <a:lvl8pPr lvl="7">
              <a:spcBef>
                <a:spcPts val="0"/>
              </a:spcBef>
              <a:spcAft>
                <a:spcPts val="0"/>
              </a:spcAft>
              <a:buSzPts val="2800"/>
              <a:buFont typeface="News Cycle"/>
              <a:buNone/>
              <a:defRPr b="1">
                <a:latin typeface="News Cycle"/>
                <a:ea typeface="News Cycle"/>
                <a:cs typeface="News Cycle"/>
                <a:sym typeface="News Cycle"/>
              </a:defRPr>
            </a:lvl8pPr>
            <a:lvl9pPr lvl="8">
              <a:spcBef>
                <a:spcPts val="0"/>
              </a:spcBef>
              <a:spcAft>
                <a:spcPts val="0"/>
              </a:spcAft>
              <a:buSzPts val="2800"/>
              <a:buFont typeface="News Cycle"/>
              <a:buNone/>
              <a:defRPr b="1">
                <a:latin typeface="News Cycle"/>
                <a:ea typeface="News Cycle"/>
                <a:cs typeface="News Cycle"/>
                <a:sym typeface="News Cycle"/>
              </a:defRPr>
            </a:lvl9pPr>
          </a:lstStyle>
          <a:p/>
        </p:txBody>
      </p:sp>
      <p:sp>
        <p:nvSpPr>
          <p:cNvPr id="24" name="Google Shape;24;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sz="1200"/>
            </a:lvl1pPr>
            <a:lvl2pPr lvl="1">
              <a:buNone/>
              <a:defRPr sz="1200"/>
            </a:lvl2pPr>
            <a:lvl3pPr lvl="2">
              <a:buNone/>
              <a:defRPr sz="1200"/>
            </a:lvl3pPr>
            <a:lvl4pPr lvl="3">
              <a:buNone/>
              <a:defRPr sz="1200"/>
            </a:lvl4pPr>
            <a:lvl5pPr lvl="4">
              <a:buNone/>
              <a:defRPr sz="1200"/>
            </a:lvl5pPr>
            <a:lvl6pPr lvl="5">
              <a:buNone/>
              <a:defRPr sz="1200"/>
            </a:lvl6pPr>
            <a:lvl7pPr lvl="6">
              <a:buNone/>
              <a:defRPr sz="1200"/>
            </a:lvl7pPr>
            <a:lvl8pPr lvl="7">
              <a:buNone/>
              <a:defRPr sz="1200"/>
            </a:lvl8pPr>
            <a:lvl9pPr lvl="8">
              <a:buNone/>
              <a:defRPr sz="12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News Cycle"/>
              <a:buNone/>
              <a:defRPr b="1">
                <a:latin typeface="News Cycle"/>
                <a:ea typeface="News Cycle"/>
                <a:cs typeface="News Cycle"/>
                <a:sym typeface="News Cycl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News Cycle"/>
              <a:buNone/>
              <a:defRPr b="1">
                <a:latin typeface="News Cycle"/>
                <a:ea typeface="News Cycle"/>
                <a:cs typeface="News Cycle"/>
                <a:sym typeface="News Cycle"/>
              </a:defRPr>
            </a:lvl1pPr>
            <a:lvl2pPr lvl="1">
              <a:spcBef>
                <a:spcPts val="0"/>
              </a:spcBef>
              <a:spcAft>
                <a:spcPts val="0"/>
              </a:spcAft>
              <a:buSzPts val="2800"/>
              <a:buFont typeface="News Cycle"/>
              <a:buNone/>
              <a:defRPr b="1">
                <a:latin typeface="News Cycle"/>
                <a:ea typeface="News Cycle"/>
                <a:cs typeface="News Cycle"/>
                <a:sym typeface="News Cycle"/>
              </a:defRPr>
            </a:lvl2pPr>
            <a:lvl3pPr lvl="2">
              <a:spcBef>
                <a:spcPts val="0"/>
              </a:spcBef>
              <a:spcAft>
                <a:spcPts val="0"/>
              </a:spcAft>
              <a:buSzPts val="2800"/>
              <a:buFont typeface="News Cycle"/>
              <a:buNone/>
              <a:defRPr b="1">
                <a:latin typeface="News Cycle"/>
                <a:ea typeface="News Cycle"/>
                <a:cs typeface="News Cycle"/>
                <a:sym typeface="News Cycle"/>
              </a:defRPr>
            </a:lvl3pPr>
            <a:lvl4pPr lvl="3">
              <a:spcBef>
                <a:spcPts val="0"/>
              </a:spcBef>
              <a:spcAft>
                <a:spcPts val="0"/>
              </a:spcAft>
              <a:buSzPts val="2800"/>
              <a:buFont typeface="News Cycle"/>
              <a:buNone/>
              <a:defRPr b="1">
                <a:latin typeface="News Cycle"/>
                <a:ea typeface="News Cycle"/>
                <a:cs typeface="News Cycle"/>
                <a:sym typeface="News Cycle"/>
              </a:defRPr>
            </a:lvl4pPr>
            <a:lvl5pPr lvl="4">
              <a:spcBef>
                <a:spcPts val="0"/>
              </a:spcBef>
              <a:spcAft>
                <a:spcPts val="0"/>
              </a:spcAft>
              <a:buSzPts val="2800"/>
              <a:buFont typeface="News Cycle"/>
              <a:buNone/>
              <a:defRPr b="1">
                <a:latin typeface="News Cycle"/>
                <a:ea typeface="News Cycle"/>
                <a:cs typeface="News Cycle"/>
                <a:sym typeface="News Cycle"/>
              </a:defRPr>
            </a:lvl5pPr>
            <a:lvl6pPr lvl="5">
              <a:spcBef>
                <a:spcPts val="0"/>
              </a:spcBef>
              <a:spcAft>
                <a:spcPts val="0"/>
              </a:spcAft>
              <a:buSzPts val="2800"/>
              <a:buFont typeface="News Cycle"/>
              <a:buNone/>
              <a:defRPr b="1">
                <a:latin typeface="News Cycle"/>
                <a:ea typeface="News Cycle"/>
                <a:cs typeface="News Cycle"/>
                <a:sym typeface="News Cycle"/>
              </a:defRPr>
            </a:lvl6pPr>
            <a:lvl7pPr lvl="6">
              <a:spcBef>
                <a:spcPts val="0"/>
              </a:spcBef>
              <a:spcAft>
                <a:spcPts val="0"/>
              </a:spcAft>
              <a:buSzPts val="2800"/>
              <a:buFont typeface="News Cycle"/>
              <a:buNone/>
              <a:defRPr b="1">
                <a:latin typeface="News Cycle"/>
                <a:ea typeface="News Cycle"/>
                <a:cs typeface="News Cycle"/>
                <a:sym typeface="News Cycle"/>
              </a:defRPr>
            </a:lvl7pPr>
            <a:lvl8pPr lvl="7">
              <a:spcBef>
                <a:spcPts val="0"/>
              </a:spcBef>
              <a:spcAft>
                <a:spcPts val="0"/>
              </a:spcAft>
              <a:buSzPts val="2800"/>
              <a:buFont typeface="News Cycle"/>
              <a:buNone/>
              <a:defRPr b="1">
                <a:latin typeface="News Cycle"/>
                <a:ea typeface="News Cycle"/>
                <a:cs typeface="News Cycle"/>
                <a:sym typeface="News Cycle"/>
              </a:defRPr>
            </a:lvl8pPr>
            <a:lvl9pPr lvl="8">
              <a:spcBef>
                <a:spcPts val="0"/>
              </a:spcBef>
              <a:spcAft>
                <a:spcPts val="0"/>
              </a:spcAft>
              <a:buSzPts val="2800"/>
              <a:buFont typeface="News Cycle"/>
              <a:buNone/>
              <a:defRPr b="1">
                <a:latin typeface="News Cycle"/>
                <a:ea typeface="News Cycle"/>
                <a:cs typeface="News Cycle"/>
                <a:sym typeface="News Cycl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 name="Google Shape;44;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6" name="Google Shape;46;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9" name="Google Shape;49;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News Cycle"/>
              <a:buNone/>
              <a:defRPr b="1" sz="2800">
                <a:solidFill>
                  <a:schemeClr val="dk1"/>
                </a:solidFill>
                <a:latin typeface="News Cycle"/>
                <a:ea typeface="News Cycle"/>
                <a:cs typeface="News Cycle"/>
                <a:sym typeface="News Cycle"/>
              </a:defRPr>
            </a:lvl1pPr>
            <a:lvl2pPr lvl="1">
              <a:spcBef>
                <a:spcPts val="0"/>
              </a:spcBef>
              <a:spcAft>
                <a:spcPts val="0"/>
              </a:spcAft>
              <a:buClr>
                <a:schemeClr val="dk1"/>
              </a:buClr>
              <a:buSzPts val="2800"/>
              <a:buFont typeface="News Cycle"/>
              <a:buNone/>
              <a:defRPr b="1" sz="2800">
                <a:solidFill>
                  <a:schemeClr val="dk1"/>
                </a:solidFill>
                <a:latin typeface="News Cycle"/>
                <a:ea typeface="News Cycle"/>
                <a:cs typeface="News Cycle"/>
                <a:sym typeface="News Cycle"/>
              </a:defRPr>
            </a:lvl2pPr>
            <a:lvl3pPr lvl="2">
              <a:spcBef>
                <a:spcPts val="0"/>
              </a:spcBef>
              <a:spcAft>
                <a:spcPts val="0"/>
              </a:spcAft>
              <a:buClr>
                <a:schemeClr val="dk1"/>
              </a:buClr>
              <a:buSzPts val="2800"/>
              <a:buFont typeface="News Cycle"/>
              <a:buNone/>
              <a:defRPr b="1" sz="2800">
                <a:solidFill>
                  <a:schemeClr val="dk1"/>
                </a:solidFill>
                <a:latin typeface="News Cycle"/>
                <a:ea typeface="News Cycle"/>
                <a:cs typeface="News Cycle"/>
                <a:sym typeface="News Cycle"/>
              </a:defRPr>
            </a:lvl3pPr>
            <a:lvl4pPr lvl="3">
              <a:spcBef>
                <a:spcPts val="0"/>
              </a:spcBef>
              <a:spcAft>
                <a:spcPts val="0"/>
              </a:spcAft>
              <a:buClr>
                <a:schemeClr val="dk1"/>
              </a:buClr>
              <a:buSzPts val="2800"/>
              <a:buFont typeface="News Cycle"/>
              <a:buNone/>
              <a:defRPr b="1" sz="2800">
                <a:solidFill>
                  <a:schemeClr val="dk1"/>
                </a:solidFill>
                <a:latin typeface="News Cycle"/>
                <a:ea typeface="News Cycle"/>
                <a:cs typeface="News Cycle"/>
                <a:sym typeface="News Cycle"/>
              </a:defRPr>
            </a:lvl4pPr>
            <a:lvl5pPr lvl="4">
              <a:spcBef>
                <a:spcPts val="0"/>
              </a:spcBef>
              <a:spcAft>
                <a:spcPts val="0"/>
              </a:spcAft>
              <a:buClr>
                <a:schemeClr val="dk1"/>
              </a:buClr>
              <a:buSzPts val="2800"/>
              <a:buFont typeface="News Cycle"/>
              <a:buNone/>
              <a:defRPr b="1" sz="2800">
                <a:solidFill>
                  <a:schemeClr val="dk1"/>
                </a:solidFill>
                <a:latin typeface="News Cycle"/>
                <a:ea typeface="News Cycle"/>
                <a:cs typeface="News Cycle"/>
                <a:sym typeface="News Cycle"/>
              </a:defRPr>
            </a:lvl5pPr>
            <a:lvl6pPr lvl="5">
              <a:spcBef>
                <a:spcPts val="0"/>
              </a:spcBef>
              <a:spcAft>
                <a:spcPts val="0"/>
              </a:spcAft>
              <a:buClr>
                <a:schemeClr val="dk1"/>
              </a:buClr>
              <a:buSzPts val="2800"/>
              <a:buFont typeface="News Cycle"/>
              <a:buNone/>
              <a:defRPr b="1" sz="2800">
                <a:solidFill>
                  <a:schemeClr val="dk1"/>
                </a:solidFill>
                <a:latin typeface="News Cycle"/>
                <a:ea typeface="News Cycle"/>
                <a:cs typeface="News Cycle"/>
                <a:sym typeface="News Cycle"/>
              </a:defRPr>
            </a:lvl6pPr>
            <a:lvl7pPr lvl="6">
              <a:spcBef>
                <a:spcPts val="0"/>
              </a:spcBef>
              <a:spcAft>
                <a:spcPts val="0"/>
              </a:spcAft>
              <a:buClr>
                <a:schemeClr val="dk1"/>
              </a:buClr>
              <a:buSzPts val="2800"/>
              <a:buFont typeface="News Cycle"/>
              <a:buNone/>
              <a:defRPr b="1" sz="2800">
                <a:solidFill>
                  <a:schemeClr val="dk1"/>
                </a:solidFill>
                <a:latin typeface="News Cycle"/>
                <a:ea typeface="News Cycle"/>
                <a:cs typeface="News Cycle"/>
                <a:sym typeface="News Cycle"/>
              </a:defRPr>
            </a:lvl7pPr>
            <a:lvl8pPr lvl="7">
              <a:spcBef>
                <a:spcPts val="0"/>
              </a:spcBef>
              <a:spcAft>
                <a:spcPts val="0"/>
              </a:spcAft>
              <a:buClr>
                <a:schemeClr val="dk1"/>
              </a:buClr>
              <a:buSzPts val="2800"/>
              <a:buFont typeface="News Cycle"/>
              <a:buNone/>
              <a:defRPr b="1" sz="2800">
                <a:solidFill>
                  <a:schemeClr val="dk1"/>
                </a:solidFill>
                <a:latin typeface="News Cycle"/>
                <a:ea typeface="News Cycle"/>
                <a:cs typeface="News Cycle"/>
                <a:sym typeface="News Cycle"/>
              </a:defRPr>
            </a:lvl8pPr>
            <a:lvl9pPr lvl="8">
              <a:spcBef>
                <a:spcPts val="0"/>
              </a:spcBef>
              <a:spcAft>
                <a:spcPts val="0"/>
              </a:spcAft>
              <a:buClr>
                <a:schemeClr val="dk1"/>
              </a:buClr>
              <a:buSzPts val="2800"/>
              <a:buFont typeface="News Cycle"/>
              <a:buNone/>
              <a:defRPr b="1" sz="2800">
                <a:solidFill>
                  <a:schemeClr val="dk1"/>
                </a:solidFill>
                <a:latin typeface="News Cycle"/>
                <a:ea typeface="News Cycle"/>
                <a:cs typeface="News Cycle"/>
                <a:sym typeface="News Cycl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87450" y="0"/>
            <a:ext cx="7591200" cy="7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accent6"/>
                </a:solidFill>
                <a:highlight>
                  <a:srgbClr val="222222"/>
                </a:highlight>
                <a:latin typeface="Arial Rounded"/>
                <a:ea typeface="Arial Rounded"/>
                <a:cs typeface="Arial Rounded"/>
                <a:sym typeface="Arial Rounded"/>
              </a:rPr>
              <a:t>          Human-AI Interaction Fall 19  .</a:t>
            </a:r>
            <a:endParaRPr b="1" sz="1100"/>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humanaiclas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lri.fr/~mbl/ENS/CSCW/2012/papers/Suchman-JCSCW95.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youtube.com/watch?v=JIE8xk6Rl1w" TargetMode="External"/><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CFYruzWeFwQ" TargetMode="Externa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RyBEUyEtxQo" TargetMode="Externa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311700" y="40734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History of Artificial Intelligence</a:t>
            </a:r>
            <a:endParaRPr/>
          </a:p>
        </p:txBody>
      </p:sp>
      <p:sp>
        <p:nvSpPr>
          <p:cNvPr id="65" name="Google Shape;65;p14"/>
          <p:cNvSpPr/>
          <p:nvPr/>
        </p:nvSpPr>
        <p:spPr>
          <a:xfrm>
            <a:off x="8000" y="104150"/>
            <a:ext cx="4230300" cy="312600"/>
          </a:xfrm>
          <a:prstGeom prst="rect">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Find today’s q</a:t>
            </a:r>
            <a:r>
              <a:rPr b="1" lang="en" sz="1200">
                <a:solidFill>
                  <a:srgbClr val="FFFFFF"/>
                </a:solidFill>
              </a:rPr>
              <a:t>uiz #3 at</a:t>
            </a:r>
            <a:r>
              <a:rPr b="1" lang="en" sz="1200"/>
              <a:t>    </a:t>
            </a:r>
            <a:r>
              <a:rPr b="1" lang="en" sz="1200" u="sng">
                <a:solidFill>
                  <a:schemeClr val="accent6"/>
                </a:solidFill>
                <a:hlinkClick r:id="rId3">
                  <a:extLst>
                    <a:ext uri="{A12FA001-AC4F-418D-AE19-62706E023703}">
                      <ahyp:hlinkClr val="tx"/>
                    </a:ext>
                  </a:extLst>
                </a:hlinkClick>
              </a:rPr>
              <a:t>http://www.humanaiclass.org/</a:t>
            </a:r>
            <a:endParaRPr b="1" sz="1200">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Coordinator (email and other communication)</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30" name="Google Shape;13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1" name="Google Shape;131;p23"/>
          <p:cNvPicPr preferRelativeResize="0"/>
          <p:nvPr/>
        </p:nvPicPr>
        <p:blipFill>
          <a:blip r:embed="rId3">
            <a:alphaModFix/>
          </a:blip>
          <a:stretch>
            <a:fillRect/>
          </a:stretch>
        </p:blipFill>
        <p:spPr>
          <a:xfrm>
            <a:off x="5105499" y="2443900"/>
            <a:ext cx="3694624" cy="2124976"/>
          </a:xfrm>
          <a:prstGeom prst="rect">
            <a:avLst/>
          </a:prstGeom>
          <a:noFill/>
          <a:ln>
            <a:noFill/>
          </a:ln>
        </p:spPr>
      </p:pic>
      <p:pic>
        <p:nvPicPr>
          <p:cNvPr id="132" name="Google Shape;132;p23"/>
          <p:cNvPicPr preferRelativeResize="0"/>
          <p:nvPr/>
        </p:nvPicPr>
        <p:blipFill rotWithShape="1">
          <a:blip r:embed="rId4">
            <a:alphaModFix/>
          </a:blip>
          <a:srcRect b="0" l="0" r="3651" t="0"/>
          <a:stretch/>
        </p:blipFill>
        <p:spPr>
          <a:xfrm>
            <a:off x="338375" y="1152475"/>
            <a:ext cx="4700980" cy="2124975"/>
          </a:xfrm>
          <a:prstGeom prst="rect">
            <a:avLst/>
          </a:prstGeom>
          <a:noFill/>
          <a:ln>
            <a:noFill/>
          </a:ln>
        </p:spPr>
      </p:pic>
      <p:pic>
        <p:nvPicPr>
          <p:cNvPr id="133" name="Google Shape;133;p23"/>
          <p:cNvPicPr preferRelativeResize="0"/>
          <p:nvPr/>
        </p:nvPicPr>
        <p:blipFill>
          <a:blip r:embed="rId5">
            <a:alphaModFix/>
          </a:blip>
          <a:stretch>
            <a:fillRect/>
          </a:stretch>
        </p:blipFill>
        <p:spPr>
          <a:xfrm>
            <a:off x="647700" y="3233400"/>
            <a:ext cx="3345589" cy="1429825"/>
          </a:xfrm>
          <a:prstGeom prst="rect">
            <a:avLst/>
          </a:prstGeom>
          <a:noFill/>
          <a:ln>
            <a:noFill/>
          </a:ln>
        </p:spPr>
      </p:pic>
      <p:sp>
        <p:nvSpPr>
          <p:cNvPr id="134" name="Google Shape;134;p23"/>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http://hci.stanford.edu/~winograd/papers/language-action.html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41" name="Google Shape;14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2" name="Google Shape;142;p24"/>
          <p:cNvPicPr preferRelativeResize="0"/>
          <p:nvPr/>
        </p:nvPicPr>
        <p:blipFill>
          <a:blip r:embed="rId3">
            <a:alphaModFix/>
          </a:blip>
          <a:stretch>
            <a:fillRect/>
          </a:stretch>
        </p:blipFill>
        <p:spPr>
          <a:xfrm>
            <a:off x="2499363" y="3034438"/>
            <a:ext cx="5800725" cy="1628775"/>
          </a:xfrm>
          <a:prstGeom prst="rect">
            <a:avLst/>
          </a:prstGeom>
          <a:noFill/>
          <a:ln>
            <a:noFill/>
          </a:ln>
        </p:spPr>
      </p:pic>
      <p:pic>
        <p:nvPicPr>
          <p:cNvPr id="143" name="Google Shape;143;p24"/>
          <p:cNvPicPr preferRelativeResize="0"/>
          <p:nvPr/>
        </p:nvPicPr>
        <p:blipFill rotWithShape="1">
          <a:blip r:embed="rId4">
            <a:alphaModFix/>
          </a:blip>
          <a:srcRect b="0" l="34055" r="31540" t="0"/>
          <a:stretch/>
        </p:blipFill>
        <p:spPr>
          <a:xfrm>
            <a:off x="2" y="13"/>
            <a:ext cx="2499375" cy="5143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Lucy Suchman’s situated actions</a:t>
            </a:r>
            <a:endParaRPr/>
          </a:p>
        </p:txBody>
      </p:sp>
      <p:sp>
        <p:nvSpPr>
          <p:cNvPr id="149" name="Google Shape;14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basic argument is that the categorical framework offered by speech act theory provides a particularly attractive foundation for designers interested in inscribing a formal structure of communications into their technology.</a:t>
            </a:r>
            <a:endParaRPr/>
          </a:p>
          <a:p>
            <a:pPr indent="0" lvl="0" marL="0" rtl="0" algn="l">
              <a:spcBef>
                <a:spcPts val="1600"/>
              </a:spcBef>
              <a:spcAft>
                <a:spcPts val="0"/>
              </a:spcAft>
              <a:buNone/>
            </a:pPr>
            <a:r>
              <a:rPr lang="en"/>
              <a:t> My "hostility," then, is not to "the disciplinary power of category" (p. 49) but rather, as I stated earlier, to the premise that some others are in a position to know better which categories are good for us as organization members than we do ourselves.</a:t>
            </a:r>
            <a:endParaRPr/>
          </a:p>
          <a:p>
            <a:pPr indent="-342900" lvl="0" marL="457200" rtl="0" algn="l">
              <a:spcBef>
                <a:spcPts val="1600"/>
              </a:spcBef>
              <a:spcAft>
                <a:spcPts val="0"/>
              </a:spcAft>
              <a:buSzPts val="1800"/>
              <a:buChar char="-"/>
            </a:pPr>
            <a:r>
              <a:rPr lang="en" u="sng">
                <a:solidFill>
                  <a:schemeClr val="hlink"/>
                </a:solidFill>
                <a:hlinkClick r:id="rId3"/>
              </a:rPr>
              <a:t>https://www.lri.fr/~mbl/ENS/CSCW/2012/papers/Suchman-JCSCW95.pdf</a:t>
            </a:r>
            <a:r>
              <a:rPr lang="en"/>
              <a:t> </a:t>
            </a:r>
            <a:endParaRPr/>
          </a:p>
        </p:txBody>
      </p:sp>
      <p:sp>
        <p:nvSpPr>
          <p:cNvPr id="150" name="Google Shape;15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Thought Exercise: </a:t>
            </a:r>
            <a:endParaRPr/>
          </a:p>
        </p:txBody>
      </p:sp>
      <p:sp>
        <p:nvSpPr>
          <p:cNvPr id="156" name="Google Shape;15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FF"/>
                </a:solidFill>
              </a:rPr>
              <a:t>Where do rules fit in?</a:t>
            </a:r>
            <a:endParaRPr sz="3000">
              <a:solidFill>
                <a:srgbClr val="0000FF"/>
              </a:solidFill>
            </a:endParaRPr>
          </a:p>
          <a:p>
            <a:pPr indent="-342900" lvl="0" marL="457200" rtl="0" algn="l">
              <a:spcBef>
                <a:spcPts val="1600"/>
              </a:spcBef>
              <a:spcAft>
                <a:spcPts val="0"/>
              </a:spcAft>
              <a:buSzPts val="1800"/>
              <a:buChar char="-"/>
            </a:pPr>
            <a:r>
              <a:rPr lang="en"/>
              <a:t>What advantages and disadvantages does each approach have?</a:t>
            </a:r>
            <a:endParaRPr/>
          </a:p>
          <a:p>
            <a:pPr indent="-342900" lvl="0" marL="457200" rtl="0" algn="l">
              <a:spcBef>
                <a:spcPts val="1000"/>
              </a:spcBef>
              <a:spcAft>
                <a:spcPts val="0"/>
              </a:spcAft>
              <a:buSzPts val="1800"/>
              <a:buChar char="-"/>
            </a:pPr>
            <a:r>
              <a:rPr lang="en"/>
              <a:t>Do realistic applications need both? Or just one, based on the application?</a:t>
            </a:r>
            <a:endParaRPr/>
          </a:p>
          <a:p>
            <a:pPr indent="0" lvl="0" marL="0" rtl="0" algn="l">
              <a:spcBef>
                <a:spcPts val="1000"/>
              </a:spcBef>
              <a:spcAft>
                <a:spcPts val="1600"/>
              </a:spcAft>
              <a:buClr>
                <a:schemeClr val="dk1"/>
              </a:buClr>
              <a:buSzPts val="1100"/>
              <a:buFont typeface="Arial"/>
              <a:buNone/>
            </a:pPr>
            <a:r>
              <a:t/>
            </a:r>
            <a:endParaRPr sz="3000">
              <a:solidFill>
                <a:srgbClr val="0000FF"/>
              </a:solidFill>
            </a:endParaRPr>
          </a:p>
        </p:txBody>
      </p:sp>
      <p:sp>
        <p:nvSpPr>
          <p:cNvPr id="157" name="Google Shape;15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“Oh, and everyone had secretaries!”</a:t>
            </a:r>
            <a:endParaRPr/>
          </a:p>
        </p:txBody>
      </p:sp>
      <p:sp>
        <p:nvSpPr>
          <p:cNvPr id="163" name="Google Shape;16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64" name="Google Shape;164;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5" name="Google Shape;165;p27"/>
          <p:cNvPicPr preferRelativeResize="0"/>
          <p:nvPr/>
        </p:nvPicPr>
        <p:blipFill>
          <a:blip r:embed="rId3">
            <a:alphaModFix/>
          </a:blip>
          <a:stretch>
            <a:fillRect/>
          </a:stretch>
        </p:blipFill>
        <p:spPr>
          <a:xfrm>
            <a:off x="311700" y="1152475"/>
            <a:ext cx="5138623" cy="385397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Apple Knowledge Navigator (1987)</a:t>
            </a:r>
            <a:endParaRPr/>
          </a:p>
        </p:txBody>
      </p:sp>
      <p:sp>
        <p:nvSpPr>
          <p:cNvPr id="171" name="Google Shape;17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72" name="Google Shape;17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Apple Computer's 1987 vision of the future (approximately 2011) &#10;Published by &#10;http://en.inmoreau.com/632" id="173" name="Google Shape;173;p28" title="Apple Future Vision 1987">
            <a:hlinkClick r:id="rId3"/>
          </p:cNvPr>
          <p:cNvPicPr preferRelativeResize="0"/>
          <p:nvPr/>
        </p:nvPicPr>
        <p:blipFill>
          <a:blip r:embed="rId4">
            <a:alphaModFix/>
          </a:blip>
          <a:stretch>
            <a:fillRect/>
          </a:stretch>
        </p:blipFill>
        <p:spPr>
          <a:xfrm>
            <a:off x="2239500" y="1146175"/>
            <a:ext cx="4572000" cy="342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we there yet?</a:t>
            </a:r>
            <a:endParaRPr/>
          </a:p>
        </p:txBody>
      </p:sp>
      <p:sp>
        <p:nvSpPr>
          <p:cNvPr id="179" name="Google Shape;17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parts of augmentation have we achieved?</a:t>
            </a:r>
            <a:endParaRPr/>
          </a:p>
          <a:p>
            <a:pPr indent="-342900" lvl="0" marL="457200" rtl="0" algn="l">
              <a:spcBef>
                <a:spcPts val="0"/>
              </a:spcBef>
              <a:spcAft>
                <a:spcPts val="0"/>
              </a:spcAft>
              <a:buSzPts val="1800"/>
              <a:buChar char="-"/>
            </a:pPr>
            <a:r>
              <a:rPr lang="en"/>
              <a:t>What parts have we not?</a:t>
            </a:r>
            <a:endParaRPr/>
          </a:p>
          <a:p>
            <a:pPr indent="-342900" lvl="0" marL="457200" rtl="0" algn="l">
              <a:spcBef>
                <a:spcPts val="0"/>
              </a:spcBef>
              <a:spcAft>
                <a:spcPts val="0"/>
              </a:spcAft>
              <a:buSzPts val="1800"/>
              <a:buChar char="-"/>
            </a:pPr>
            <a:r>
              <a:rPr lang="en"/>
              <a:t>Why not?</a:t>
            </a:r>
            <a:endParaRPr/>
          </a:p>
        </p:txBody>
      </p:sp>
      <p:sp>
        <p:nvSpPr>
          <p:cNvPr id="180" name="Google Shape;180;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is there anyway?</a:t>
            </a:r>
            <a:endParaRPr/>
          </a:p>
        </p:txBody>
      </p:sp>
      <p:sp>
        <p:nvSpPr>
          <p:cNvPr id="186" name="Google Shape;18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intelligence augmentation a good strategy to build AI systems?</a:t>
            </a:r>
            <a:endParaRPr/>
          </a:p>
          <a:p>
            <a:pPr indent="0" lvl="0" marL="0" rtl="0" algn="l">
              <a:spcBef>
                <a:spcPts val="1600"/>
              </a:spcBef>
              <a:spcAft>
                <a:spcPts val="1600"/>
              </a:spcAft>
              <a:buNone/>
            </a:pPr>
            <a:r>
              <a:rPr lang="en"/>
              <a:t>Where might it be problematic?</a:t>
            </a:r>
            <a:endParaRPr/>
          </a:p>
        </p:txBody>
      </p:sp>
      <p:sp>
        <p:nvSpPr>
          <p:cNvPr id="187" name="Google Shape;187;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Targeted advertising</a:t>
            </a:r>
            <a:endParaRPr/>
          </a:p>
        </p:txBody>
      </p:sp>
      <p:sp>
        <p:nvSpPr>
          <p:cNvPr id="193" name="Google Shape;193;p31"/>
          <p:cNvSpPr txBox="1"/>
          <p:nvPr>
            <p:ph idx="1" type="body"/>
          </p:nvPr>
        </p:nvSpPr>
        <p:spPr>
          <a:xfrm>
            <a:off x="311700" y="1152475"/>
            <a:ext cx="3475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it intelligence augmentation? </a:t>
            </a:r>
            <a:endParaRPr/>
          </a:p>
          <a:p>
            <a:pPr indent="0" lvl="0" marL="0" rtl="0" algn="l">
              <a:spcBef>
                <a:spcPts val="1600"/>
              </a:spcBef>
              <a:spcAft>
                <a:spcPts val="1600"/>
              </a:spcAft>
              <a:buNone/>
            </a:pPr>
            <a:r>
              <a:rPr lang="en"/>
              <a:t>For whom?</a:t>
            </a:r>
            <a:endParaRPr/>
          </a:p>
        </p:txBody>
      </p:sp>
      <p:sp>
        <p:nvSpPr>
          <p:cNvPr id="194" name="Google Shape;194;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Lookalike Audiences are a logical next step, once you have a good Custom Audiences strategy in place. Even if you don’t have your own email or phone list, you can mirror your Facebook fan base. Lookalikes allow you to expand beyond your reach but still target people with highly specific profiles, by creating audiences that look like your own targets.&#10;&#10;If you have neither a list nor a big enough Facebook following, you can still create a Lookalike Audience using a tracking pixel to create a Website Custom Audience to mirror.&#10;Facebook ad targeting create lookalike audience&#10;&#10;Once you’ve decided which audience you want to replicate and expand on, you can make the audience larger (more broad) or smaller (more specific and similar to your original audience). At the most similar level, Facebook is going to find you the top 1 percent of users with similar traits, in your target country. At the opposite level, optimizing for reach, Facebook will display your ads to the 10 percent of users in your target country who are most like your target audience." id="195" name="Google Shape;195;p31" title="Facebook targeting options"/>
          <p:cNvPicPr preferRelativeResize="0"/>
          <p:nvPr/>
        </p:nvPicPr>
        <p:blipFill>
          <a:blip r:embed="rId3">
            <a:alphaModFix/>
          </a:blip>
          <a:stretch>
            <a:fillRect/>
          </a:stretch>
        </p:blipFill>
        <p:spPr>
          <a:xfrm>
            <a:off x="3870848" y="549062"/>
            <a:ext cx="4961447" cy="4045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11700" y="427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Intelligent/automatic </a:t>
            </a:r>
            <a:endParaRPr/>
          </a:p>
          <a:p>
            <a:pPr indent="0" lvl="0" marL="0" rtl="0" algn="l">
              <a:spcBef>
                <a:spcPts val="0"/>
              </a:spcBef>
              <a:spcAft>
                <a:spcPts val="0"/>
              </a:spcAft>
              <a:buNone/>
            </a:pPr>
            <a:r>
              <a:rPr lang="en"/>
              <a:t>drinks maker</a:t>
            </a:r>
            <a:endParaRPr/>
          </a:p>
        </p:txBody>
      </p:sp>
      <p:sp>
        <p:nvSpPr>
          <p:cNvPr id="201" name="Google Shape;201;p32"/>
          <p:cNvSpPr txBox="1"/>
          <p:nvPr>
            <p:ph idx="1" type="body"/>
          </p:nvPr>
        </p:nvSpPr>
        <p:spPr>
          <a:xfrm>
            <a:off x="311700" y="1113450"/>
            <a:ext cx="4356300" cy="3455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a:t>CocktailsMachine is a tailor-made solution for Bars, Casual Dining and Hotels </a:t>
            </a:r>
            <a:endParaRPr/>
          </a:p>
          <a:p>
            <a:pPr indent="0" lvl="0" marL="0" rtl="0" algn="l">
              <a:spcBef>
                <a:spcPts val="1200"/>
              </a:spcBef>
              <a:spcAft>
                <a:spcPts val="0"/>
              </a:spcAft>
              <a:buClr>
                <a:schemeClr val="dk1"/>
              </a:buClr>
              <a:buSzPts val="1100"/>
              <a:buFont typeface="Arial"/>
              <a:buNone/>
            </a:pPr>
            <a:r>
              <a:rPr lang="en"/>
              <a:t>No need for dedicated staff and no training required, a simple and intuitive interface provide step by step instructions.</a:t>
            </a:r>
            <a:endParaRPr/>
          </a:p>
          <a:p>
            <a:pPr indent="0" lvl="0" marL="0" rtl="0" algn="l">
              <a:spcBef>
                <a:spcPts val="1200"/>
              </a:spcBef>
              <a:spcAft>
                <a:spcPts val="0"/>
              </a:spcAft>
              <a:buClr>
                <a:schemeClr val="dk1"/>
              </a:buClr>
              <a:buSzPts val="1100"/>
              <a:buFont typeface="Arial"/>
              <a:buNone/>
            </a:pPr>
            <a:r>
              <a:rPr lang="en"/>
              <a:t>It takes an average of 5 seconds to pour a consistent and perfectly dosed Cocktail. From www.cocktailsmachine.com</a:t>
            </a:r>
            <a:endParaRPr/>
          </a:p>
          <a:p>
            <a:pPr indent="0" lvl="0" marL="0" rtl="0" algn="l">
              <a:spcBef>
                <a:spcPts val="1200"/>
              </a:spcBef>
              <a:spcAft>
                <a:spcPts val="1600"/>
              </a:spcAft>
              <a:buNone/>
            </a:pPr>
            <a:r>
              <a:t/>
            </a:r>
            <a:endParaRPr/>
          </a:p>
        </p:txBody>
      </p:sp>
      <p:sp>
        <p:nvSpPr>
          <p:cNvPr id="202" name="Google Shape;202;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3" name="Google Shape;203;p32"/>
          <p:cNvPicPr preferRelativeResize="0"/>
          <p:nvPr/>
        </p:nvPicPr>
        <p:blipFill>
          <a:blip r:embed="rId3">
            <a:alphaModFix/>
          </a:blip>
          <a:stretch>
            <a:fillRect/>
          </a:stretch>
        </p:blipFill>
        <p:spPr>
          <a:xfrm>
            <a:off x="4869612" y="0"/>
            <a:ext cx="4274376"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learning goals</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solidFill>
                  <a:srgbClr val="000000"/>
                </a:solidFill>
              </a:rPr>
              <a:t>Describe the objectives of intelligence augmentation in contrast to artificial intelligence</a:t>
            </a:r>
            <a:endParaRPr>
              <a:solidFill>
                <a:srgbClr val="000000"/>
              </a:solidFill>
            </a:endParaRPr>
          </a:p>
          <a:p>
            <a:pPr indent="-317500" lvl="1" marL="914400" rtl="0" algn="l">
              <a:spcBef>
                <a:spcPts val="1000"/>
              </a:spcBef>
              <a:spcAft>
                <a:spcPts val="0"/>
              </a:spcAft>
              <a:buClr>
                <a:srgbClr val="000000"/>
              </a:buClr>
              <a:buSzPts val="1400"/>
              <a:buAutoNum type="alphaLcPeriod"/>
            </a:pPr>
            <a:r>
              <a:rPr lang="en">
                <a:solidFill>
                  <a:srgbClr val="000000"/>
                </a:solidFill>
              </a:rPr>
              <a:t>Recognize different kinds of intelligence augmentation</a:t>
            </a:r>
            <a:endParaRPr>
              <a:solidFill>
                <a:srgbClr val="000000"/>
              </a:solidFill>
            </a:endParaRPr>
          </a:p>
          <a:p>
            <a:pPr indent="-317500" lvl="1" marL="914400" rtl="0" algn="l">
              <a:spcBef>
                <a:spcPts val="1000"/>
              </a:spcBef>
              <a:spcAft>
                <a:spcPts val="0"/>
              </a:spcAft>
              <a:buClr>
                <a:srgbClr val="000000"/>
              </a:buClr>
              <a:buSzPts val="1400"/>
              <a:buAutoNum type="alphaLcPeriod"/>
            </a:pPr>
            <a:r>
              <a:rPr lang="en">
                <a:solidFill>
                  <a:srgbClr val="000000"/>
                </a:solidFill>
              </a:rPr>
              <a:t>Describe assumptions of humans that lead to these kinds</a:t>
            </a:r>
            <a:endParaRPr>
              <a:solidFill>
                <a:srgbClr val="000000"/>
              </a:solidFill>
            </a:endParaRPr>
          </a:p>
          <a:p>
            <a:pPr indent="-342900" lvl="0" marL="457200" rtl="0" algn="l">
              <a:spcBef>
                <a:spcPts val="1000"/>
              </a:spcBef>
              <a:spcAft>
                <a:spcPts val="0"/>
              </a:spcAft>
              <a:buClr>
                <a:srgbClr val="000000"/>
              </a:buClr>
              <a:buSzPts val="1800"/>
              <a:buAutoNum type="arabicPeriod"/>
            </a:pPr>
            <a:r>
              <a:rPr lang="en">
                <a:solidFill>
                  <a:srgbClr val="000000"/>
                </a:solidFill>
              </a:rPr>
              <a:t>Apply interactional patterns such as agents &amp; direct manipulation for intelligence augmentation</a:t>
            </a:r>
            <a:endParaRPr>
              <a:solidFill>
                <a:srgbClr val="000000"/>
              </a:solidFill>
            </a:endParaRPr>
          </a:p>
          <a:p>
            <a:pPr indent="-342900" lvl="0" marL="457200" rtl="0" algn="l">
              <a:spcBef>
                <a:spcPts val="1000"/>
              </a:spcBef>
              <a:spcAft>
                <a:spcPts val="0"/>
              </a:spcAft>
              <a:buClr>
                <a:srgbClr val="000000"/>
              </a:buClr>
              <a:buSzPts val="1800"/>
              <a:buAutoNum type="arabicPeriod"/>
            </a:pPr>
            <a:r>
              <a:rPr lang="en">
                <a:solidFill>
                  <a:srgbClr val="000000"/>
                </a:solidFill>
              </a:rPr>
              <a:t>Critique approaches to intelligence augmentation. </a:t>
            </a:r>
            <a:endParaRPr>
              <a:solidFill>
                <a:srgbClr val="000000"/>
              </a:solidFill>
            </a:endParaRPr>
          </a:p>
          <a:p>
            <a:pPr indent="-317500" lvl="1" marL="914400" rtl="0" algn="l">
              <a:spcBef>
                <a:spcPts val="1000"/>
              </a:spcBef>
              <a:spcAft>
                <a:spcPts val="1000"/>
              </a:spcAft>
              <a:buClr>
                <a:srgbClr val="000000"/>
              </a:buClr>
              <a:buSzPts val="1400"/>
              <a:buAutoNum type="alphaLcPeriod"/>
            </a:pPr>
            <a:r>
              <a:rPr lang="en">
                <a:solidFill>
                  <a:srgbClr val="000000"/>
                </a:solidFill>
              </a:rPr>
              <a:t>Designing systems is a responsible job. What you do matters. Maybe more than you’d like.</a:t>
            </a:r>
            <a:endParaRPr>
              <a:solidFill>
                <a:srgbClr val="000000"/>
              </a:solidFill>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vs. IA</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Artificial intelligence ~ building a human-like intelligence (for specific kinds of tasks?) </a:t>
            </a:r>
            <a:endParaRPr/>
          </a:p>
          <a:p>
            <a:pPr indent="0" lvl="0" marL="0" rtl="0" algn="l">
              <a:spcBef>
                <a:spcPts val="1600"/>
              </a:spcBef>
              <a:spcAft>
                <a:spcPts val="0"/>
              </a:spcAft>
              <a:buNone/>
            </a:pPr>
            <a:r>
              <a:rPr lang="en"/>
              <a:t>Intelligent augmentation/amplification:</a:t>
            </a:r>
            <a:endParaRPr/>
          </a:p>
          <a:p>
            <a:pPr indent="-342900" lvl="0" marL="457200" rtl="0" algn="l">
              <a:spcBef>
                <a:spcPts val="1600"/>
              </a:spcBef>
              <a:spcAft>
                <a:spcPts val="0"/>
              </a:spcAft>
              <a:buSzPts val="1800"/>
              <a:buChar char="-"/>
            </a:pPr>
            <a:r>
              <a:rPr lang="en"/>
              <a:t>Computing machines will do the routinizable work that must be done to prepare the way for insights and decisions in technical and scientific thinking (Licklider’s description)</a:t>
            </a:r>
            <a:endParaRPr/>
          </a:p>
          <a:p>
            <a:pPr indent="-342900" lvl="0" marL="457200" rtl="0" algn="l">
              <a:spcBef>
                <a:spcPts val="0"/>
              </a:spcBef>
              <a:spcAft>
                <a:spcPts val="0"/>
              </a:spcAft>
              <a:buSzPts val="1800"/>
              <a:buChar char="-"/>
            </a:pPr>
            <a:r>
              <a:rPr lang="en"/>
              <a:t>“elegant  combination  of  reasoning  machinery  and  direct manipulation.” (Horvitz’s description)</a:t>
            </a:r>
            <a:endParaRPr/>
          </a:p>
          <a:p>
            <a:pPr indent="0" lvl="0" marL="0" rtl="0" algn="l">
              <a:spcBef>
                <a:spcPts val="1600"/>
              </a:spcBef>
              <a:spcAft>
                <a:spcPts val="1600"/>
              </a:spcAft>
              <a:buNone/>
            </a:pPr>
            <a:r>
              <a:t/>
            </a:r>
            <a:endParaRPr/>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Skinner teaching machine</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Presents B.F. Skinner explaining the theory of programmed learning, Arthur Lumsdaine describing a variety of teaching machines and programmed materials, and Robert Glaser discussing the implication of such machines and materials for education" id="87" name="Google Shape;87;p17" title="B. F. Skinner - Teaching Machines and Programmed Learning (1960)">
            <a:hlinkClick r:id="rId3"/>
          </p:cNvPr>
          <p:cNvPicPr preferRelativeResize="0"/>
          <p:nvPr/>
        </p:nvPicPr>
        <p:blipFill>
          <a:blip r:embed="rId4">
            <a:alphaModFix/>
          </a:blip>
          <a:stretch>
            <a:fillRect/>
          </a:stretch>
        </p:blipFill>
        <p:spPr>
          <a:xfrm>
            <a:off x="2286000" y="1085850"/>
            <a:ext cx="4572000" cy="342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Skinner teaching machine</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Is it AI or augmenting the teacher?</a:t>
            </a:r>
            <a:endParaRPr/>
          </a:p>
          <a:p>
            <a:pPr indent="-342900" lvl="0" marL="457200" rtl="0" algn="l">
              <a:spcBef>
                <a:spcPts val="0"/>
              </a:spcBef>
              <a:spcAft>
                <a:spcPts val="0"/>
              </a:spcAft>
              <a:buSzPts val="1800"/>
              <a:buChar char="-"/>
            </a:pPr>
            <a:r>
              <a:rPr lang="en"/>
              <a:t>What if you look at it from the student’s point of view?</a:t>
            </a:r>
            <a:endParaRPr/>
          </a:p>
        </p:txBody>
      </p:sp>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Structured share</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Consider the questions on the slide</a:t>
            </a:r>
            <a:endParaRPr/>
          </a:p>
          <a:p>
            <a:pPr indent="-342900" lvl="0" marL="457200" rtl="0" algn="l">
              <a:spcBef>
                <a:spcPts val="0"/>
              </a:spcBef>
              <a:spcAft>
                <a:spcPts val="0"/>
              </a:spcAft>
              <a:buSzPts val="1800"/>
              <a:buChar char="-"/>
            </a:pPr>
            <a:r>
              <a:rPr lang="en"/>
              <a:t>Think of your answer first, </a:t>
            </a:r>
            <a:r>
              <a:rPr i="1" lang="en"/>
              <a:t>independently</a:t>
            </a:r>
            <a:endParaRPr i="1"/>
          </a:p>
          <a:p>
            <a:pPr indent="-342900" lvl="0" marL="457200" rtl="0" algn="l">
              <a:spcBef>
                <a:spcPts val="0"/>
              </a:spcBef>
              <a:spcAft>
                <a:spcPts val="0"/>
              </a:spcAft>
              <a:buSzPts val="1800"/>
              <a:buChar char="-"/>
            </a:pPr>
            <a:r>
              <a:rPr lang="en"/>
              <a:t>Talk with others at your table -- do you agree? If not, discuss! If yes, discuss why</a:t>
            </a:r>
            <a:endParaRPr/>
          </a:p>
          <a:p>
            <a:pPr indent="-342900" lvl="0" marL="457200" rtl="0" algn="l">
              <a:spcBef>
                <a:spcPts val="0"/>
              </a:spcBef>
              <a:spcAft>
                <a:spcPts val="0"/>
              </a:spcAft>
              <a:buSzPts val="1800"/>
              <a:buChar char="-"/>
            </a:pPr>
            <a:r>
              <a:rPr lang="en"/>
              <a:t>Share with class (one per table)</a:t>
            </a:r>
            <a:endParaRPr/>
          </a:p>
        </p:txBody>
      </p:sp>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Assumptions about humans in the teaching machine?</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do students do?</a:t>
            </a:r>
            <a:endParaRPr/>
          </a:p>
          <a:p>
            <a:pPr indent="-342900" lvl="0" marL="457200" rtl="0" algn="l">
              <a:spcBef>
                <a:spcPts val="0"/>
              </a:spcBef>
              <a:spcAft>
                <a:spcPts val="0"/>
              </a:spcAft>
              <a:buSzPts val="1800"/>
              <a:buChar char="-"/>
            </a:pPr>
            <a:r>
              <a:rPr lang="en"/>
              <a:t>How do they learn?</a:t>
            </a:r>
            <a:endParaRPr/>
          </a:p>
          <a:p>
            <a:pPr indent="-342900" lvl="0" marL="457200" rtl="0" algn="l">
              <a:spcBef>
                <a:spcPts val="0"/>
              </a:spcBef>
              <a:spcAft>
                <a:spcPts val="0"/>
              </a:spcAft>
              <a:buSzPts val="1800"/>
              <a:buChar char="-"/>
            </a:pPr>
            <a:r>
              <a:rPr lang="en"/>
              <a:t>Why don’t they learn well without the machine?</a:t>
            </a:r>
            <a:endParaRPr/>
          </a:p>
          <a:p>
            <a:pPr indent="-342900" lvl="0" marL="457200" rtl="0" algn="l">
              <a:spcBef>
                <a:spcPts val="0"/>
              </a:spcBef>
              <a:spcAft>
                <a:spcPts val="0"/>
              </a:spcAft>
              <a:buSzPts val="1800"/>
              <a:buChar char="-"/>
            </a:pPr>
            <a:r>
              <a:rPr lang="en"/>
              <a:t>What about the teacher? </a:t>
            </a:r>
            <a:endParaRPr/>
          </a:p>
          <a:p>
            <a:pPr indent="-317500" lvl="1" marL="914400" rtl="0" algn="l">
              <a:spcBef>
                <a:spcPts val="0"/>
              </a:spcBef>
              <a:spcAft>
                <a:spcPts val="0"/>
              </a:spcAft>
              <a:buSzPts val="1400"/>
              <a:buChar char="-"/>
            </a:pPr>
            <a:r>
              <a:rPr lang="en"/>
              <a:t>How do they teach?</a:t>
            </a:r>
            <a:endParaRPr/>
          </a:p>
          <a:p>
            <a:pPr indent="-342900" lvl="0" marL="457200" rtl="0" algn="l">
              <a:spcBef>
                <a:spcPts val="0"/>
              </a:spcBef>
              <a:spcAft>
                <a:spcPts val="0"/>
              </a:spcAft>
              <a:buSzPts val="1800"/>
              <a:buChar char="-"/>
            </a:pPr>
            <a:r>
              <a:rPr lang="en"/>
              <a:t>What are we missing?</a:t>
            </a:r>
            <a:endParaRPr/>
          </a:p>
        </p:txBody>
      </p:sp>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 that there</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15" name="Google Shape;11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Early project by Chris Schmandt (1979); &#10;MIT Media Lab Speech Interface group video collection" id="116" name="Google Shape;116;p21" title="Put That There (Original)">
            <a:hlinkClick r:id="rId3"/>
          </p:cNvPr>
          <p:cNvPicPr preferRelativeResize="0"/>
          <p:nvPr/>
        </p:nvPicPr>
        <p:blipFill>
          <a:blip r:embed="rId4">
            <a:alphaModFix/>
          </a:blip>
          <a:stretch>
            <a:fillRect/>
          </a:stretch>
        </p:blipFill>
        <p:spPr>
          <a:xfrm>
            <a:off x="2249625" y="1191900"/>
            <a:ext cx="4572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 that there” assumptions</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speech transcription:</a:t>
            </a:r>
            <a:endParaRPr/>
          </a:p>
          <a:p>
            <a:pPr indent="-342900" lvl="0" marL="457200" rtl="0" algn="l">
              <a:spcBef>
                <a:spcPts val="1600"/>
              </a:spcBef>
              <a:spcAft>
                <a:spcPts val="0"/>
              </a:spcAft>
              <a:buSzPts val="1800"/>
              <a:buChar char="-"/>
            </a:pPr>
            <a:r>
              <a:rPr lang="en"/>
              <a:t>Why do you need to point?</a:t>
            </a:r>
            <a:endParaRPr/>
          </a:p>
          <a:p>
            <a:pPr indent="-342900" lvl="0" marL="457200" rtl="0" algn="l">
              <a:spcBef>
                <a:spcPts val="0"/>
              </a:spcBef>
              <a:spcAft>
                <a:spcPts val="0"/>
              </a:spcAft>
              <a:buSzPts val="1800"/>
              <a:buChar char="-"/>
            </a:pPr>
            <a:r>
              <a:rPr lang="en"/>
              <a:t>Why do you need to talk?</a:t>
            </a:r>
            <a:endParaRPr/>
          </a:p>
          <a:p>
            <a:pPr indent="-342900" lvl="0" marL="457200" rtl="0" algn="l">
              <a:spcBef>
                <a:spcPts val="0"/>
              </a:spcBef>
              <a:spcAft>
                <a:spcPts val="0"/>
              </a:spcAft>
              <a:buSzPts val="1800"/>
              <a:buChar char="-"/>
            </a:pPr>
            <a:r>
              <a:rPr lang="en"/>
              <a:t>What might go wrong?</a:t>
            </a:r>
            <a:endParaRPr/>
          </a:p>
          <a:p>
            <a:pPr indent="0" lvl="0" marL="0" rtl="0" algn="l">
              <a:spcBef>
                <a:spcPts val="1600"/>
              </a:spcBef>
              <a:spcAft>
                <a:spcPts val="0"/>
              </a:spcAft>
              <a:buNone/>
            </a:pPr>
            <a:r>
              <a:rPr lang="en"/>
              <a:t>About people: </a:t>
            </a:r>
            <a:endParaRPr/>
          </a:p>
          <a:p>
            <a:pPr indent="-342900" lvl="0" marL="457200" rtl="0" algn="l">
              <a:spcBef>
                <a:spcPts val="1600"/>
              </a:spcBef>
              <a:spcAft>
                <a:spcPts val="0"/>
              </a:spcAft>
              <a:buSzPts val="1800"/>
              <a:buChar char="-"/>
            </a:pPr>
            <a:r>
              <a:rPr lang="en"/>
              <a:t>How would this augment them?</a:t>
            </a:r>
            <a:endParaRPr/>
          </a:p>
          <a:p>
            <a:pPr indent="-342900" lvl="0" marL="457200" rtl="0" algn="l">
              <a:spcBef>
                <a:spcPts val="0"/>
              </a:spcBef>
              <a:spcAft>
                <a:spcPts val="0"/>
              </a:spcAft>
              <a:buSzPts val="1800"/>
              <a:buChar char="-"/>
            </a:pPr>
            <a:r>
              <a:rPr lang="en"/>
              <a:t>How might it fail?</a:t>
            </a:r>
            <a:endParaRPr/>
          </a:p>
          <a:p>
            <a:pPr indent="-342900" lvl="0" marL="457200" rtl="0" algn="l">
              <a:spcBef>
                <a:spcPts val="0"/>
              </a:spcBef>
              <a:spcAft>
                <a:spcPts val="0"/>
              </a:spcAft>
              <a:buSzPts val="1800"/>
              <a:buChar char="-"/>
            </a:pPr>
            <a:r>
              <a:rPr lang="en"/>
              <a:t>What might Eric Horvitz say?</a:t>
            </a:r>
            <a:endParaRPr/>
          </a:p>
        </p:txBody>
      </p:sp>
      <p:sp>
        <p:nvSpPr>
          <p:cNvPr id="123" name="Google Shape;12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AII Styleguid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