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Staatliches"/>
      <p:regular r:id="rId38"/>
    </p:embeddedFont>
    <p:embeddedFont>
      <p:font typeface="News Cycle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wsCycle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ewsCycle-regular.fntdata"/><Relationship Id="rId16" Type="http://schemas.openxmlformats.org/officeDocument/2006/relationships/slide" Target="slides/slide10.xml"/><Relationship Id="rId38" Type="http://schemas.openxmlformats.org/officeDocument/2006/relationships/font" Target="fonts/Staatliche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rpa.mil/attachments/XAIProgramUpdate.pdf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rpa.mil/attachments/XAIProgramUpdate.pdf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625a4a3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625a4a3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625a4a3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625a4a3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625a4a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625a4a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625a4a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625a4a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625a4a3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0625a4a3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625a4a3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625a4a3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625a4a3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625a4a3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625a4a3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625a4a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625a4a3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625a4a3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625a4a3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625a4a3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3b68907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3b6890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625a4a3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625a4a3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0625a4a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0625a4a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0625a4a3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0625a4a3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0625a4a3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0625a4a3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1abe48a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21abe48a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https://www.darpa.mil/attachments/XAIProgramUpdate.pdf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0625a4a3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0625a4a3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https://www.darpa.mil/attachments/XAIProgramUpdate.pdf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625a4a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0625a4a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0625a4a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0625a4a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0625a4a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0625a4a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0625a4a3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0625a4a3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1abe48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1abe48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225d4a0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225d4a0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0625a4a3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0625a4a3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625a4a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625a4a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625a4a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0625a4a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625a4a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625a4a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625a4a3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625a4a3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625a4a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625a4a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625a4a3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625a4a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8472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3F3F3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rgbClr val="F3F3F3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3F3F3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rgbClr val="F3F3F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9996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chemeClr val="accent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chemeClr val="accent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1520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250" y="4110250"/>
            <a:ext cx="9166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Chinmay Kulkarni and Mary Beth Kery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Fall 2019, Human-Computer Interaction Institute, Carnegie Mellon University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4073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taatliches"/>
              <a:buNone/>
              <a:defRPr sz="30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-11250" y="3912900"/>
            <a:ext cx="9166500" cy="226200"/>
          </a:xfrm>
          <a:prstGeom prst="rect">
            <a:avLst/>
          </a:prstGeom>
          <a:solidFill>
            <a:srgbClr val="FFE741">
              <a:alpha val="4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577" y="4110202"/>
            <a:ext cx="1775423" cy="10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472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3F3F3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rgbClr val="F3F3F3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3F3F3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rgbClr val="F3F3F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996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chemeClr val="accent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chemeClr val="accent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152009" y="1005619"/>
            <a:ext cx="88212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 - AI </a:t>
            </a:r>
            <a:endParaRPr b="1" sz="96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Interaction</a:t>
            </a:r>
            <a:endParaRPr b="1" sz="96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-11250" y="4110250"/>
            <a:ext cx="9166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Chinmay Kulkarni and Mary Beth Kery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Fall 2019, Human-Computer Interaction Institute, Carnegie Mellon University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4073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taatliches"/>
              <a:buNone/>
              <a:defRPr sz="30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taatliches"/>
              <a:buNone/>
              <a:defRPr sz="18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-11250" y="3912900"/>
            <a:ext cx="9166500" cy="226200"/>
          </a:xfrm>
          <a:prstGeom prst="rect">
            <a:avLst/>
          </a:prstGeom>
          <a:solidFill>
            <a:srgbClr val="FFE741">
              <a:alpha val="4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577" y="4110202"/>
            <a:ext cx="1775423" cy="1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ews Cycle"/>
              <a:buNone/>
              <a:defRPr b="1"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b="1"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-87450" y="0"/>
            <a:ext cx="759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rgbClr val="222222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Human-AI Interaction Fall 19  .</a:t>
            </a:r>
            <a:endParaRPr b="1"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-87450" y="0"/>
            <a:ext cx="759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rgbClr val="222222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Human-AI Interaction Fall 19  .</a:t>
            </a:r>
            <a:endParaRPr b="1"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311700" y="4073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in Human-AI interaction</a:t>
            </a:r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8000" y="104150"/>
            <a:ext cx="1926300" cy="312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No quiz today!</a:t>
            </a:r>
            <a:endParaRPr b="1" sz="1200">
              <a:solidFill>
                <a:schemeClr val="accent6"/>
              </a:solidFill>
            </a:endParaRPr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8"/>
          <p:cNvCxnSpPr/>
          <p:nvPr/>
        </p:nvCxnSpPr>
        <p:spPr>
          <a:xfrm rot="10800000">
            <a:off x="0" y="2343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8"/>
          <p:cNvSpPr/>
          <p:nvPr/>
        </p:nvSpPr>
        <p:spPr>
          <a:xfrm>
            <a:off x="3900" y="2343150"/>
            <a:ext cx="9136200" cy="17973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Filled/total = 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Unfilled/total =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9"/>
          <p:cNvCxnSpPr/>
          <p:nvPr/>
        </p:nvCxnSpPr>
        <p:spPr>
          <a:xfrm rot="10800000">
            <a:off x="0" y="2343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9"/>
          <p:cNvSpPr/>
          <p:nvPr/>
        </p:nvSpPr>
        <p:spPr>
          <a:xfrm>
            <a:off x="3900" y="522375"/>
            <a:ext cx="9136200" cy="17973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</a:t>
            </a:r>
            <a:r>
              <a:rPr lang="en"/>
              <a:t>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Filled/total = 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Unfilled/total = ?</a:t>
            </a:r>
            <a:endParaRPr/>
          </a:p>
        </p:txBody>
      </p:sp>
      <p:sp>
        <p:nvSpPr>
          <p:cNvPr id="216" name="Google Shape;216;p39"/>
          <p:cNvSpPr/>
          <p:nvPr/>
        </p:nvSpPr>
        <p:spPr>
          <a:xfrm>
            <a:off x="3900" y="2343150"/>
            <a:ext cx="9136200" cy="17973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Filled/total = 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Unfilled/total =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40"/>
          <p:cNvCxnSpPr/>
          <p:nvPr/>
        </p:nvCxnSpPr>
        <p:spPr>
          <a:xfrm rot="10800000">
            <a:off x="0" y="2343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40"/>
          <p:cNvSpPr/>
          <p:nvPr/>
        </p:nvSpPr>
        <p:spPr>
          <a:xfrm>
            <a:off x="3900" y="522375"/>
            <a:ext cx="9136200" cy="17973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Filled/total = 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Unfilled/total = ?</a:t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>
            <a:off x="3900" y="2343150"/>
            <a:ext cx="9136200" cy="17973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Filled/total = 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Unfilled/total = ?</a:t>
            </a:r>
            <a:endParaRPr/>
          </a:p>
        </p:txBody>
      </p:sp>
      <p:sp>
        <p:nvSpPr>
          <p:cNvPr id="228" name="Google Shape;228;p40"/>
          <p:cNvSpPr txBox="1"/>
          <p:nvPr/>
        </p:nvSpPr>
        <p:spPr>
          <a:xfrm>
            <a:off x="5273150" y="2197825"/>
            <a:ext cx="20109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(unfilledTop + filledBottom)/totalBoth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41"/>
          <p:cNvCxnSpPr/>
          <p:nvPr/>
        </p:nvCxnSpPr>
        <p:spPr>
          <a:xfrm rot="10800000">
            <a:off x="0" y="2343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1"/>
          <p:cNvCxnSpPr/>
          <p:nvPr/>
        </p:nvCxnSpPr>
        <p:spPr>
          <a:xfrm flipH="1">
            <a:off x="7609825" y="661875"/>
            <a:ext cx="6600" cy="69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9" name="Google Shape;239;p41"/>
          <p:cNvSpPr txBox="1"/>
          <p:nvPr/>
        </p:nvSpPr>
        <p:spPr>
          <a:xfrm>
            <a:off x="7284050" y="1273700"/>
            <a:ext cx="1164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confident prediction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42"/>
          <p:cNvCxnSpPr/>
          <p:nvPr/>
        </p:nvCxnSpPr>
        <p:spPr>
          <a:xfrm rot="10800000">
            <a:off x="0" y="2343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42"/>
          <p:cNvCxnSpPr>
            <a:endCxn id="250" idx="1"/>
          </p:cNvCxnSpPr>
          <p:nvPr/>
        </p:nvCxnSpPr>
        <p:spPr>
          <a:xfrm>
            <a:off x="5266550" y="1189100"/>
            <a:ext cx="2017500" cy="3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0" name="Google Shape;250;p42"/>
          <p:cNvSpPr txBox="1"/>
          <p:nvPr/>
        </p:nvSpPr>
        <p:spPr>
          <a:xfrm>
            <a:off x="7284050" y="1273700"/>
            <a:ext cx="1164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r>
              <a:rPr lang="en"/>
              <a:t> confident prediction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43"/>
          <p:cNvCxnSpPr/>
          <p:nvPr/>
        </p:nvCxnSpPr>
        <p:spPr>
          <a:xfrm rot="10800000">
            <a:off x="3837050" y="445013"/>
            <a:ext cx="0" cy="409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43"/>
          <p:cNvSpPr/>
          <p:nvPr/>
        </p:nvSpPr>
        <p:spPr>
          <a:xfrm>
            <a:off x="3837050" y="445025"/>
            <a:ext cx="5383200" cy="35751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43"/>
          <p:cNvCxnSpPr/>
          <p:nvPr/>
        </p:nvCxnSpPr>
        <p:spPr>
          <a:xfrm>
            <a:off x="717425" y="2327975"/>
            <a:ext cx="31761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44"/>
          <p:cNvCxnSpPr/>
          <p:nvPr/>
        </p:nvCxnSpPr>
        <p:spPr>
          <a:xfrm rot="10800000">
            <a:off x="3837050" y="445013"/>
            <a:ext cx="0" cy="409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44"/>
          <p:cNvSpPr/>
          <p:nvPr/>
        </p:nvSpPr>
        <p:spPr>
          <a:xfrm>
            <a:off x="3837050" y="445025"/>
            <a:ext cx="5383200" cy="35751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44"/>
          <p:cNvCxnSpPr/>
          <p:nvPr/>
        </p:nvCxnSpPr>
        <p:spPr>
          <a:xfrm>
            <a:off x="717425" y="2327975"/>
            <a:ext cx="31761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3" name="Google Shape;273;p44"/>
          <p:cNvSpPr/>
          <p:nvPr/>
        </p:nvSpPr>
        <p:spPr>
          <a:xfrm>
            <a:off x="3900" y="445025"/>
            <a:ext cx="3804900" cy="36954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45"/>
          <p:cNvCxnSpPr/>
          <p:nvPr/>
        </p:nvCxnSpPr>
        <p:spPr>
          <a:xfrm rot="10800000">
            <a:off x="3837050" y="445013"/>
            <a:ext cx="0" cy="409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45"/>
          <p:cNvSpPr/>
          <p:nvPr/>
        </p:nvSpPr>
        <p:spPr>
          <a:xfrm>
            <a:off x="3837050" y="445025"/>
            <a:ext cx="5383200" cy="35751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Unfilled class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45"/>
          <p:cNvCxnSpPr/>
          <p:nvPr/>
        </p:nvCxnSpPr>
        <p:spPr>
          <a:xfrm>
            <a:off x="717425" y="2327975"/>
            <a:ext cx="31761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45"/>
          <p:cNvSpPr/>
          <p:nvPr/>
        </p:nvSpPr>
        <p:spPr>
          <a:xfrm>
            <a:off x="3900" y="445025"/>
            <a:ext cx="3804900" cy="3695400"/>
          </a:xfrm>
          <a:prstGeom prst="rect">
            <a:avLst/>
          </a:prstGeom>
          <a:gradFill>
            <a:gsLst>
              <a:gs pos="0">
                <a:srgbClr val="FF0000">
                  <a:alpha val="29780"/>
                </a:srgbClr>
              </a:gs>
              <a:gs pos="100000">
                <a:srgbClr val="737373">
                  <a:alpha val="2978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6"/>
          <p:cNvCxnSpPr/>
          <p:nvPr/>
        </p:nvCxnSpPr>
        <p:spPr>
          <a:xfrm rot="10800000">
            <a:off x="3837050" y="445013"/>
            <a:ext cx="0" cy="409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6"/>
          <p:cNvSpPr/>
          <p:nvPr/>
        </p:nvSpPr>
        <p:spPr>
          <a:xfrm>
            <a:off x="3837050" y="445025"/>
            <a:ext cx="1553100" cy="35751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confidence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46"/>
          <p:cNvCxnSpPr/>
          <p:nvPr/>
        </p:nvCxnSpPr>
        <p:spPr>
          <a:xfrm>
            <a:off x="717425" y="2327975"/>
            <a:ext cx="31761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7" name="Google Shape;297;p46"/>
          <p:cNvSpPr/>
          <p:nvPr/>
        </p:nvSpPr>
        <p:spPr>
          <a:xfrm>
            <a:off x="2572250" y="445025"/>
            <a:ext cx="1236300" cy="36954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"/>
          <p:cNvSpPr/>
          <p:nvPr/>
        </p:nvSpPr>
        <p:spPr>
          <a:xfrm>
            <a:off x="3900" y="445025"/>
            <a:ext cx="2568300" cy="3695400"/>
          </a:xfrm>
          <a:prstGeom prst="rect">
            <a:avLst/>
          </a:prstGeom>
          <a:solidFill>
            <a:srgbClr val="FF0000">
              <a:alpha val="612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confidence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/>
          <p:nvPr/>
        </p:nvSpPr>
        <p:spPr>
          <a:xfrm>
            <a:off x="5390150" y="445025"/>
            <a:ext cx="3442200" cy="3575100"/>
          </a:xfrm>
          <a:prstGeom prst="rect">
            <a:avLst/>
          </a:prstGeom>
          <a:solidFill>
            <a:srgbClr val="38761D">
              <a:alpha val="44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confidence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7"/>
          <p:cNvCxnSpPr/>
          <p:nvPr/>
        </p:nvCxnSpPr>
        <p:spPr>
          <a:xfrm rot="10800000">
            <a:off x="3837050" y="445013"/>
            <a:ext cx="0" cy="409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47"/>
          <p:cNvSpPr/>
          <p:nvPr/>
        </p:nvSpPr>
        <p:spPr>
          <a:xfrm>
            <a:off x="3837050" y="445025"/>
            <a:ext cx="1553100" cy="3575100"/>
          </a:xfrm>
          <a:prstGeom prst="rect">
            <a:avLst/>
          </a:prstGeom>
          <a:solidFill>
            <a:srgbClr val="38761D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confidence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7"/>
          <p:cNvCxnSpPr/>
          <p:nvPr/>
        </p:nvCxnSpPr>
        <p:spPr>
          <a:xfrm>
            <a:off x="717425" y="2327975"/>
            <a:ext cx="31761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1" name="Google Shape;311;p47"/>
          <p:cNvSpPr/>
          <p:nvPr/>
        </p:nvSpPr>
        <p:spPr>
          <a:xfrm>
            <a:off x="2572250" y="445025"/>
            <a:ext cx="1236300" cy="36954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3900" y="445025"/>
            <a:ext cx="2568300" cy="3695400"/>
          </a:xfrm>
          <a:prstGeom prst="rect">
            <a:avLst/>
          </a:prstGeom>
          <a:solidFill>
            <a:srgbClr val="FF0000">
              <a:alpha val="612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confidence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/>
          <p:nvPr/>
        </p:nvSpPr>
        <p:spPr>
          <a:xfrm>
            <a:off x="5390150" y="445025"/>
            <a:ext cx="3442200" cy="3575100"/>
          </a:xfrm>
          <a:prstGeom prst="rect">
            <a:avLst/>
          </a:prstGeom>
          <a:solidFill>
            <a:srgbClr val="38761D">
              <a:alpha val="44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confidence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47"/>
          <p:cNvCxnSpPr/>
          <p:nvPr/>
        </p:nvCxnSpPr>
        <p:spPr>
          <a:xfrm flipH="1">
            <a:off x="7446850" y="766025"/>
            <a:ext cx="937200" cy="80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5" name="Google Shape;315;p47"/>
          <p:cNvSpPr txBox="1"/>
          <p:nvPr/>
        </p:nvSpPr>
        <p:spPr>
          <a:xfrm>
            <a:off x="6872400" y="1533950"/>
            <a:ext cx="1771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confident,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still wrong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begin: announcements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readings are up -- take it easy!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due this Sunday 11:59pm, not Thursday, because we don’t have class on Thursday (so we don’t need them to prep for class.)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fairness quiz is on Tuesday.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scheduled office hours this week for me; happy to schedule a 1:1 with you.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no class on Thursday.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takeaways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be very confident and still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 is related to inputs, not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confidence can mean: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likely in real 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 in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sets are an attempt to make confidence reflect reality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perfectly-calibrated model is one where confidence == prediction accuracy </a:t>
            </a:r>
            <a:r>
              <a:rPr i="1" lang="en"/>
              <a:t>for that input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errors are real errors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weather model says “It will rain today with 80% confidence”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Classifies a discrete event “rain”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Confidence of rain today =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 well-calibrated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confidence is 80%, 4 of 5 days where it says it will rain experience 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expressed as </a:t>
            </a:r>
            <a:r>
              <a:rPr lang="en" sz="1800"/>
              <a:t>“there is an 80% chance of rain today”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 badly-calibrated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confidence is 80%, maybe only 1 in 5 days does it rain (or maybe it rains 4.9 of 5 days!)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Badly calibrated model can be accurate!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if all events that happen have a confidence of 51%, all events that don’t have confidence  of 49%.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errors are real errors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weather model says “It will rain today with 80% confidence”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Classifies a discrete event “rain”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Confidence of rain today =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 well-calibrated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confidence is 80%, 4 of 5 days where it says it will rain experience 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expressed as </a:t>
            </a:r>
            <a:r>
              <a:rPr lang="en" sz="1800"/>
              <a:t>“there is an 80% chance of rain today”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 badly-calibrated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confidence is 80%, maybe only 1 in 5 days does it rain (or maybe it rains 4.9 of 5 days!)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Badly calibrated model can be accurate!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if all events that happen have a confidence of 51%, all events that don’t have confidence  of 49%.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0"/>
          <p:cNvSpPr/>
          <p:nvPr/>
        </p:nvSpPr>
        <p:spPr>
          <a:xfrm>
            <a:off x="14525" y="1872400"/>
            <a:ext cx="9144000" cy="19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trusts a weather service which tells you it is always 51% confident!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be able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Distinguish between distributional justice and procedural justice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Distinguish between a machine learning algorithm’s </a:t>
            </a:r>
            <a:r>
              <a:rPr i="1" lang="en"/>
              <a:t>confidence </a:t>
            </a:r>
            <a:r>
              <a:rPr lang="en"/>
              <a:t>and its goodness (e.g. </a:t>
            </a:r>
            <a:r>
              <a:rPr i="1" lang="en"/>
              <a:t>accuracy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Describe challenges with distributional justice with an “inscrutable” algorithm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Describe generally one way to address it, and its shortcomings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Justify why it’s necessary to think of humans in the loop while thinking of AI fairness</a:t>
            </a:r>
            <a:endParaRPr/>
          </a:p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869"/>
            <a:ext cx="9144000" cy="476376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2"/>
          <p:cNvSpPr txBox="1"/>
          <p:nvPr/>
        </p:nvSpPr>
        <p:spPr>
          <a:xfrm>
            <a:off x="5715725" y="3827875"/>
            <a:ext cx="1547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inscrutables</a:t>
            </a:r>
            <a:endParaRPr/>
          </a:p>
        </p:txBody>
      </p:sp>
      <p:sp>
        <p:nvSpPr>
          <p:cNvPr id="354" name="Google Shape;354;p52"/>
          <p:cNvSpPr/>
          <p:nvPr/>
        </p:nvSpPr>
        <p:spPr>
          <a:xfrm>
            <a:off x="6073650" y="1123975"/>
            <a:ext cx="455700" cy="30132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869"/>
            <a:ext cx="9144000" cy="4763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/>
        </p:nvSpPr>
        <p:spPr>
          <a:xfrm>
            <a:off x="5715725" y="3827875"/>
            <a:ext cx="2343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inscrutables: usually explainability is in terms of decomposability rather than simulability</a:t>
            </a:r>
            <a:endParaRPr/>
          </a:p>
        </p:txBody>
      </p:sp>
      <p:sp>
        <p:nvSpPr>
          <p:cNvPr id="364" name="Google Shape;364;p53"/>
          <p:cNvSpPr/>
          <p:nvPr/>
        </p:nvSpPr>
        <p:spPr>
          <a:xfrm>
            <a:off x="6073650" y="1123975"/>
            <a:ext cx="455700" cy="3013200"/>
          </a:xfrm>
          <a:prstGeom prst="rect">
            <a:avLst/>
          </a:prstGeom>
          <a:solidFill>
            <a:srgbClr val="FF0000">
              <a:alpha val="29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4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373" name="Google Shape;373;p54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374" name="Google Shape;374;p54"/>
          <p:cNvCxnSpPr>
            <a:stCxn id="372" idx="3"/>
            <a:endCxn id="373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5" name="Google Shape;375;p54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advices</a:t>
            </a:r>
            <a:endParaRPr/>
          </a:p>
        </p:txBody>
      </p:sp>
      <p:cxnSp>
        <p:nvCxnSpPr>
          <p:cNvPr id="376" name="Google Shape;376;p54"/>
          <p:cNvCxnSpPr>
            <a:stCxn id="373" idx="3"/>
            <a:endCxn id="377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7" name="Google Shape;377;p54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378" name="Google Shape;378;p54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/affects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AI: where might bias creep in?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5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387" name="Google Shape;387;p55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388" name="Google Shape;388;p55"/>
          <p:cNvCxnSpPr>
            <a:stCxn id="386" idx="3"/>
            <a:endCxn id="387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9" name="Google Shape;389;p55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advices</a:t>
            </a:r>
            <a:endParaRPr/>
          </a:p>
        </p:txBody>
      </p:sp>
      <p:cxnSp>
        <p:nvCxnSpPr>
          <p:cNvPr id="390" name="Google Shape;390;p55"/>
          <p:cNvCxnSpPr>
            <a:stCxn id="387" idx="3"/>
            <a:endCxn id="391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1" name="Google Shape;391;p55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392" name="Google Shape;392;p55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/affects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AI: *how* might bias creep in?</a:t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6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401" name="Google Shape;401;p56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402" name="Google Shape;402;p56"/>
          <p:cNvCxnSpPr>
            <a:stCxn id="400" idx="3"/>
            <a:endCxn id="401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" name="Google Shape;403;p56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advices</a:t>
            </a:r>
            <a:endParaRPr/>
          </a:p>
        </p:txBody>
      </p:sp>
      <p:cxnSp>
        <p:nvCxnSpPr>
          <p:cNvPr id="404" name="Google Shape;404;p56"/>
          <p:cNvCxnSpPr>
            <a:stCxn id="401" idx="3"/>
            <a:endCxn id="405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5" name="Google Shape;405;p56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406" name="Google Shape;406;p56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/affects</a:t>
            </a:r>
            <a:endParaRPr/>
          </a:p>
        </p:txBody>
      </p:sp>
      <p:cxnSp>
        <p:nvCxnSpPr>
          <p:cNvPr id="407" name="Google Shape;407;p56"/>
          <p:cNvCxnSpPr>
            <a:endCxn id="400" idx="1"/>
          </p:cNvCxnSpPr>
          <p:nvPr/>
        </p:nvCxnSpPr>
        <p:spPr>
          <a:xfrm>
            <a:off x="1174500" y="2421600"/>
            <a:ext cx="5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6"/>
          <p:cNvSpPr txBox="1"/>
          <p:nvPr/>
        </p:nvSpPr>
        <p:spPr>
          <a:xfrm>
            <a:off x="736275" y="2253450"/>
            <a:ext cx="483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cxnSp>
        <p:nvCxnSpPr>
          <p:cNvPr id="409" name="Google Shape;409;p56"/>
          <p:cNvCxnSpPr>
            <a:stCxn id="405" idx="0"/>
            <a:endCxn id="400" idx="0"/>
          </p:cNvCxnSpPr>
          <p:nvPr/>
        </p:nvCxnSpPr>
        <p:spPr>
          <a:xfrm rot="5400000">
            <a:off x="4278150" y="-88800"/>
            <a:ext cx="206400" cy="4273200"/>
          </a:xfrm>
          <a:prstGeom prst="curvedConnector3">
            <a:avLst>
              <a:gd fmla="val -1153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56"/>
          <p:cNvSpPr txBox="1"/>
          <p:nvPr/>
        </p:nvSpPr>
        <p:spPr>
          <a:xfrm>
            <a:off x="3921000" y="139675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cxnSp>
        <p:nvCxnSpPr>
          <p:cNvPr id="411" name="Google Shape;411;p56"/>
          <p:cNvCxnSpPr>
            <a:stCxn id="401" idx="2"/>
            <a:endCxn id="400" idx="2"/>
          </p:cNvCxnSpPr>
          <p:nvPr/>
        </p:nvCxnSpPr>
        <p:spPr>
          <a:xfrm rot="5400000">
            <a:off x="3354950" y="1581900"/>
            <a:ext cx="600" cy="2221500"/>
          </a:xfrm>
          <a:prstGeom prst="curvedConnector3">
            <a:avLst>
              <a:gd fmla="val 655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56"/>
          <p:cNvSpPr txBox="1"/>
          <p:nvPr/>
        </p:nvSpPr>
        <p:spPr>
          <a:xfrm>
            <a:off x="2704250" y="305740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interrogates/ feedback</a:t>
            </a:r>
            <a:endParaRPr/>
          </a:p>
        </p:txBody>
      </p:sp>
      <p:cxnSp>
        <p:nvCxnSpPr>
          <p:cNvPr id="413" name="Google Shape;413;p56"/>
          <p:cNvCxnSpPr>
            <a:stCxn id="405" idx="3"/>
            <a:endCxn id="401" idx="2"/>
          </p:cNvCxnSpPr>
          <p:nvPr/>
        </p:nvCxnSpPr>
        <p:spPr>
          <a:xfrm flipH="1" rot="5400000">
            <a:off x="5281945" y="1876529"/>
            <a:ext cx="55500" cy="1687200"/>
          </a:xfrm>
          <a:prstGeom prst="curvedConnector3">
            <a:avLst>
              <a:gd fmla="val -6773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56"/>
          <p:cNvSpPr txBox="1"/>
          <p:nvPr/>
        </p:nvSpPr>
        <p:spPr>
          <a:xfrm>
            <a:off x="4924800" y="312400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Advice-giving AI: one bad scenario</a:t>
            </a:r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7"/>
          <p:cNvSpPr/>
          <p:nvPr/>
        </p:nvSpPr>
        <p:spPr>
          <a:xfrm>
            <a:off x="17289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</a:t>
            </a:r>
            <a:endParaRPr/>
          </a:p>
        </p:txBody>
      </p:sp>
      <p:sp>
        <p:nvSpPr>
          <p:cNvPr id="423" name="Google Shape;423;p57"/>
          <p:cNvSpPr/>
          <p:nvPr/>
        </p:nvSpPr>
        <p:spPr>
          <a:xfrm>
            <a:off x="3950300" y="2150850"/>
            <a:ext cx="1031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judge</a:t>
            </a:r>
            <a:endParaRPr/>
          </a:p>
        </p:txBody>
      </p:sp>
      <p:cxnSp>
        <p:nvCxnSpPr>
          <p:cNvPr id="424" name="Google Shape;424;p57"/>
          <p:cNvCxnSpPr>
            <a:stCxn id="422" idx="3"/>
            <a:endCxn id="423" idx="1"/>
          </p:cNvCxnSpPr>
          <p:nvPr/>
        </p:nvCxnSpPr>
        <p:spPr>
          <a:xfrm>
            <a:off x="2760300" y="242160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5" name="Google Shape;425;p57"/>
          <p:cNvSpPr txBox="1"/>
          <p:nvPr/>
        </p:nvSpPr>
        <p:spPr>
          <a:xfrm>
            <a:off x="2947100" y="2331325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ignores</a:t>
            </a:r>
            <a:endParaRPr/>
          </a:p>
        </p:txBody>
      </p:sp>
      <p:cxnSp>
        <p:nvCxnSpPr>
          <p:cNvPr id="426" name="Google Shape;426;p57"/>
          <p:cNvCxnSpPr>
            <a:stCxn id="423" idx="3"/>
            <a:endCxn id="427" idx="2"/>
          </p:cNvCxnSpPr>
          <p:nvPr/>
        </p:nvCxnSpPr>
        <p:spPr>
          <a:xfrm flipH="1" rot="10800000">
            <a:off x="4981700" y="2415300"/>
            <a:ext cx="102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7" name="Google Shape;427;p57"/>
          <p:cNvSpPr/>
          <p:nvPr/>
        </p:nvSpPr>
        <p:spPr>
          <a:xfrm>
            <a:off x="6002250" y="1944600"/>
            <a:ext cx="1031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  <p:sp>
        <p:nvSpPr>
          <p:cNvPr id="428" name="Google Shape;428;p57"/>
          <p:cNvSpPr txBox="1"/>
          <p:nvPr/>
        </p:nvSpPr>
        <p:spPr>
          <a:xfrm>
            <a:off x="5080075" y="2106750"/>
            <a:ext cx="823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biases</a:t>
            </a:r>
            <a:endParaRPr/>
          </a:p>
        </p:txBody>
      </p:sp>
      <p:cxnSp>
        <p:nvCxnSpPr>
          <p:cNvPr id="429" name="Google Shape;429;p57"/>
          <p:cNvCxnSpPr>
            <a:endCxn id="422" idx="1"/>
          </p:cNvCxnSpPr>
          <p:nvPr/>
        </p:nvCxnSpPr>
        <p:spPr>
          <a:xfrm>
            <a:off x="1174500" y="2421600"/>
            <a:ext cx="5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7"/>
          <p:cNvSpPr txBox="1"/>
          <p:nvPr/>
        </p:nvSpPr>
        <p:spPr>
          <a:xfrm>
            <a:off x="311700" y="2253450"/>
            <a:ext cx="1102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 chosen to be convenient, not useful</a:t>
            </a:r>
            <a:endParaRPr/>
          </a:p>
        </p:txBody>
      </p:sp>
      <p:cxnSp>
        <p:nvCxnSpPr>
          <p:cNvPr id="431" name="Google Shape;431;p57"/>
          <p:cNvCxnSpPr>
            <a:stCxn id="427" idx="0"/>
            <a:endCxn id="422" idx="0"/>
          </p:cNvCxnSpPr>
          <p:nvPr/>
        </p:nvCxnSpPr>
        <p:spPr>
          <a:xfrm rot="5400000">
            <a:off x="4278150" y="-88800"/>
            <a:ext cx="206400" cy="4273200"/>
          </a:xfrm>
          <a:prstGeom prst="curvedConnector3">
            <a:avLst>
              <a:gd fmla="val -1153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7"/>
          <p:cNvSpPr txBox="1"/>
          <p:nvPr/>
        </p:nvSpPr>
        <p:spPr>
          <a:xfrm>
            <a:off x="3921000" y="139675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raining encodes bias</a:t>
            </a:r>
            <a:endParaRPr/>
          </a:p>
        </p:txBody>
      </p:sp>
      <p:cxnSp>
        <p:nvCxnSpPr>
          <p:cNvPr id="433" name="Google Shape;433;p57"/>
          <p:cNvCxnSpPr>
            <a:stCxn id="423" idx="2"/>
            <a:endCxn id="422" idx="2"/>
          </p:cNvCxnSpPr>
          <p:nvPr/>
        </p:nvCxnSpPr>
        <p:spPr>
          <a:xfrm rot="5400000">
            <a:off x="3354950" y="1581900"/>
            <a:ext cx="600" cy="2221500"/>
          </a:xfrm>
          <a:prstGeom prst="curvedConnector3">
            <a:avLst>
              <a:gd fmla="val 65516667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4" name="Google Shape;434;p57"/>
          <p:cNvSpPr txBox="1"/>
          <p:nvPr/>
        </p:nvSpPr>
        <p:spPr>
          <a:xfrm>
            <a:off x="2704250" y="305740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Trusts blindly</a:t>
            </a:r>
            <a:endParaRPr/>
          </a:p>
        </p:txBody>
      </p:sp>
      <p:cxnSp>
        <p:nvCxnSpPr>
          <p:cNvPr id="435" name="Google Shape;435;p57"/>
          <p:cNvCxnSpPr>
            <a:stCxn id="427" idx="3"/>
            <a:endCxn id="423" idx="2"/>
          </p:cNvCxnSpPr>
          <p:nvPr/>
        </p:nvCxnSpPr>
        <p:spPr>
          <a:xfrm flipH="1" rot="5400000">
            <a:off x="5281945" y="1876529"/>
            <a:ext cx="55500" cy="1687200"/>
          </a:xfrm>
          <a:prstGeom prst="curvedConnector3">
            <a:avLst>
              <a:gd fmla="val -6773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57"/>
          <p:cNvSpPr txBox="1"/>
          <p:nvPr/>
        </p:nvSpPr>
        <p:spPr>
          <a:xfrm>
            <a:off x="4924800" y="3124000"/>
            <a:ext cx="130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be able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Distinguish between distributional justice and procedural justice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Distinguish between a machine learning algorithm’s </a:t>
            </a:r>
            <a:r>
              <a:rPr i="1" lang="en"/>
              <a:t>confidence </a:t>
            </a:r>
            <a:r>
              <a:rPr lang="en"/>
              <a:t>and its goodness (e.g. </a:t>
            </a:r>
            <a:r>
              <a:rPr i="1" lang="en"/>
              <a:t>accuracy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challenges with distributional justice with an “inscrutable”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Describe generally one way to address it, and its shortcomings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Justify why it’s necessary to think of humans in the loop while thinking of AI fairness</a:t>
            </a:r>
            <a:endParaRPr/>
          </a:p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with explanations/interpretations?</a:t>
            </a:r>
            <a:endParaRPr/>
          </a:p>
        </p:txBody>
      </p:sp>
      <p:sp>
        <p:nvSpPr>
          <p:cNvPr id="442" name="Google Shape;4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Algorithms can be wrong </a:t>
            </a:r>
            <a:r>
              <a:rPr b="1" i="1" lang="en"/>
              <a:t>on examples that human operators get right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Algorithms can be working on outdated data (</a:t>
            </a:r>
            <a:r>
              <a:rPr b="1" i="1" lang="en"/>
              <a:t>and</a:t>
            </a:r>
            <a:r>
              <a:rPr b="1" lang="en"/>
              <a:t> have no way to handle “distributional drift”)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Explainable algorithms can further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are happier if they feel like they know what’s going on (even if they can’t control it)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to do more</a:t>
            </a:r>
            <a:endParaRPr/>
          </a:p>
        </p:txBody>
      </p:sp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1: </a:t>
            </a:r>
            <a:r>
              <a:rPr lang="en"/>
              <a:t>Consider questions of procedural and distributive justice in each decision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with the mind in mind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Reading 2: Think carefully about what becomes infrastructure -- it shapes us, and it’s also invisible.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Optional reading: Technical approaches to inspect algorithms may also help</a:t>
            </a:r>
            <a:endParaRPr/>
          </a:p>
        </p:txBody>
      </p:sp>
      <p:sp>
        <p:nvSpPr>
          <p:cNvPr id="450" name="Google Shape;45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distributive justice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(both benefits and costs)  should be unbiased with regard to race, gender, and other sensitive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Deals with </a:t>
            </a:r>
            <a:r>
              <a:rPr i="1" lang="en"/>
              <a:t>who gets what</a:t>
            </a:r>
            <a:r>
              <a:rPr lang="en"/>
              <a:t>. (cf. utilitarian models of ethics)</a:t>
            </a:r>
            <a:endParaRPr/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procedural fairness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 must be: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Fair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(and other requirements)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Deals with </a:t>
            </a:r>
            <a:r>
              <a:rPr i="1" lang="en"/>
              <a:t>who gets how. </a:t>
            </a:r>
            <a:r>
              <a:rPr lang="en"/>
              <a:t>(cf deontological models)</a:t>
            </a:r>
            <a:endParaRPr/>
          </a:p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rocedural fairness leads to new AI requirements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 must be: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you deal with data unlike your training data? (credit scores for immigrants)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Fair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same outcome may be unfair (e.g. should you get extra late days on your assignment if your dog died?)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a small change in your input lead to large differences in output?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Correctable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our appeals process? Who/what decides the outcomes of the Final Appeal?</a:t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be able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Distinguish between distributional justice and procedural justice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Distinguish between a machine learning algorithm’s </a:t>
            </a:r>
            <a:r>
              <a:rPr b="1" i="1" lang="en"/>
              <a:t>confidence </a:t>
            </a:r>
            <a:r>
              <a:rPr b="1" lang="en"/>
              <a:t>and its goodness (e.g. </a:t>
            </a:r>
            <a:r>
              <a:rPr b="1" i="1" lang="en"/>
              <a:t>accuracy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challenges with distributional justice with an “inscrutable”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Describe generally one way to address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Justify why it’s necessary to think of humans in the loop while thinking of AI fairness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87"/>
            <a:ext cx="9144000" cy="4098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7"/>
          <p:cNvCxnSpPr/>
          <p:nvPr/>
        </p:nvCxnSpPr>
        <p:spPr>
          <a:xfrm rot="10800000">
            <a:off x="0" y="2343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II Stylegu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AII Stylegu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