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50" r:id="rId2"/>
    <p:sldMasterId id="2147483978" r:id="rId3"/>
  </p:sldMasterIdLst>
  <p:notesMasterIdLst>
    <p:notesMasterId r:id="rId16"/>
  </p:notesMasterIdLst>
  <p:sldIdLst>
    <p:sldId id="256" r:id="rId4"/>
    <p:sldId id="435" r:id="rId5"/>
    <p:sldId id="498" r:id="rId6"/>
    <p:sldId id="499" r:id="rId7"/>
    <p:sldId id="504" r:id="rId8"/>
    <p:sldId id="505" r:id="rId9"/>
    <p:sldId id="506" r:id="rId10"/>
    <p:sldId id="507" r:id="rId11"/>
    <p:sldId id="500" r:id="rId12"/>
    <p:sldId id="501" r:id="rId13"/>
    <p:sldId id="502" r:id="rId14"/>
    <p:sldId id="493" r:id="rId15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0066"/>
    <a:srgbClr val="99FF66"/>
    <a:srgbClr val="0033CC"/>
    <a:srgbClr val="FF3399"/>
    <a:srgbClr val="FF9966"/>
    <a:srgbClr val="0000FF"/>
    <a:srgbClr val="339933"/>
    <a:srgbClr val="00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086" autoAdjust="0"/>
  </p:normalViewPr>
  <p:slideViewPr>
    <p:cSldViewPr>
      <p:cViewPr varScale="1">
        <p:scale>
          <a:sx n="81" d="100"/>
          <a:sy n="81" d="100"/>
        </p:scale>
        <p:origin x="138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ia\Downloads\MATRIZ%20MACRO%2014-3-2024%20(10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'[MATRIZ MACRO 14-3-2024 (10).xlsm]ANALISIS'!$J$6</c:f>
              <c:strCache>
                <c:ptCount val="1"/>
                <c:pt idx="0">
                  <c:v>SALDO INICIAL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'[MATRIZ MACRO 14-3-2024 (10).xlsm]ANALISIS'!$K$5:$M$5</c:f>
              <c:strCache>
                <c:ptCount val="3"/>
                <c:pt idx="0">
                  <c:v>VIH</c:v>
                </c:pt>
                <c:pt idx="1">
                  <c:v>MARARIA</c:v>
                </c:pt>
                <c:pt idx="2">
                  <c:v>TB</c:v>
                </c:pt>
              </c:strCache>
            </c:strRef>
          </c:cat>
          <c:val>
            <c:numRef>
              <c:f>'[MATRIZ MACRO 14-3-2024 (10).xlsm]ANALISIS'!$K$6:$M$6</c:f>
              <c:numCache>
                <c:formatCode>_-"L"* #,##0.00_-;\-"L"* #,##0.00_-;_-"L"* "-"??_-;_-@_-</c:formatCode>
                <c:ptCount val="3"/>
                <c:pt idx="0">
                  <c:v>183420751.31</c:v>
                </c:pt>
                <c:pt idx="1">
                  <c:v>81855416.569999993</c:v>
                </c:pt>
                <c:pt idx="2">
                  <c:v>52589448.799999997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A-4E5D-86C0-1C58F81862CA}"/>
            </c:ext>
          </c:extLst>
        </c:ser>
        <c:ser>
          <c:idx val="1"/>
          <c:order val="1"/>
          <c:tx>
            <c:strRef>
              <c:f>'[MATRIZ MACRO 14-3-2024 (10).xlsm]ANALISIS'!$J$7</c:f>
              <c:strCache>
                <c:ptCount val="1"/>
                <c:pt idx="0">
                  <c:v>ADJUDICADO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'[MATRIZ MACRO 14-3-2024 (10).xlsm]ANALISIS'!$K$5:$M$5</c:f>
              <c:strCache>
                <c:ptCount val="3"/>
                <c:pt idx="0">
                  <c:v>VIH</c:v>
                </c:pt>
                <c:pt idx="1">
                  <c:v>MARARIA</c:v>
                </c:pt>
                <c:pt idx="2">
                  <c:v>TB</c:v>
                </c:pt>
              </c:strCache>
            </c:strRef>
          </c:cat>
          <c:val>
            <c:numRef>
              <c:f>'[MATRIZ MACRO 14-3-2024 (10).xlsm]ANALISIS'!$K$7:$M$7</c:f>
              <c:numCache>
                <c:formatCode>_-"L"* #,##0.00_-;\-"L"* #,##0.00_-;_-"L"* "-"??_-;_-@_-</c:formatCode>
                <c:ptCount val="3"/>
                <c:pt idx="0">
                  <c:v>49460710.533175506</c:v>
                </c:pt>
                <c:pt idx="1">
                  <c:v>32517909.523426622</c:v>
                </c:pt>
                <c:pt idx="2">
                  <c:v>21141339.859793156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A-4E5D-86C0-1C58F81862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062592975"/>
        <c:axId val="2062593935"/>
      </c:barChart>
      <c:catAx>
        <c:axId val="206259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62593935"/>
        <c:crosses val="autoZero"/>
        <c:auto val="1"/>
        <c:lblAlgn val="ctr"/>
        <c:lblOffset val="100"/>
        <c:noMultiLvlLbl val="0"/>
      </c:catAx>
      <c:valAx>
        <c:axId val="2062593935"/>
        <c:scaling>
          <c:orientation val="minMax"/>
        </c:scaling>
        <c:delete val="0"/>
        <c:axPos val="l"/>
        <c:numFmt formatCode="_-&quot;L&quot;* #,##0.00_-;\-&quot;L&quot;* #,##0.00_-;_-&quot;L&quot;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62592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4EEA-C717-4472-B501-DA690121AB13}" type="datetimeFigureOut">
              <a:rPr lang="es-HN" smtClean="0"/>
              <a:t>19/6/2024</a:t>
            </a:fld>
            <a:endParaRPr lang="es-HN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C0171-D0A7-4C93-B7EB-569F824BC735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33734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68364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8826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32023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66907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1288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5372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9658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100784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289957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755976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939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968782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25580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82887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944972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795201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52440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775632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830774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007853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033886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2539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40359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044438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819613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088119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5097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93532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8736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613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15232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05859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5054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3276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83622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0C9A-446A-4225-A637-167097B1C743}" type="datetimeFigureOut">
              <a:rPr lang="es-HN" smtClean="0"/>
              <a:pPr/>
              <a:t>19/6/2024</a:t>
            </a:fld>
            <a:endParaRPr lang="es-HN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EEE5-BF96-490F-95D4-AFEA74FABDE8}" type="slidenum">
              <a:rPr lang="es-HN" smtClean="0"/>
              <a:pPr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3914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980728"/>
            <a:ext cx="6984776" cy="3816424"/>
          </a:xfrm>
        </p:spPr>
        <p:txBody>
          <a:bodyPr>
            <a:normAutofit/>
          </a:bodyPr>
          <a:lstStyle/>
          <a:p>
            <a:endParaRPr lang="es-HN" sz="2400" b="1" dirty="0" smtClean="0"/>
          </a:p>
          <a:p>
            <a:r>
              <a:rPr lang="es-HN" sz="2400" b="1" dirty="0" smtClean="0"/>
              <a:t>SECRETARIA </a:t>
            </a:r>
            <a:r>
              <a:rPr lang="es-HN" sz="2400" b="1" dirty="0"/>
              <a:t>DE </a:t>
            </a:r>
            <a:r>
              <a:rPr lang="es-HN" sz="2400" b="1" dirty="0" smtClean="0"/>
              <a:t>SALUD</a:t>
            </a:r>
          </a:p>
          <a:p>
            <a:endParaRPr lang="es-HN" sz="2400" b="1" dirty="0" smtClean="0"/>
          </a:p>
          <a:p>
            <a:r>
              <a:rPr lang="es-HN" sz="2400" b="1" dirty="0" smtClean="0"/>
              <a:t>Coordinación Nacional de Subvenciones</a:t>
            </a:r>
            <a:endParaRPr lang="es-HN" sz="2400" b="1" dirty="0" smtClean="0"/>
          </a:p>
          <a:p>
            <a:r>
              <a:rPr lang="es-HN" sz="2400" b="1" dirty="0" smtClean="0"/>
              <a:t>Plan de Sostenibilidad </a:t>
            </a:r>
            <a:r>
              <a:rPr lang="es-HN" sz="2400" b="1" dirty="0" smtClean="0"/>
              <a:t>de VIH, Tuberculosis y </a:t>
            </a:r>
            <a:r>
              <a:rPr lang="es-HN" sz="2400" b="1" dirty="0" smtClean="0"/>
              <a:t>Malaria</a:t>
            </a:r>
            <a:endParaRPr lang="es-HN" sz="2400" b="1" dirty="0" smtClean="0"/>
          </a:p>
          <a:p>
            <a:endParaRPr lang="es-HN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 Math" pitchFamily="18" charset="0"/>
            </a:endParaRPr>
          </a:p>
          <a:p>
            <a:pPr algn="ctr"/>
            <a:endParaRPr lang="es-H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 Math" pitchFamily="18" charset="0"/>
            </a:endParaRPr>
          </a:p>
          <a:p>
            <a:r>
              <a:rPr lang="es-HN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 </a:t>
            </a:r>
          </a:p>
          <a:p>
            <a:endParaRPr lang="es-H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72200" y="5661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19 de Junio del 2024</a:t>
            </a:r>
            <a:endParaRPr lang="es-MX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13129"/>
              </p:ext>
            </p:extLst>
          </p:nvPr>
        </p:nvGraphicFramePr>
        <p:xfrm>
          <a:off x="1187624" y="2132856"/>
          <a:ext cx="691276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015716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HN" sz="2400" b="1" dirty="0">
                <a:latin typeface="Arial Narrow" panose="020B0606020202030204" pitchFamily="34" charset="0"/>
              </a:rPr>
              <a:t>RESUMEN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09003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15716" y="9087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cap="all" spc="15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HN" sz="2400" b="1" dirty="0">
                <a:latin typeface="Arial Narrow" panose="020B0606020202030204" pitchFamily="34" charset="0"/>
              </a:rPr>
              <a:t>RESUMEN DE EJECUCIÓN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0631"/>
              </p:ext>
            </p:extLst>
          </p:nvPr>
        </p:nvGraphicFramePr>
        <p:xfrm>
          <a:off x="899593" y="2348879"/>
          <a:ext cx="7488830" cy="1214196"/>
        </p:xfrm>
        <a:graphic>
          <a:graphicData uri="http://schemas.openxmlformats.org/drawingml/2006/table">
            <a:tbl>
              <a:tblPr/>
              <a:tblGrid>
                <a:gridCol w="3702902">
                  <a:extLst>
                    <a:ext uri="{9D8B030D-6E8A-4147-A177-3AD203B41FA5}">
                      <a16:colId xmlns:a16="http://schemas.microsoft.com/office/drawing/2014/main" val="530734445"/>
                    </a:ext>
                  </a:extLst>
                </a:gridCol>
                <a:gridCol w="1892964">
                  <a:extLst>
                    <a:ext uri="{9D8B030D-6E8A-4147-A177-3AD203B41FA5}">
                      <a16:colId xmlns:a16="http://schemas.microsoft.com/office/drawing/2014/main" val="1213637584"/>
                    </a:ext>
                  </a:extLst>
                </a:gridCol>
                <a:gridCol w="1892964">
                  <a:extLst>
                    <a:ext uri="{9D8B030D-6E8A-4147-A177-3AD203B41FA5}">
                      <a16:colId xmlns:a16="http://schemas.microsoft.com/office/drawing/2014/main" val="2751476597"/>
                    </a:ext>
                  </a:extLst>
                </a:gridCol>
              </a:tblGrid>
              <a:tr h="40473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Porcentaje de ejecución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03902"/>
                  </a:ext>
                </a:extLst>
              </a:tr>
              <a:tr h="404732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Procentaje Global de ejecución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175,946,928.62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67847"/>
                  </a:ext>
                </a:extLst>
              </a:tr>
              <a:tr h="404732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Porcentaje pagado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137,854,269.44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2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87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HN" sz="4800" b="1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01022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97537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LEY DE</a:t>
            </a:r>
            <a:r>
              <a:rPr lang="es-HN" sz="2100" b="1" u="sng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HN" sz="2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100: Sueldos y Salarios</a:t>
            </a:r>
            <a:r>
              <a:rPr lang="es-H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HN" sz="3200" dirty="0">
                <a:solidFill>
                  <a:prstClr val="white"/>
                </a:solidFill>
              </a:rPr>
              <a:t>CONTRATACIÓN DEL ESTADO</a:t>
            </a:r>
            <a:endParaRPr lang="es-HN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38930"/>
              </p:ext>
            </p:extLst>
          </p:nvPr>
        </p:nvGraphicFramePr>
        <p:xfrm>
          <a:off x="359026" y="1844824"/>
          <a:ext cx="8784974" cy="4338887"/>
        </p:xfrm>
        <a:graphic>
          <a:graphicData uri="http://schemas.openxmlformats.org/drawingml/2006/table">
            <a:tbl>
              <a:tblPr/>
              <a:tblGrid>
                <a:gridCol w="3610020">
                  <a:extLst>
                    <a:ext uri="{9D8B030D-6E8A-4147-A177-3AD203B41FA5}">
                      <a16:colId xmlns:a16="http://schemas.microsoft.com/office/drawing/2014/main" val="395668987"/>
                    </a:ext>
                  </a:extLst>
                </a:gridCol>
                <a:gridCol w="1796118">
                  <a:extLst>
                    <a:ext uri="{9D8B030D-6E8A-4147-A177-3AD203B41FA5}">
                      <a16:colId xmlns:a16="http://schemas.microsoft.com/office/drawing/2014/main" val="1108464187"/>
                    </a:ext>
                  </a:extLst>
                </a:gridCol>
                <a:gridCol w="1689418">
                  <a:extLst>
                    <a:ext uri="{9D8B030D-6E8A-4147-A177-3AD203B41FA5}">
                      <a16:colId xmlns:a16="http://schemas.microsoft.com/office/drawing/2014/main" val="1458611796"/>
                    </a:ext>
                  </a:extLst>
                </a:gridCol>
                <a:gridCol w="1689418">
                  <a:extLst>
                    <a:ext uri="{9D8B030D-6E8A-4147-A177-3AD203B41FA5}">
                      <a16:colId xmlns:a16="http://schemas.microsoft.com/office/drawing/2014/main" val="466240457"/>
                    </a:ext>
                  </a:extLst>
                </a:gridCol>
              </a:tblGrid>
              <a:tr h="44391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Saldo inicial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3909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12100 Sueldos </a:t>
                      </a:r>
                      <a:r>
                        <a:rPr lang="es-MX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Básicos</a:t>
                      </a:r>
                      <a:endParaRPr lang="es-MX" sz="15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5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5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5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26804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12100-MALARIA</a:t>
                      </a:r>
                    </a:p>
                  </a:txBody>
                  <a:tcPr marL="18288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22,525,775.14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7,168,849.88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15,356,925.26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20194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12100-SSRISS</a:t>
                      </a:r>
                    </a:p>
                  </a:txBody>
                  <a:tcPr marL="18288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22,643,465.45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7,206,304.94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15,437,160.51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24411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12100-TB</a:t>
                      </a:r>
                    </a:p>
                  </a:txBody>
                  <a:tcPr marL="18288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22,419,428.34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7,135,004.91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15,284,423.43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65385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12100-VIH</a:t>
                      </a:r>
                    </a:p>
                  </a:txBody>
                  <a:tcPr marL="18288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33,492,707.07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10,659,086.66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22,833,620.41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809700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12100 Sueldos Basicos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101,081,376.00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32,169,246.39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68,912,129.61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75685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12410 Decimotercer Mes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8,423,448.00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8,423,448.00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60938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12420 Decimocuarto Mes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8,423,448.00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6,414,022.69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2,009,425.31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94725"/>
                  </a:ext>
                </a:extLst>
              </a:tr>
              <a:tr h="35799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12550 Contribuciones Para El Seguro Social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4,609,930.00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421,962.45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4,187,967.55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32580"/>
                  </a:ext>
                </a:extLst>
              </a:tr>
              <a:tr h="357994"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10000 Servicios Personales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122,538,202.00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39,005,231.53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83,532,970.47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41658"/>
                  </a:ext>
                </a:extLst>
              </a:tr>
              <a:tr h="4295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122,538,202.00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39,005,231.53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83,532,970.47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8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80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97537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LEY </a:t>
            </a:r>
            <a:r>
              <a:rPr lang="es-HN" sz="3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200: Servicios no Personales </a:t>
            </a:r>
            <a:r>
              <a:rPr lang="es-HN" sz="3200" dirty="0" smtClean="0">
                <a:solidFill>
                  <a:prstClr val="white"/>
                </a:solidFill>
              </a:rPr>
              <a:t>CONTRATACIÓN </a:t>
            </a:r>
            <a:r>
              <a:rPr lang="es-HN" sz="3200" dirty="0">
                <a:solidFill>
                  <a:prstClr val="white"/>
                </a:solidFill>
              </a:rPr>
              <a:t>DEL ESTADO</a:t>
            </a:r>
            <a:endParaRPr lang="es-HN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9039"/>
              </p:ext>
            </p:extLst>
          </p:nvPr>
        </p:nvGraphicFramePr>
        <p:xfrm>
          <a:off x="611560" y="1640537"/>
          <a:ext cx="8280920" cy="3456432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8433889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408659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66761558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00122169"/>
                    </a:ext>
                  </a:extLst>
                </a:gridCol>
              </a:tblGrid>
              <a:tr h="25182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Saldo inicial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67263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23100 Mantenimiento Y </a:t>
                      </a:r>
                      <a:r>
                        <a:rPr lang="es-MX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Reparación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 Edificios Y Locales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4,468,001.00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61545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23200 Mantenimiento Y </a:t>
                      </a:r>
                      <a:r>
                        <a:rPr lang="es-MX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Reparación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 Equipos Y Medios De Transporte Terrestre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1,507,780.00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498,000.00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786473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23330 Mantenimiento Y </a:t>
                      </a:r>
                      <a:r>
                        <a:rPr lang="es-MX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Reparación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 Equipos Sanitarios Y Laboratorio 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1,206,000.00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1,206,000.00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00519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23350 Mantenimiento Y Reparación De Equipo De Computación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128,819.00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128,819.00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45833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25100 Servicios De Transporte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326,552.00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226,552.00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4983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25700 Servicio De Internet  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92,480.00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92,480.00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64155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26110 Pasajes  Nacionales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1,126,044.00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57,934.00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1,068,110.00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3672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26120 Pasajes Al Exterior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279,464.00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279,464.00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23576"/>
                  </a:ext>
                </a:extLst>
              </a:tr>
              <a:tr h="203087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26210 </a:t>
                      </a:r>
                      <a:r>
                        <a:rPr lang="es-MX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Viáticos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Nacionales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2,817,263.00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159,343.77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2,657,919.23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68442"/>
                  </a:ext>
                </a:extLst>
              </a:tr>
              <a:tr h="203087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26220 Viáticos Al Exterior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331,874.00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37,554.77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294,319.23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5431"/>
                  </a:ext>
                </a:extLst>
              </a:tr>
              <a:tr h="194963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27210 Tasas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293,235.38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6,764.62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87303"/>
                  </a:ext>
                </a:extLst>
              </a:tr>
              <a:tr h="203087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29100 Ceremonial Y Protocolo</a:t>
                      </a:r>
                    </a:p>
                  </a:txBody>
                  <a:tcPr marL="7001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1,992,400.00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118,910.00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1,873,490.00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67823"/>
                  </a:ext>
                </a:extLst>
              </a:tr>
              <a:tr h="203087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20000 Servicios No Personales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14,276,677.00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666,977.92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8,331,918.08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34240"/>
                  </a:ext>
                </a:extLst>
              </a:tr>
              <a:tr h="466792">
                <a:tc>
                  <a:txBody>
                    <a:bodyPr/>
                    <a:lstStyle/>
                    <a:p>
                      <a:pPr algn="ctr" fontAlgn="ctr"/>
                      <a:endParaRPr lang="es-MX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 fontAlgn="ctr"/>
                      <a:r>
                        <a:rPr lang="es-MX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14,276,677.00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666,977.92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8,331,918.08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73137"/>
                  </a:ext>
                </a:extLst>
              </a:tr>
            </a:tbl>
          </a:graphicData>
        </a:graphic>
      </p:graphicFrame>
      <p:sp>
        <p:nvSpPr>
          <p:cNvPr id="5" name="Flecha a la derecha con muesca 4"/>
          <p:cNvSpPr/>
          <p:nvPr/>
        </p:nvSpPr>
        <p:spPr>
          <a:xfrm>
            <a:off x="683568" y="5157192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 la derecha con muesca 7"/>
          <p:cNvSpPr/>
          <p:nvPr/>
        </p:nvSpPr>
        <p:spPr>
          <a:xfrm>
            <a:off x="682226" y="5502305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a la derecha con muesca 8"/>
          <p:cNvSpPr/>
          <p:nvPr/>
        </p:nvSpPr>
        <p:spPr>
          <a:xfrm>
            <a:off x="682226" y="5898779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a la derecha con muesca 9"/>
          <p:cNvSpPr/>
          <p:nvPr/>
        </p:nvSpPr>
        <p:spPr>
          <a:xfrm>
            <a:off x="682226" y="6239969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462966" y="5098897"/>
            <a:ext cx="462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23100: Proceso No.-SESAL-CM-GC-0145-2024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83768" y="5421005"/>
            <a:ext cx="517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23200: Proceso No.-SESAL-CM-GC-0203-2024</a:t>
            </a:r>
            <a:endParaRPr lang="es-MX" dirty="0"/>
          </a:p>
          <a:p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483363" y="5817479"/>
            <a:ext cx="49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29100: Adjudicado por Tuberculosis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483363" y="6186811"/>
            <a:ext cx="49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26110:Pasajes de Malaria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6064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-315416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</a:t>
            </a:r>
            <a:r>
              <a:rPr lang="es-HN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300: Materiales y </a:t>
            </a:r>
            <a:r>
              <a:rPr lang="es-HN" sz="2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suministros</a:t>
            </a:r>
            <a:endParaRPr lang="es-HN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12045"/>
              </p:ext>
            </p:extLst>
          </p:nvPr>
        </p:nvGraphicFramePr>
        <p:xfrm>
          <a:off x="323529" y="836226"/>
          <a:ext cx="8820471" cy="5661258"/>
        </p:xfrm>
        <a:graphic>
          <a:graphicData uri="http://schemas.openxmlformats.org/drawingml/2006/table">
            <a:tbl>
              <a:tblPr/>
              <a:tblGrid>
                <a:gridCol w="4058399">
                  <a:extLst>
                    <a:ext uri="{9D8B030D-6E8A-4147-A177-3AD203B41FA5}">
                      <a16:colId xmlns:a16="http://schemas.microsoft.com/office/drawing/2014/main" val="2645010495"/>
                    </a:ext>
                  </a:extLst>
                </a:gridCol>
                <a:gridCol w="1652816">
                  <a:extLst>
                    <a:ext uri="{9D8B030D-6E8A-4147-A177-3AD203B41FA5}">
                      <a16:colId xmlns:a16="http://schemas.microsoft.com/office/drawing/2014/main" val="4116579130"/>
                    </a:ext>
                  </a:extLst>
                </a:gridCol>
                <a:gridCol w="1554628">
                  <a:extLst>
                    <a:ext uri="{9D8B030D-6E8A-4147-A177-3AD203B41FA5}">
                      <a16:colId xmlns:a16="http://schemas.microsoft.com/office/drawing/2014/main" val="1383239149"/>
                    </a:ext>
                  </a:extLst>
                </a:gridCol>
                <a:gridCol w="1554628">
                  <a:extLst>
                    <a:ext uri="{9D8B030D-6E8A-4147-A177-3AD203B41FA5}">
                      <a16:colId xmlns:a16="http://schemas.microsoft.com/office/drawing/2014/main" val="3390784460"/>
                    </a:ext>
                  </a:extLst>
                </a:gridCol>
              </a:tblGrid>
              <a:tr h="28464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Saldo inicial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153602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31110 Productos Alimenticios Y Bebidas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7,499,063.00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1,033,238.00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29454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32310 Prendas De Vestir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5,939,018.00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36414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33100 Productos De Papel Y </a:t>
                      </a:r>
                      <a:r>
                        <a:rPr lang="es-MX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Cartón 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458,236.00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95,847.05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362,388.95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828676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33300 Productos De Artes Graficas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4,529,584.00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862,584.00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9658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34400 Llantas Y </a:t>
                      </a:r>
                      <a:r>
                        <a:rPr lang="es-MX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Cámaras 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 Aire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644,293.00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99405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35210 Productos </a:t>
                      </a:r>
                      <a:r>
                        <a:rPr lang="es-MX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Farmacéuticos 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 Medicinales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8,444,220.00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2,122,104.07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6,322,115.93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84921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35230 Antirretrovirales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25,000,000.00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25,000,000.00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1109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35251 Reactivos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23,318,659.00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9,395,871.53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68409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35252 Reactivo (VIH)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68,820,366.00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23,605,072.50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0806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35400 Insecticidas, Fumigantes Y Otros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12,000,000.00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11,200,000.00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800,000.00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18593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35610 Gasolina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1,500,000.00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71857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35620 </a:t>
                      </a:r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Diesel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1,505,613.00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172,640.00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33829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35650 Aceites Y Grasas Lubricantes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979,620.00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441,220.00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24490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35800 Productos De Material Plastico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105,449.00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105,449.00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48956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38100 Material De Defensa Y Seguridad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100,000.00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52838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39100 Elementos De Limpieza Y Aseo Personal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547,665.00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  3,999.30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73,349.70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73424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39200 </a:t>
                      </a:r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Utiles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Esritorio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, Oficina  Y Enseñanza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1,721,300.00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261,343.76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788,923.80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3853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39300 Utiles Y Materiales Eléctricos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10,000.00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2,478.00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76565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39520 Intrumental Y Material Para Laboratorio 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11,619,874.00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2,346,796.08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10342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39530 Material Medico Quirurgico Menor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48,000.00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189985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39540 Otro Instrumental, Accesorios Y Material Medico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5,885,189.00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240,473.86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4785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39600 Otros Repuestos Y Accesorios Menores</a:t>
                      </a:r>
                    </a:p>
                  </a:txBody>
                  <a:tcPr marL="75131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831,496.00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45,410.00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65,000.00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44839"/>
                  </a:ext>
                </a:extLst>
              </a:tr>
              <a:tr h="22139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181,659,105.00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49,316,918.15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36,280,847.38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87685"/>
                  </a:ext>
                </a:extLst>
              </a:tr>
              <a:tr h="28464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181,659,105.00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49,316,918.15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36,280,847.38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9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4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-315416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</a:t>
            </a:r>
            <a:r>
              <a:rPr lang="es-HN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300: Materiales y </a:t>
            </a:r>
            <a:r>
              <a:rPr lang="es-HN" sz="2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suministros</a:t>
            </a:r>
            <a:endParaRPr lang="es-HN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51419"/>
              </p:ext>
            </p:extLst>
          </p:nvPr>
        </p:nvGraphicFramePr>
        <p:xfrm>
          <a:off x="323528" y="2060848"/>
          <a:ext cx="8820473" cy="1905000"/>
        </p:xfrm>
        <a:graphic>
          <a:graphicData uri="http://schemas.openxmlformats.org/drawingml/2006/table">
            <a:tbl>
              <a:tblPr/>
              <a:tblGrid>
                <a:gridCol w="3728980">
                  <a:extLst>
                    <a:ext uri="{9D8B030D-6E8A-4147-A177-3AD203B41FA5}">
                      <a16:colId xmlns:a16="http://schemas.microsoft.com/office/drawing/2014/main" val="1149038560"/>
                    </a:ext>
                  </a:extLst>
                </a:gridCol>
                <a:gridCol w="1864490">
                  <a:extLst>
                    <a:ext uri="{9D8B030D-6E8A-4147-A177-3AD203B41FA5}">
                      <a16:colId xmlns:a16="http://schemas.microsoft.com/office/drawing/2014/main" val="1541999244"/>
                    </a:ext>
                  </a:extLst>
                </a:gridCol>
                <a:gridCol w="1505934">
                  <a:extLst>
                    <a:ext uri="{9D8B030D-6E8A-4147-A177-3AD203B41FA5}">
                      <a16:colId xmlns:a16="http://schemas.microsoft.com/office/drawing/2014/main" val="864127211"/>
                    </a:ext>
                  </a:extLst>
                </a:gridCol>
                <a:gridCol w="1721069">
                  <a:extLst>
                    <a:ext uri="{9D8B030D-6E8A-4147-A177-3AD203B41FA5}">
                      <a16:colId xmlns:a16="http://schemas.microsoft.com/office/drawing/2014/main" val="315973048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5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5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5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Proceso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5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060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31110 Productos Alimenticios Y Bebidas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6,465,825.00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6,465,825.00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82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35251 Reactivos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9,006,341.53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13,922,787.47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22,929,129.00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51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35252 Reactivo (VIH)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23,605,072.50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45,215,293.50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68,820,366.00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60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35400 Insecticidas, Fumigantes Y Otros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11,200,000.00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11,200,000.00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38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39520 Intrumental Y Material Para Laboratorio 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2,346,796.08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11,635,177.92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13,981,974.00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00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39540 Otro Instrumental, Accesorios Y Material Medico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240,473.86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5,644,715.14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5,885,189.00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99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46,398,683.97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82,883,799.03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129,282,483.00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83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46,398,683.97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82,883,799.03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129,282,483.00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95817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059832" y="1259550"/>
            <a:ext cx="48245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Contrataciones Directas Grupo 300 </a:t>
            </a:r>
            <a:endParaRPr lang="es-MX" dirty="0"/>
          </a:p>
        </p:txBody>
      </p:sp>
      <p:sp>
        <p:nvSpPr>
          <p:cNvPr id="6" name="Flecha a la derecha con muesca 5"/>
          <p:cNvSpPr/>
          <p:nvPr/>
        </p:nvSpPr>
        <p:spPr>
          <a:xfrm>
            <a:off x="467544" y="4253798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170936" y="4172498"/>
            <a:ext cx="68655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 del Laboratorio y la ULMI por contratación Directa</a:t>
            </a:r>
            <a:br>
              <a:rPr lang="es-MX" dirty="0" smtClean="0"/>
            </a:br>
            <a:r>
              <a:rPr lang="es-MX" dirty="0" smtClean="0"/>
              <a:t>Se encuentran en unidad de asesoría legal para emitir el respectivo dictamen</a:t>
            </a:r>
            <a:endParaRPr lang="es-MX" dirty="0"/>
          </a:p>
        </p:txBody>
      </p:sp>
      <p:sp>
        <p:nvSpPr>
          <p:cNvPr id="8" name="Flecha a la derecha con muesca 7"/>
          <p:cNvSpPr/>
          <p:nvPr/>
        </p:nvSpPr>
        <p:spPr>
          <a:xfrm>
            <a:off x="467544" y="5280412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170936" y="5199112"/>
            <a:ext cx="68655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Se adjudico Insecticidas por un monto de L11,200,000.00</a:t>
            </a:r>
            <a:endParaRPr lang="es-MX" dirty="0"/>
          </a:p>
        </p:txBody>
      </p:sp>
      <p:sp>
        <p:nvSpPr>
          <p:cNvPr id="10" name="Flecha a la derecha con muesca 9"/>
          <p:cNvSpPr/>
          <p:nvPr/>
        </p:nvSpPr>
        <p:spPr>
          <a:xfrm>
            <a:off x="474440" y="5877272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2170936" y="5795972"/>
            <a:ext cx="6865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Se trasladaron hacia OPS un total de L 9,006,341.53 Reactivos Malaria-TB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3208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-315416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</a:t>
            </a:r>
            <a:r>
              <a:rPr lang="es-HN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300: Materiales y </a:t>
            </a:r>
            <a:r>
              <a:rPr lang="es-HN" sz="2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suministros</a:t>
            </a:r>
            <a:endParaRPr lang="es-HN" dirty="0"/>
          </a:p>
        </p:txBody>
      </p:sp>
      <p:sp>
        <p:nvSpPr>
          <p:cNvPr id="4" name="CuadroTexto 3"/>
          <p:cNvSpPr txBox="1"/>
          <p:nvPr/>
        </p:nvSpPr>
        <p:spPr>
          <a:xfrm>
            <a:off x="2890156" y="148478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Catálogo electrónico Grupo 300 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34634"/>
              </p:ext>
            </p:extLst>
          </p:nvPr>
        </p:nvGraphicFramePr>
        <p:xfrm>
          <a:off x="395537" y="2132856"/>
          <a:ext cx="8756030" cy="2042160"/>
        </p:xfrm>
        <a:graphic>
          <a:graphicData uri="http://schemas.openxmlformats.org/drawingml/2006/table">
            <a:tbl>
              <a:tblPr/>
              <a:tblGrid>
                <a:gridCol w="3875909">
                  <a:extLst>
                    <a:ext uri="{9D8B030D-6E8A-4147-A177-3AD203B41FA5}">
                      <a16:colId xmlns:a16="http://schemas.microsoft.com/office/drawing/2014/main" val="3008000808"/>
                    </a:ext>
                  </a:extLst>
                </a:gridCol>
                <a:gridCol w="1779393">
                  <a:extLst>
                    <a:ext uri="{9D8B030D-6E8A-4147-A177-3AD203B41FA5}">
                      <a16:colId xmlns:a16="http://schemas.microsoft.com/office/drawing/2014/main" val="440993927"/>
                    </a:ext>
                  </a:extLst>
                </a:gridCol>
                <a:gridCol w="1550364">
                  <a:extLst>
                    <a:ext uri="{9D8B030D-6E8A-4147-A177-3AD203B41FA5}">
                      <a16:colId xmlns:a16="http://schemas.microsoft.com/office/drawing/2014/main" val="4136269434"/>
                    </a:ext>
                  </a:extLst>
                </a:gridCol>
                <a:gridCol w="1550364">
                  <a:extLst>
                    <a:ext uri="{9D8B030D-6E8A-4147-A177-3AD203B41FA5}">
                      <a16:colId xmlns:a16="http://schemas.microsoft.com/office/drawing/2014/main" val="4183082413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Proceso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547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32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33100 Productos De Papel Y Carton 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  95,847.05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95,847.05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69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34400 Llantas Y Camaras De Aire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644,293.00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644,293.00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39100 Elementos De Limpieza Y Aseo Personal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    2,974.65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470,316.00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473,290.65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2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39200 Utiles De Esritorio, Oficina  Y Enseñanza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261,343.76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671,032.44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932,376.20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39600 Otros Repuestos Y Accesorios Menores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  45,410.00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274,186.00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319,596.00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3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405,575.46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2,059,827.44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2,465,402.90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833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405,575.46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2,059,827.44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2,465,402.90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61967"/>
                  </a:ext>
                </a:extLst>
              </a:tr>
            </a:tbl>
          </a:graphicData>
        </a:graphic>
      </p:graphicFrame>
      <p:sp>
        <p:nvSpPr>
          <p:cNvPr id="6" name="Flecha a la derecha con muesca 5"/>
          <p:cNvSpPr/>
          <p:nvPr/>
        </p:nvSpPr>
        <p:spPr>
          <a:xfrm>
            <a:off x="404858" y="4581128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115491" y="4545994"/>
            <a:ext cx="6865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O/C No.-60-1-53-2746-2024/ </a:t>
            </a:r>
            <a:r>
              <a:rPr lang="es-MX" dirty="0"/>
              <a:t>O/C No.-</a:t>
            </a:r>
            <a:r>
              <a:rPr lang="es-MX" dirty="0" smtClean="0"/>
              <a:t>60-1-53-2727-2024/</a:t>
            </a:r>
            <a:r>
              <a:rPr lang="es-MX" dirty="0"/>
              <a:t> O/C No.-</a:t>
            </a:r>
            <a:r>
              <a:rPr lang="es-MX" dirty="0" smtClean="0"/>
              <a:t>60-1-53-2747-2024</a:t>
            </a:r>
            <a:r>
              <a:rPr lang="es-MX" dirty="0"/>
              <a:t>/</a:t>
            </a:r>
          </a:p>
        </p:txBody>
      </p:sp>
      <p:sp>
        <p:nvSpPr>
          <p:cNvPr id="8" name="Flecha a la derecha con muesca 7"/>
          <p:cNvSpPr/>
          <p:nvPr/>
        </p:nvSpPr>
        <p:spPr>
          <a:xfrm>
            <a:off x="404858" y="5517232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113358" y="5480288"/>
            <a:ext cx="6865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 Solicito un compra fuera del catalogo electrónico por algunos insumos que no estaban disponibles.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09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-315416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</a:t>
            </a:r>
            <a:r>
              <a:rPr lang="es-HN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300: Materiales y </a:t>
            </a:r>
            <a:r>
              <a:rPr lang="es-HN" sz="2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suministros</a:t>
            </a:r>
            <a:endParaRPr lang="es-HN" dirty="0"/>
          </a:p>
        </p:txBody>
      </p:sp>
      <p:sp>
        <p:nvSpPr>
          <p:cNvPr id="4" name="CuadroTexto 3"/>
          <p:cNvSpPr txBox="1"/>
          <p:nvPr/>
        </p:nvSpPr>
        <p:spPr>
          <a:xfrm>
            <a:off x="3491880" y="170080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Compra Menor Grupo 300 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38284"/>
              </p:ext>
            </p:extLst>
          </p:nvPr>
        </p:nvGraphicFramePr>
        <p:xfrm>
          <a:off x="467544" y="2348880"/>
          <a:ext cx="8496946" cy="1828800"/>
        </p:xfrm>
        <a:graphic>
          <a:graphicData uri="http://schemas.openxmlformats.org/drawingml/2006/table">
            <a:tbl>
              <a:tblPr/>
              <a:tblGrid>
                <a:gridCol w="3918926">
                  <a:extLst>
                    <a:ext uri="{9D8B030D-6E8A-4147-A177-3AD203B41FA5}">
                      <a16:colId xmlns:a16="http://schemas.microsoft.com/office/drawing/2014/main" val="20142777"/>
                    </a:ext>
                  </a:extLst>
                </a:gridCol>
                <a:gridCol w="1799144">
                  <a:extLst>
                    <a:ext uri="{9D8B030D-6E8A-4147-A177-3AD203B41FA5}">
                      <a16:colId xmlns:a16="http://schemas.microsoft.com/office/drawing/2014/main" val="3082757869"/>
                    </a:ext>
                  </a:extLst>
                </a:gridCol>
                <a:gridCol w="1389438">
                  <a:extLst>
                    <a:ext uri="{9D8B030D-6E8A-4147-A177-3AD203B41FA5}">
                      <a16:colId xmlns:a16="http://schemas.microsoft.com/office/drawing/2014/main" val="2001081953"/>
                    </a:ext>
                  </a:extLst>
                </a:gridCol>
                <a:gridCol w="1389438">
                  <a:extLst>
                    <a:ext uri="{9D8B030D-6E8A-4147-A177-3AD203B41FA5}">
                      <a16:colId xmlns:a16="http://schemas.microsoft.com/office/drawing/2014/main" val="218581772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Proceso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15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90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35650 Aceites Y Grasas Lubricantes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38,400.00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38,400.00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67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39300 </a:t>
                      </a: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Útiles 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 Materiales Eléctricos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223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39530 Material Medico Quirurgico Menor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48,000.00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48,000.00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3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39600 Otros Repuestos Y Accesorios Menores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446,900.00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446,900.00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    1,024.65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543,300.00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544,324.65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7509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1,024.65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543,300.00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544,324.65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7150"/>
                  </a:ext>
                </a:extLst>
              </a:tr>
            </a:tbl>
          </a:graphicData>
        </a:graphic>
      </p:graphicFrame>
      <p:sp>
        <p:nvSpPr>
          <p:cNvPr id="6" name="Flecha a la derecha con muesca 5"/>
          <p:cNvSpPr/>
          <p:nvPr/>
        </p:nvSpPr>
        <p:spPr>
          <a:xfrm>
            <a:off x="404858" y="4581128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115491" y="4545994"/>
            <a:ext cx="6865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Proceso Aprobado de Material medico Quirúrgico y materiales eléctricos</a:t>
            </a:r>
            <a:endParaRPr lang="es-MX" dirty="0"/>
          </a:p>
        </p:txBody>
      </p:sp>
      <p:sp>
        <p:nvSpPr>
          <p:cNvPr id="8" name="Flecha a la derecha con muesca 7"/>
          <p:cNvSpPr/>
          <p:nvPr/>
        </p:nvSpPr>
        <p:spPr>
          <a:xfrm>
            <a:off x="404858" y="5272608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100768" y="5231958"/>
            <a:ext cx="69357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Aceite y grasas lubricantes en revisión y cotización por técnico de compras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6808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-315416"/>
            <a:ext cx="8229600" cy="1143000"/>
          </a:xfrm>
        </p:spPr>
        <p:txBody>
          <a:bodyPr/>
          <a:lstStyle/>
          <a:p>
            <a:pPr algn="ctr"/>
            <a:r>
              <a:rPr lang="es-HN" sz="3200" dirty="0">
                <a:solidFill>
                  <a:prstClr val="white"/>
                </a:solidFill>
              </a:rPr>
              <a:t> </a:t>
            </a:r>
            <a:r>
              <a:rPr lang="es-HN" sz="24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300: Materiales y </a:t>
            </a:r>
            <a:r>
              <a:rPr lang="es-HN" sz="2400" b="1" u="sng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suministros</a:t>
            </a:r>
            <a:endParaRPr lang="es-HN" dirty="0"/>
          </a:p>
        </p:txBody>
      </p:sp>
      <p:sp>
        <p:nvSpPr>
          <p:cNvPr id="4" name="CuadroTexto 3"/>
          <p:cNvSpPr txBox="1"/>
          <p:nvPr/>
        </p:nvSpPr>
        <p:spPr>
          <a:xfrm>
            <a:off x="2890156" y="148478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Licitaciones Grupo 300 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44830"/>
              </p:ext>
            </p:extLst>
          </p:nvPr>
        </p:nvGraphicFramePr>
        <p:xfrm>
          <a:off x="365885" y="2060848"/>
          <a:ext cx="8748465" cy="2072640"/>
        </p:xfrm>
        <a:graphic>
          <a:graphicData uri="http://schemas.openxmlformats.org/drawingml/2006/table">
            <a:tbl>
              <a:tblPr/>
              <a:tblGrid>
                <a:gridCol w="3444708">
                  <a:extLst>
                    <a:ext uri="{9D8B030D-6E8A-4147-A177-3AD203B41FA5}">
                      <a16:colId xmlns:a16="http://schemas.microsoft.com/office/drawing/2014/main" val="599467775"/>
                    </a:ext>
                  </a:extLst>
                </a:gridCol>
                <a:gridCol w="1840823">
                  <a:extLst>
                    <a:ext uri="{9D8B030D-6E8A-4147-A177-3AD203B41FA5}">
                      <a16:colId xmlns:a16="http://schemas.microsoft.com/office/drawing/2014/main" val="2925481486"/>
                    </a:ext>
                  </a:extLst>
                </a:gridCol>
                <a:gridCol w="1731467">
                  <a:extLst>
                    <a:ext uri="{9D8B030D-6E8A-4147-A177-3AD203B41FA5}">
                      <a16:colId xmlns:a16="http://schemas.microsoft.com/office/drawing/2014/main" val="52860048"/>
                    </a:ext>
                  </a:extLst>
                </a:gridCol>
                <a:gridCol w="1731467">
                  <a:extLst>
                    <a:ext uri="{9D8B030D-6E8A-4147-A177-3AD203B41FA5}">
                      <a16:colId xmlns:a16="http://schemas.microsoft.com/office/drawing/2014/main" val="306762455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Proceso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580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670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32310 Prendas De Vestir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5,939,018.00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5,939,018.00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08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33300 Productos De Artes Graficas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3,667,000.00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3,667,000.00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34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35610 Gasolina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1,071,788.00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1,071,788.00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15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35620 Diesel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1,024,072.00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1,024,072.00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13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30000 Materiales y Suministros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     389,530.00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11,701,878.00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12,091,408.00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221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389,530.00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11,701,878.00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-L   12,091,408.00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670"/>
                  </a:ext>
                </a:extLst>
              </a:tr>
            </a:tbl>
          </a:graphicData>
        </a:graphic>
      </p:graphicFrame>
      <p:sp>
        <p:nvSpPr>
          <p:cNvPr id="6" name="Flecha a la derecha con muesca 5"/>
          <p:cNvSpPr/>
          <p:nvPr/>
        </p:nvSpPr>
        <p:spPr>
          <a:xfrm>
            <a:off x="395536" y="4725144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195736" y="4725144"/>
            <a:ext cx="68655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Prendas de vestir fecha de apertura de ofertas el miércoles 10 de abril</a:t>
            </a:r>
            <a:endParaRPr lang="es-MX" dirty="0"/>
          </a:p>
        </p:txBody>
      </p:sp>
      <p:sp>
        <p:nvSpPr>
          <p:cNvPr id="8" name="Flecha a la derecha con muesca 7"/>
          <p:cNvSpPr/>
          <p:nvPr/>
        </p:nvSpPr>
        <p:spPr>
          <a:xfrm>
            <a:off x="395536" y="5584689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195736" y="5544039"/>
            <a:ext cx="68655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Productos de artes gráficas esta en proceso de cotización con el ENAG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1189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4087" y="-2434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HN" sz="28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</a:rPr>
              <a:t>Grupo 400: Bienes capitalizables</a:t>
            </a:r>
            <a:endParaRPr lang="es-HN" sz="3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60046"/>
              </p:ext>
            </p:extLst>
          </p:nvPr>
        </p:nvGraphicFramePr>
        <p:xfrm>
          <a:off x="395537" y="1556792"/>
          <a:ext cx="8568951" cy="2164080"/>
        </p:xfrm>
        <a:graphic>
          <a:graphicData uri="http://schemas.openxmlformats.org/drawingml/2006/table">
            <a:tbl>
              <a:tblPr/>
              <a:tblGrid>
                <a:gridCol w="4109023">
                  <a:extLst>
                    <a:ext uri="{9D8B030D-6E8A-4147-A177-3AD203B41FA5}">
                      <a16:colId xmlns:a16="http://schemas.microsoft.com/office/drawing/2014/main" val="662746865"/>
                    </a:ext>
                  </a:extLst>
                </a:gridCol>
                <a:gridCol w="1505117">
                  <a:extLst>
                    <a:ext uri="{9D8B030D-6E8A-4147-A177-3AD203B41FA5}">
                      <a16:colId xmlns:a16="http://schemas.microsoft.com/office/drawing/2014/main" val="1252293115"/>
                    </a:ext>
                  </a:extLst>
                </a:gridCol>
                <a:gridCol w="1738847">
                  <a:extLst>
                    <a:ext uri="{9D8B030D-6E8A-4147-A177-3AD203B41FA5}">
                      <a16:colId xmlns:a16="http://schemas.microsoft.com/office/drawing/2014/main" val="4028143686"/>
                    </a:ext>
                  </a:extLst>
                </a:gridCol>
                <a:gridCol w="1215964">
                  <a:extLst>
                    <a:ext uri="{9D8B030D-6E8A-4147-A177-3AD203B41FA5}">
                      <a16:colId xmlns:a16="http://schemas.microsoft.com/office/drawing/2014/main" val="153320397"/>
                    </a:ext>
                  </a:extLst>
                </a:gridCol>
              </a:tblGrid>
              <a:tr h="19175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Objeto de gasto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Saldo inicial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Adjudicado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Disponible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40310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42110 Muebles Varios De Oficina</a:t>
                      </a: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300,000.00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557915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42120 Equipos Varios De Oficina</a:t>
                      </a: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1,096,998.00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18475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42220 Maquinaria Y Equipo De Producción Agropecuaria Y Forestal</a:t>
                      </a: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1,500,000.00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01267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42310 Equipo De Transporte Terrestre Para Personas</a:t>
                      </a: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800,000.00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00243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42420 Equipo De Laboratorio Medico</a:t>
                      </a: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14,776,048.00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18,850,014.61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4,073,966.61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93081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42510 Equipo de Comunicación</a:t>
                      </a: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8979"/>
                  </a:ext>
                </a:extLst>
              </a:tr>
              <a:tr h="148456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42600 Equipo Para </a:t>
                      </a: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Computación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3,394,616.00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   3,218,639.01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175,976.99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1245"/>
                  </a:ext>
                </a:extLst>
              </a:tr>
              <a:tr h="15464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45100 Aplicaciones </a:t>
                      </a:r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Informáticas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4228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510,047.00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30110"/>
                  </a:ext>
                </a:extLst>
              </a:tr>
              <a:tr h="15464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Grupo 40000 Bienes Capitalizables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        22,377,709.00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22,068,653.62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       3,897,989.62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30544"/>
                  </a:ext>
                </a:extLst>
              </a:tr>
              <a:tr h="18556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Disponible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L     22,377,709.00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 22,068,653.62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-L  3,897,989.62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74588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268127" y="4211796"/>
            <a:ext cx="68655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Muebles varios e proceso de elaboración de F-01 y aprobación de O/C</a:t>
            </a:r>
          </a:p>
        </p:txBody>
      </p:sp>
      <p:sp>
        <p:nvSpPr>
          <p:cNvPr id="7" name="Flecha a la derecha con muesca 6"/>
          <p:cNvSpPr/>
          <p:nvPr/>
        </p:nvSpPr>
        <p:spPr>
          <a:xfrm>
            <a:off x="539552" y="4263632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 la derecha con muesca 7"/>
          <p:cNvSpPr/>
          <p:nvPr/>
        </p:nvSpPr>
        <p:spPr>
          <a:xfrm>
            <a:off x="539552" y="5157055"/>
            <a:ext cx="158417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268127" y="4977906"/>
            <a:ext cx="68655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Equipos varios de oficina esta en proceso de comisión evaluadora de ofertas</a:t>
            </a:r>
          </a:p>
        </p:txBody>
      </p:sp>
    </p:spTree>
    <p:extLst>
      <p:ext uri="{BB962C8B-B14F-4D97-AF65-F5344CB8AC3E}">
        <p14:creationId xmlns:p14="http://schemas.microsoft.com/office/powerpoint/2010/main" val="249990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8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6333</TotalTime>
  <Words>1534</Words>
  <Application>Microsoft Office PowerPoint</Application>
  <PresentationFormat>Presentación en pantalla (4:3)</PresentationFormat>
  <Paragraphs>423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 Math</vt:lpstr>
      <vt:lpstr>Tema de Office</vt:lpstr>
      <vt:lpstr>2_Tema de Office</vt:lpstr>
      <vt:lpstr>18_Tema de Office</vt:lpstr>
      <vt:lpstr>Presentación de PowerPoint</vt:lpstr>
      <vt:lpstr> LEY DE Grupo 100: Sueldos y Salarios CONTRATACIÓN DEL ESTADO</vt:lpstr>
      <vt:lpstr> LEY Grupo 200: Servicios no Personales CONTRATACIÓN DEL ESTADO</vt:lpstr>
      <vt:lpstr> Grupo 300: Materiales y suministros</vt:lpstr>
      <vt:lpstr> Grupo 300: Materiales y suministros</vt:lpstr>
      <vt:lpstr> Grupo 300: Materiales y suministros</vt:lpstr>
      <vt:lpstr> Grupo 300: Materiales y suministros</vt:lpstr>
      <vt:lpstr> Grupo 300: Materiales y suministros</vt:lpstr>
      <vt:lpstr>Grupo 400: Bienes capitalizables</vt:lpstr>
      <vt:lpstr>Presentación de PowerPoint</vt:lpstr>
      <vt:lpstr>Presentación de PowerPoint</vt:lpstr>
      <vt:lpstr>¡GRACIAS!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ONCAE</dc:title>
  <dc:creator>ovalladares</dc:creator>
  <cp:lastModifiedBy>Emil Josias López Miralda</cp:lastModifiedBy>
  <cp:revision>340</cp:revision>
  <dcterms:created xsi:type="dcterms:W3CDTF">2013-02-12T21:10:23Z</dcterms:created>
  <dcterms:modified xsi:type="dcterms:W3CDTF">2024-06-19T17:29:54Z</dcterms:modified>
</cp:coreProperties>
</file>