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0" r:id="rId3"/>
    <p:sldId id="261" r:id="rId4"/>
    <p:sldId id="262" r:id="rId5"/>
    <p:sldId id="264" r:id="rId6"/>
    <p:sldId id="265" r:id="rId7"/>
    <p:sldId id="286" r:id="rId8"/>
    <p:sldId id="287" r:id="rId9"/>
    <p:sldId id="270" r:id="rId10"/>
    <p:sldId id="289" r:id="rId11"/>
    <p:sldId id="288" r:id="rId12"/>
    <p:sldId id="291" r:id="rId13"/>
    <p:sldId id="292" r:id="rId14"/>
    <p:sldId id="293" r:id="rId15"/>
    <p:sldId id="294" r:id="rId16"/>
    <p:sldId id="295" r:id="rId17"/>
    <p:sldId id="276" r:id="rId18"/>
    <p:sldId id="296" r:id="rId19"/>
    <p:sldId id="297" r:id="rId20"/>
    <p:sldId id="298" r:id="rId21"/>
    <p:sldId id="280" r:id="rId22"/>
    <p:sldId id="299" r:id="rId23"/>
    <p:sldId id="300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zer2020/Rectango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Rectangode: A Reed-Solomon based bar code generator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Xinwei Zhu	Ke Chen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94025" y="1685678"/>
                <a:ext cx="8372163" cy="257578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original study of Reed and Solomon, they construct a code via a polynomial.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According to Lagrange polynomial, if there 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points, we can generate a polynomial whose indeterminate with the highest degree has a maximal degree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− 1.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94025" y="1685678"/>
                <a:ext cx="8372163" cy="2575783"/>
              </a:xfrm>
              <a:blipFill>
                <a:blip r:embed="rId2"/>
                <a:stretch>
                  <a:fillRect l="-801" t="-237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Reed-Solomon </a:t>
            </a:r>
            <a:r>
              <a:rPr lang="en-US" altLang="zh-CN" dirty="0" err="1"/>
              <a:t>code:Encoding</a:t>
            </a:r>
            <a:r>
              <a:rPr lang="en-US" altLang="zh-CN" dirty="0"/>
              <a:t> and Decoding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974F60-D335-FEE5-400E-F624F62E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79" y="3776384"/>
            <a:ext cx="3795089" cy="2575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A9EA2882-4287-3BC9-5116-C518633BB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024" y="3776384"/>
                <a:ext cx="4408235" cy="2958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 if we have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can encode the coefficients to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), 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), . . . , 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),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decoding means 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via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A9EA2882-4287-3BC9-5116-C518633BB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4" y="3776384"/>
                <a:ext cx="4408235" cy="2958048"/>
              </a:xfrm>
              <a:prstGeom prst="rect">
                <a:avLst/>
              </a:prstGeom>
              <a:blipFill>
                <a:blip r:embed="rId5"/>
                <a:stretch>
                  <a:fillRect l="-1521"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7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E9AA57-6FC5-7CB8-4BEE-04AD81CA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2" y="4314750"/>
            <a:ext cx="5802872" cy="4117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elements in the Galois field is referred to as its order. It has been proven that the order of Galois field, denoted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must be a power of a prime number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specifically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 n is a positive integer. Therefore, the Galois field is commonly represented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The Galois field used in QR codes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).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use coefficients as codewords and polynomial values as messages in this case.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 polynomial: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Multiply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bits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 the remainder using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final polynomial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equal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)∙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coefficients serve as codewords. When the receiver receives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), if the code is transferred correctly, we have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0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). 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801" t="-620" r="-2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Reed-Solomon code: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24632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Peterson–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Gorenstein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Zierler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decoder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Reed-Solomon code: Error Correction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906B5D-599D-7A30-B817-9A8339B1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99" y="2704008"/>
            <a:ext cx="4985001" cy="28848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E5C9EB49-D8A3-C2FF-F215-9E6124F4EA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024" y="2319991"/>
                <a:ext cx="3491030" cy="4921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sender sends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receiver receives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error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nary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Denote Si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assyndrome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ignore the original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l-GR" altLang="zh-CN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l-GR" altLang="zh-CN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l-GR" altLang="zh-CN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0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l-GR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matrix form is on the right.</a:t>
                </a:r>
              </a:p>
            </p:txBody>
          </p:sp>
        </mc:Choice>
        <mc:Fallback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E5C9EB49-D8A3-C2FF-F215-9E6124F4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4" y="2319991"/>
                <a:ext cx="3491030" cy="4921498"/>
              </a:xfrm>
              <a:prstGeom prst="rect">
                <a:avLst/>
              </a:prstGeom>
              <a:blipFill>
                <a:blip r:embed="rId3"/>
                <a:stretch>
                  <a:fillRect l="-2443" t="-124" r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8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Peterson–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Gorenstein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Zierler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decoder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Reed-Solomon code: Error Correction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E5C9EB49-D8A3-C2FF-F215-9E6124F4EA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024" y="2218232"/>
                <a:ext cx="9243069" cy="4921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there are v errors,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rewrite the matrix below.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the error locator polynomial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0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Expand it, and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at both sides.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E5C9EB49-D8A3-C2FF-F215-9E6124F4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4" y="2218232"/>
                <a:ext cx="9243069" cy="4921498"/>
              </a:xfrm>
              <a:prstGeom prst="rect">
                <a:avLst/>
              </a:prstGeom>
              <a:blipFill>
                <a:blip r:embed="rId2"/>
                <a:stretch>
                  <a:fillRect l="-726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1AE356F-30F3-B2B3-4CFC-C9BEEA45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236" y="2674640"/>
            <a:ext cx="5509737" cy="1943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8C6D1F-BB86-0AAC-01EF-DEF4347B6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207" y="4617908"/>
            <a:ext cx="4225320" cy="6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8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61D8970-EB18-FFCA-473F-1BD27727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8" y="4560970"/>
            <a:ext cx="6177325" cy="2132648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334352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Peterson–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Gorenstein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Zierler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decoder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Reed-Solomon code: Error Correction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E5C9EB49-D8A3-C2FF-F215-9E6124F4EA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024" y="2218232"/>
                <a:ext cx="9243069" cy="4921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get another inequation: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Sum up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0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– 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E5C9EB49-D8A3-C2FF-F215-9E6124F4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4" y="2218232"/>
                <a:ext cx="9243069" cy="4921498"/>
              </a:xfrm>
              <a:prstGeom prst="rect">
                <a:avLst/>
              </a:prstGeom>
              <a:blipFill>
                <a:blip r:embed="rId3"/>
                <a:stretch>
                  <a:fillRect l="-726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C060FF1-C921-0DF9-171F-9D9F3C924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83" y="2743140"/>
            <a:ext cx="728535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2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334352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Peterson–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Gorenstein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Zierler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decoder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Reed-Solomon code: Error Correction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E5C9EB49-D8A3-C2FF-F215-9E6124F4EA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024" y="2218232"/>
                <a:ext cx="8439911" cy="4921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j from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0 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– 1 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summarize in matrix form:</a:t>
                </a: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18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)≠0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it means an error occurred at this position.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position is found, then 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thus correcting the answer.</a:t>
                </a:r>
              </a:p>
            </p:txBody>
          </p:sp>
        </mc:Choice>
        <mc:Fallback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E5C9EB49-D8A3-C2FF-F215-9E6124F4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4" y="2218232"/>
                <a:ext cx="8439911" cy="4921498"/>
              </a:xfrm>
              <a:prstGeom prst="rect">
                <a:avLst/>
              </a:prstGeom>
              <a:blipFill>
                <a:blip r:embed="rId2"/>
                <a:stretch>
                  <a:fillRect l="-578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E3FD9FE-47B2-3669-9C49-6F67FD97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93" y="2820856"/>
            <a:ext cx="5075360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9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441BEF-9664-ADAD-BEFF-A69934DC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3" y="1963351"/>
            <a:ext cx="5189670" cy="8306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94025" y="1685678"/>
                <a:ext cx="8372163" cy="49190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introduce the singleton bound: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maximum number of possible codewords in 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block code of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minimum distance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Reed-Solomon code, the maximum number of possible codewords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+ 1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≤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minimum hamming distance of Reed-Solomon code is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so we can detect up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errors and correct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⌊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errors.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94025" y="1685678"/>
                <a:ext cx="8372163" cy="4919008"/>
              </a:xfrm>
              <a:blipFill>
                <a:blip r:embed="rId3"/>
                <a:stretch>
                  <a:fillRect l="-801" t="-620" r="-1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Reed-Solomon code: Property</a:t>
            </a:r>
          </a:p>
        </p:txBody>
      </p:sp>
    </p:spTree>
    <p:extLst>
      <p:ext uri="{BB962C8B-B14F-4D97-AF65-F5344CB8AC3E}">
        <p14:creationId xmlns:p14="http://schemas.microsoft.com/office/powerpoint/2010/main" val="27391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9757624-E86E-DD2A-02DD-52737024EDB9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C1F58C-7D63-25B5-989C-2A820917FB79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2C0C88-158E-247E-9CC2-8D3C9A6243EF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Reed-Solomon code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768FC4-6E83-FA29-5DC4-1FF770B7870F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Rectangode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267457-0B6F-B684-EB49-2301230FECDF}"/>
              </a:ext>
            </a:extLst>
          </p:cNvPr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80418" cy="4919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Rectangode consist with three parts, including the position symbols, the format information, and the data bits.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position symbols help to identify the Rectangode and locate the data. There are two symbols, one on the left-up side of the Rectangode, and the other on the right-down side of the Rectangode.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format information tells us the length of the code and the length of the additional bits for correction. It’s on the right side of the left-up symbol.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data bits are the Reed-Solomon code of the original codeword. It has a flexible code length to adjust to different types of demand.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Rectangode: Constructing</a:t>
            </a:r>
          </a:p>
        </p:txBody>
      </p:sp>
    </p:spTree>
    <p:extLst>
      <p:ext uri="{BB962C8B-B14F-4D97-AF65-F5344CB8AC3E}">
        <p14:creationId xmlns:p14="http://schemas.microsoft.com/office/powerpoint/2010/main" val="426532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80418" cy="49190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source code of this part is 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https://github.com/Gazer2020/Rectangode/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composed of the encoding part, the bit2image part, the image2bit part, and the decoding part.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The encoding part utilizes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reedsolo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help converting string to bits, using Reed-Solomon code by a flexible k to change the error-correcting code length.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The bit2image part converting the bits to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2-D array, adding some other information, such as the position symbol and an 8-bit number indicating the length of the error-correcting code. Then the matrix is transformed into an image by the PIL library.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The image2bit part converting the image back to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2-D array.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The decoding part is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reedsolo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convert bit to readable strings, with error correction on it.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Rectangode: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6665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Related Work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Reed–Solomon code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Rectangode</a:t>
            </a:r>
            <a:endParaRPr lang="zh-CN" alt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Conclusion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B7653C2-AB97-893E-1C17-917AA254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79" y="2352404"/>
            <a:ext cx="3124471" cy="2324301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80418" cy="4919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(Encoding  “My name’s Chen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I’m from SJTU.”)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Basic Ability: Figure 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Error Correction: Figure 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Flexibility: Figure 3(Parameters set as Table 1)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Rectangode: Example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92227-B821-1E80-3224-DB889E9C3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52" y="4676705"/>
            <a:ext cx="6751905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0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8C6F408-B1E7-FD76-70C4-4DAF4D6863AA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29CCD-AFDC-21CB-6CA1-EA88D173FA4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CAE208-52FE-13D9-7659-1228CB578E72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Reed-Solomon code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8EDF51-5642-ADA6-40BE-153BEED315CA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Rectangode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48BFC4-AF7D-D283-60C8-68C90E9C601F}"/>
              </a:ext>
            </a:extLst>
          </p:cNvPr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80418" cy="4919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RS codes can handle burst errors, consecutive errors that occur during transmission or storage.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utilizing Reed-Solomon codes, new barcode designs with flexible shapes can be created, enhancing their aesthetic appeal and meeting various application requirements.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00410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592880" y="2894060"/>
            <a:ext cx="8180418" cy="10698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Thanks to Prof. Fan Cheng and course assistants for your dedication to this course!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Thanks:</a:t>
            </a:r>
          </a:p>
        </p:txBody>
      </p:sp>
    </p:spTree>
    <p:extLst>
      <p:ext uri="{BB962C8B-B14F-4D97-AF65-F5344CB8AC3E}">
        <p14:creationId xmlns:p14="http://schemas.microsoft.com/office/powerpoint/2010/main" val="54049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Thanks</a:t>
            </a:r>
            <a:r>
              <a:rPr lang="zh-CN" altLang="en-US" dirty="0">
                <a:latin typeface="+mn-ea"/>
                <a:ea typeface="+mn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Reed-Solomon code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Rectangode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work is inspired from the error correction code in Cover’s textbook.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QR-code used in our daily life is an error correction code as well.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QR codes consist of black squares arranged on a white background, with data encoded in the pattern of these squares. It holds the ability of error correction by using Reed–Solomon error correction.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But can QR-code become rectangle?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BE967E-4384-D0E4-9A3E-CE2C7456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815" y="1458098"/>
            <a:ext cx="3385751" cy="33857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4C4DBA-2CCA-E848-E8F0-B0E6E39BB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6688493" y="4451830"/>
            <a:ext cx="1744346" cy="2611046"/>
          </a:xfrm>
          <a:prstGeom prst="rect">
            <a:avLst/>
          </a:prstGeom>
        </p:spPr>
      </p:pic>
      <p:sp>
        <p:nvSpPr>
          <p:cNvPr id="16" name="Oval 146">
            <a:extLst>
              <a:ext uri="{FF2B5EF4-FFF2-40B4-BE49-F238E27FC236}">
                <a16:creationId xmlns:a16="http://schemas.microsoft.com/office/drawing/2014/main" id="{16EA3E78-8E69-172D-1C29-3F7317D0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947" y="1687043"/>
            <a:ext cx="560388" cy="561975"/>
          </a:xfrm>
          <a:prstGeom prst="ellipse">
            <a:avLst/>
          </a:pr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47">
            <a:extLst>
              <a:ext uri="{FF2B5EF4-FFF2-40B4-BE49-F238E27FC236}">
                <a16:creationId xmlns:a16="http://schemas.microsoft.com/office/drawing/2014/main" id="{E63142EC-ED31-8D85-3FAA-05A241B4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472" y="1833093"/>
            <a:ext cx="88900" cy="141288"/>
          </a:xfrm>
          <a:prstGeom prst="ellipse">
            <a:avLst/>
          </a:pr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48">
            <a:extLst>
              <a:ext uri="{FF2B5EF4-FFF2-40B4-BE49-F238E27FC236}">
                <a16:creationId xmlns:a16="http://schemas.microsoft.com/office/drawing/2014/main" id="{E4588684-8473-BA45-8B81-93EDFD91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84" y="1833093"/>
            <a:ext cx="85725" cy="141288"/>
          </a:xfrm>
          <a:prstGeom prst="ellipse">
            <a:avLst/>
          </a:pr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49">
            <a:extLst>
              <a:ext uri="{FF2B5EF4-FFF2-40B4-BE49-F238E27FC236}">
                <a16:creationId xmlns:a16="http://schemas.microsoft.com/office/drawing/2014/main" id="{69648D22-31AA-4DEE-DF05-044122934CE9}"/>
              </a:ext>
            </a:extLst>
          </p:cNvPr>
          <p:cNvSpPr>
            <a:spLocks/>
          </p:cNvSpPr>
          <p:nvPr/>
        </p:nvSpPr>
        <p:spPr bwMode="auto">
          <a:xfrm>
            <a:off x="5696172" y="2064868"/>
            <a:ext cx="261938" cy="69850"/>
          </a:xfrm>
          <a:custGeom>
            <a:avLst/>
            <a:gdLst>
              <a:gd name="T0" fmla="*/ 90 w 90"/>
              <a:gd name="T1" fmla="*/ 24 h 24"/>
              <a:gd name="T2" fmla="*/ 46 w 90"/>
              <a:gd name="T3" fmla="*/ 0 h 24"/>
              <a:gd name="T4" fmla="*/ 0 w 90"/>
              <a:gd name="T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24">
                <a:moveTo>
                  <a:pt x="90" y="24"/>
                </a:moveTo>
                <a:cubicBezTo>
                  <a:pt x="81" y="9"/>
                  <a:pt x="64" y="0"/>
                  <a:pt x="46" y="0"/>
                </a:cubicBezTo>
                <a:cubicBezTo>
                  <a:pt x="27" y="0"/>
                  <a:pt x="10" y="10"/>
                  <a:pt x="0" y="24"/>
                </a:cubicBez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50">
            <a:extLst>
              <a:ext uri="{FF2B5EF4-FFF2-40B4-BE49-F238E27FC236}">
                <a16:creationId xmlns:a16="http://schemas.microsoft.com/office/drawing/2014/main" id="{38ED0B4A-341C-FEAB-F4E6-70CC47E6F502}"/>
              </a:ext>
            </a:extLst>
          </p:cNvPr>
          <p:cNvSpPr>
            <a:spLocks/>
          </p:cNvSpPr>
          <p:nvPr/>
        </p:nvSpPr>
        <p:spPr bwMode="auto">
          <a:xfrm>
            <a:off x="5713634" y="1775943"/>
            <a:ext cx="60325" cy="49213"/>
          </a:xfrm>
          <a:custGeom>
            <a:avLst/>
            <a:gdLst>
              <a:gd name="T0" fmla="*/ 0 w 21"/>
              <a:gd name="T1" fmla="*/ 0 h 17"/>
              <a:gd name="T2" fmla="*/ 21 w 21"/>
              <a:gd name="T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" h="17">
                <a:moveTo>
                  <a:pt x="0" y="0"/>
                </a:moveTo>
                <a:cubicBezTo>
                  <a:pt x="0" y="0"/>
                  <a:pt x="14" y="3"/>
                  <a:pt x="21" y="17"/>
                </a:cubicBez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51">
            <a:extLst>
              <a:ext uri="{FF2B5EF4-FFF2-40B4-BE49-F238E27FC236}">
                <a16:creationId xmlns:a16="http://schemas.microsoft.com/office/drawing/2014/main" id="{56E93ECE-0EF9-B747-3DD2-8272E91E554A}"/>
              </a:ext>
            </a:extLst>
          </p:cNvPr>
          <p:cNvSpPr>
            <a:spLocks/>
          </p:cNvSpPr>
          <p:nvPr/>
        </p:nvSpPr>
        <p:spPr bwMode="auto">
          <a:xfrm>
            <a:off x="5870797" y="1775943"/>
            <a:ext cx="61913" cy="49213"/>
          </a:xfrm>
          <a:custGeom>
            <a:avLst/>
            <a:gdLst>
              <a:gd name="T0" fmla="*/ 21 w 21"/>
              <a:gd name="T1" fmla="*/ 0 h 17"/>
              <a:gd name="T2" fmla="*/ 0 w 21"/>
              <a:gd name="T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" h="17">
                <a:moveTo>
                  <a:pt x="21" y="0"/>
                </a:moveTo>
                <a:cubicBezTo>
                  <a:pt x="21" y="0"/>
                  <a:pt x="7" y="3"/>
                  <a:pt x="0" y="17"/>
                </a:cubicBez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26">
            <a:extLst>
              <a:ext uri="{FF2B5EF4-FFF2-40B4-BE49-F238E27FC236}">
                <a16:creationId xmlns:a16="http://schemas.microsoft.com/office/drawing/2014/main" id="{B3A6E784-C173-160E-9366-39ECE859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359" y="5941235"/>
            <a:ext cx="561975" cy="561975"/>
          </a:xfrm>
          <a:prstGeom prst="ellipse">
            <a:avLst/>
          </a:pr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127">
            <a:extLst>
              <a:ext uri="{FF2B5EF4-FFF2-40B4-BE49-F238E27FC236}">
                <a16:creationId xmlns:a16="http://schemas.microsoft.com/office/drawing/2014/main" id="{77A65D17-A510-98B1-C818-F3DF56CD0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472" y="6087285"/>
            <a:ext cx="87313" cy="138113"/>
          </a:xfrm>
          <a:prstGeom prst="ellipse">
            <a:avLst/>
          </a:pr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28">
            <a:extLst>
              <a:ext uri="{FF2B5EF4-FFF2-40B4-BE49-F238E27FC236}">
                <a16:creationId xmlns:a16="http://schemas.microsoft.com/office/drawing/2014/main" id="{4D8532AF-CC09-57A4-0A1C-53EF696B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84" y="6087285"/>
            <a:ext cx="84138" cy="138113"/>
          </a:xfrm>
          <a:prstGeom prst="ellipse">
            <a:avLst/>
          </a:pr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29">
            <a:extLst>
              <a:ext uri="{FF2B5EF4-FFF2-40B4-BE49-F238E27FC236}">
                <a16:creationId xmlns:a16="http://schemas.microsoft.com/office/drawing/2014/main" id="{ED9B1798-B287-6C4A-F3A9-1551B1B9B366}"/>
              </a:ext>
            </a:extLst>
          </p:cNvPr>
          <p:cNvSpPr>
            <a:spLocks/>
          </p:cNvSpPr>
          <p:nvPr/>
        </p:nvSpPr>
        <p:spPr bwMode="auto">
          <a:xfrm>
            <a:off x="5694584" y="6315885"/>
            <a:ext cx="263525" cy="73025"/>
          </a:xfrm>
          <a:custGeom>
            <a:avLst/>
            <a:gdLst>
              <a:gd name="T0" fmla="*/ 90 w 90"/>
              <a:gd name="T1" fmla="*/ 1 h 25"/>
              <a:gd name="T2" fmla="*/ 45 w 90"/>
              <a:gd name="T3" fmla="*/ 25 h 25"/>
              <a:gd name="T4" fmla="*/ 0 w 90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25">
                <a:moveTo>
                  <a:pt x="90" y="1"/>
                </a:moveTo>
                <a:cubicBezTo>
                  <a:pt x="81" y="15"/>
                  <a:pt x="64" y="25"/>
                  <a:pt x="45" y="25"/>
                </a:cubicBezTo>
                <a:cubicBezTo>
                  <a:pt x="27" y="25"/>
                  <a:pt x="10" y="15"/>
                  <a:pt x="0" y="0"/>
                </a:cubicBez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A2A0AFA-17DD-4687-03C7-BF81D66D23F3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301BC-D411-820B-833B-3A7909795FDC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89005D-CD89-CB80-D554-218669224DF9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Reed-Solomon code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32FBCF-A233-8E9B-9077-2C964CBC1A82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Rectangode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555759-78FA-332F-4838-8DDA5079FF21}"/>
              </a:ext>
            </a:extLst>
          </p:cNvPr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Hamming Code: An easy example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set of data bits is encoded along with additional parity bits.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the data contains an odd number of 1s, set the parity bit to 1; otherwise, if the data contains an even number of 1s, set the parity bit to 0.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Only odd-numbered bit changes can be detected. Cannot correct errors.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Hamming Code: Single Error Correcting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0C57B7-6837-C8E8-1504-DE93702A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5" y="4358278"/>
            <a:ext cx="8056477" cy="20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259593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Hamming Code: Single Error Correcting</a:t>
            </a:r>
          </a:p>
          <a:p>
            <a:pPr lvl="1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Starting from 1, label the data bits with sequential numbers from left to right: 1, 2, 3, 4, 5...</a:t>
            </a:r>
          </a:p>
          <a:p>
            <a:pPr lvl="1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Convert the positional numbers of these data bits into binary: 1, 10, 11, 100, 101, and so on.</a:t>
            </a:r>
          </a:p>
          <a:p>
            <a:pPr lvl="1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positions of the data bits that are powers of two (numbers 1, 2, 4, 8, etc., meaning their binary representation has only one 1) are the parity bits.</a:t>
            </a:r>
          </a:p>
          <a:p>
            <a:pPr lvl="1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All other positions of data bits (the binary representation of their positional numbers has at least two 1s) are the new data bits.</a:t>
            </a:r>
          </a:p>
          <a:p>
            <a:pPr lvl="1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Each data bit is included in specific two or more parity bits.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0C57B7-6837-C8E8-1504-DE93702A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5" y="4358278"/>
            <a:ext cx="8056477" cy="20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259593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Hamming Code: Single Error Correcting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check for an error in a specific bit, we need to check all the parity bits that include that bit. 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all the parity bits are correct, there is no error. However, if any of the parity bits are incorrect, the sum of their positions will identify the erroneous bit.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0C57B7-6837-C8E8-1504-DE93702A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5" y="4358278"/>
            <a:ext cx="8056477" cy="20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6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EEADE3-DB7C-4164-E04F-8F23CBE1D175}"/>
              </a:ext>
            </a:extLst>
          </p:cNvPr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2B3BFE-7FAC-9371-A8AC-6BDCA8A02C62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02613D-1636-F136-BD9E-01743366585C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Reed-Solomon code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21E710-48C0-91D4-63B3-37B19C9150C6}"/>
              </a:ext>
            </a:extLst>
          </p:cNvPr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Rectangode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326C2E-4117-3CEA-76CF-F210A23744CF}"/>
              </a:ext>
            </a:extLst>
          </p:cNvPr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1287</TotalTime>
  <Words>1451</Words>
  <Application>Microsoft Office PowerPoint</Application>
  <PresentationFormat>全屏显示(4:3)</PresentationFormat>
  <Paragraphs>159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Rectangode: A Reed-Solomon based bar code generator</vt:lpstr>
      <vt:lpstr>目录 Contents</vt:lpstr>
      <vt:lpstr>目录 Contents</vt:lpstr>
      <vt:lpstr>Introduction</vt:lpstr>
      <vt:lpstr>目录 Contents</vt:lpstr>
      <vt:lpstr>Related Work</vt:lpstr>
      <vt:lpstr>Related Work</vt:lpstr>
      <vt:lpstr>Related Work</vt:lpstr>
      <vt:lpstr>目录 Contents</vt:lpstr>
      <vt:lpstr>Reed-Solomon code:Encoding and Decoding</vt:lpstr>
      <vt:lpstr>Reed-Solomon code: Error Detection</vt:lpstr>
      <vt:lpstr>Reed-Solomon code: Error Correction</vt:lpstr>
      <vt:lpstr>Reed-Solomon code: Error Correction</vt:lpstr>
      <vt:lpstr>Reed-Solomon code: Error Correction</vt:lpstr>
      <vt:lpstr>Reed-Solomon code: Error Correction</vt:lpstr>
      <vt:lpstr>Reed-Solomon code: Property</vt:lpstr>
      <vt:lpstr>目录 Contents</vt:lpstr>
      <vt:lpstr>Rectangode: Constructing</vt:lpstr>
      <vt:lpstr>Rectangode: Implementation</vt:lpstr>
      <vt:lpstr>Rectangode: Example</vt:lpstr>
      <vt:lpstr>目录 Contents</vt:lpstr>
      <vt:lpstr>Conclusion</vt:lpstr>
      <vt:lpstr>Thanks: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陈 可</cp:lastModifiedBy>
  <cp:revision>52</cp:revision>
  <dcterms:created xsi:type="dcterms:W3CDTF">2016-04-20T02:59:17Z</dcterms:created>
  <dcterms:modified xsi:type="dcterms:W3CDTF">2023-05-26T14:03:35Z</dcterms:modified>
</cp:coreProperties>
</file>