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30"/>
  </p:notesMasterIdLst>
  <p:handoutMasterIdLst>
    <p:handoutMasterId r:id="rId31"/>
  </p:handoutMasterIdLst>
  <p:sldIdLst>
    <p:sldId id="259" r:id="rId2"/>
    <p:sldId id="260" r:id="rId3"/>
    <p:sldId id="261" r:id="rId4"/>
    <p:sldId id="262" r:id="rId5"/>
    <p:sldId id="264" r:id="rId6"/>
    <p:sldId id="265" r:id="rId7"/>
    <p:sldId id="286" r:id="rId8"/>
    <p:sldId id="287" r:id="rId9"/>
    <p:sldId id="270" r:id="rId10"/>
    <p:sldId id="288" r:id="rId11"/>
    <p:sldId id="289" r:id="rId12"/>
    <p:sldId id="267" r:id="rId13"/>
    <p:sldId id="268" r:id="rId14"/>
    <p:sldId id="269" r:id="rId15"/>
    <p:sldId id="271" r:id="rId16"/>
    <p:sldId id="272" r:id="rId17"/>
    <p:sldId id="284" r:id="rId18"/>
    <p:sldId id="273" r:id="rId19"/>
    <p:sldId id="274" r:id="rId20"/>
    <p:sldId id="275" r:id="rId21"/>
    <p:sldId id="276" r:id="rId22"/>
    <p:sldId id="277" r:id="rId23"/>
    <p:sldId id="278" r:id="rId24"/>
    <p:sldId id="279" r:id="rId25"/>
    <p:sldId id="280" r:id="rId26"/>
    <p:sldId id="281" r:id="rId27"/>
    <p:sldId id="290" r:id="rId28"/>
    <p:sldId id="282"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124" d="100"/>
          <a:sy n="124" d="100"/>
        </p:scale>
        <p:origin x="1306" y="9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a:t>标题内容</a:t>
          </a:r>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a:t>标题内容</a:t>
          </a:r>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a:t>标题内容</a:t>
          </a:r>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a:t>文字内容文字内容</a:t>
          </a:r>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a:t>文字内容文字内容</a:t>
          </a:r>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a:t>文字内容文字内容</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a:t>文字内容文字内容</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a:t>文字内容文字内容</a:t>
          </a:r>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a:t>文字内容文字内容</a:t>
          </a:r>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6749A618-6C63-4C0B-8FFC-91D74445A530}" srcId="{0D740781-D3B4-4FDF-87D8-686B0140A31D}" destId="{563461E3-9F7B-4DD1-89F7-D659D09EB4FE}" srcOrd="1" destOrd="0" parTransId="{7F84509F-3024-4C10-BFE9-7C4CAB8AEA84}" sibTransId="{59527EC6-1615-4019-B806-1D19580F4321}"/>
    <dgm:cxn modelId="{69AE542A-34A1-405D-BB6C-2227C1B77071}" type="presOf" srcId="{073E84FE-B18B-4D22-AF7B-4B184FDAA9BA}" destId="{35B04919-E45A-445B-8E33-878B767387DD}" srcOrd="0" destOrd="1" presId="urn:microsoft.com/office/officeart/2005/8/layout/list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51E5C23E-6EFB-4E98-95F3-AB7BD2A5AA3D}" srcId="{EF5D9244-B2EE-4C29-8F47-5D3CE0ACF1A7}" destId="{073E84FE-B18B-4D22-AF7B-4B184FDAA9BA}" srcOrd="1" destOrd="0" parTransId="{DBCDC834-68C5-4986-9853-F1C27B73FB99}" sibTransId="{19C117B7-F6C6-4791-9846-CE39A7B77D25}"/>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5D56F45A-6B98-4E6F-836F-E9377E96D7BE}" type="presOf" srcId="{F2EA260C-E5B1-4EB8-98B8-C73AA82A3830}" destId="{6A001656-CA27-4567-96E8-EF933E971BD3}" srcOrd="0" destOrd="0" presId="urn:microsoft.com/office/officeart/2005/8/layout/list1"/>
    <dgm:cxn modelId="{993DF85A-FEE7-46C2-97BC-DF3C996E9B7E}" type="presOf" srcId="{DAEB6F84-7DA0-4FE4-89DD-662120E27507}" destId="{D6C023B1-4119-4CE8-963E-7A50604B78B9}" srcOrd="0" destOrd="1" presId="urn:microsoft.com/office/officeart/2005/8/layout/list1"/>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00277"/>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00277"/>
        <a:ext cx="8256588" cy="1197000"/>
      </dsp:txXfrm>
    </dsp:sp>
    <dsp:sp modelId="{0906846D-B162-433A-97D0-D4044DEE67CF}">
      <dsp:nvSpPr>
        <dsp:cNvPr id="0" name=""/>
        <dsp:cNvSpPr/>
      </dsp:nvSpPr>
      <dsp:spPr>
        <a:xfrm>
          <a:off x="412829" y="19837"/>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47217"/>
        <a:ext cx="5724851" cy="506120"/>
      </dsp:txXfrm>
    </dsp:sp>
    <dsp:sp modelId="{35B04919-E45A-445B-8E33-878B767387DD}">
      <dsp:nvSpPr>
        <dsp:cNvPr id="0" name=""/>
        <dsp:cNvSpPr/>
      </dsp:nvSpPr>
      <dsp:spPr>
        <a:xfrm>
          <a:off x="0" y="188031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dsp:txBody>
      <dsp:txXfrm>
        <a:off x="0" y="1880318"/>
        <a:ext cx="8256588" cy="1197000"/>
      </dsp:txXfrm>
    </dsp:sp>
    <dsp:sp modelId="{C6732B46-C6AA-48F3-A0C4-4ACA7A63178C}">
      <dsp:nvSpPr>
        <dsp:cNvPr id="0" name=""/>
        <dsp:cNvSpPr/>
      </dsp:nvSpPr>
      <dsp:spPr>
        <a:xfrm>
          <a:off x="412829" y="159987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1627258"/>
        <a:ext cx="5724851" cy="506120"/>
      </dsp:txXfrm>
    </dsp:sp>
    <dsp:sp modelId="{6A001656-CA27-4567-96E8-EF933E971BD3}">
      <dsp:nvSpPr>
        <dsp:cNvPr id="0" name=""/>
        <dsp:cNvSpPr/>
      </dsp:nvSpPr>
      <dsp:spPr>
        <a:xfrm>
          <a:off x="0" y="346035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460358"/>
        <a:ext cx="8256588" cy="1197000"/>
      </dsp:txXfrm>
    </dsp:sp>
    <dsp:sp modelId="{04F6827F-281B-42C5-A9D8-0CB3AAB5A08B}">
      <dsp:nvSpPr>
        <dsp:cNvPr id="0" name=""/>
        <dsp:cNvSpPr/>
      </dsp:nvSpPr>
      <dsp:spPr>
        <a:xfrm>
          <a:off x="412829" y="317991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3207298"/>
        <a:ext cx="572485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2023/5/26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2023/5/26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emf"/><Relationship Id="rId1" Type="http://schemas.openxmlformats.org/officeDocument/2006/relationships/slideLayout" Target="../slideLayouts/slideLayout9.xml"/><Relationship Id="rId6" Type="http://schemas.openxmlformats.org/officeDocument/2006/relationships/image" Target="../media/image22.emf"/><Relationship Id="rId5" Type="http://schemas.openxmlformats.org/officeDocument/2006/relationships/image" Target="../media/image21.jpg"/><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Rectangode: A Reed-Solomon based bar code generator</a:t>
            </a:r>
            <a:endParaRPr lang="zh-CN" altLang="en-US" sz="2400" dirty="0"/>
          </a:p>
        </p:txBody>
      </p:sp>
      <p:sp>
        <p:nvSpPr>
          <p:cNvPr id="5" name="副标题 4"/>
          <p:cNvSpPr>
            <a:spLocks noGrp="1"/>
          </p:cNvSpPr>
          <p:nvPr>
            <p:ph type="subTitle" idx="1"/>
          </p:nvPr>
        </p:nvSpPr>
        <p:spPr/>
        <p:txBody>
          <a:bodyPr/>
          <a:lstStyle/>
          <a:p>
            <a:r>
              <a:rPr lang="en-US" altLang="zh-CN" dirty="0"/>
              <a:t>Xinwei Zhu	Ke Chen</a:t>
            </a:r>
          </a:p>
        </p:txBody>
      </p:sp>
      <p:sp>
        <p:nvSpPr>
          <p:cNvPr id="6" name="文本占位符 5"/>
          <p:cNvSpPr>
            <a:spLocks noGrp="1"/>
          </p:cNvSpPr>
          <p:nvPr>
            <p:ph type="body" sz="quarter" idx="10"/>
          </p:nvPr>
        </p:nvSpPr>
        <p:spPr/>
        <p:txBody>
          <a:bodyPr/>
          <a:lstStyle/>
          <a:p>
            <a:r>
              <a:rPr lang="en-US" altLang="zh-CN" dirty="0"/>
              <a:t>2023</a:t>
            </a:r>
            <a:r>
              <a:rPr lang="zh-CN" altLang="en-US" dirty="0"/>
              <a:t>年</a:t>
            </a:r>
            <a:r>
              <a:rPr lang="en-US" altLang="zh-CN" dirty="0"/>
              <a:t>5</a:t>
            </a:r>
            <a:r>
              <a:rPr lang="zh-CN" altLang="en-US" dirty="0"/>
              <a:t>月</a:t>
            </a: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sz="quarter" idx="10"/>
              </p:nvPr>
            </p:nvSpPr>
            <p:spPr/>
            <p:txBody>
              <a:bodyPr>
                <a:normAutofit/>
              </a:bodyPr>
              <a:lstStyle/>
              <a:p>
                <a:r>
                  <a:rPr lang="en-US" altLang="zh-CN" dirty="0">
                    <a:latin typeface="Arial" panose="020B0604020202020204" pitchFamily="34" charset="0"/>
                    <a:cs typeface="Arial" panose="020B0604020202020204" pitchFamily="34" charset="0"/>
                  </a:rPr>
                  <a:t>In the original study of Reed and Solomon, they construct a code via a polynomial.</a:t>
                </a:r>
              </a:p>
              <a:p>
                <a:r>
                  <a:rPr lang="en-US" altLang="zh-CN" dirty="0">
                    <a:latin typeface="Arial" panose="020B0604020202020204" pitchFamily="34" charset="0"/>
                    <a:cs typeface="Arial" panose="020B0604020202020204" pitchFamily="34" charset="0"/>
                  </a:rPr>
                  <a:t>According to Lagrange polynomial, if there are </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𝑘</m:t>
                    </m:r>
                  </m:oMath>
                </a14:m>
                <a:r>
                  <a:rPr lang="en-US" altLang="zh-CN" dirty="0">
                    <a:latin typeface="Arial" panose="020B0604020202020204" pitchFamily="34" charset="0"/>
                    <a:cs typeface="Arial" panose="020B0604020202020204" pitchFamily="34" charset="0"/>
                  </a:rPr>
                  <a:t> points, we can generate a polynomial whose indeterminate with the highest degree has a maximal degree of </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𝑘</m:t>
                    </m:r>
                    <m:r>
                      <a:rPr lang="en-US" altLang="zh-CN" i="1" dirty="0" smtClean="0">
                        <a:latin typeface="Cambria Math" panose="02040503050406030204" pitchFamily="18" charset="0"/>
                        <a:cs typeface="Arial" panose="020B0604020202020204" pitchFamily="34" charset="0"/>
                      </a:rPr>
                      <m:t> − 1.</m:t>
                    </m:r>
                  </m:oMath>
                </a14:m>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So if we have coefficients </a:t>
                </a:r>
                <a14:m>
                  <m:oMath xmlns:m="http://schemas.openxmlformats.org/officeDocument/2006/math">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𝑎</m:t>
                        </m:r>
                      </m:e>
                      <m:sub>
                        <m:r>
                          <a:rPr lang="en-US" altLang="zh-CN" i="1" dirty="0" smtClean="0">
                            <a:latin typeface="Cambria Math" panose="02040503050406030204" pitchFamily="18" charset="0"/>
                            <a:cs typeface="Arial" panose="020B0604020202020204" pitchFamily="34" charset="0"/>
                          </a:rPr>
                          <m:t>0</m:t>
                        </m:r>
                      </m:sub>
                    </m:sSub>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a:latin typeface="Cambria Math" panose="02040503050406030204" pitchFamily="18" charset="0"/>
                            <a:cs typeface="Arial" panose="020B0604020202020204" pitchFamily="34" charset="0"/>
                          </a:rPr>
                          <m:t>𝑎</m:t>
                        </m:r>
                      </m:e>
                      <m:sub>
                        <m:r>
                          <a:rPr lang="en-US" altLang="zh-CN" i="1" dirty="0">
                            <a:latin typeface="Cambria Math" panose="02040503050406030204" pitchFamily="18" charset="0"/>
                            <a:cs typeface="Arial" panose="020B0604020202020204" pitchFamily="34" charset="0"/>
                          </a:rPr>
                          <m:t>1</m:t>
                        </m:r>
                      </m:sub>
                    </m:sSub>
                    <m:r>
                      <a:rPr lang="en-US" altLang="zh-CN" i="1" dirty="0">
                        <a:latin typeface="Cambria Math" panose="02040503050406030204" pitchFamily="18" charset="0"/>
                        <a:cs typeface="Arial" panose="020B0604020202020204" pitchFamily="34" charset="0"/>
                      </a:rPr>
                      <m:t>, . . . ,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a:latin typeface="Cambria Math" panose="02040503050406030204" pitchFamily="18" charset="0"/>
                            <a:cs typeface="Arial" panose="020B0604020202020204" pitchFamily="34" charset="0"/>
                          </a:rPr>
                          <m:t>𝑎</m:t>
                        </m:r>
                      </m:e>
                      <m:sub>
                        <m:r>
                          <a:rPr lang="en-US" altLang="zh-CN" b="0" i="1" dirty="0" smtClean="0">
                            <a:latin typeface="Cambria Math" panose="02040503050406030204" pitchFamily="18" charset="0"/>
                            <a:cs typeface="Arial" panose="020B0604020202020204" pitchFamily="34" charset="0"/>
                          </a:rPr>
                          <m:t>𝑘</m:t>
                        </m:r>
                        <m:r>
                          <a:rPr lang="en-US" altLang="zh-CN" b="0" i="1" dirty="0" smtClean="0">
                            <a:latin typeface="Cambria Math" panose="02040503050406030204" pitchFamily="18" charset="0"/>
                            <a:cs typeface="Arial" panose="020B0604020202020204" pitchFamily="34" charset="0"/>
                          </a:rPr>
                          <m:t>−1</m:t>
                        </m:r>
                      </m:sub>
                    </m:sSub>
                    <m:r>
                      <a:rPr lang="en-US" altLang="zh-CN" i="1" dirty="0">
                        <a:latin typeface="Cambria Math" panose="02040503050406030204" pitchFamily="18" charset="0"/>
                        <a:cs typeface="Arial" panose="020B0604020202020204" pitchFamily="34" charset="0"/>
                      </a:rPr>
                      <m:t> </m:t>
                    </m:r>
                  </m:oMath>
                </a14:m>
                <a:r>
                  <a:rPr lang="en-US" altLang="zh-CN" dirty="0">
                    <a:latin typeface="Arial" panose="020B0604020202020204" pitchFamily="34" charset="0"/>
                    <a:cs typeface="Arial" panose="020B0604020202020204" pitchFamily="34" charset="0"/>
                  </a:rPr>
                  <a:t>and variables </a:t>
                </a:r>
                <a14:m>
                  <m:oMath xmlns:m="http://schemas.openxmlformats.org/officeDocument/2006/math">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0</m:t>
                        </m:r>
                      </m:sub>
                    </m:sSub>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1</m:t>
                        </m:r>
                      </m:sub>
                    </m:sSub>
                    <m:r>
                      <a:rPr lang="en-US" altLang="zh-CN" i="1" dirty="0" smtClean="0">
                        <a:latin typeface="Cambria Math" panose="02040503050406030204" pitchFamily="18" charset="0"/>
                        <a:cs typeface="Arial" panose="020B0604020202020204" pitchFamily="34" charset="0"/>
                      </a:rPr>
                      <m:t>, . . . ,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𝑘</m:t>
                        </m:r>
                        <m:r>
                          <a:rPr lang="en-US" altLang="zh-CN" b="0" i="1" dirty="0" smtClean="0">
                            <a:latin typeface="Cambria Math" panose="02040503050406030204" pitchFamily="18" charset="0"/>
                            <a:cs typeface="Arial" panose="020B0604020202020204" pitchFamily="34" charset="0"/>
                          </a:rPr>
                          <m:t>−1</m:t>
                        </m:r>
                      </m:sub>
                    </m:sSub>
                  </m:oMath>
                </a14:m>
                <a:r>
                  <a:rPr lang="en-US" altLang="zh-CN" dirty="0">
                    <a:latin typeface="Arial" panose="020B0604020202020204" pitchFamily="34" charset="0"/>
                    <a:cs typeface="Arial" panose="020B0604020202020204" pitchFamily="34" charset="0"/>
                  </a:rPr>
                  <a:t>, we can encode the coefficients to </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𝑓</m:t>
                    </m:r>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0</m:t>
                        </m:r>
                      </m:sub>
                    </m:sSub>
                    <m:r>
                      <a:rPr lang="en-US" altLang="zh-CN" i="1" dirty="0" smtClean="0">
                        <a:latin typeface="Cambria Math" panose="02040503050406030204" pitchFamily="18" charset="0"/>
                        <a:cs typeface="Arial" panose="020B0604020202020204" pitchFamily="34" charset="0"/>
                      </a:rPr>
                      <m:t>), </m:t>
                    </m:r>
                    <m:r>
                      <a:rPr lang="en-US" altLang="zh-CN" i="1" dirty="0" smtClean="0">
                        <a:latin typeface="Cambria Math" panose="02040503050406030204" pitchFamily="18" charset="0"/>
                        <a:cs typeface="Arial" panose="020B0604020202020204" pitchFamily="34" charset="0"/>
                      </a:rPr>
                      <m:t>𝑓</m:t>
                    </m:r>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1</m:t>
                        </m:r>
                      </m:sub>
                    </m:sSub>
                    <m:r>
                      <a:rPr lang="en-US" altLang="zh-CN" i="1" dirty="0" smtClean="0">
                        <a:latin typeface="Cambria Math" panose="02040503050406030204" pitchFamily="18" charset="0"/>
                        <a:cs typeface="Arial" panose="020B0604020202020204" pitchFamily="34" charset="0"/>
                      </a:rPr>
                      <m:t>), . . . , </m:t>
                    </m:r>
                    <m:r>
                      <a:rPr lang="en-US" altLang="zh-CN" i="1" dirty="0" smtClean="0">
                        <a:latin typeface="Cambria Math" panose="02040503050406030204" pitchFamily="18" charset="0"/>
                        <a:cs typeface="Arial" panose="020B0604020202020204" pitchFamily="34" charset="0"/>
                      </a:rPr>
                      <m:t>𝑓</m:t>
                    </m:r>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𝑥</m:t>
                        </m:r>
                      </m:e>
                      <m:sub>
                        <m:r>
                          <a:rPr lang="en-US" altLang="zh-CN" i="1" dirty="0" smtClean="0">
                            <a:latin typeface="Cambria Math" panose="02040503050406030204" pitchFamily="18" charset="0"/>
                            <a:cs typeface="Arial" panose="020B0604020202020204" pitchFamily="34" charset="0"/>
                          </a:rPr>
                          <m:t>𝑘</m:t>
                        </m:r>
                        <m:r>
                          <a:rPr lang="en-US" altLang="zh-CN" b="0" i="1" dirty="0" smtClean="0">
                            <a:latin typeface="Cambria Math" panose="02040503050406030204" pitchFamily="18" charset="0"/>
                            <a:cs typeface="Arial" panose="020B0604020202020204" pitchFamily="34" charset="0"/>
                          </a:rPr>
                          <m:t>−1</m:t>
                        </m:r>
                      </m:sub>
                    </m:sSub>
                    <m:r>
                      <a:rPr lang="en-US" altLang="zh-CN" i="1" dirty="0" smtClean="0">
                        <a:latin typeface="Cambria Math" panose="02040503050406030204" pitchFamily="18" charset="0"/>
                        <a:cs typeface="Arial" panose="020B0604020202020204" pitchFamily="34" charset="0"/>
                      </a:rPr>
                      <m:t>), </m:t>
                    </m:r>
                  </m:oMath>
                </a14:m>
                <a:r>
                  <a:rPr lang="en-US" altLang="zh-CN" dirty="0">
                    <a:latin typeface="Arial" panose="020B0604020202020204" pitchFamily="34" charset="0"/>
                    <a:cs typeface="Arial" panose="020B0604020202020204" pitchFamily="34" charset="0"/>
                  </a:rPr>
                  <a:t>and decoding means getting </a:t>
                </a:r>
                <a14:m>
                  <m:oMath xmlns:m="http://schemas.openxmlformats.org/officeDocument/2006/math">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𝑎</m:t>
                        </m:r>
                      </m:e>
                      <m:sub>
                        <m:r>
                          <a:rPr lang="en-US" altLang="zh-CN" i="1" dirty="0" smtClean="0">
                            <a:latin typeface="Cambria Math" panose="02040503050406030204" pitchFamily="18" charset="0"/>
                            <a:cs typeface="Arial" panose="020B0604020202020204" pitchFamily="34" charset="0"/>
                          </a:rPr>
                          <m:t>0</m:t>
                        </m:r>
                      </m:sub>
                    </m:sSub>
                    <m:r>
                      <a:rPr lang="en-US" altLang="zh-CN" i="1" dirty="0" smtClean="0">
                        <a:latin typeface="Cambria Math" panose="02040503050406030204" pitchFamily="18" charset="0"/>
                        <a:cs typeface="Arial" panose="020B0604020202020204" pitchFamily="34" charset="0"/>
                      </a:rPr>
                      <m:t>,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𝑎</m:t>
                        </m:r>
                      </m:e>
                      <m:sub>
                        <m:r>
                          <a:rPr lang="en-US" altLang="zh-CN" i="1" dirty="0" smtClean="0">
                            <a:latin typeface="Cambria Math" panose="02040503050406030204" pitchFamily="18" charset="0"/>
                            <a:cs typeface="Arial" panose="020B0604020202020204" pitchFamily="34" charset="0"/>
                          </a:rPr>
                          <m:t>1</m:t>
                        </m:r>
                      </m:sub>
                    </m:sSub>
                    <m:r>
                      <a:rPr lang="en-US" altLang="zh-CN" i="1" dirty="0" smtClean="0">
                        <a:latin typeface="Cambria Math" panose="02040503050406030204" pitchFamily="18" charset="0"/>
                        <a:cs typeface="Arial" panose="020B0604020202020204" pitchFamily="34" charset="0"/>
                      </a:rPr>
                      <m:t>, . . . , </m:t>
                    </m:r>
                    <m:sSub>
                      <m:sSubPr>
                        <m:ctrlPr>
                          <a:rPr lang="en-US" altLang="zh-CN" b="0"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𝑎</m:t>
                        </m:r>
                      </m:e>
                      <m:sub>
                        <m:r>
                          <a:rPr lang="en-US" altLang="zh-CN" i="1" dirty="0" smtClean="0">
                            <a:latin typeface="Cambria Math" panose="02040503050406030204" pitchFamily="18" charset="0"/>
                            <a:cs typeface="Arial" panose="020B0604020202020204" pitchFamily="34" charset="0"/>
                          </a:rPr>
                          <m:t>𝑘</m:t>
                        </m:r>
                        <m:r>
                          <a:rPr lang="en-US" altLang="zh-CN" b="0" i="1" dirty="0" smtClean="0">
                            <a:latin typeface="Cambria Math" panose="02040503050406030204" pitchFamily="18" charset="0"/>
                            <a:cs typeface="Arial" panose="020B0604020202020204" pitchFamily="34" charset="0"/>
                          </a:rPr>
                          <m:t>−1</m:t>
                        </m:r>
                      </m:sub>
                    </m:sSub>
                    <m:r>
                      <a:rPr lang="en-US" altLang="zh-CN" i="1" dirty="0" smtClean="0">
                        <a:latin typeface="Cambria Math" panose="02040503050406030204" pitchFamily="18" charset="0"/>
                        <a:cs typeface="Arial" panose="020B0604020202020204" pitchFamily="34" charset="0"/>
                      </a:rPr>
                      <m:t> </m:t>
                    </m:r>
                  </m:oMath>
                </a14:m>
                <a:r>
                  <a:rPr lang="en-US" altLang="zh-CN" dirty="0">
                    <a:latin typeface="Arial" panose="020B0604020202020204" pitchFamily="34" charset="0"/>
                    <a:cs typeface="Arial" panose="020B0604020202020204" pitchFamily="34" charset="0"/>
                  </a:rPr>
                  <a:t>via variables </a:t>
                </a:r>
                <a14:m>
                  <m:oMath xmlns:m="http://schemas.openxmlformats.org/officeDocument/2006/math">
                    <m:sSub>
                      <m:sSubPr>
                        <m:ctrlPr>
                          <a:rPr lang="en-US" altLang="zh-CN" i="1" dirty="0">
                            <a:latin typeface="Cambria Math" panose="02040503050406030204" pitchFamily="18" charset="0"/>
                            <a:cs typeface="Arial" panose="020B0604020202020204" pitchFamily="34" charset="0"/>
                          </a:rPr>
                        </m:ctrlPr>
                      </m:sSubPr>
                      <m:e>
                        <m:r>
                          <a:rPr lang="en-US" altLang="zh-CN" i="1" dirty="0">
                            <a:latin typeface="Cambria Math" panose="02040503050406030204" pitchFamily="18" charset="0"/>
                            <a:cs typeface="Arial" panose="020B0604020202020204" pitchFamily="34" charset="0"/>
                          </a:rPr>
                          <m:t>𝑥</m:t>
                        </m:r>
                      </m:e>
                      <m:sub>
                        <m:r>
                          <a:rPr lang="en-US" altLang="zh-CN" i="1" dirty="0">
                            <a:latin typeface="Cambria Math" panose="02040503050406030204" pitchFamily="18" charset="0"/>
                            <a:cs typeface="Arial" panose="020B0604020202020204" pitchFamily="34" charset="0"/>
                          </a:rPr>
                          <m:t>0</m:t>
                        </m:r>
                      </m:sub>
                    </m:sSub>
                    <m:r>
                      <a:rPr lang="en-US" altLang="zh-CN" i="1" dirty="0">
                        <a:latin typeface="Cambria Math" panose="02040503050406030204" pitchFamily="18" charset="0"/>
                        <a:cs typeface="Arial" panose="020B0604020202020204" pitchFamily="34" charset="0"/>
                      </a:rPr>
                      <m:t>, </m:t>
                    </m:r>
                    <m:sSub>
                      <m:sSubPr>
                        <m:ctrlPr>
                          <a:rPr lang="en-US" altLang="zh-CN" i="1" dirty="0">
                            <a:latin typeface="Cambria Math" panose="02040503050406030204" pitchFamily="18" charset="0"/>
                            <a:cs typeface="Arial" panose="020B0604020202020204" pitchFamily="34" charset="0"/>
                          </a:rPr>
                        </m:ctrlPr>
                      </m:sSubPr>
                      <m:e>
                        <m:r>
                          <a:rPr lang="en-US" altLang="zh-CN" i="1" dirty="0">
                            <a:latin typeface="Cambria Math" panose="02040503050406030204" pitchFamily="18" charset="0"/>
                            <a:cs typeface="Arial" panose="020B0604020202020204" pitchFamily="34" charset="0"/>
                          </a:rPr>
                          <m:t>𝑥</m:t>
                        </m:r>
                      </m:e>
                      <m:sub>
                        <m:r>
                          <a:rPr lang="en-US" altLang="zh-CN" i="1" dirty="0">
                            <a:latin typeface="Cambria Math" panose="02040503050406030204" pitchFamily="18" charset="0"/>
                            <a:cs typeface="Arial" panose="020B0604020202020204" pitchFamily="34" charset="0"/>
                          </a:rPr>
                          <m:t>1</m:t>
                        </m:r>
                      </m:sub>
                    </m:sSub>
                    <m:r>
                      <a:rPr lang="en-US" altLang="zh-CN" i="1" dirty="0">
                        <a:latin typeface="Cambria Math" panose="02040503050406030204" pitchFamily="18" charset="0"/>
                        <a:cs typeface="Arial" panose="020B0604020202020204" pitchFamily="34" charset="0"/>
                      </a:rPr>
                      <m:t>, . . . , </m:t>
                    </m:r>
                    <m:sSub>
                      <m:sSubPr>
                        <m:ctrlPr>
                          <a:rPr lang="en-US" altLang="zh-CN" i="1" dirty="0">
                            <a:latin typeface="Cambria Math" panose="02040503050406030204" pitchFamily="18" charset="0"/>
                            <a:cs typeface="Arial" panose="020B0604020202020204" pitchFamily="34" charset="0"/>
                          </a:rPr>
                        </m:ctrlPr>
                      </m:sSubPr>
                      <m:e>
                        <m:r>
                          <a:rPr lang="en-US" altLang="zh-CN" i="1" dirty="0">
                            <a:latin typeface="Cambria Math" panose="02040503050406030204" pitchFamily="18" charset="0"/>
                            <a:cs typeface="Arial" panose="020B0604020202020204" pitchFamily="34" charset="0"/>
                          </a:rPr>
                          <m:t>𝑥</m:t>
                        </m:r>
                      </m:e>
                      <m:sub>
                        <m:r>
                          <a:rPr lang="en-US" altLang="zh-CN" i="1" dirty="0">
                            <a:latin typeface="Cambria Math" panose="02040503050406030204" pitchFamily="18" charset="0"/>
                            <a:cs typeface="Arial" panose="020B0604020202020204" pitchFamily="34" charset="0"/>
                          </a:rPr>
                          <m:t>𝑘</m:t>
                        </m:r>
                        <m:r>
                          <a:rPr lang="en-US" altLang="zh-CN" i="1" dirty="0">
                            <a:latin typeface="Cambria Math" panose="02040503050406030204" pitchFamily="18" charset="0"/>
                            <a:cs typeface="Arial" panose="020B0604020202020204" pitchFamily="34" charset="0"/>
                          </a:rPr>
                          <m:t>−1</m:t>
                        </m:r>
                      </m:sub>
                    </m:sSub>
                  </m:oMath>
                </a14:m>
                <a:r>
                  <a:rPr lang="en-US" altLang="zh-CN" dirty="0">
                    <a:latin typeface="Arial" panose="020B0604020202020204" pitchFamily="34" charset="0"/>
                    <a:cs typeface="Arial" panose="020B0604020202020204" pitchFamily="34" charset="0"/>
                  </a:rPr>
                  <a:t>.</a:t>
                </a:r>
              </a:p>
            </p:txBody>
          </p:sp>
        </mc:Choice>
        <mc:Fallback xmlns="">
          <p:sp>
            <p:nvSpPr>
              <p:cNvPr id="5" name="内容占位符 4"/>
              <p:cNvSpPr>
                <a:spLocks noGrp="1" noRot="1" noChangeAspect="1" noMove="1" noResize="1" noEditPoints="1" noAdjustHandles="1" noChangeArrowheads="1" noChangeShapeType="1" noTextEdit="1"/>
              </p:cNvSpPr>
              <p:nvPr>
                <p:ph sz="quarter" idx="10"/>
              </p:nvPr>
            </p:nvSpPr>
            <p:spPr>
              <a:blipFill>
                <a:blip r:embed="rId2"/>
                <a:stretch>
                  <a:fillRect l="-801" t="-124" r="-72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t>Reed-Solomon code</a:t>
            </a:r>
          </a:p>
        </p:txBody>
      </p:sp>
      <p:pic>
        <p:nvPicPr>
          <p:cNvPr id="4098" name="Picture 43" descr="Yes">
            <a:extLst>
              <a:ext uri="{FF2B5EF4-FFF2-40B4-BE49-F238E27FC236}">
                <a16:creationId xmlns:a16="http://schemas.microsoft.com/office/drawing/2014/main" id="{1A0E491C-1A15-9625-1688-AE96F9145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44" descr="Yes">
            <a:extLst>
              <a:ext uri="{FF2B5EF4-FFF2-40B4-BE49-F238E27FC236}">
                <a16:creationId xmlns:a16="http://schemas.microsoft.com/office/drawing/2014/main" id="{FE08F2D2-398E-EF3E-B7EF-65455EEFD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5" descr="Yes">
            <a:extLst>
              <a:ext uri="{FF2B5EF4-FFF2-40B4-BE49-F238E27FC236}">
                <a16:creationId xmlns:a16="http://schemas.microsoft.com/office/drawing/2014/main" id="{DF2D1862-B74A-0165-C3D4-6C1E132EB8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6" descr="Yes">
            <a:extLst>
              <a:ext uri="{FF2B5EF4-FFF2-40B4-BE49-F238E27FC236}">
                <a16:creationId xmlns:a16="http://schemas.microsoft.com/office/drawing/2014/main" id="{186F8EC7-D18A-5EF3-A9B1-3B824307A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47" descr="Yes">
            <a:extLst>
              <a:ext uri="{FF2B5EF4-FFF2-40B4-BE49-F238E27FC236}">
                <a16:creationId xmlns:a16="http://schemas.microsoft.com/office/drawing/2014/main" id="{F72FE40C-864A-34D9-106B-75B115C5C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48" descr="Yes">
            <a:extLst>
              <a:ext uri="{FF2B5EF4-FFF2-40B4-BE49-F238E27FC236}">
                <a16:creationId xmlns:a16="http://schemas.microsoft.com/office/drawing/2014/main" id="{D3593794-8507-820E-4526-9310A782D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49" descr="Yes">
            <a:extLst>
              <a:ext uri="{FF2B5EF4-FFF2-40B4-BE49-F238E27FC236}">
                <a16:creationId xmlns:a16="http://schemas.microsoft.com/office/drawing/2014/main" id="{513CAEFF-0360-5FEA-2E5E-E0C2799E1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50" descr="Yes">
            <a:extLst>
              <a:ext uri="{FF2B5EF4-FFF2-40B4-BE49-F238E27FC236}">
                <a16:creationId xmlns:a16="http://schemas.microsoft.com/office/drawing/2014/main" id="{406657C4-489F-1F49-FE08-A8A6FF4AE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51" descr="Yes">
            <a:extLst>
              <a:ext uri="{FF2B5EF4-FFF2-40B4-BE49-F238E27FC236}">
                <a16:creationId xmlns:a16="http://schemas.microsoft.com/office/drawing/2014/main" id="{7B218538-7B86-473F-80CC-9DC074AE3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52" descr="Yes">
            <a:extLst>
              <a:ext uri="{FF2B5EF4-FFF2-40B4-BE49-F238E27FC236}">
                <a16:creationId xmlns:a16="http://schemas.microsoft.com/office/drawing/2014/main" id="{6AF95302-27AA-BFC1-EF5D-75FFB43D2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53" descr="Yes">
            <a:extLst>
              <a:ext uri="{FF2B5EF4-FFF2-40B4-BE49-F238E27FC236}">
                <a16:creationId xmlns:a16="http://schemas.microsoft.com/office/drawing/2014/main" id="{1E15A6EC-DA7C-5627-513C-7EE4E39F0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54" descr="Yes">
            <a:extLst>
              <a:ext uri="{FF2B5EF4-FFF2-40B4-BE49-F238E27FC236}">
                <a16:creationId xmlns:a16="http://schemas.microsoft.com/office/drawing/2014/main" id="{A239BAA8-9677-C143-3705-D6C225562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55" descr="Yes">
            <a:extLst>
              <a:ext uri="{FF2B5EF4-FFF2-40B4-BE49-F238E27FC236}">
                <a16:creationId xmlns:a16="http://schemas.microsoft.com/office/drawing/2014/main" id="{C92A26EA-68D2-FE2E-9E58-8FD4C8E4C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56" descr="Yes">
            <a:extLst>
              <a:ext uri="{FF2B5EF4-FFF2-40B4-BE49-F238E27FC236}">
                <a16:creationId xmlns:a16="http://schemas.microsoft.com/office/drawing/2014/main" id="{15C4FF05-E182-5502-2E89-169B5A193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57" descr="Yes">
            <a:extLst>
              <a:ext uri="{FF2B5EF4-FFF2-40B4-BE49-F238E27FC236}">
                <a16:creationId xmlns:a16="http://schemas.microsoft.com/office/drawing/2014/main" id="{D64BE289-C4BA-8810-9638-5B5FEAC65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3" name="Picture 58" descr="Yes">
            <a:extLst>
              <a:ext uri="{FF2B5EF4-FFF2-40B4-BE49-F238E27FC236}">
                <a16:creationId xmlns:a16="http://schemas.microsoft.com/office/drawing/2014/main" id="{25B8A0AB-991C-01AB-428E-ED82C19B1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59" descr="Yes">
            <a:extLst>
              <a:ext uri="{FF2B5EF4-FFF2-40B4-BE49-F238E27FC236}">
                <a16:creationId xmlns:a16="http://schemas.microsoft.com/office/drawing/2014/main" id="{66BE562C-5600-FA0D-8FB0-1485E8FE9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5" name="Picture 60" descr="Yes">
            <a:extLst>
              <a:ext uri="{FF2B5EF4-FFF2-40B4-BE49-F238E27FC236}">
                <a16:creationId xmlns:a16="http://schemas.microsoft.com/office/drawing/2014/main" id="{0A906AFA-1305-1A62-BCCA-FFB198FE4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61" descr="Yes">
            <a:extLst>
              <a:ext uri="{FF2B5EF4-FFF2-40B4-BE49-F238E27FC236}">
                <a16:creationId xmlns:a16="http://schemas.microsoft.com/office/drawing/2014/main" id="{108A6DA7-A0D0-7A60-7BA4-242D45159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7" name="Picture 62" descr="Yes">
            <a:extLst>
              <a:ext uri="{FF2B5EF4-FFF2-40B4-BE49-F238E27FC236}">
                <a16:creationId xmlns:a16="http://schemas.microsoft.com/office/drawing/2014/main" id="{43997F83-8608-A6D0-5770-ECC008D7F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63" descr="Yes">
            <a:extLst>
              <a:ext uri="{FF2B5EF4-FFF2-40B4-BE49-F238E27FC236}">
                <a16:creationId xmlns:a16="http://schemas.microsoft.com/office/drawing/2014/main" id="{9F2776E1-9E8F-C34C-BBD8-A4649B10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9" name="Picture 64" descr="Yes">
            <a:extLst>
              <a:ext uri="{FF2B5EF4-FFF2-40B4-BE49-F238E27FC236}">
                <a16:creationId xmlns:a16="http://schemas.microsoft.com/office/drawing/2014/main" id="{85FF7407-FE7B-F1CD-F612-1E626B354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65" descr="Yes">
            <a:extLst>
              <a:ext uri="{FF2B5EF4-FFF2-40B4-BE49-F238E27FC236}">
                <a16:creationId xmlns:a16="http://schemas.microsoft.com/office/drawing/2014/main" id="{7BCEA744-5939-8068-0D64-D102B6C36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1" name="Picture 66" descr="Yes">
            <a:extLst>
              <a:ext uri="{FF2B5EF4-FFF2-40B4-BE49-F238E27FC236}">
                <a16:creationId xmlns:a16="http://schemas.microsoft.com/office/drawing/2014/main" id="{D6AC00CF-DE1D-9A78-A93F-0F63C6CD4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2" name="Picture 67" descr="Yes">
            <a:extLst>
              <a:ext uri="{FF2B5EF4-FFF2-40B4-BE49-F238E27FC236}">
                <a16:creationId xmlns:a16="http://schemas.microsoft.com/office/drawing/2014/main" id="{69CE1A43-55E2-9010-0CED-2803C25E8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3" name="Picture 68" descr="Yes">
            <a:extLst>
              <a:ext uri="{FF2B5EF4-FFF2-40B4-BE49-F238E27FC236}">
                <a16:creationId xmlns:a16="http://schemas.microsoft.com/office/drawing/2014/main" id="{DC9899E2-9EDC-2512-7312-44C788FEB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4" name="Picture 69" descr="Yes">
            <a:extLst>
              <a:ext uri="{FF2B5EF4-FFF2-40B4-BE49-F238E27FC236}">
                <a16:creationId xmlns:a16="http://schemas.microsoft.com/office/drawing/2014/main" id="{3A540409-0B25-D222-BD05-BFD6C1F12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5" name="Picture 70" descr="Yes">
            <a:extLst>
              <a:ext uri="{FF2B5EF4-FFF2-40B4-BE49-F238E27FC236}">
                <a16:creationId xmlns:a16="http://schemas.microsoft.com/office/drawing/2014/main" id="{4D89D3DD-FE65-D2C7-A40A-436D332B8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6" name="Picture 71" descr="Yes">
            <a:extLst>
              <a:ext uri="{FF2B5EF4-FFF2-40B4-BE49-F238E27FC236}">
                <a16:creationId xmlns:a16="http://schemas.microsoft.com/office/drawing/2014/main" id="{C0A7D202-8894-1011-D610-43DF6F6AA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7" name="Picture 72" descr="Yes">
            <a:extLst>
              <a:ext uri="{FF2B5EF4-FFF2-40B4-BE49-F238E27FC236}">
                <a16:creationId xmlns:a16="http://schemas.microsoft.com/office/drawing/2014/main" id="{37FE7396-AC34-7601-E2CC-1649AADF8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8" name="Picture 73" descr="Yes">
            <a:extLst>
              <a:ext uri="{FF2B5EF4-FFF2-40B4-BE49-F238E27FC236}">
                <a16:creationId xmlns:a16="http://schemas.microsoft.com/office/drawing/2014/main" id="{3ED95302-CE71-3FC8-6795-AFE8D3969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9" name="Picture 74" descr="Yes">
            <a:extLst>
              <a:ext uri="{FF2B5EF4-FFF2-40B4-BE49-F238E27FC236}">
                <a16:creationId xmlns:a16="http://schemas.microsoft.com/office/drawing/2014/main" id="{E8F6593D-2427-1009-014D-8778A2950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0" name="Picture 75" descr="Yes">
            <a:extLst>
              <a:ext uri="{FF2B5EF4-FFF2-40B4-BE49-F238E27FC236}">
                <a16:creationId xmlns:a16="http://schemas.microsoft.com/office/drawing/2014/main" id="{33F6D179-F8BA-5589-C75D-4C9A0F0A2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1" name="Picture 76" descr="Yes">
            <a:extLst>
              <a:ext uri="{FF2B5EF4-FFF2-40B4-BE49-F238E27FC236}">
                <a16:creationId xmlns:a16="http://schemas.microsoft.com/office/drawing/2014/main" id="{23EEB319-9F3B-12B7-0F0B-6D8D0105C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2" name="Picture 77" descr="Yes">
            <a:extLst>
              <a:ext uri="{FF2B5EF4-FFF2-40B4-BE49-F238E27FC236}">
                <a16:creationId xmlns:a16="http://schemas.microsoft.com/office/drawing/2014/main" id="{4DAC4D7D-D664-6D12-450B-3F62DB8FC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3" name="Picture 78" descr="Yes">
            <a:extLst>
              <a:ext uri="{FF2B5EF4-FFF2-40B4-BE49-F238E27FC236}">
                <a16:creationId xmlns:a16="http://schemas.microsoft.com/office/drawing/2014/main" id="{23425D63-8357-F4F5-2C9A-A705AFC6F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4" name="Picture 79" descr="Yes">
            <a:extLst>
              <a:ext uri="{FF2B5EF4-FFF2-40B4-BE49-F238E27FC236}">
                <a16:creationId xmlns:a16="http://schemas.microsoft.com/office/drawing/2014/main" id="{949F2673-9D52-5190-5115-9BB838D5D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5" name="Picture 80" descr="Yes">
            <a:extLst>
              <a:ext uri="{FF2B5EF4-FFF2-40B4-BE49-F238E27FC236}">
                <a16:creationId xmlns:a16="http://schemas.microsoft.com/office/drawing/2014/main" id="{6A9FE189-81A9-1161-9C08-AEFD97E66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6" name="Picture 81" descr="Yes">
            <a:extLst>
              <a:ext uri="{FF2B5EF4-FFF2-40B4-BE49-F238E27FC236}">
                <a16:creationId xmlns:a16="http://schemas.microsoft.com/office/drawing/2014/main" id="{5EF43306-3EE3-09FD-269B-736EC2A68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7" name="Picture 82" descr="Yes">
            <a:extLst>
              <a:ext uri="{FF2B5EF4-FFF2-40B4-BE49-F238E27FC236}">
                <a16:creationId xmlns:a16="http://schemas.microsoft.com/office/drawing/2014/main" id="{D2257370-52DA-71EA-32E6-7F3C84A8D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8" name="Picture 83" descr="Yes">
            <a:extLst>
              <a:ext uri="{FF2B5EF4-FFF2-40B4-BE49-F238E27FC236}">
                <a16:creationId xmlns:a16="http://schemas.microsoft.com/office/drawing/2014/main" id="{F61830FE-D978-382A-B502-AED2FA6A8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9" name="Picture 84" descr="Yes">
            <a:extLst>
              <a:ext uri="{FF2B5EF4-FFF2-40B4-BE49-F238E27FC236}">
                <a16:creationId xmlns:a16="http://schemas.microsoft.com/office/drawing/2014/main" id="{8B96F6AE-43BB-0F4B-2079-0540944B2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0" name="Picture 127" descr="Yes">
            <a:extLst>
              <a:ext uri="{FF2B5EF4-FFF2-40B4-BE49-F238E27FC236}">
                <a16:creationId xmlns:a16="http://schemas.microsoft.com/office/drawing/2014/main" id="{94EE47DC-D92F-92E0-1DAD-A9ADFAB40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1" name="Picture 128" descr="Yes">
            <a:extLst>
              <a:ext uri="{FF2B5EF4-FFF2-40B4-BE49-F238E27FC236}">
                <a16:creationId xmlns:a16="http://schemas.microsoft.com/office/drawing/2014/main" id="{1B0F618B-24CD-5314-4FD9-2142ACE31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2" name="Picture 129" descr="Yes">
            <a:extLst>
              <a:ext uri="{FF2B5EF4-FFF2-40B4-BE49-F238E27FC236}">
                <a16:creationId xmlns:a16="http://schemas.microsoft.com/office/drawing/2014/main" id="{95F3F1BA-0A70-6D6D-1214-D5261F8DF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3" name="Picture 130" descr="Yes">
            <a:extLst>
              <a:ext uri="{FF2B5EF4-FFF2-40B4-BE49-F238E27FC236}">
                <a16:creationId xmlns:a16="http://schemas.microsoft.com/office/drawing/2014/main" id="{5F0C3A6B-4F51-BF65-5C12-5D12B4156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4" name="Picture 131" descr="Yes">
            <a:extLst>
              <a:ext uri="{FF2B5EF4-FFF2-40B4-BE49-F238E27FC236}">
                <a16:creationId xmlns:a16="http://schemas.microsoft.com/office/drawing/2014/main" id="{021C1087-C537-4ED6-3888-51D2EC10B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5" name="Picture 132" descr="Yes">
            <a:extLst>
              <a:ext uri="{FF2B5EF4-FFF2-40B4-BE49-F238E27FC236}">
                <a16:creationId xmlns:a16="http://schemas.microsoft.com/office/drawing/2014/main" id="{30466AB9-48E1-1CD0-D729-DFAE5609F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6" name="Picture 133" descr="Yes">
            <a:extLst>
              <a:ext uri="{FF2B5EF4-FFF2-40B4-BE49-F238E27FC236}">
                <a16:creationId xmlns:a16="http://schemas.microsoft.com/office/drawing/2014/main" id="{C142E7F7-07B9-136E-CDA0-84912A424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7" name="Picture 134" descr="Yes">
            <a:extLst>
              <a:ext uri="{FF2B5EF4-FFF2-40B4-BE49-F238E27FC236}">
                <a16:creationId xmlns:a16="http://schemas.microsoft.com/office/drawing/2014/main" id="{C5932EEC-7C07-BFAB-6B88-4FF13E1EC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8" name="Picture 135" descr="Yes">
            <a:extLst>
              <a:ext uri="{FF2B5EF4-FFF2-40B4-BE49-F238E27FC236}">
                <a16:creationId xmlns:a16="http://schemas.microsoft.com/office/drawing/2014/main" id="{6DF8A46E-6163-8A0A-A73B-AF5B90298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9" name="Picture 136" descr="Yes">
            <a:extLst>
              <a:ext uri="{FF2B5EF4-FFF2-40B4-BE49-F238E27FC236}">
                <a16:creationId xmlns:a16="http://schemas.microsoft.com/office/drawing/2014/main" id="{98CDA558-56DB-2838-1B17-41EA68E9F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0" name="Picture 137" descr="Yes">
            <a:extLst>
              <a:ext uri="{FF2B5EF4-FFF2-40B4-BE49-F238E27FC236}">
                <a16:creationId xmlns:a16="http://schemas.microsoft.com/office/drawing/2014/main" id="{CB7D7C33-B4C2-F558-EF84-D4E694447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1" name="Picture 138" descr="Yes">
            <a:extLst>
              <a:ext uri="{FF2B5EF4-FFF2-40B4-BE49-F238E27FC236}">
                <a16:creationId xmlns:a16="http://schemas.microsoft.com/office/drawing/2014/main" id="{89C22FA2-3344-DBC0-F638-C8B97D457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2" name="Picture 139" descr="Yes">
            <a:extLst>
              <a:ext uri="{FF2B5EF4-FFF2-40B4-BE49-F238E27FC236}">
                <a16:creationId xmlns:a16="http://schemas.microsoft.com/office/drawing/2014/main" id="{ADFD85BE-B90A-C236-ACF3-0BCA25930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3" name="Picture 140" descr="Yes">
            <a:extLst>
              <a:ext uri="{FF2B5EF4-FFF2-40B4-BE49-F238E27FC236}">
                <a16:creationId xmlns:a16="http://schemas.microsoft.com/office/drawing/2014/main" id="{FCB1386F-CAC6-BD11-5029-9C1EE954A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4" name="Picture 141" descr="Yes">
            <a:extLst>
              <a:ext uri="{FF2B5EF4-FFF2-40B4-BE49-F238E27FC236}">
                <a16:creationId xmlns:a16="http://schemas.microsoft.com/office/drawing/2014/main" id="{F3AB0301-2788-383C-4605-5F8DF0AE2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5" name="Picture 142" descr="Yes">
            <a:extLst>
              <a:ext uri="{FF2B5EF4-FFF2-40B4-BE49-F238E27FC236}">
                <a16:creationId xmlns:a16="http://schemas.microsoft.com/office/drawing/2014/main" id="{DAF2C5DD-92C3-799C-F18A-A5C66B787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6" name="Picture 143" descr="Yes">
            <a:extLst>
              <a:ext uri="{FF2B5EF4-FFF2-40B4-BE49-F238E27FC236}">
                <a16:creationId xmlns:a16="http://schemas.microsoft.com/office/drawing/2014/main" id="{854C87A1-C75A-118A-8B62-8F00F6AE5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7" name="Picture 144" descr="Yes">
            <a:extLst>
              <a:ext uri="{FF2B5EF4-FFF2-40B4-BE49-F238E27FC236}">
                <a16:creationId xmlns:a16="http://schemas.microsoft.com/office/drawing/2014/main" id="{7B35C1DB-07A7-80E5-384D-4E67A8204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8" name="Picture 145" descr="Yes">
            <a:extLst>
              <a:ext uri="{FF2B5EF4-FFF2-40B4-BE49-F238E27FC236}">
                <a16:creationId xmlns:a16="http://schemas.microsoft.com/office/drawing/2014/main" id="{CEC86357-0A44-79E9-BCD4-726E60061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9" name="Picture 146" descr="Yes">
            <a:extLst>
              <a:ext uri="{FF2B5EF4-FFF2-40B4-BE49-F238E27FC236}">
                <a16:creationId xmlns:a16="http://schemas.microsoft.com/office/drawing/2014/main" id="{D145A147-AD61-2603-0003-E043E06C7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0" name="Picture 147" descr="Yes">
            <a:extLst>
              <a:ext uri="{FF2B5EF4-FFF2-40B4-BE49-F238E27FC236}">
                <a16:creationId xmlns:a16="http://schemas.microsoft.com/office/drawing/2014/main" id="{5F5E5628-F111-6A5F-EF7C-695B18242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1" name="Picture 148" descr="Yes">
            <a:extLst>
              <a:ext uri="{FF2B5EF4-FFF2-40B4-BE49-F238E27FC236}">
                <a16:creationId xmlns:a16="http://schemas.microsoft.com/office/drawing/2014/main" id="{B004BDCA-CC56-8C08-7D9D-0725FD209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2" name="Picture 149" descr="Yes">
            <a:extLst>
              <a:ext uri="{FF2B5EF4-FFF2-40B4-BE49-F238E27FC236}">
                <a16:creationId xmlns:a16="http://schemas.microsoft.com/office/drawing/2014/main" id="{F339E609-607C-8F50-E3A5-30AE2DCFF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3" name="Picture 150" descr="Yes">
            <a:extLst>
              <a:ext uri="{FF2B5EF4-FFF2-40B4-BE49-F238E27FC236}">
                <a16:creationId xmlns:a16="http://schemas.microsoft.com/office/drawing/2014/main" id="{B740A465-551D-BCE9-16A1-192B4E431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4" name="Picture 151" descr="Yes">
            <a:extLst>
              <a:ext uri="{FF2B5EF4-FFF2-40B4-BE49-F238E27FC236}">
                <a16:creationId xmlns:a16="http://schemas.microsoft.com/office/drawing/2014/main" id="{4C499278-F02D-9E0F-E15D-C0DD2AE0E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5" name="Picture 152" descr="Yes">
            <a:extLst>
              <a:ext uri="{FF2B5EF4-FFF2-40B4-BE49-F238E27FC236}">
                <a16:creationId xmlns:a16="http://schemas.microsoft.com/office/drawing/2014/main" id="{D3EB8231-9C87-D552-F145-B9AFA3093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6" name="Picture 153" descr="Yes">
            <a:extLst>
              <a:ext uri="{FF2B5EF4-FFF2-40B4-BE49-F238E27FC236}">
                <a16:creationId xmlns:a16="http://schemas.microsoft.com/office/drawing/2014/main" id="{450B5F83-A838-4176-08D8-10E6D8F92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7" name="Picture 154" descr="Yes">
            <a:extLst>
              <a:ext uri="{FF2B5EF4-FFF2-40B4-BE49-F238E27FC236}">
                <a16:creationId xmlns:a16="http://schemas.microsoft.com/office/drawing/2014/main" id="{974E96E3-87BC-BE10-95B8-CBB875679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8" name="Picture 155" descr="Yes">
            <a:extLst>
              <a:ext uri="{FF2B5EF4-FFF2-40B4-BE49-F238E27FC236}">
                <a16:creationId xmlns:a16="http://schemas.microsoft.com/office/drawing/2014/main" id="{A9C4B349-8A3C-2671-9ED0-B6557088B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9" name="Picture 156" descr="Yes">
            <a:extLst>
              <a:ext uri="{FF2B5EF4-FFF2-40B4-BE49-F238E27FC236}">
                <a16:creationId xmlns:a16="http://schemas.microsoft.com/office/drawing/2014/main" id="{D455231B-C9E9-1031-A06B-2D4D5C9C6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0" name="Picture 157" descr="Yes">
            <a:extLst>
              <a:ext uri="{FF2B5EF4-FFF2-40B4-BE49-F238E27FC236}">
                <a16:creationId xmlns:a16="http://schemas.microsoft.com/office/drawing/2014/main" id="{41620310-1144-FB6E-67C6-CCD416723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1" name="Picture 158" descr="Yes">
            <a:extLst>
              <a:ext uri="{FF2B5EF4-FFF2-40B4-BE49-F238E27FC236}">
                <a16:creationId xmlns:a16="http://schemas.microsoft.com/office/drawing/2014/main" id="{11D774EA-4662-DCC3-20EB-CFC9B9599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2" name="Picture 159" descr="Yes">
            <a:extLst>
              <a:ext uri="{FF2B5EF4-FFF2-40B4-BE49-F238E27FC236}">
                <a16:creationId xmlns:a16="http://schemas.microsoft.com/office/drawing/2014/main" id="{4C893B4F-EFFE-F68E-6587-B9963AD63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3" name="Picture 160" descr="Yes">
            <a:extLst>
              <a:ext uri="{FF2B5EF4-FFF2-40B4-BE49-F238E27FC236}">
                <a16:creationId xmlns:a16="http://schemas.microsoft.com/office/drawing/2014/main" id="{176ED04A-FA78-0E8F-412A-BC3866C7B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4" name="Picture 161" descr="Yes">
            <a:extLst>
              <a:ext uri="{FF2B5EF4-FFF2-40B4-BE49-F238E27FC236}">
                <a16:creationId xmlns:a16="http://schemas.microsoft.com/office/drawing/2014/main" id="{35C1AB4B-C7A4-A93A-19CB-786DB4600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5" name="Picture 162" descr="Yes">
            <a:extLst>
              <a:ext uri="{FF2B5EF4-FFF2-40B4-BE49-F238E27FC236}">
                <a16:creationId xmlns:a16="http://schemas.microsoft.com/office/drawing/2014/main" id="{62B40D87-0A63-2AED-C869-86F700302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6" name="Picture 163" descr="Yes">
            <a:extLst>
              <a:ext uri="{FF2B5EF4-FFF2-40B4-BE49-F238E27FC236}">
                <a16:creationId xmlns:a16="http://schemas.microsoft.com/office/drawing/2014/main" id="{7FE0178C-F2A3-4B6B-B8AC-CCA8B16CE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7" name="Picture 164" descr="Yes">
            <a:extLst>
              <a:ext uri="{FF2B5EF4-FFF2-40B4-BE49-F238E27FC236}">
                <a16:creationId xmlns:a16="http://schemas.microsoft.com/office/drawing/2014/main" id="{36FA5FB1-8C56-BA9A-EF07-13EE91613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8" name="Picture 165" descr="Yes">
            <a:extLst>
              <a:ext uri="{FF2B5EF4-FFF2-40B4-BE49-F238E27FC236}">
                <a16:creationId xmlns:a16="http://schemas.microsoft.com/office/drawing/2014/main" id="{6DC8B5F5-063C-C6F4-28BE-7CA75DF07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9" name="Picture 166" descr="Yes">
            <a:extLst>
              <a:ext uri="{FF2B5EF4-FFF2-40B4-BE49-F238E27FC236}">
                <a16:creationId xmlns:a16="http://schemas.microsoft.com/office/drawing/2014/main" id="{643D0F8F-23A0-995B-F506-698FD49E7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80" name="Picture 167" descr="Yes">
            <a:extLst>
              <a:ext uri="{FF2B5EF4-FFF2-40B4-BE49-F238E27FC236}">
                <a16:creationId xmlns:a16="http://schemas.microsoft.com/office/drawing/2014/main" id="{A23AF8AE-90BE-264E-D65F-5BF24D288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81" name="Picture 168" descr="Yes">
            <a:extLst>
              <a:ext uri="{FF2B5EF4-FFF2-40B4-BE49-F238E27FC236}">
                <a16:creationId xmlns:a16="http://schemas.microsoft.com/office/drawing/2014/main" id="{4210D30C-5BAE-7B58-F953-2FBD5FE4D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25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4"/>
              <p:cNvSpPr>
                <a:spLocks noGrp="1"/>
              </p:cNvSpPr>
              <p:nvPr>
                <p:ph sz="quarter" idx="10"/>
              </p:nvPr>
            </p:nvSpPr>
            <p:spPr>
              <a:xfrm>
                <a:off x="494025" y="1685678"/>
                <a:ext cx="8372163" cy="2575783"/>
              </a:xfrm>
            </p:spPr>
            <p:txBody>
              <a:bodyPr>
                <a:normAutofit/>
              </a:bodyPr>
              <a:lstStyle/>
              <a:p>
                <a:r>
                  <a:rPr lang="en-US" altLang="zh-CN" dirty="0">
                    <a:latin typeface="Arial" panose="020B0604020202020204" pitchFamily="34" charset="0"/>
                    <a:cs typeface="Arial" panose="020B0604020202020204" pitchFamily="34" charset="0"/>
                  </a:rPr>
                  <a:t>In the original study of Reed and Solomon, they construct a code via a polynomial.</a:t>
                </a:r>
              </a:p>
              <a:p>
                <a:r>
                  <a:rPr lang="en-US" altLang="zh-CN" dirty="0">
                    <a:latin typeface="Arial" panose="020B0604020202020204" pitchFamily="34" charset="0"/>
                    <a:cs typeface="Arial" panose="020B0604020202020204" pitchFamily="34" charset="0"/>
                  </a:rPr>
                  <a:t>According to Lagrange polynomial, if there are </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𝑘</m:t>
                    </m:r>
                  </m:oMath>
                </a14:m>
                <a:r>
                  <a:rPr lang="en-US" altLang="zh-CN" dirty="0">
                    <a:latin typeface="Arial" panose="020B0604020202020204" pitchFamily="34" charset="0"/>
                    <a:cs typeface="Arial" panose="020B0604020202020204" pitchFamily="34" charset="0"/>
                  </a:rPr>
                  <a:t> points, we can generate a polynomial whose indeterminate with the highest degree has a maximal degree of </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𝑘</m:t>
                    </m:r>
                    <m:r>
                      <a:rPr lang="en-US" altLang="zh-CN" i="1" dirty="0" smtClean="0">
                        <a:latin typeface="Cambria Math" panose="02040503050406030204" pitchFamily="18" charset="0"/>
                        <a:cs typeface="Arial" panose="020B0604020202020204" pitchFamily="34" charset="0"/>
                      </a:rPr>
                      <m:t> − 1.</m:t>
                    </m:r>
                  </m:oMath>
                </a14:m>
                <a:r>
                  <a:rPr lang="en-US" altLang="zh-CN" dirty="0">
                    <a:latin typeface="Arial" panose="020B0604020202020204" pitchFamily="34" charset="0"/>
                    <a:cs typeface="Arial" panose="020B0604020202020204" pitchFamily="34" charset="0"/>
                  </a:rPr>
                  <a:t> </a:t>
                </a:r>
              </a:p>
            </p:txBody>
          </p:sp>
        </mc:Choice>
        <mc:Fallback>
          <p:sp>
            <p:nvSpPr>
              <p:cNvPr id="5" name="内容占位符 4"/>
              <p:cNvSpPr>
                <a:spLocks noGrp="1" noRot="1" noChangeAspect="1" noMove="1" noResize="1" noEditPoints="1" noAdjustHandles="1" noChangeArrowheads="1" noChangeShapeType="1" noTextEdit="1"/>
              </p:cNvSpPr>
              <p:nvPr>
                <p:ph sz="quarter" idx="10"/>
              </p:nvPr>
            </p:nvSpPr>
            <p:spPr>
              <a:xfrm>
                <a:off x="494025" y="1685678"/>
                <a:ext cx="8372163" cy="2575783"/>
              </a:xfrm>
              <a:blipFill>
                <a:blip r:embed="rId2"/>
                <a:stretch>
                  <a:fillRect l="-801" t="-237" r="-72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t>Reed-Solomon code</a:t>
            </a:r>
          </a:p>
        </p:txBody>
      </p:sp>
      <p:pic>
        <p:nvPicPr>
          <p:cNvPr id="4098" name="Picture 43" descr="Yes">
            <a:extLst>
              <a:ext uri="{FF2B5EF4-FFF2-40B4-BE49-F238E27FC236}">
                <a16:creationId xmlns:a16="http://schemas.microsoft.com/office/drawing/2014/main" id="{1A0E491C-1A15-9625-1688-AE96F9145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44" descr="Yes">
            <a:extLst>
              <a:ext uri="{FF2B5EF4-FFF2-40B4-BE49-F238E27FC236}">
                <a16:creationId xmlns:a16="http://schemas.microsoft.com/office/drawing/2014/main" id="{FE08F2D2-398E-EF3E-B7EF-65455EEFD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5" descr="Yes">
            <a:extLst>
              <a:ext uri="{FF2B5EF4-FFF2-40B4-BE49-F238E27FC236}">
                <a16:creationId xmlns:a16="http://schemas.microsoft.com/office/drawing/2014/main" id="{DF2D1862-B74A-0165-C3D4-6C1E132EB8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6" descr="Yes">
            <a:extLst>
              <a:ext uri="{FF2B5EF4-FFF2-40B4-BE49-F238E27FC236}">
                <a16:creationId xmlns:a16="http://schemas.microsoft.com/office/drawing/2014/main" id="{186F8EC7-D18A-5EF3-A9B1-3B824307A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47" descr="Yes">
            <a:extLst>
              <a:ext uri="{FF2B5EF4-FFF2-40B4-BE49-F238E27FC236}">
                <a16:creationId xmlns:a16="http://schemas.microsoft.com/office/drawing/2014/main" id="{F72FE40C-864A-34D9-106B-75B115C5C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48" descr="Yes">
            <a:extLst>
              <a:ext uri="{FF2B5EF4-FFF2-40B4-BE49-F238E27FC236}">
                <a16:creationId xmlns:a16="http://schemas.microsoft.com/office/drawing/2014/main" id="{D3593794-8507-820E-4526-9310A782D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49" descr="Yes">
            <a:extLst>
              <a:ext uri="{FF2B5EF4-FFF2-40B4-BE49-F238E27FC236}">
                <a16:creationId xmlns:a16="http://schemas.microsoft.com/office/drawing/2014/main" id="{513CAEFF-0360-5FEA-2E5E-E0C2799E1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50" descr="Yes">
            <a:extLst>
              <a:ext uri="{FF2B5EF4-FFF2-40B4-BE49-F238E27FC236}">
                <a16:creationId xmlns:a16="http://schemas.microsoft.com/office/drawing/2014/main" id="{406657C4-489F-1F49-FE08-A8A6FF4AE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51" descr="Yes">
            <a:extLst>
              <a:ext uri="{FF2B5EF4-FFF2-40B4-BE49-F238E27FC236}">
                <a16:creationId xmlns:a16="http://schemas.microsoft.com/office/drawing/2014/main" id="{7B218538-7B86-473F-80CC-9DC074AE3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52" descr="Yes">
            <a:extLst>
              <a:ext uri="{FF2B5EF4-FFF2-40B4-BE49-F238E27FC236}">
                <a16:creationId xmlns:a16="http://schemas.microsoft.com/office/drawing/2014/main" id="{6AF95302-27AA-BFC1-EF5D-75FFB43D2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53" descr="Yes">
            <a:extLst>
              <a:ext uri="{FF2B5EF4-FFF2-40B4-BE49-F238E27FC236}">
                <a16:creationId xmlns:a16="http://schemas.microsoft.com/office/drawing/2014/main" id="{1E15A6EC-DA7C-5627-513C-7EE4E39F0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54" descr="Yes">
            <a:extLst>
              <a:ext uri="{FF2B5EF4-FFF2-40B4-BE49-F238E27FC236}">
                <a16:creationId xmlns:a16="http://schemas.microsoft.com/office/drawing/2014/main" id="{A239BAA8-9677-C143-3705-D6C225562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55" descr="Yes">
            <a:extLst>
              <a:ext uri="{FF2B5EF4-FFF2-40B4-BE49-F238E27FC236}">
                <a16:creationId xmlns:a16="http://schemas.microsoft.com/office/drawing/2014/main" id="{C92A26EA-68D2-FE2E-9E58-8FD4C8E4C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56" descr="Yes">
            <a:extLst>
              <a:ext uri="{FF2B5EF4-FFF2-40B4-BE49-F238E27FC236}">
                <a16:creationId xmlns:a16="http://schemas.microsoft.com/office/drawing/2014/main" id="{15C4FF05-E182-5502-2E89-169B5A193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57" descr="Yes">
            <a:extLst>
              <a:ext uri="{FF2B5EF4-FFF2-40B4-BE49-F238E27FC236}">
                <a16:creationId xmlns:a16="http://schemas.microsoft.com/office/drawing/2014/main" id="{D64BE289-C4BA-8810-9638-5B5FEAC65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3" name="Picture 58" descr="Yes">
            <a:extLst>
              <a:ext uri="{FF2B5EF4-FFF2-40B4-BE49-F238E27FC236}">
                <a16:creationId xmlns:a16="http://schemas.microsoft.com/office/drawing/2014/main" id="{25B8A0AB-991C-01AB-428E-ED82C19B1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59" descr="Yes">
            <a:extLst>
              <a:ext uri="{FF2B5EF4-FFF2-40B4-BE49-F238E27FC236}">
                <a16:creationId xmlns:a16="http://schemas.microsoft.com/office/drawing/2014/main" id="{66BE562C-5600-FA0D-8FB0-1485E8FE9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5" name="Picture 60" descr="Yes">
            <a:extLst>
              <a:ext uri="{FF2B5EF4-FFF2-40B4-BE49-F238E27FC236}">
                <a16:creationId xmlns:a16="http://schemas.microsoft.com/office/drawing/2014/main" id="{0A906AFA-1305-1A62-BCCA-FFB198FE4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61" descr="Yes">
            <a:extLst>
              <a:ext uri="{FF2B5EF4-FFF2-40B4-BE49-F238E27FC236}">
                <a16:creationId xmlns:a16="http://schemas.microsoft.com/office/drawing/2014/main" id="{108A6DA7-A0D0-7A60-7BA4-242D45159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7" name="Picture 62" descr="Yes">
            <a:extLst>
              <a:ext uri="{FF2B5EF4-FFF2-40B4-BE49-F238E27FC236}">
                <a16:creationId xmlns:a16="http://schemas.microsoft.com/office/drawing/2014/main" id="{43997F83-8608-A6D0-5770-ECC008D7F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63" descr="Yes">
            <a:extLst>
              <a:ext uri="{FF2B5EF4-FFF2-40B4-BE49-F238E27FC236}">
                <a16:creationId xmlns:a16="http://schemas.microsoft.com/office/drawing/2014/main" id="{9F2776E1-9E8F-C34C-BBD8-A4649B10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19" name="Picture 64" descr="Yes">
            <a:extLst>
              <a:ext uri="{FF2B5EF4-FFF2-40B4-BE49-F238E27FC236}">
                <a16:creationId xmlns:a16="http://schemas.microsoft.com/office/drawing/2014/main" id="{85FF7407-FE7B-F1CD-F612-1E626B354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65" descr="Yes">
            <a:extLst>
              <a:ext uri="{FF2B5EF4-FFF2-40B4-BE49-F238E27FC236}">
                <a16:creationId xmlns:a16="http://schemas.microsoft.com/office/drawing/2014/main" id="{7BCEA744-5939-8068-0D64-D102B6C36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1" name="Picture 66" descr="Yes">
            <a:extLst>
              <a:ext uri="{FF2B5EF4-FFF2-40B4-BE49-F238E27FC236}">
                <a16:creationId xmlns:a16="http://schemas.microsoft.com/office/drawing/2014/main" id="{D6AC00CF-DE1D-9A78-A93F-0F63C6CD4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2" name="Picture 67" descr="Yes">
            <a:extLst>
              <a:ext uri="{FF2B5EF4-FFF2-40B4-BE49-F238E27FC236}">
                <a16:creationId xmlns:a16="http://schemas.microsoft.com/office/drawing/2014/main" id="{69CE1A43-55E2-9010-0CED-2803C25E8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3" name="Picture 68" descr="Yes">
            <a:extLst>
              <a:ext uri="{FF2B5EF4-FFF2-40B4-BE49-F238E27FC236}">
                <a16:creationId xmlns:a16="http://schemas.microsoft.com/office/drawing/2014/main" id="{DC9899E2-9EDC-2512-7312-44C788FEB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4" name="Picture 69" descr="Yes">
            <a:extLst>
              <a:ext uri="{FF2B5EF4-FFF2-40B4-BE49-F238E27FC236}">
                <a16:creationId xmlns:a16="http://schemas.microsoft.com/office/drawing/2014/main" id="{3A540409-0B25-D222-BD05-BFD6C1F12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5" name="Picture 70" descr="Yes">
            <a:extLst>
              <a:ext uri="{FF2B5EF4-FFF2-40B4-BE49-F238E27FC236}">
                <a16:creationId xmlns:a16="http://schemas.microsoft.com/office/drawing/2014/main" id="{4D89D3DD-FE65-D2C7-A40A-436D332B8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6" name="Picture 71" descr="Yes">
            <a:extLst>
              <a:ext uri="{FF2B5EF4-FFF2-40B4-BE49-F238E27FC236}">
                <a16:creationId xmlns:a16="http://schemas.microsoft.com/office/drawing/2014/main" id="{C0A7D202-8894-1011-D610-43DF6F6AA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7" name="Picture 72" descr="Yes">
            <a:extLst>
              <a:ext uri="{FF2B5EF4-FFF2-40B4-BE49-F238E27FC236}">
                <a16:creationId xmlns:a16="http://schemas.microsoft.com/office/drawing/2014/main" id="{37FE7396-AC34-7601-E2CC-1649AADF8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8" name="Picture 73" descr="Yes">
            <a:extLst>
              <a:ext uri="{FF2B5EF4-FFF2-40B4-BE49-F238E27FC236}">
                <a16:creationId xmlns:a16="http://schemas.microsoft.com/office/drawing/2014/main" id="{3ED95302-CE71-3FC8-6795-AFE8D3969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29" name="Picture 74" descr="Yes">
            <a:extLst>
              <a:ext uri="{FF2B5EF4-FFF2-40B4-BE49-F238E27FC236}">
                <a16:creationId xmlns:a16="http://schemas.microsoft.com/office/drawing/2014/main" id="{E8F6593D-2427-1009-014D-8778A2950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0" name="Picture 75" descr="Yes">
            <a:extLst>
              <a:ext uri="{FF2B5EF4-FFF2-40B4-BE49-F238E27FC236}">
                <a16:creationId xmlns:a16="http://schemas.microsoft.com/office/drawing/2014/main" id="{33F6D179-F8BA-5589-C75D-4C9A0F0A2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1" name="Picture 76" descr="Yes">
            <a:extLst>
              <a:ext uri="{FF2B5EF4-FFF2-40B4-BE49-F238E27FC236}">
                <a16:creationId xmlns:a16="http://schemas.microsoft.com/office/drawing/2014/main" id="{23EEB319-9F3B-12B7-0F0B-6D8D0105C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2" name="Picture 77" descr="Yes">
            <a:extLst>
              <a:ext uri="{FF2B5EF4-FFF2-40B4-BE49-F238E27FC236}">
                <a16:creationId xmlns:a16="http://schemas.microsoft.com/office/drawing/2014/main" id="{4DAC4D7D-D664-6D12-450B-3F62DB8FC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3" name="Picture 78" descr="Yes">
            <a:extLst>
              <a:ext uri="{FF2B5EF4-FFF2-40B4-BE49-F238E27FC236}">
                <a16:creationId xmlns:a16="http://schemas.microsoft.com/office/drawing/2014/main" id="{23425D63-8357-F4F5-2C9A-A705AFC6F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4" name="Picture 79" descr="Yes">
            <a:extLst>
              <a:ext uri="{FF2B5EF4-FFF2-40B4-BE49-F238E27FC236}">
                <a16:creationId xmlns:a16="http://schemas.microsoft.com/office/drawing/2014/main" id="{949F2673-9D52-5190-5115-9BB838D5D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5" name="Picture 80" descr="Yes">
            <a:extLst>
              <a:ext uri="{FF2B5EF4-FFF2-40B4-BE49-F238E27FC236}">
                <a16:creationId xmlns:a16="http://schemas.microsoft.com/office/drawing/2014/main" id="{6A9FE189-81A9-1161-9C08-AEFD97E66B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6" name="Picture 81" descr="Yes">
            <a:extLst>
              <a:ext uri="{FF2B5EF4-FFF2-40B4-BE49-F238E27FC236}">
                <a16:creationId xmlns:a16="http://schemas.microsoft.com/office/drawing/2014/main" id="{5EF43306-3EE3-09FD-269B-736EC2A68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7" name="Picture 82" descr="Yes">
            <a:extLst>
              <a:ext uri="{FF2B5EF4-FFF2-40B4-BE49-F238E27FC236}">
                <a16:creationId xmlns:a16="http://schemas.microsoft.com/office/drawing/2014/main" id="{D2257370-52DA-71EA-32E6-7F3C84A8D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8" name="Picture 83" descr="Yes">
            <a:extLst>
              <a:ext uri="{FF2B5EF4-FFF2-40B4-BE49-F238E27FC236}">
                <a16:creationId xmlns:a16="http://schemas.microsoft.com/office/drawing/2014/main" id="{F61830FE-D978-382A-B502-AED2FA6A8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39" name="Picture 84" descr="Yes">
            <a:extLst>
              <a:ext uri="{FF2B5EF4-FFF2-40B4-BE49-F238E27FC236}">
                <a16:creationId xmlns:a16="http://schemas.microsoft.com/office/drawing/2014/main" id="{8B96F6AE-43BB-0F4B-2079-0540944B2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0" name="Picture 127" descr="Yes">
            <a:extLst>
              <a:ext uri="{FF2B5EF4-FFF2-40B4-BE49-F238E27FC236}">
                <a16:creationId xmlns:a16="http://schemas.microsoft.com/office/drawing/2014/main" id="{94EE47DC-D92F-92E0-1DAD-A9ADFAB40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1" name="Picture 128" descr="Yes">
            <a:extLst>
              <a:ext uri="{FF2B5EF4-FFF2-40B4-BE49-F238E27FC236}">
                <a16:creationId xmlns:a16="http://schemas.microsoft.com/office/drawing/2014/main" id="{1B0F618B-24CD-5314-4FD9-2142ACE31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2" name="Picture 129" descr="Yes">
            <a:extLst>
              <a:ext uri="{FF2B5EF4-FFF2-40B4-BE49-F238E27FC236}">
                <a16:creationId xmlns:a16="http://schemas.microsoft.com/office/drawing/2014/main" id="{95F3F1BA-0A70-6D6D-1214-D5261F8DF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3" name="Picture 130" descr="Yes">
            <a:extLst>
              <a:ext uri="{FF2B5EF4-FFF2-40B4-BE49-F238E27FC236}">
                <a16:creationId xmlns:a16="http://schemas.microsoft.com/office/drawing/2014/main" id="{5F0C3A6B-4F51-BF65-5C12-5D12B4156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4" name="Picture 131" descr="Yes">
            <a:extLst>
              <a:ext uri="{FF2B5EF4-FFF2-40B4-BE49-F238E27FC236}">
                <a16:creationId xmlns:a16="http://schemas.microsoft.com/office/drawing/2014/main" id="{021C1087-C537-4ED6-3888-51D2EC10B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5" name="Picture 132" descr="Yes">
            <a:extLst>
              <a:ext uri="{FF2B5EF4-FFF2-40B4-BE49-F238E27FC236}">
                <a16:creationId xmlns:a16="http://schemas.microsoft.com/office/drawing/2014/main" id="{30466AB9-48E1-1CD0-D729-DFAE5609F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6" name="Picture 133" descr="Yes">
            <a:extLst>
              <a:ext uri="{FF2B5EF4-FFF2-40B4-BE49-F238E27FC236}">
                <a16:creationId xmlns:a16="http://schemas.microsoft.com/office/drawing/2014/main" id="{C142E7F7-07B9-136E-CDA0-84912A424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7" name="Picture 134" descr="Yes">
            <a:extLst>
              <a:ext uri="{FF2B5EF4-FFF2-40B4-BE49-F238E27FC236}">
                <a16:creationId xmlns:a16="http://schemas.microsoft.com/office/drawing/2014/main" id="{C5932EEC-7C07-BFAB-6B88-4FF13E1EC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8" name="Picture 135" descr="Yes">
            <a:extLst>
              <a:ext uri="{FF2B5EF4-FFF2-40B4-BE49-F238E27FC236}">
                <a16:creationId xmlns:a16="http://schemas.microsoft.com/office/drawing/2014/main" id="{6DF8A46E-6163-8A0A-A73B-AF5B90298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49" name="Picture 136" descr="Yes">
            <a:extLst>
              <a:ext uri="{FF2B5EF4-FFF2-40B4-BE49-F238E27FC236}">
                <a16:creationId xmlns:a16="http://schemas.microsoft.com/office/drawing/2014/main" id="{98CDA558-56DB-2838-1B17-41EA68E9F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0" name="Picture 137" descr="Yes">
            <a:extLst>
              <a:ext uri="{FF2B5EF4-FFF2-40B4-BE49-F238E27FC236}">
                <a16:creationId xmlns:a16="http://schemas.microsoft.com/office/drawing/2014/main" id="{CB7D7C33-B4C2-F558-EF84-D4E694447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1" name="Picture 138" descr="Yes">
            <a:extLst>
              <a:ext uri="{FF2B5EF4-FFF2-40B4-BE49-F238E27FC236}">
                <a16:creationId xmlns:a16="http://schemas.microsoft.com/office/drawing/2014/main" id="{89C22FA2-3344-DBC0-F638-C8B97D457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2" name="Picture 139" descr="Yes">
            <a:extLst>
              <a:ext uri="{FF2B5EF4-FFF2-40B4-BE49-F238E27FC236}">
                <a16:creationId xmlns:a16="http://schemas.microsoft.com/office/drawing/2014/main" id="{ADFD85BE-B90A-C236-ACF3-0BCA25930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3" name="Picture 140" descr="Yes">
            <a:extLst>
              <a:ext uri="{FF2B5EF4-FFF2-40B4-BE49-F238E27FC236}">
                <a16:creationId xmlns:a16="http://schemas.microsoft.com/office/drawing/2014/main" id="{FCB1386F-CAC6-BD11-5029-9C1EE954A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4" name="Picture 141" descr="Yes">
            <a:extLst>
              <a:ext uri="{FF2B5EF4-FFF2-40B4-BE49-F238E27FC236}">
                <a16:creationId xmlns:a16="http://schemas.microsoft.com/office/drawing/2014/main" id="{F3AB0301-2788-383C-4605-5F8DF0AE2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5" name="Picture 142" descr="Yes">
            <a:extLst>
              <a:ext uri="{FF2B5EF4-FFF2-40B4-BE49-F238E27FC236}">
                <a16:creationId xmlns:a16="http://schemas.microsoft.com/office/drawing/2014/main" id="{DAF2C5DD-92C3-799C-F18A-A5C66B787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6" name="Picture 143" descr="Yes">
            <a:extLst>
              <a:ext uri="{FF2B5EF4-FFF2-40B4-BE49-F238E27FC236}">
                <a16:creationId xmlns:a16="http://schemas.microsoft.com/office/drawing/2014/main" id="{854C87A1-C75A-118A-8B62-8F00F6AE5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7" name="Picture 144" descr="Yes">
            <a:extLst>
              <a:ext uri="{FF2B5EF4-FFF2-40B4-BE49-F238E27FC236}">
                <a16:creationId xmlns:a16="http://schemas.microsoft.com/office/drawing/2014/main" id="{7B35C1DB-07A7-80E5-384D-4E67A8204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8" name="Picture 145" descr="Yes">
            <a:extLst>
              <a:ext uri="{FF2B5EF4-FFF2-40B4-BE49-F238E27FC236}">
                <a16:creationId xmlns:a16="http://schemas.microsoft.com/office/drawing/2014/main" id="{CEC86357-0A44-79E9-BCD4-726E60061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59" name="Picture 146" descr="Yes">
            <a:extLst>
              <a:ext uri="{FF2B5EF4-FFF2-40B4-BE49-F238E27FC236}">
                <a16:creationId xmlns:a16="http://schemas.microsoft.com/office/drawing/2014/main" id="{D145A147-AD61-2603-0003-E043E06C7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0" name="Picture 147" descr="Yes">
            <a:extLst>
              <a:ext uri="{FF2B5EF4-FFF2-40B4-BE49-F238E27FC236}">
                <a16:creationId xmlns:a16="http://schemas.microsoft.com/office/drawing/2014/main" id="{5F5E5628-F111-6A5F-EF7C-695B18242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1" name="Picture 148" descr="Yes">
            <a:extLst>
              <a:ext uri="{FF2B5EF4-FFF2-40B4-BE49-F238E27FC236}">
                <a16:creationId xmlns:a16="http://schemas.microsoft.com/office/drawing/2014/main" id="{B004BDCA-CC56-8C08-7D9D-0725FD209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2" name="Picture 149" descr="Yes">
            <a:extLst>
              <a:ext uri="{FF2B5EF4-FFF2-40B4-BE49-F238E27FC236}">
                <a16:creationId xmlns:a16="http://schemas.microsoft.com/office/drawing/2014/main" id="{F339E609-607C-8F50-E3A5-30AE2DCFF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3" name="Picture 150" descr="Yes">
            <a:extLst>
              <a:ext uri="{FF2B5EF4-FFF2-40B4-BE49-F238E27FC236}">
                <a16:creationId xmlns:a16="http://schemas.microsoft.com/office/drawing/2014/main" id="{B740A465-551D-BCE9-16A1-192B4E431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4" name="Picture 151" descr="Yes">
            <a:extLst>
              <a:ext uri="{FF2B5EF4-FFF2-40B4-BE49-F238E27FC236}">
                <a16:creationId xmlns:a16="http://schemas.microsoft.com/office/drawing/2014/main" id="{4C499278-F02D-9E0F-E15D-C0DD2AE0E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5" name="Picture 152" descr="Yes">
            <a:extLst>
              <a:ext uri="{FF2B5EF4-FFF2-40B4-BE49-F238E27FC236}">
                <a16:creationId xmlns:a16="http://schemas.microsoft.com/office/drawing/2014/main" id="{D3EB8231-9C87-D552-F145-B9AFA3093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6" name="Picture 153" descr="Yes">
            <a:extLst>
              <a:ext uri="{FF2B5EF4-FFF2-40B4-BE49-F238E27FC236}">
                <a16:creationId xmlns:a16="http://schemas.microsoft.com/office/drawing/2014/main" id="{450B5F83-A838-4176-08D8-10E6D8F92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7" name="Picture 154" descr="Yes">
            <a:extLst>
              <a:ext uri="{FF2B5EF4-FFF2-40B4-BE49-F238E27FC236}">
                <a16:creationId xmlns:a16="http://schemas.microsoft.com/office/drawing/2014/main" id="{974E96E3-87BC-BE10-95B8-CBB875679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8" name="Picture 155" descr="Yes">
            <a:extLst>
              <a:ext uri="{FF2B5EF4-FFF2-40B4-BE49-F238E27FC236}">
                <a16:creationId xmlns:a16="http://schemas.microsoft.com/office/drawing/2014/main" id="{A9C4B349-8A3C-2671-9ED0-B6557088B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69" name="Picture 156" descr="Yes">
            <a:extLst>
              <a:ext uri="{FF2B5EF4-FFF2-40B4-BE49-F238E27FC236}">
                <a16:creationId xmlns:a16="http://schemas.microsoft.com/office/drawing/2014/main" id="{D455231B-C9E9-1031-A06B-2D4D5C9C6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0" name="Picture 157" descr="Yes">
            <a:extLst>
              <a:ext uri="{FF2B5EF4-FFF2-40B4-BE49-F238E27FC236}">
                <a16:creationId xmlns:a16="http://schemas.microsoft.com/office/drawing/2014/main" id="{41620310-1144-FB6E-67C6-CCD416723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1" name="Picture 158" descr="Yes">
            <a:extLst>
              <a:ext uri="{FF2B5EF4-FFF2-40B4-BE49-F238E27FC236}">
                <a16:creationId xmlns:a16="http://schemas.microsoft.com/office/drawing/2014/main" id="{11D774EA-4662-DCC3-20EB-CFC9B9599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2" name="Picture 159" descr="Yes">
            <a:extLst>
              <a:ext uri="{FF2B5EF4-FFF2-40B4-BE49-F238E27FC236}">
                <a16:creationId xmlns:a16="http://schemas.microsoft.com/office/drawing/2014/main" id="{4C893B4F-EFFE-F68E-6587-B9963AD63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3" name="Picture 160" descr="Yes">
            <a:extLst>
              <a:ext uri="{FF2B5EF4-FFF2-40B4-BE49-F238E27FC236}">
                <a16:creationId xmlns:a16="http://schemas.microsoft.com/office/drawing/2014/main" id="{176ED04A-FA78-0E8F-412A-BC3866C7B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4" name="Picture 161" descr="Yes">
            <a:extLst>
              <a:ext uri="{FF2B5EF4-FFF2-40B4-BE49-F238E27FC236}">
                <a16:creationId xmlns:a16="http://schemas.microsoft.com/office/drawing/2014/main" id="{35C1AB4B-C7A4-A93A-19CB-786DB4600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5" name="Picture 162" descr="Yes">
            <a:extLst>
              <a:ext uri="{FF2B5EF4-FFF2-40B4-BE49-F238E27FC236}">
                <a16:creationId xmlns:a16="http://schemas.microsoft.com/office/drawing/2014/main" id="{62B40D87-0A63-2AED-C869-86F700302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6" name="Picture 163" descr="Yes">
            <a:extLst>
              <a:ext uri="{FF2B5EF4-FFF2-40B4-BE49-F238E27FC236}">
                <a16:creationId xmlns:a16="http://schemas.microsoft.com/office/drawing/2014/main" id="{7FE0178C-F2A3-4B6B-B8AC-CCA8B16CE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7" name="Picture 164" descr="Yes">
            <a:extLst>
              <a:ext uri="{FF2B5EF4-FFF2-40B4-BE49-F238E27FC236}">
                <a16:creationId xmlns:a16="http://schemas.microsoft.com/office/drawing/2014/main" id="{36FA5FB1-8C56-BA9A-EF07-13EE91613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8" name="Picture 165" descr="Yes">
            <a:extLst>
              <a:ext uri="{FF2B5EF4-FFF2-40B4-BE49-F238E27FC236}">
                <a16:creationId xmlns:a16="http://schemas.microsoft.com/office/drawing/2014/main" id="{6DC8B5F5-063C-C6F4-28BE-7CA75DF07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79" name="Picture 166" descr="Yes">
            <a:extLst>
              <a:ext uri="{FF2B5EF4-FFF2-40B4-BE49-F238E27FC236}">
                <a16:creationId xmlns:a16="http://schemas.microsoft.com/office/drawing/2014/main" id="{643D0F8F-23A0-995B-F506-698FD49E7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80" name="Picture 167" descr="Yes">
            <a:extLst>
              <a:ext uri="{FF2B5EF4-FFF2-40B4-BE49-F238E27FC236}">
                <a16:creationId xmlns:a16="http://schemas.microsoft.com/office/drawing/2014/main" id="{A23AF8AE-90BE-264E-D65F-5BF24D288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181" name="Picture 168" descr="Yes">
            <a:extLst>
              <a:ext uri="{FF2B5EF4-FFF2-40B4-BE49-F238E27FC236}">
                <a16:creationId xmlns:a16="http://schemas.microsoft.com/office/drawing/2014/main" id="{4210D30C-5BAE-7B58-F953-2FBD5FE4D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36974F60-D335-FEE5-400E-F624F62EEA98}"/>
              </a:ext>
            </a:extLst>
          </p:cNvPr>
          <p:cNvPicPr>
            <a:picLocks noChangeAspect="1"/>
          </p:cNvPicPr>
          <p:nvPr/>
        </p:nvPicPr>
        <p:blipFill>
          <a:blip r:embed="rId4"/>
          <a:stretch>
            <a:fillRect/>
          </a:stretch>
        </p:blipFill>
        <p:spPr>
          <a:xfrm>
            <a:off x="4986679" y="3776384"/>
            <a:ext cx="3795089" cy="2575783"/>
          </a:xfrm>
          <a:prstGeom prst="rect">
            <a:avLst/>
          </a:prstGeom>
        </p:spPr>
      </p:pic>
      <mc:AlternateContent xmlns:mc="http://schemas.openxmlformats.org/markup-compatibility/2006">
        <mc:Choice xmlns:a14="http://schemas.microsoft.com/office/drawing/2010/main" Requires="a14">
          <p:sp>
            <p:nvSpPr>
              <p:cNvPr id="7" name="内容占位符 4">
                <a:extLst>
                  <a:ext uri="{FF2B5EF4-FFF2-40B4-BE49-F238E27FC236}">
                    <a16:creationId xmlns:a16="http://schemas.microsoft.com/office/drawing/2014/main" id="{A9EA2882-4287-3BC9-5116-C518633BBA10}"/>
                  </a:ext>
                </a:extLst>
              </p:cNvPr>
              <p:cNvSpPr txBox="1">
                <a:spLocks/>
              </p:cNvSpPr>
              <p:nvPr/>
            </p:nvSpPr>
            <p:spPr>
              <a:xfrm>
                <a:off x="494024" y="3776384"/>
                <a:ext cx="4408235" cy="295804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latin typeface="Arial" panose="020B0604020202020204" pitchFamily="34" charset="0"/>
                    <a:cs typeface="Arial" panose="020B0604020202020204" pitchFamily="34" charset="0"/>
                  </a:rPr>
                  <a:t>So if we have coefficients </a:t>
                </a:r>
                <a14:m>
                  <m:oMath xmlns:m="http://schemas.openxmlformats.org/officeDocument/2006/math">
                    <m:sSub>
                      <m:sSubPr>
                        <m:ctrlPr>
                          <a:rPr lang="en-US" altLang="zh-CN" sz="2000" i="1" dirty="0">
                            <a:latin typeface="Cambria Math" panose="02040503050406030204" pitchFamily="18" charset="0"/>
                            <a:cs typeface="Arial" panose="020B0604020202020204" pitchFamily="34" charset="0"/>
                          </a:rPr>
                        </m:ctrlPr>
                      </m:sSubPr>
                      <m:e>
                        <m:r>
                          <a:rPr lang="en-US" altLang="zh-CN" sz="2000" dirty="0">
                            <a:latin typeface="Cambria Math" panose="02040503050406030204" pitchFamily="18" charset="0"/>
                            <a:cs typeface="Arial" panose="020B0604020202020204" pitchFamily="34" charset="0"/>
                          </a:rPr>
                          <m:t>𝑎</m:t>
                        </m:r>
                      </m:e>
                      <m:sub>
                        <m:r>
                          <a:rPr lang="en-US" altLang="zh-CN" sz="2000" dirty="0">
                            <a:latin typeface="Cambria Math" panose="02040503050406030204" pitchFamily="18" charset="0"/>
                            <a:cs typeface="Arial" panose="020B0604020202020204" pitchFamily="34" charset="0"/>
                          </a:rPr>
                          <m:t>0</m:t>
                        </m:r>
                      </m:sub>
                    </m:sSub>
                    <m:r>
                      <a:rPr lang="en-US" altLang="zh-CN" sz="2000" dirty="0">
                        <a:latin typeface="Cambria Math" panose="02040503050406030204" pitchFamily="18" charset="0"/>
                        <a:cs typeface="Arial" panose="020B0604020202020204" pitchFamily="34" charset="0"/>
                      </a:rPr>
                      <m:t>, </m:t>
                    </m:r>
                    <m:sSub>
                      <m:sSubPr>
                        <m:ctrlPr>
                          <a:rPr lang="en-US" altLang="zh-CN" sz="2000" i="1" dirty="0">
                            <a:latin typeface="Cambria Math" panose="02040503050406030204" pitchFamily="18" charset="0"/>
                            <a:cs typeface="Arial" panose="020B0604020202020204" pitchFamily="34" charset="0"/>
                          </a:rPr>
                        </m:ctrlPr>
                      </m:sSubPr>
                      <m:e>
                        <m:r>
                          <a:rPr lang="en-US" altLang="zh-CN" sz="2000" dirty="0">
                            <a:latin typeface="Cambria Math" panose="02040503050406030204" pitchFamily="18" charset="0"/>
                            <a:cs typeface="Arial" panose="020B0604020202020204" pitchFamily="34" charset="0"/>
                          </a:rPr>
                          <m:t>𝑎</m:t>
                        </m:r>
                      </m:e>
                      <m:sub>
                        <m:r>
                          <a:rPr lang="en-US" altLang="zh-CN" sz="2000" dirty="0">
                            <a:latin typeface="Cambria Math" panose="02040503050406030204" pitchFamily="18" charset="0"/>
                            <a:cs typeface="Arial" panose="020B0604020202020204" pitchFamily="34" charset="0"/>
                          </a:rPr>
                          <m:t>1</m:t>
                        </m:r>
                      </m:sub>
                    </m:sSub>
                    <m:r>
                      <a:rPr lang="en-US" altLang="zh-CN" sz="2000" dirty="0">
                        <a:latin typeface="Cambria Math" panose="02040503050406030204" pitchFamily="18" charset="0"/>
                        <a:cs typeface="Arial" panose="020B0604020202020204" pitchFamily="34" charset="0"/>
                      </a:rPr>
                      <m:t>, . . . , </m:t>
                    </m:r>
                    <m:sSub>
                      <m:sSubPr>
                        <m:ctrlPr>
                          <a:rPr lang="en-US" altLang="zh-CN" sz="2000" i="1" dirty="0">
                            <a:latin typeface="Cambria Math" panose="02040503050406030204" pitchFamily="18" charset="0"/>
                            <a:cs typeface="Arial" panose="020B0604020202020204" pitchFamily="34" charset="0"/>
                          </a:rPr>
                        </m:ctrlPr>
                      </m:sSubPr>
                      <m:e>
                        <m:r>
                          <a:rPr lang="en-US" altLang="zh-CN" sz="2000" dirty="0">
                            <a:latin typeface="Cambria Math" panose="02040503050406030204" pitchFamily="18" charset="0"/>
                            <a:cs typeface="Arial" panose="020B0604020202020204" pitchFamily="34" charset="0"/>
                          </a:rPr>
                          <m:t>𝑎</m:t>
                        </m:r>
                      </m:e>
                      <m:sub>
                        <m:r>
                          <a:rPr lang="en-US" altLang="zh-CN" sz="2000" dirty="0">
                            <a:latin typeface="Cambria Math" panose="02040503050406030204" pitchFamily="18" charset="0"/>
                            <a:cs typeface="Arial" panose="020B0604020202020204" pitchFamily="34" charset="0"/>
                          </a:rPr>
                          <m:t>𝑘</m:t>
                        </m:r>
                        <m:r>
                          <a:rPr lang="en-US" altLang="zh-CN" sz="2000" dirty="0">
                            <a:latin typeface="Cambria Math" panose="02040503050406030204" pitchFamily="18" charset="0"/>
                            <a:cs typeface="Arial" panose="020B0604020202020204" pitchFamily="34" charset="0"/>
                          </a:rPr>
                          <m:t>−1</m:t>
                        </m:r>
                      </m:sub>
                    </m:sSub>
                    <m:r>
                      <a:rPr lang="en-US" altLang="zh-CN" sz="2000" dirty="0">
                        <a:latin typeface="Cambria Math" panose="02040503050406030204" pitchFamily="18" charset="0"/>
                        <a:cs typeface="Arial" panose="020B0604020202020204" pitchFamily="34" charset="0"/>
                      </a:rPr>
                      <m:t> </m:t>
                    </m:r>
                  </m:oMath>
                </a14:m>
                <a:r>
                  <a:rPr lang="en-US" altLang="zh-CN" sz="2000" dirty="0">
                    <a:latin typeface="Arial" panose="020B0604020202020204" pitchFamily="34" charset="0"/>
                    <a:cs typeface="Arial" panose="020B0604020202020204" pitchFamily="34" charset="0"/>
                  </a:rPr>
                  <a:t>and variables </a:t>
                </a:r>
                <a14:m>
                  <m:oMath xmlns:m="http://schemas.openxmlformats.org/officeDocument/2006/math">
                    <m:sSub>
                      <m:sSubPr>
                        <m:ctrlPr>
                          <a:rPr lang="en-US" altLang="zh-CN" sz="2000" i="1" dirty="0">
                            <a:latin typeface="Cambria Math" panose="02040503050406030204" pitchFamily="18" charset="0"/>
                            <a:cs typeface="Arial" panose="020B0604020202020204" pitchFamily="34" charset="0"/>
                          </a:rPr>
                        </m:ctrlPr>
                      </m:sSubPr>
                      <m:e>
                        <m:r>
                          <a:rPr lang="en-US" altLang="zh-CN" sz="2000" dirty="0">
                            <a:latin typeface="Cambria Math" panose="02040503050406030204" pitchFamily="18" charset="0"/>
                            <a:cs typeface="Arial" panose="020B0604020202020204" pitchFamily="34" charset="0"/>
                          </a:rPr>
                          <m:t>𝑥</m:t>
                        </m:r>
                      </m:e>
                      <m:sub>
                        <m:r>
                          <a:rPr lang="en-US" altLang="zh-CN" sz="2000" dirty="0">
                            <a:latin typeface="Cambria Math" panose="02040503050406030204" pitchFamily="18" charset="0"/>
                            <a:cs typeface="Arial" panose="020B0604020202020204" pitchFamily="34" charset="0"/>
                          </a:rPr>
                          <m:t>0</m:t>
                        </m:r>
                      </m:sub>
                    </m:sSub>
                    <m:r>
                      <a:rPr lang="en-US" altLang="zh-CN" sz="2000" dirty="0">
                        <a:latin typeface="Cambria Math" panose="02040503050406030204" pitchFamily="18" charset="0"/>
                        <a:cs typeface="Arial" panose="020B0604020202020204" pitchFamily="34" charset="0"/>
                      </a:rPr>
                      <m:t>, </m:t>
                    </m:r>
                    <m:sSub>
                      <m:sSubPr>
                        <m:ctrlPr>
                          <a:rPr lang="en-US" altLang="zh-CN" sz="2000" i="1" dirty="0">
                            <a:latin typeface="Cambria Math" panose="02040503050406030204" pitchFamily="18" charset="0"/>
                            <a:cs typeface="Arial" panose="020B0604020202020204" pitchFamily="34" charset="0"/>
                          </a:rPr>
                        </m:ctrlPr>
                      </m:sSubPr>
                      <m:e>
                        <m:r>
                          <a:rPr lang="en-US" altLang="zh-CN" sz="2000" dirty="0">
                            <a:latin typeface="Cambria Math" panose="02040503050406030204" pitchFamily="18" charset="0"/>
                            <a:cs typeface="Arial" panose="020B0604020202020204" pitchFamily="34" charset="0"/>
                          </a:rPr>
                          <m:t>𝑥</m:t>
                        </m:r>
                      </m:e>
                      <m:sub>
                        <m:r>
                          <a:rPr lang="en-US" altLang="zh-CN" sz="2000" dirty="0">
                            <a:latin typeface="Cambria Math" panose="02040503050406030204" pitchFamily="18" charset="0"/>
                            <a:cs typeface="Arial" panose="020B0604020202020204" pitchFamily="34" charset="0"/>
                          </a:rPr>
                          <m:t>1</m:t>
                        </m:r>
                      </m:sub>
                    </m:sSub>
                    <m:r>
                      <a:rPr lang="en-US" altLang="zh-CN" sz="2000" dirty="0">
                        <a:latin typeface="Cambria Math" panose="02040503050406030204" pitchFamily="18" charset="0"/>
                        <a:cs typeface="Arial" panose="020B0604020202020204" pitchFamily="34" charset="0"/>
                      </a:rPr>
                      <m:t>, . . . , </m:t>
                    </m:r>
                    <m:sSub>
                      <m:sSubPr>
                        <m:ctrlPr>
                          <a:rPr lang="en-US" altLang="zh-CN" sz="2000" i="1" dirty="0">
                            <a:latin typeface="Cambria Math" panose="02040503050406030204" pitchFamily="18" charset="0"/>
                            <a:cs typeface="Arial" panose="020B0604020202020204" pitchFamily="34" charset="0"/>
                          </a:rPr>
                        </m:ctrlPr>
                      </m:sSubPr>
                      <m:e>
                        <m:r>
                          <a:rPr lang="en-US" altLang="zh-CN" sz="2000" dirty="0">
                            <a:latin typeface="Cambria Math" panose="02040503050406030204" pitchFamily="18" charset="0"/>
                            <a:cs typeface="Arial" panose="020B0604020202020204" pitchFamily="34" charset="0"/>
                          </a:rPr>
                          <m:t>𝑥</m:t>
                        </m:r>
                      </m:e>
                      <m:sub>
                        <m:r>
                          <a:rPr lang="en-US" altLang="zh-CN" sz="2000" dirty="0">
                            <a:latin typeface="Cambria Math" panose="02040503050406030204" pitchFamily="18" charset="0"/>
                            <a:cs typeface="Arial" panose="020B0604020202020204" pitchFamily="34" charset="0"/>
                          </a:rPr>
                          <m:t>𝑘</m:t>
                        </m:r>
                        <m:r>
                          <a:rPr lang="en-US" altLang="zh-CN" sz="2000" dirty="0">
                            <a:latin typeface="Cambria Math" panose="02040503050406030204" pitchFamily="18" charset="0"/>
                            <a:cs typeface="Arial" panose="020B0604020202020204" pitchFamily="34" charset="0"/>
                          </a:rPr>
                          <m:t>−1</m:t>
                        </m:r>
                      </m:sub>
                    </m:sSub>
                  </m:oMath>
                </a14:m>
                <a:r>
                  <a:rPr lang="en-US" altLang="zh-CN" sz="2000" dirty="0">
                    <a:latin typeface="Arial" panose="020B0604020202020204" pitchFamily="34" charset="0"/>
                    <a:cs typeface="Arial" panose="020B0604020202020204" pitchFamily="34" charset="0"/>
                  </a:rPr>
                  <a:t>, we can encode the coefficients to </a:t>
                </a:r>
                <a14:m>
                  <m:oMath xmlns:m="http://schemas.openxmlformats.org/officeDocument/2006/math">
                    <m:r>
                      <a:rPr lang="en-US" altLang="zh-CN" sz="2000" dirty="0">
                        <a:latin typeface="Cambria Math" panose="02040503050406030204" pitchFamily="18" charset="0"/>
                        <a:cs typeface="Arial" panose="020B0604020202020204" pitchFamily="34" charset="0"/>
                      </a:rPr>
                      <m:t>𝑓</m:t>
                    </m:r>
                    <m:r>
                      <a:rPr lang="en-US" altLang="zh-CN" sz="2000" dirty="0">
                        <a:latin typeface="Cambria Math" panose="02040503050406030204" pitchFamily="18" charset="0"/>
                        <a:cs typeface="Arial" panose="020B0604020202020204" pitchFamily="34" charset="0"/>
                      </a:rPr>
                      <m:t> (</m:t>
                    </m:r>
                    <m:sSub>
                      <m:sSubPr>
                        <m:ctrlPr>
                          <a:rPr lang="en-US" altLang="zh-CN" sz="2000" i="1" dirty="0">
                            <a:latin typeface="Cambria Math" panose="02040503050406030204" pitchFamily="18" charset="0"/>
                            <a:cs typeface="Arial" panose="020B0604020202020204" pitchFamily="34" charset="0"/>
                          </a:rPr>
                        </m:ctrlPr>
                      </m:sSubPr>
                      <m:e>
                        <m:r>
                          <a:rPr lang="en-US" altLang="zh-CN" sz="2000" dirty="0">
                            <a:latin typeface="Cambria Math" panose="02040503050406030204" pitchFamily="18" charset="0"/>
                            <a:cs typeface="Arial" panose="020B0604020202020204" pitchFamily="34" charset="0"/>
                          </a:rPr>
                          <m:t>𝑥</m:t>
                        </m:r>
                      </m:e>
                      <m:sub>
                        <m:r>
                          <a:rPr lang="en-US" altLang="zh-CN" sz="2000" dirty="0">
                            <a:latin typeface="Cambria Math" panose="02040503050406030204" pitchFamily="18" charset="0"/>
                            <a:cs typeface="Arial" panose="020B0604020202020204" pitchFamily="34" charset="0"/>
                          </a:rPr>
                          <m:t>0</m:t>
                        </m:r>
                      </m:sub>
                    </m:sSub>
                    <m:r>
                      <a:rPr lang="en-US" altLang="zh-CN" sz="2000" dirty="0">
                        <a:latin typeface="Cambria Math" panose="02040503050406030204" pitchFamily="18" charset="0"/>
                        <a:cs typeface="Arial" panose="020B0604020202020204" pitchFamily="34" charset="0"/>
                      </a:rPr>
                      <m:t>), </m:t>
                    </m:r>
                    <m:r>
                      <a:rPr lang="en-US" altLang="zh-CN" sz="2000" dirty="0">
                        <a:latin typeface="Cambria Math" panose="02040503050406030204" pitchFamily="18" charset="0"/>
                        <a:cs typeface="Arial" panose="020B0604020202020204" pitchFamily="34" charset="0"/>
                      </a:rPr>
                      <m:t>𝑓</m:t>
                    </m:r>
                    <m:r>
                      <a:rPr lang="en-US" altLang="zh-CN" sz="2000" dirty="0">
                        <a:latin typeface="Cambria Math" panose="02040503050406030204" pitchFamily="18" charset="0"/>
                        <a:cs typeface="Arial" panose="020B0604020202020204" pitchFamily="34" charset="0"/>
                      </a:rPr>
                      <m:t> (</m:t>
                    </m:r>
                    <m:sSub>
                      <m:sSubPr>
                        <m:ctrlPr>
                          <a:rPr lang="en-US" altLang="zh-CN" sz="2000" i="1" dirty="0">
                            <a:latin typeface="Cambria Math" panose="02040503050406030204" pitchFamily="18" charset="0"/>
                            <a:cs typeface="Arial" panose="020B0604020202020204" pitchFamily="34" charset="0"/>
                          </a:rPr>
                        </m:ctrlPr>
                      </m:sSubPr>
                      <m:e>
                        <m:r>
                          <a:rPr lang="en-US" altLang="zh-CN" sz="2000" dirty="0">
                            <a:latin typeface="Cambria Math" panose="02040503050406030204" pitchFamily="18" charset="0"/>
                            <a:cs typeface="Arial" panose="020B0604020202020204" pitchFamily="34" charset="0"/>
                          </a:rPr>
                          <m:t>𝑥</m:t>
                        </m:r>
                      </m:e>
                      <m:sub>
                        <m:r>
                          <a:rPr lang="en-US" altLang="zh-CN" sz="2000" dirty="0">
                            <a:latin typeface="Cambria Math" panose="02040503050406030204" pitchFamily="18" charset="0"/>
                            <a:cs typeface="Arial" panose="020B0604020202020204" pitchFamily="34" charset="0"/>
                          </a:rPr>
                          <m:t>1</m:t>
                        </m:r>
                      </m:sub>
                    </m:sSub>
                    <m:r>
                      <a:rPr lang="en-US" altLang="zh-CN" sz="2000" dirty="0">
                        <a:latin typeface="Cambria Math" panose="02040503050406030204" pitchFamily="18" charset="0"/>
                        <a:cs typeface="Arial" panose="020B0604020202020204" pitchFamily="34" charset="0"/>
                      </a:rPr>
                      <m:t>), . . . , </m:t>
                    </m:r>
                    <m:r>
                      <a:rPr lang="en-US" altLang="zh-CN" sz="2000" dirty="0">
                        <a:latin typeface="Cambria Math" panose="02040503050406030204" pitchFamily="18" charset="0"/>
                        <a:cs typeface="Arial" panose="020B0604020202020204" pitchFamily="34" charset="0"/>
                      </a:rPr>
                      <m:t>𝑓</m:t>
                    </m:r>
                    <m:r>
                      <a:rPr lang="en-US" altLang="zh-CN" sz="2000" dirty="0">
                        <a:latin typeface="Cambria Math" panose="02040503050406030204" pitchFamily="18" charset="0"/>
                        <a:cs typeface="Arial" panose="020B0604020202020204" pitchFamily="34" charset="0"/>
                      </a:rPr>
                      <m:t> (</m:t>
                    </m:r>
                    <m:sSub>
                      <m:sSubPr>
                        <m:ctrlPr>
                          <a:rPr lang="en-US" altLang="zh-CN" sz="2000" i="1" dirty="0">
                            <a:latin typeface="Cambria Math" panose="02040503050406030204" pitchFamily="18" charset="0"/>
                            <a:cs typeface="Arial" panose="020B0604020202020204" pitchFamily="34" charset="0"/>
                          </a:rPr>
                        </m:ctrlPr>
                      </m:sSubPr>
                      <m:e>
                        <m:r>
                          <a:rPr lang="en-US" altLang="zh-CN" sz="2000" dirty="0">
                            <a:latin typeface="Cambria Math" panose="02040503050406030204" pitchFamily="18" charset="0"/>
                            <a:cs typeface="Arial" panose="020B0604020202020204" pitchFamily="34" charset="0"/>
                          </a:rPr>
                          <m:t>𝑥</m:t>
                        </m:r>
                      </m:e>
                      <m:sub>
                        <m:r>
                          <a:rPr lang="en-US" altLang="zh-CN" sz="2000" dirty="0">
                            <a:latin typeface="Cambria Math" panose="02040503050406030204" pitchFamily="18" charset="0"/>
                            <a:cs typeface="Arial" panose="020B0604020202020204" pitchFamily="34" charset="0"/>
                          </a:rPr>
                          <m:t>𝑘</m:t>
                        </m:r>
                        <m:r>
                          <a:rPr lang="en-US" altLang="zh-CN" sz="2000" dirty="0">
                            <a:latin typeface="Cambria Math" panose="02040503050406030204" pitchFamily="18" charset="0"/>
                            <a:cs typeface="Arial" panose="020B0604020202020204" pitchFamily="34" charset="0"/>
                          </a:rPr>
                          <m:t>−1</m:t>
                        </m:r>
                      </m:sub>
                    </m:sSub>
                    <m:r>
                      <a:rPr lang="en-US" altLang="zh-CN" sz="2000" dirty="0">
                        <a:latin typeface="Cambria Math" panose="02040503050406030204" pitchFamily="18" charset="0"/>
                        <a:cs typeface="Arial" panose="020B0604020202020204" pitchFamily="34" charset="0"/>
                      </a:rPr>
                      <m:t>), </m:t>
                    </m:r>
                  </m:oMath>
                </a14:m>
                <a:r>
                  <a:rPr lang="en-US" altLang="zh-CN" sz="2000" dirty="0">
                    <a:latin typeface="Arial" panose="020B0604020202020204" pitchFamily="34" charset="0"/>
                    <a:cs typeface="Arial" panose="020B0604020202020204" pitchFamily="34" charset="0"/>
                  </a:rPr>
                  <a:t>and decoding means getting </a:t>
                </a:r>
                <a14:m>
                  <m:oMath xmlns:m="http://schemas.openxmlformats.org/officeDocument/2006/math">
                    <m:sSub>
                      <m:sSubPr>
                        <m:ctrlPr>
                          <a:rPr lang="en-US" altLang="zh-CN" sz="2000" i="1" dirty="0">
                            <a:latin typeface="Cambria Math" panose="02040503050406030204" pitchFamily="18" charset="0"/>
                            <a:cs typeface="Arial" panose="020B0604020202020204" pitchFamily="34" charset="0"/>
                          </a:rPr>
                        </m:ctrlPr>
                      </m:sSubPr>
                      <m:e>
                        <m:r>
                          <a:rPr lang="en-US" altLang="zh-CN" sz="2000" dirty="0">
                            <a:latin typeface="Cambria Math" panose="02040503050406030204" pitchFamily="18" charset="0"/>
                            <a:cs typeface="Arial" panose="020B0604020202020204" pitchFamily="34" charset="0"/>
                          </a:rPr>
                          <m:t>𝑎</m:t>
                        </m:r>
                      </m:e>
                      <m:sub>
                        <m:r>
                          <a:rPr lang="en-US" altLang="zh-CN" sz="2000" dirty="0">
                            <a:latin typeface="Cambria Math" panose="02040503050406030204" pitchFamily="18" charset="0"/>
                            <a:cs typeface="Arial" panose="020B0604020202020204" pitchFamily="34" charset="0"/>
                          </a:rPr>
                          <m:t>0</m:t>
                        </m:r>
                      </m:sub>
                    </m:sSub>
                    <m:r>
                      <a:rPr lang="en-US" altLang="zh-CN" sz="2000" dirty="0">
                        <a:latin typeface="Cambria Math" panose="02040503050406030204" pitchFamily="18" charset="0"/>
                        <a:cs typeface="Arial" panose="020B0604020202020204" pitchFamily="34" charset="0"/>
                      </a:rPr>
                      <m:t>, </m:t>
                    </m:r>
                    <m:sSub>
                      <m:sSubPr>
                        <m:ctrlPr>
                          <a:rPr lang="en-US" altLang="zh-CN" sz="2000" i="1" dirty="0">
                            <a:latin typeface="Cambria Math" panose="02040503050406030204" pitchFamily="18" charset="0"/>
                            <a:cs typeface="Arial" panose="020B0604020202020204" pitchFamily="34" charset="0"/>
                          </a:rPr>
                        </m:ctrlPr>
                      </m:sSubPr>
                      <m:e>
                        <m:r>
                          <a:rPr lang="en-US" altLang="zh-CN" sz="2000" dirty="0">
                            <a:latin typeface="Cambria Math" panose="02040503050406030204" pitchFamily="18" charset="0"/>
                            <a:cs typeface="Arial" panose="020B0604020202020204" pitchFamily="34" charset="0"/>
                          </a:rPr>
                          <m:t>𝑎</m:t>
                        </m:r>
                      </m:e>
                      <m:sub>
                        <m:r>
                          <a:rPr lang="en-US" altLang="zh-CN" sz="2000" dirty="0">
                            <a:latin typeface="Cambria Math" panose="02040503050406030204" pitchFamily="18" charset="0"/>
                            <a:cs typeface="Arial" panose="020B0604020202020204" pitchFamily="34" charset="0"/>
                          </a:rPr>
                          <m:t>1</m:t>
                        </m:r>
                      </m:sub>
                    </m:sSub>
                    <m:r>
                      <a:rPr lang="en-US" altLang="zh-CN" sz="2000" dirty="0">
                        <a:latin typeface="Cambria Math" panose="02040503050406030204" pitchFamily="18" charset="0"/>
                        <a:cs typeface="Arial" panose="020B0604020202020204" pitchFamily="34" charset="0"/>
                      </a:rPr>
                      <m:t>, . . . , </m:t>
                    </m:r>
                    <m:sSub>
                      <m:sSubPr>
                        <m:ctrlPr>
                          <a:rPr lang="en-US" altLang="zh-CN" sz="2000" i="1" dirty="0">
                            <a:latin typeface="Cambria Math" panose="02040503050406030204" pitchFamily="18" charset="0"/>
                            <a:cs typeface="Arial" panose="020B0604020202020204" pitchFamily="34" charset="0"/>
                          </a:rPr>
                        </m:ctrlPr>
                      </m:sSubPr>
                      <m:e>
                        <m:r>
                          <a:rPr lang="en-US" altLang="zh-CN" sz="2000" dirty="0">
                            <a:latin typeface="Cambria Math" panose="02040503050406030204" pitchFamily="18" charset="0"/>
                            <a:cs typeface="Arial" panose="020B0604020202020204" pitchFamily="34" charset="0"/>
                          </a:rPr>
                          <m:t>𝑎</m:t>
                        </m:r>
                      </m:e>
                      <m:sub>
                        <m:r>
                          <a:rPr lang="en-US" altLang="zh-CN" sz="2000" dirty="0">
                            <a:latin typeface="Cambria Math" panose="02040503050406030204" pitchFamily="18" charset="0"/>
                            <a:cs typeface="Arial" panose="020B0604020202020204" pitchFamily="34" charset="0"/>
                          </a:rPr>
                          <m:t>𝑘</m:t>
                        </m:r>
                        <m:r>
                          <a:rPr lang="en-US" altLang="zh-CN" sz="2000" dirty="0">
                            <a:latin typeface="Cambria Math" panose="02040503050406030204" pitchFamily="18" charset="0"/>
                            <a:cs typeface="Arial" panose="020B0604020202020204" pitchFamily="34" charset="0"/>
                          </a:rPr>
                          <m:t>−1</m:t>
                        </m:r>
                      </m:sub>
                    </m:sSub>
                    <m:r>
                      <a:rPr lang="en-US" altLang="zh-CN" sz="2000" dirty="0">
                        <a:latin typeface="Cambria Math" panose="02040503050406030204" pitchFamily="18" charset="0"/>
                        <a:cs typeface="Arial" panose="020B0604020202020204" pitchFamily="34" charset="0"/>
                      </a:rPr>
                      <m:t> </m:t>
                    </m:r>
                  </m:oMath>
                </a14:m>
                <a:r>
                  <a:rPr lang="en-US" altLang="zh-CN" sz="2000" dirty="0">
                    <a:latin typeface="Arial" panose="020B0604020202020204" pitchFamily="34" charset="0"/>
                    <a:cs typeface="Arial" panose="020B0604020202020204" pitchFamily="34" charset="0"/>
                  </a:rPr>
                  <a:t>via variables </a:t>
                </a:r>
                <a14:m>
                  <m:oMath xmlns:m="http://schemas.openxmlformats.org/officeDocument/2006/math">
                    <m:sSub>
                      <m:sSubPr>
                        <m:ctrlPr>
                          <a:rPr lang="en-US" altLang="zh-CN" sz="2000" i="1" dirty="0">
                            <a:latin typeface="Cambria Math" panose="02040503050406030204" pitchFamily="18" charset="0"/>
                            <a:cs typeface="Arial" panose="020B0604020202020204" pitchFamily="34" charset="0"/>
                          </a:rPr>
                        </m:ctrlPr>
                      </m:sSubPr>
                      <m:e>
                        <m:r>
                          <a:rPr lang="en-US" altLang="zh-CN" sz="2000" dirty="0">
                            <a:latin typeface="Cambria Math" panose="02040503050406030204" pitchFamily="18" charset="0"/>
                            <a:cs typeface="Arial" panose="020B0604020202020204" pitchFamily="34" charset="0"/>
                          </a:rPr>
                          <m:t>𝑥</m:t>
                        </m:r>
                      </m:e>
                      <m:sub>
                        <m:r>
                          <a:rPr lang="en-US" altLang="zh-CN" sz="2000" dirty="0">
                            <a:latin typeface="Cambria Math" panose="02040503050406030204" pitchFamily="18" charset="0"/>
                            <a:cs typeface="Arial" panose="020B0604020202020204" pitchFamily="34" charset="0"/>
                          </a:rPr>
                          <m:t>0</m:t>
                        </m:r>
                      </m:sub>
                    </m:sSub>
                    <m:r>
                      <a:rPr lang="en-US" altLang="zh-CN" sz="2000" dirty="0">
                        <a:latin typeface="Cambria Math" panose="02040503050406030204" pitchFamily="18" charset="0"/>
                        <a:cs typeface="Arial" panose="020B0604020202020204" pitchFamily="34" charset="0"/>
                      </a:rPr>
                      <m:t>, </m:t>
                    </m:r>
                    <m:sSub>
                      <m:sSubPr>
                        <m:ctrlPr>
                          <a:rPr lang="en-US" altLang="zh-CN" sz="2000" i="1" dirty="0">
                            <a:latin typeface="Cambria Math" panose="02040503050406030204" pitchFamily="18" charset="0"/>
                            <a:cs typeface="Arial" panose="020B0604020202020204" pitchFamily="34" charset="0"/>
                          </a:rPr>
                        </m:ctrlPr>
                      </m:sSubPr>
                      <m:e>
                        <m:r>
                          <a:rPr lang="en-US" altLang="zh-CN" sz="2000" dirty="0">
                            <a:latin typeface="Cambria Math" panose="02040503050406030204" pitchFamily="18" charset="0"/>
                            <a:cs typeface="Arial" panose="020B0604020202020204" pitchFamily="34" charset="0"/>
                          </a:rPr>
                          <m:t>𝑥</m:t>
                        </m:r>
                      </m:e>
                      <m:sub>
                        <m:r>
                          <a:rPr lang="en-US" altLang="zh-CN" sz="2000" dirty="0">
                            <a:latin typeface="Cambria Math" panose="02040503050406030204" pitchFamily="18" charset="0"/>
                            <a:cs typeface="Arial" panose="020B0604020202020204" pitchFamily="34" charset="0"/>
                          </a:rPr>
                          <m:t>1</m:t>
                        </m:r>
                      </m:sub>
                    </m:sSub>
                    <m:r>
                      <a:rPr lang="en-US" altLang="zh-CN" sz="2000" dirty="0">
                        <a:latin typeface="Cambria Math" panose="02040503050406030204" pitchFamily="18" charset="0"/>
                        <a:cs typeface="Arial" panose="020B0604020202020204" pitchFamily="34" charset="0"/>
                      </a:rPr>
                      <m:t>, . . . , </m:t>
                    </m:r>
                    <m:sSub>
                      <m:sSubPr>
                        <m:ctrlPr>
                          <a:rPr lang="en-US" altLang="zh-CN" sz="2000" i="1" dirty="0">
                            <a:latin typeface="Cambria Math" panose="02040503050406030204" pitchFamily="18" charset="0"/>
                            <a:cs typeface="Arial" panose="020B0604020202020204" pitchFamily="34" charset="0"/>
                          </a:rPr>
                        </m:ctrlPr>
                      </m:sSubPr>
                      <m:e>
                        <m:r>
                          <a:rPr lang="en-US" altLang="zh-CN" sz="2000" dirty="0">
                            <a:latin typeface="Cambria Math" panose="02040503050406030204" pitchFamily="18" charset="0"/>
                            <a:cs typeface="Arial" panose="020B0604020202020204" pitchFamily="34" charset="0"/>
                          </a:rPr>
                          <m:t>𝑥</m:t>
                        </m:r>
                      </m:e>
                      <m:sub>
                        <m:r>
                          <a:rPr lang="en-US" altLang="zh-CN" sz="2000" dirty="0">
                            <a:latin typeface="Cambria Math" panose="02040503050406030204" pitchFamily="18" charset="0"/>
                            <a:cs typeface="Arial" panose="020B0604020202020204" pitchFamily="34" charset="0"/>
                          </a:rPr>
                          <m:t>𝑘</m:t>
                        </m:r>
                        <m:r>
                          <a:rPr lang="en-US" altLang="zh-CN" sz="2000" dirty="0">
                            <a:latin typeface="Cambria Math" panose="02040503050406030204" pitchFamily="18" charset="0"/>
                            <a:cs typeface="Arial" panose="020B0604020202020204" pitchFamily="34" charset="0"/>
                          </a:rPr>
                          <m:t>−1</m:t>
                        </m:r>
                      </m:sub>
                    </m:sSub>
                  </m:oMath>
                </a14:m>
                <a:r>
                  <a:rPr lang="en-US" altLang="zh-CN" sz="2000" dirty="0">
                    <a:latin typeface="Arial" panose="020B0604020202020204" pitchFamily="34" charset="0"/>
                    <a:cs typeface="Arial" panose="020B0604020202020204" pitchFamily="34" charset="0"/>
                  </a:rPr>
                  <a:t>.</a:t>
                </a:r>
              </a:p>
            </p:txBody>
          </p:sp>
        </mc:Choice>
        <mc:Fallback>
          <p:sp>
            <p:nvSpPr>
              <p:cNvPr id="7" name="内容占位符 4">
                <a:extLst>
                  <a:ext uri="{FF2B5EF4-FFF2-40B4-BE49-F238E27FC236}">
                    <a16:creationId xmlns:a16="http://schemas.microsoft.com/office/drawing/2014/main" id="{A9EA2882-4287-3BC9-5116-C518633BBA10}"/>
                  </a:ext>
                </a:extLst>
              </p:cNvPr>
              <p:cNvSpPr txBox="1">
                <a:spLocks noRot="1" noChangeAspect="1" noMove="1" noResize="1" noEditPoints="1" noAdjustHandles="1" noChangeArrowheads="1" noChangeShapeType="1" noTextEdit="1"/>
              </p:cNvSpPr>
              <p:nvPr/>
            </p:nvSpPr>
            <p:spPr>
              <a:xfrm>
                <a:off x="494024" y="3776384"/>
                <a:ext cx="4408235" cy="2958048"/>
              </a:xfrm>
              <a:prstGeom prst="rect">
                <a:avLst/>
              </a:prstGeom>
              <a:blipFill>
                <a:blip r:embed="rId5"/>
                <a:stretch>
                  <a:fillRect l="-1521" t="-8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173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119608353"/>
      </p:ext>
    </p:extLst>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a:p>
            <a:endParaRPr lang="zh-CN" altLang="en-US" dirty="0"/>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endParaRPr lang="zh-CN" altLang="en-US"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309448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5" name="文本占位符 4"/>
          <p:cNvSpPr>
            <a:spLocks noGrp="1"/>
          </p:cNvSpPr>
          <p:nvPr>
            <p:ph type="body" sz="quarter" idx="3"/>
          </p:nvPr>
        </p:nvSpPr>
        <p:spPr/>
        <p:txBody>
          <a:bodyPr>
            <a:normAutofit/>
          </a:bodyPr>
          <a:lstStyle/>
          <a:p>
            <a:r>
              <a:rPr lang="zh-CN" altLang="en-US" dirty="0"/>
              <a:t>比较内容标题</a:t>
            </a:r>
          </a:p>
        </p:txBody>
      </p:sp>
    </p:spTree>
    <p:extLst>
      <p:ext uri="{BB962C8B-B14F-4D97-AF65-F5344CB8AC3E}">
        <p14:creationId xmlns:p14="http://schemas.microsoft.com/office/powerpoint/2010/main" val="120145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41856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2465555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使用场合较为严肃，不适合题图复杂图片出现的情况下。</a:t>
            </a:r>
            <a:endParaRPr lang="en-US" altLang="zh-CN" dirty="0"/>
          </a:p>
          <a:p>
            <a:r>
              <a:rPr lang="zh-CN" altLang="en-US" dirty="0"/>
              <a:t>如需使用，建议所有内页均使用极简版式，以达到更简洁、清爽的效果。</a:t>
            </a:r>
          </a:p>
          <a:p>
            <a:endParaRPr lang="zh-CN" altLang="en-US" dirty="0"/>
          </a:p>
        </p:txBody>
      </p:sp>
      <p:sp>
        <p:nvSpPr>
          <p:cNvPr id="3" name="标题 2"/>
          <p:cNvSpPr>
            <a:spLocks noGrp="1"/>
          </p:cNvSpPr>
          <p:nvPr>
            <p:ph type="title"/>
          </p:nvPr>
        </p:nvSpPr>
        <p:spPr/>
        <p:txBody>
          <a:bodyPr/>
          <a:lstStyle/>
          <a:p>
            <a:r>
              <a:rPr lang="zh-CN" altLang="en-US" dirty="0"/>
              <a:t>极简版内页</a:t>
            </a:r>
            <a:r>
              <a:rPr lang="en-US" altLang="zh-CN" dirty="0"/>
              <a:t>-</a:t>
            </a:r>
            <a:r>
              <a:rPr lang="zh-CN" altLang="en-US" dirty="0"/>
              <a:t>有页码</a:t>
            </a:r>
          </a:p>
        </p:txBody>
      </p:sp>
      <p:sp>
        <p:nvSpPr>
          <p:cNvPr id="4" name="灯片编号占位符 3"/>
          <p:cNvSpPr>
            <a:spLocks noGrp="1"/>
          </p:cNvSpPr>
          <p:nvPr>
            <p:ph type="sldNum" sz="quarter" idx="12"/>
          </p:nvPr>
        </p:nvSpPr>
        <p:spPr/>
        <p:txBody>
          <a:bodyPr/>
          <a:lstStyle/>
          <a:p>
            <a:fld id="{D4CE0C3C-47D3-4455-AB34-8268314DB49D}" type="slidenum">
              <a:rPr lang="en-US" altLang="zh-CN" smtClean="0"/>
              <a:pPr/>
              <a:t>17</a:t>
            </a:fld>
            <a:endParaRPr lang="en-US" altLang="zh-CN"/>
          </a:p>
        </p:txBody>
      </p:sp>
    </p:spTree>
    <p:extLst>
      <p:ext uri="{BB962C8B-B14F-4D97-AF65-F5344CB8AC3E}">
        <p14:creationId xmlns:p14="http://schemas.microsoft.com/office/powerpoint/2010/main" val="1026729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1703B59-C883-4B8B-974E-AFB30A6C43A7}" type="slidenum">
              <a:rPr lang="en-US" altLang="zh-CN" smtClean="0"/>
              <a:pPr/>
              <a:t>18</a:t>
            </a:fld>
            <a:endParaRPr lang="en-US" altLang="zh-CN"/>
          </a:p>
        </p:txBody>
      </p:sp>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2352436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p:txBody>
      </p:sp>
      <p:sp>
        <p:nvSpPr>
          <p:cNvPr id="4" name="灯片编号占位符 3"/>
          <p:cNvSpPr>
            <a:spLocks noGrp="1"/>
          </p:cNvSpPr>
          <p:nvPr>
            <p:ph type="sldNum" sz="quarter" idx="12"/>
          </p:nvPr>
        </p:nvSpPr>
        <p:spPr/>
        <p:txBody>
          <a:bodyPr/>
          <a:lstStyle/>
          <a:p>
            <a:fld id="{54BD5A17-3153-4A95-988E-B577C14000F1}" type="slidenum">
              <a:rPr lang="en-US" altLang="zh-CN" smtClean="0"/>
              <a:pPr/>
              <a:t>19</a:t>
            </a:fld>
            <a:endParaRPr lang="en-US" altLang="zh-CN" dirty="0"/>
          </a:p>
        </p:txBody>
      </p:sp>
      <p:sp>
        <p:nvSpPr>
          <p:cNvPr id="5" name="标题 4"/>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46284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en-US" altLang="zh-CN" sz="2400" dirty="0"/>
              <a:t>Introduction</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t>Related Work</a:t>
            </a:r>
            <a:endParaRPr lang="zh-CN" altLang="en-US" sz="2400" dirty="0"/>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Reed–Solomon code</a:t>
            </a:r>
            <a:endParaRPr lang="zh-CN" altLang="en-US" sz="2400" dirty="0"/>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a:t>Rectangode</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en-US" altLang="zh-CN" sz="2400" dirty="0"/>
              <a:t>Conclusion</a:t>
            </a:r>
            <a:endParaRPr lang="zh-CN" altLang="en-US" sz="2400" dirty="0"/>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4" name="内容占位符 3"/>
          <p:cNvSpPr>
            <a:spLocks noGrp="1"/>
          </p:cNvSpPr>
          <p:nvPr>
            <p:ph sz="quarter" idx="11"/>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5" name="文本占位符 4"/>
          <p:cNvSpPr>
            <a:spLocks noGrp="1"/>
          </p:cNvSpPr>
          <p:nvPr>
            <p:ph type="body" sz="quarter" idx="3"/>
          </p:nvPr>
        </p:nvSpPr>
        <p:spPr/>
        <p:txBody>
          <a:bodyPr>
            <a:normAutofit/>
          </a:bodyPr>
          <a:lstStyle/>
          <a:p>
            <a:r>
              <a:rPr lang="zh-CN" altLang="en-US" dirty="0"/>
              <a:t>比较内容标题</a:t>
            </a:r>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20</a:t>
            </a:fld>
            <a:endParaRPr lang="en-US" altLang="zh-CN" dirty="0"/>
          </a:p>
        </p:txBody>
      </p:sp>
    </p:spTree>
    <p:extLst>
      <p:ext uri="{BB962C8B-B14F-4D97-AF65-F5344CB8AC3E}">
        <p14:creationId xmlns:p14="http://schemas.microsoft.com/office/powerpoint/2010/main" val="2343789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578238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可仅使用蓝色</a:t>
            </a:r>
          </a:p>
        </p:txBody>
      </p:sp>
      <p:graphicFrame>
        <p:nvGraphicFramePr>
          <p:cNvPr id="3" name="图示 2"/>
          <p:cNvGraphicFramePr/>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6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494026" y="1685678"/>
            <a:ext cx="8115900" cy="4921498"/>
          </a:xfrm>
        </p:spPr>
        <p:txBody>
          <a:bodyPr/>
          <a:lstStyle/>
          <a:p>
            <a:r>
              <a:rPr lang="zh-CN" altLang="en-US" dirty="0"/>
              <a:t>请使用本主题包含的交大</a:t>
            </a:r>
            <a:r>
              <a:rPr lang="en-US" altLang="zh-CN" dirty="0"/>
              <a:t>VI</a:t>
            </a:r>
            <a:r>
              <a:rPr lang="zh-CN" altLang="en-US" dirty="0"/>
              <a:t>指定</a:t>
            </a:r>
            <a:r>
              <a:rPr lang="zh-CN" altLang="en-US"/>
              <a:t>配色；</a:t>
            </a:r>
            <a:endParaRPr lang="en-US" altLang="zh-CN" dirty="0"/>
          </a:p>
        </p:txBody>
      </p:sp>
      <p:sp>
        <p:nvSpPr>
          <p:cNvPr id="2" name="标题 1"/>
          <p:cNvSpPr>
            <a:spLocks noGrp="1"/>
          </p:cNvSpPr>
          <p:nvPr>
            <p:ph type="title"/>
          </p:nvPr>
        </p:nvSpPr>
        <p:spPr/>
        <p:txBody>
          <a:bodyPr/>
          <a:lstStyle/>
          <a:p>
            <a:r>
              <a:rPr lang="zh-CN" altLang="en-US" dirty="0"/>
              <a:t>可使用多色搭配</a:t>
            </a:r>
          </a:p>
        </p:txBody>
      </p:sp>
      <p:grpSp>
        <p:nvGrpSpPr>
          <p:cNvPr id="13" name="组合 12"/>
          <p:cNvGrpSpPr/>
          <p:nvPr/>
        </p:nvGrpSpPr>
        <p:grpSpPr>
          <a:xfrm>
            <a:off x="519069" y="3560496"/>
            <a:ext cx="2608632" cy="2798938"/>
            <a:chOff x="5704759" y="2304434"/>
            <a:chExt cx="2947468" cy="3162493"/>
          </a:xfrm>
        </p:grpSpPr>
        <p:sp>
          <p:nvSpPr>
            <p:cNvPr id="8" name="MH_SubTitle_3"/>
            <p:cNvSpPr>
              <a:spLocks/>
            </p:cNvSpPr>
            <p:nvPr>
              <p:custDataLst>
                <p:tags r:id="rId12"/>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9" name="MH_SubTitle_1"/>
            <p:cNvSpPr/>
            <p:nvPr>
              <p:custDataLst>
                <p:tags r:id="rId13"/>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10" name="MH_SubTitle_2"/>
            <p:cNvSpPr/>
            <p:nvPr>
              <p:custDataLst>
                <p:tags r:id="rId14"/>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r>
                <a:rPr lang="zh-CN" altLang="en-US" sz="1400">
                  <a:solidFill>
                    <a:srgbClr val="FFFFFF"/>
                  </a:solidFill>
                </a:rPr>
                <a:t>此图示仅为示例</a:t>
              </a:r>
              <a:endParaRPr lang="zh-CN" altLang="en-US" sz="1400" dirty="0">
                <a:solidFill>
                  <a:srgbClr val="FFFFFF"/>
                </a:solidFill>
              </a:endParaRPr>
            </a:p>
          </p:txBody>
        </p:sp>
      </p:grpSp>
      <p:grpSp>
        <p:nvGrpSpPr>
          <p:cNvPr id="34" name="组合 33"/>
          <p:cNvGrpSpPr/>
          <p:nvPr/>
        </p:nvGrpSpPr>
        <p:grpSpPr>
          <a:xfrm>
            <a:off x="3300421" y="3575404"/>
            <a:ext cx="2347819" cy="2342453"/>
            <a:chOff x="3805042" y="3313229"/>
            <a:chExt cx="2778125" cy="2771775"/>
          </a:xfrm>
        </p:grpSpPr>
        <p:sp>
          <p:nvSpPr>
            <p:cNvPr id="14" name="MH_Other_1"/>
            <p:cNvSpPr/>
            <p:nvPr>
              <p:custDataLst>
                <p:tags r:id="rId8"/>
              </p:custDataLst>
            </p:nvPr>
          </p:nvSpPr>
          <p:spPr>
            <a:xfrm rot="5400000">
              <a:off x="3805042" y="3313229"/>
              <a:ext cx="1587500" cy="15875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eaLnBrk="1" fontAlgn="auto" hangingPunct="1">
                <a:spcBef>
                  <a:spcPts val="0"/>
                </a:spcBef>
                <a:spcAft>
                  <a:spcPts val="0"/>
                </a:spcAft>
                <a:defRPr/>
              </a:pPr>
              <a:endParaRPr lang="th-TH" sz="2400" dirty="0"/>
            </a:p>
          </p:txBody>
        </p:sp>
        <p:sp>
          <p:nvSpPr>
            <p:cNvPr id="15" name="MH_Other_2"/>
            <p:cNvSpPr/>
            <p:nvPr>
              <p:custDataLst>
                <p:tags r:id="rId9"/>
              </p:custDataLst>
            </p:nvPr>
          </p:nvSpPr>
          <p:spPr>
            <a:xfrm>
              <a:off x="4262242" y="4956292"/>
              <a:ext cx="1130300" cy="112871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eaLnBrk="1" fontAlgn="auto" hangingPunct="1">
                <a:spcBef>
                  <a:spcPts val="0"/>
                </a:spcBef>
                <a:spcAft>
                  <a:spcPts val="0"/>
                </a:spcAft>
                <a:defRPr/>
              </a:pPr>
              <a:endParaRPr lang="th-TH" sz="2800" dirty="0"/>
            </a:p>
          </p:txBody>
        </p:sp>
        <p:sp>
          <p:nvSpPr>
            <p:cNvPr id="16" name="MH_Other_3"/>
            <p:cNvSpPr/>
            <p:nvPr>
              <p:custDataLst>
                <p:tags r:id="rId10"/>
              </p:custDataLst>
            </p:nvPr>
          </p:nvSpPr>
          <p:spPr>
            <a:xfrm rot="10800000">
              <a:off x="5448104" y="3770429"/>
              <a:ext cx="1128713" cy="11303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eaLnBrk="1" fontAlgn="auto" hangingPunct="1">
                <a:spcBef>
                  <a:spcPts val="0"/>
                </a:spcBef>
                <a:spcAft>
                  <a:spcPts val="0"/>
                </a:spcAft>
                <a:defRPr/>
              </a:pPr>
              <a:endParaRPr lang="th-TH" sz="2400" dirty="0"/>
            </a:p>
          </p:txBody>
        </p:sp>
        <p:sp>
          <p:nvSpPr>
            <p:cNvPr id="17" name="MH_Other_4"/>
            <p:cNvSpPr/>
            <p:nvPr>
              <p:custDataLst>
                <p:tags r:id="rId11"/>
              </p:custDataLst>
            </p:nvPr>
          </p:nvSpPr>
          <p:spPr>
            <a:xfrm rot="16200000">
              <a:off x="5454454" y="4945179"/>
              <a:ext cx="1128713" cy="112871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eaLnBrk="1" fontAlgn="auto" hangingPunct="1">
                <a:spcBef>
                  <a:spcPts val="0"/>
                </a:spcBef>
                <a:spcAft>
                  <a:spcPts val="0"/>
                </a:spcAft>
                <a:defRPr/>
              </a:pPr>
              <a:endParaRPr lang="th-TH" sz="2400" dirty="0"/>
            </a:p>
          </p:txBody>
        </p:sp>
        <p:sp>
          <p:nvSpPr>
            <p:cNvPr id="23" name="矩形 22"/>
            <p:cNvSpPr/>
            <p:nvPr/>
          </p:nvSpPr>
          <p:spPr>
            <a:xfrm>
              <a:off x="3905353" y="3770429"/>
              <a:ext cx="1389972" cy="523220"/>
            </a:xfrm>
            <a:prstGeom prst="rect">
              <a:avLst/>
            </a:prstGeom>
          </p:spPr>
          <p:txBody>
            <a:bodyPr wrap="square">
              <a:spAutoFit/>
            </a:bodyPr>
            <a:lstStyle/>
            <a:p>
              <a:pPr algn="ctr" eaLnBrk="0" fontAlgn="ctr" hangingPunct="0">
                <a:buClr>
                  <a:srgbClr val="FF0000"/>
                </a:buClr>
                <a:buSzPct val="70000"/>
                <a:defRPr/>
              </a:pPr>
              <a:r>
                <a:rPr lang="zh-CN" altLang="en-US" sz="1400" b="1" dirty="0">
                  <a:solidFill>
                    <a:srgbClr val="FFFFFF"/>
                  </a:solidFill>
                </a:rPr>
                <a:t>此图示</a:t>
              </a:r>
              <a:endParaRPr lang="en-US" altLang="zh-CN" sz="1400" b="1" dirty="0">
                <a:solidFill>
                  <a:srgbClr val="FFFFFF"/>
                </a:solidFill>
              </a:endParaRPr>
            </a:p>
            <a:p>
              <a:pPr algn="ctr" eaLnBrk="0" fontAlgn="ctr" hangingPunct="0">
                <a:buClr>
                  <a:srgbClr val="FF0000"/>
                </a:buClr>
                <a:buSzPct val="70000"/>
                <a:defRPr/>
              </a:pPr>
              <a:r>
                <a:rPr lang="zh-CN" altLang="en-US" sz="1400" b="1" dirty="0">
                  <a:solidFill>
                    <a:srgbClr val="FFFFFF"/>
                  </a:solidFill>
                </a:rPr>
                <a:t>仅为示例</a:t>
              </a:r>
            </a:p>
          </p:txBody>
        </p:sp>
        <p:sp>
          <p:nvSpPr>
            <p:cNvPr id="29" name="矩形 28"/>
            <p:cNvSpPr/>
            <p:nvPr/>
          </p:nvSpPr>
          <p:spPr>
            <a:xfrm>
              <a:off x="5392542" y="4037604"/>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0" name="矩形 29"/>
            <p:cNvSpPr/>
            <p:nvPr/>
          </p:nvSpPr>
          <p:spPr>
            <a:xfrm>
              <a:off x="5390908" y="5219745"/>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1" name="矩形 30"/>
            <p:cNvSpPr/>
            <p:nvPr/>
          </p:nvSpPr>
          <p:spPr>
            <a:xfrm>
              <a:off x="4266561" y="5223528"/>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grpSp>
      <p:grpSp>
        <p:nvGrpSpPr>
          <p:cNvPr id="35" name="组合 34"/>
          <p:cNvGrpSpPr/>
          <p:nvPr/>
        </p:nvGrpSpPr>
        <p:grpSpPr>
          <a:xfrm>
            <a:off x="6387095" y="3480263"/>
            <a:ext cx="2479092" cy="2477628"/>
            <a:chOff x="3228975" y="2320925"/>
            <a:chExt cx="2686050" cy="2684463"/>
          </a:xfrm>
        </p:grpSpPr>
        <p:sp>
          <p:nvSpPr>
            <p:cNvPr id="36" name="MH_Other_1"/>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7" name="MH_Other_2"/>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8" name="MH_Other_3"/>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9" name="MH_Other_4"/>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0" name="MH_Other_5"/>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1" name="MH_Other_6"/>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2" name="MH_Title_1"/>
            <p:cNvSpPr txBox="1">
              <a:spLocks noChangeArrowheads="1"/>
            </p:cNvSpPr>
            <p:nvPr>
              <p:custDataLst>
                <p:tags r:id="rId7"/>
              </p:custDataLst>
            </p:nvPr>
          </p:nvSpPr>
          <p:spPr bwMode="auto">
            <a:xfrm>
              <a:off x="3922713" y="3402013"/>
              <a:ext cx="12954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fontScale="550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800" dirty="0">
                  <a:latin typeface="+mn-lt"/>
                  <a:ea typeface="+mn-ea"/>
                </a:rPr>
                <a:t>此图示</a:t>
              </a:r>
              <a:endParaRPr lang="en-US" altLang="zh-CN" sz="2800" dirty="0">
                <a:latin typeface="+mn-lt"/>
                <a:ea typeface="+mn-ea"/>
              </a:endParaRPr>
            </a:p>
            <a:p>
              <a:pPr algn="ctr" eaLnBrk="1" hangingPunct="1">
                <a:spcBef>
                  <a:spcPct val="0"/>
                </a:spcBef>
                <a:buFontTx/>
                <a:buNone/>
                <a:defRPr/>
              </a:pPr>
              <a:r>
                <a:rPr lang="zh-CN" altLang="en-US" sz="2800" dirty="0">
                  <a:latin typeface="+mn-lt"/>
                  <a:ea typeface="+mn-ea"/>
                </a:rPr>
                <a:t>仅为示例</a:t>
              </a:r>
            </a:p>
          </p:txBody>
        </p:sp>
      </p:grpSp>
    </p:spTree>
    <p:extLst>
      <p:ext uri="{BB962C8B-B14F-4D97-AF65-F5344CB8AC3E}">
        <p14:creationId xmlns:p14="http://schemas.microsoft.com/office/powerpoint/2010/main" val="162070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856" y="2768022"/>
            <a:ext cx="6069027" cy="32691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a:t>可使用</a:t>
            </a:r>
            <a:r>
              <a:rPr lang="en-US" altLang="zh-CN" dirty="0"/>
              <a:t>VI</a:t>
            </a:r>
            <a:r>
              <a:rPr lang="zh-CN" altLang="en-US" dirty="0"/>
              <a:t>辅助图形</a:t>
            </a:r>
          </a:p>
        </p:txBody>
      </p:sp>
      <p:sp>
        <p:nvSpPr>
          <p:cNvPr id="5" name="Freeform 10"/>
          <p:cNvSpPr>
            <a:spLocks noChangeAspect="1"/>
          </p:cNvSpPr>
          <p:nvPr userDrawn="1"/>
        </p:nvSpPr>
        <p:spPr bwMode="auto">
          <a:xfrm>
            <a:off x="3139374" y="1937425"/>
            <a:ext cx="752895" cy="306949"/>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1</a:t>
            </a:r>
            <a:endParaRPr lang="zh-CN" altLang="en-US" sz="2000" b="1" dirty="0">
              <a:solidFill>
                <a:schemeClr val="bg1"/>
              </a:solidFill>
            </a:endParaRPr>
          </a:p>
        </p:txBody>
      </p:sp>
      <p:sp>
        <p:nvSpPr>
          <p:cNvPr id="11" name="文本框 10"/>
          <p:cNvSpPr txBox="1"/>
          <p:nvPr/>
        </p:nvSpPr>
        <p:spPr>
          <a:xfrm>
            <a:off x="494024" y="1875043"/>
            <a:ext cx="2723951" cy="369332"/>
          </a:xfrm>
          <a:prstGeom prst="rect">
            <a:avLst/>
          </a:prstGeom>
          <a:noFill/>
        </p:spPr>
        <p:txBody>
          <a:bodyPr wrap="none" rtlCol="0">
            <a:spAutoFit/>
          </a:bodyPr>
          <a:lstStyle/>
          <a:p>
            <a:r>
              <a:rPr lang="zh-CN" altLang="en-US" dirty="0"/>
              <a:t>可作为</a:t>
            </a:r>
            <a:r>
              <a:rPr lang="en-US" altLang="zh-CN" dirty="0"/>
              <a:t>ICON</a:t>
            </a:r>
            <a:r>
              <a:rPr lang="zh-CN" altLang="en-US" dirty="0"/>
              <a:t>或形状，如：</a:t>
            </a:r>
          </a:p>
        </p:txBody>
      </p:sp>
      <p:sp>
        <p:nvSpPr>
          <p:cNvPr id="12" name="文本框 11"/>
          <p:cNvSpPr txBox="1"/>
          <p:nvPr/>
        </p:nvSpPr>
        <p:spPr>
          <a:xfrm>
            <a:off x="494024" y="2699082"/>
            <a:ext cx="2243499" cy="369332"/>
          </a:xfrm>
          <a:prstGeom prst="rect">
            <a:avLst/>
          </a:prstGeom>
          <a:noFill/>
        </p:spPr>
        <p:txBody>
          <a:bodyPr wrap="none" rtlCol="0">
            <a:spAutoFit/>
          </a:bodyPr>
          <a:lstStyle/>
          <a:p>
            <a:r>
              <a:rPr lang="zh-CN" altLang="en-US" dirty="0"/>
              <a:t>可作为分割线，如：</a:t>
            </a:r>
          </a:p>
        </p:txBody>
      </p:sp>
      <p:sp>
        <p:nvSpPr>
          <p:cNvPr id="14" name="文本框 13"/>
          <p:cNvSpPr txBox="1"/>
          <p:nvPr/>
        </p:nvSpPr>
        <p:spPr>
          <a:xfrm>
            <a:off x="3329483" y="3022586"/>
            <a:ext cx="1193965" cy="369332"/>
          </a:xfrm>
          <a:prstGeom prst="rect">
            <a:avLst/>
          </a:prstGeom>
          <a:noFill/>
        </p:spPr>
        <p:txBody>
          <a:bodyPr wrap="square" rtlCol="0">
            <a:spAutoFit/>
          </a:bodyPr>
          <a:lstStyle/>
          <a:p>
            <a:r>
              <a:rPr lang="zh-CN" altLang="en-US" dirty="0"/>
              <a:t>文字内容</a:t>
            </a:r>
          </a:p>
        </p:txBody>
      </p:sp>
      <p:sp>
        <p:nvSpPr>
          <p:cNvPr id="15" name="文本框 14"/>
          <p:cNvSpPr txBox="1"/>
          <p:nvPr/>
        </p:nvSpPr>
        <p:spPr>
          <a:xfrm>
            <a:off x="6225798" y="3022586"/>
            <a:ext cx="1380830" cy="369332"/>
          </a:xfrm>
          <a:prstGeom prst="rect">
            <a:avLst/>
          </a:prstGeom>
          <a:noFill/>
        </p:spPr>
        <p:txBody>
          <a:bodyPr wrap="square" rtlCol="0">
            <a:spAutoFit/>
          </a:bodyPr>
          <a:lstStyle/>
          <a:p>
            <a:r>
              <a:rPr lang="zh-CN" altLang="en-US" dirty="0"/>
              <a:t>文字内容</a:t>
            </a:r>
          </a:p>
        </p:txBody>
      </p:sp>
      <p:sp>
        <p:nvSpPr>
          <p:cNvPr id="19" name="文本框 18"/>
          <p:cNvSpPr txBox="1"/>
          <p:nvPr/>
        </p:nvSpPr>
        <p:spPr>
          <a:xfrm>
            <a:off x="3329483" y="3463936"/>
            <a:ext cx="1193965" cy="369332"/>
          </a:xfrm>
          <a:prstGeom prst="rect">
            <a:avLst/>
          </a:prstGeom>
          <a:noFill/>
        </p:spPr>
        <p:txBody>
          <a:bodyPr wrap="square" rtlCol="0">
            <a:spAutoFit/>
          </a:bodyPr>
          <a:lstStyle/>
          <a:p>
            <a:r>
              <a:rPr lang="zh-CN" altLang="en-US" dirty="0"/>
              <a:t>文字内容</a:t>
            </a:r>
          </a:p>
        </p:txBody>
      </p:sp>
      <p:sp>
        <p:nvSpPr>
          <p:cNvPr id="20" name="文本框 19"/>
          <p:cNvSpPr txBox="1"/>
          <p:nvPr/>
        </p:nvSpPr>
        <p:spPr>
          <a:xfrm>
            <a:off x="6225798" y="3463936"/>
            <a:ext cx="1380830" cy="369332"/>
          </a:xfrm>
          <a:prstGeom prst="rect">
            <a:avLst/>
          </a:prstGeom>
          <a:noFill/>
        </p:spPr>
        <p:txBody>
          <a:bodyPr wrap="square" rtlCol="0">
            <a:spAutoFit/>
          </a:bodyPr>
          <a:lstStyle/>
          <a:p>
            <a:r>
              <a:rPr lang="zh-CN" altLang="en-US" dirty="0"/>
              <a:t>文字内容</a:t>
            </a:r>
          </a:p>
        </p:txBody>
      </p:sp>
      <p:sp>
        <p:nvSpPr>
          <p:cNvPr id="21" name="文本框 20"/>
          <p:cNvSpPr txBox="1"/>
          <p:nvPr/>
        </p:nvSpPr>
        <p:spPr>
          <a:xfrm>
            <a:off x="3329483" y="3905286"/>
            <a:ext cx="1193965" cy="369332"/>
          </a:xfrm>
          <a:prstGeom prst="rect">
            <a:avLst/>
          </a:prstGeom>
          <a:noFill/>
        </p:spPr>
        <p:txBody>
          <a:bodyPr wrap="square" rtlCol="0">
            <a:spAutoFit/>
          </a:bodyPr>
          <a:lstStyle/>
          <a:p>
            <a:r>
              <a:rPr lang="zh-CN" altLang="en-US" dirty="0"/>
              <a:t>文字内容</a:t>
            </a:r>
          </a:p>
        </p:txBody>
      </p:sp>
      <p:sp>
        <p:nvSpPr>
          <p:cNvPr id="22" name="文本框 21"/>
          <p:cNvSpPr txBox="1"/>
          <p:nvPr/>
        </p:nvSpPr>
        <p:spPr>
          <a:xfrm>
            <a:off x="6225798" y="3905286"/>
            <a:ext cx="1380830" cy="369332"/>
          </a:xfrm>
          <a:prstGeom prst="rect">
            <a:avLst/>
          </a:prstGeom>
          <a:noFill/>
        </p:spPr>
        <p:txBody>
          <a:bodyPr wrap="square" rtlCol="0">
            <a:spAutoFit/>
          </a:bodyPr>
          <a:lstStyle/>
          <a:p>
            <a:r>
              <a:rPr lang="zh-CN" altLang="en-US" dirty="0"/>
              <a:t>文字内容</a:t>
            </a:r>
          </a:p>
        </p:txBody>
      </p:sp>
      <p:sp>
        <p:nvSpPr>
          <p:cNvPr id="23" name="文本框 22"/>
          <p:cNvSpPr txBox="1"/>
          <p:nvPr/>
        </p:nvSpPr>
        <p:spPr>
          <a:xfrm>
            <a:off x="3329483" y="4346636"/>
            <a:ext cx="1193965" cy="369332"/>
          </a:xfrm>
          <a:prstGeom prst="rect">
            <a:avLst/>
          </a:prstGeom>
          <a:noFill/>
        </p:spPr>
        <p:txBody>
          <a:bodyPr wrap="square" rtlCol="0">
            <a:spAutoFit/>
          </a:bodyPr>
          <a:lstStyle/>
          <a:p>
            <a:r>
              <a:rPr lang="zh-CN" altLang="en-US" dirty="0"/>
              <a:t>文字内容</a:t>
            </a:r>
          </a:p>
        </p:txBody>
      </p:sp>
      <p:sp>
        <p:nvSpPr>
          <p:cNvPr id="24" name="文本框 23"/>
          <p:cNvSpPr txBox="1"/>
          <p:nvPr/>
        </p:nvSpPr>
        <p:spPr>
          <a:xfrm>
            <a:off x="6225798" y="4346636"/>
            <a:ext cx="1380830" cy="369332"/>
          </a:xfrm>
          <a:prstGeom prst="rect">
            <a:avLst/>
          </a:prstGeom>
          <a:noFill/>
        </p:spPr>
        <p:txBody>
          <a:bodyPr wrap="square" rtlCol="0">
            <a:spAutoFit/>
          </a:bodyPr>
          <a:lstStyle/>
          <a:p>
            <a:r>
              <a:rPr lang="zh-CN" altLang="en-US" dirty="0"/>
              <a:t>文字内容</a:t>
            </a:r>
          </a:p>
        </p:txBody>
      </p:sp>
      <p:sp>
        <p:nvSpPr>
          <p:cNvPr id="25" name="文本框 24"/>
          <p:cNvSpPr txBox="1"/>
          <p:nvPr/>
        </p:nvSpPr>
        <p:spPr>
          <a:xfrm>
            <a:off x="3329483" y="4787986"/>
            <a:ext cx="1193965" cy="369332"/>
          </a:xfrm>
          <a:prstGeom prst="rect">
            <a:avLst/>
          </a:prstGeom>
          <a:noFill/>
        </p:spPr>
        <p:txBody>
          <a:bodyPr wrap="square" rtlCol="0">
            <a:spAutoFit/>
          </a:bodyPr>
          <a:lstStyle/>
          <a:p>
            <a:r>
              <a:rPr lang="zh-CN" altLang="en-US" dirty="0"/>
              <a:t>文字内容</a:t>
            </a:r>
          </a:p>
        </p:txBody>
      </p:sp>
      <p:sp>
        <p:nvSpPr>
          <p:cNvPr id="26" name="文本框 25"/>
          <p:cNvSpPr txBox="1"/>
          <p:nvPr/>
        </p:nvSpPr>
        <p:spPr>
          <a:xfrm>
            <a:off x="6225798" y="4787986"/>
            <a:ext cx="1380830" cy="369332"/>
          </a:xfrm>
          <a:prstGeom prst="rect">
            <a:avLst/>
          </a:prstGeom>
          <a:noFill/>
        </p:spPr>
        <p:txBody>
          <a:bodyPr wrap="square" rtlCol="0">
            <a:spAutoFit/>
          </a:bodyPr>
          <a:lstStyle/>
          <a:p>
            <a:r>
              <a:rPr lang="zh-CN" altLang="en-US" dirty="0"/>
              <a:t>文字内容</a:t>
            </a:r>
          </a:p>
        </p:txBody>
      </p:sp>
      <p:sp>
        <p:nvSpPr>
          <p:cNvPr id="27" name="文本框 26"/>
          <p:cNvSpPr txBox="1"/>
          <p:nvPr/>
        </p:nvSpPr>
        <p:spPr>
          <a:xfrm>
            <a:off x="3329483" y="5229336"/>
            <a:ext cx="1193965" cy="369332"/>
          </a:xfrm>
          <a:prstGeom prst="rect">
            <a:avLst/>
          </a:prstGeom>
          <a:noFill/>
        </p:spPr>
        <p:txBody>
          <a:bodyPr wrap="square" rtlCol="0">
            <a:spAutoFit/>
          </a:bodyPr>
          <a:lstStyle/>
          <a:p>
            <a:r>
              <a:rPr lang="zh-CN" altLang="en-US" dirty="0"/>
              <a:t>文字内容</a:t>
            </a:r>
          </a:p>
        </p:txBody>
      </p:sp>
      <p:sp>
        <p:nvSpPr>
          <p:cNvPr id="28" name="文本框 27"/>
          <p:cNvSpPr txBox="1"/>
          <p:nvPr/>
        </p:nvSpPr>
        <p:spPr>
          <a:xfrm>
            <a:off x="6225798" y="5229336"/>
            <a:ext cx="1380830" cy="369332"/>
          </a:xfrm>
          <a:prstGeom prst="rect">
            <a:avLst/>
          </a:prstGeom>
          <a:noFill/>
        </p:spPr>
        <p:txBody>
          <a:bodyPr wrap="square" rtlCol="0">
            <a:spAutoFit/>
          </a:bodyPr>
          <a:lstStyle/>
          <a:p>
            <a:r>
              <a:rPr lang="zh-CN" altLang="en-US" dirty="0"/>
              <a:t>文字内容</a:t>
            </a:r>
          </a:p>
        </p:txBody>
      </p:sp>
      <p:sp>
        <p:nvSpPr>
          <p:cNvPr id="29" name="Freeform 10"/>
          <p:cNvSpPr>
            <a:spLocks noChangeAspect="1"/>
          </p:cNvSpPr>
          <p:nvPr/>
        </p:nvSpPr>
        <p:spPr bwMode="auto">
          <a:xfrm>
            <a:off x="4232135" y="1850742"/>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pic>
        <p:nvPicPr>
          <p:cNvPr id="2" name="图片 1"/>
          <p:cNvPicPr>
            <a:picLocks noChangeAspect="1"/>
          </p:cNvPicPr>
          <p:nvPr/>
        </p:nvPicPr>
        <p:blipFill>
          <a:blip r:embed="rId2"/>
          <a:stretch>
            <a:fillRect/>
          </a:stretch>
        </p:blipFill>
        <p:spPr>
          <a:xfrm rot="5400000" flipH="1" flipV="1">
            <a:off x="4455455" y="4299836"/>
            <a:ext cx="2842228" cy="93600"/>
          </a:xfrm>
          <a:prstGeom prst="rect">
            <a:avLst/>
          </a:prstGeom>
        </p:spPr>
      </p:pic>
    </p:spTree>
    <p:extLst>
      <p:ext uri="{BB962C8B-B14F-4D97-AF65-F5344CB8AC3E}">
        <p14:creationId xmlns:p14="http://schemas.microsoft.com/office/powerpoint/2010/main" val="2870202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2085259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18197" y="3803257"/>
            <a:ext cx="3996000" cy="2679923"/>
          </a:xfrm>
          <a:prstGeom prst="rect">
            <a:avLst/>
          </a:prstGeom>
        </p:spPr>
      </p:pic>
      <p:pic>
        <p:nvPicPr>
          <p:cNvPr id="3" name="图片 2"/>
          <p:cNvPicPr>
            <a:picLocks/>
          </p:cNvPicPr>
          <p:nvPr/>
        </p:nvPicPr>
        <p:blipFill>
          <a:blip r:embed="rId3">
            <a:extLst>
              <a:ext uri="{28A0092B-C50C-407E-A947-70E740481C1C}">
                <a14:useLocalDpi xmlns:a14="http://schemas.microsoft.com/office/drawing/2010/main" val="0"/>
              </a:ext>
            </a:extLst>
          </a:blip>
          <a:stretch>
            <a:fillRect/>
          </a:stretch>
        </p:blipFill>
        <p:spPr>
          <a:xfrm>
            <a:off x="493496" y="914400"/>
            <a:ext cx="3996000" cy="2713591"/>
          </a:xfrm>
          <a:prstGeom prst="rect">
            <a:avLst/>
          </a:prstGeom>
        </p:spPr>
      </p:pic>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10843" y="1017552"/>
            <a:ext cx="3761307" cy="250753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377" y="3901399"/>
            <a:ext cx="3723640" cy="2483638"/>
          </a:xfrm>
          <a:prstGeom prst="rect">
            <a:avLst/>
          </a:prstGeom>
        </p:spPr>
      </p:pic>
      <p:sp>
        <p:nvSpPr>
          <p:cNvPr id="13" name="矩形 12"/>
          <p:cNvSpPr/>
          <p:nvPr/>
        </p:nvSpPr>
        <p:spPr>
          <a:xfrm>
            <a:off x="4811141" y="914400"/>
            <a:ext cx="3996000" cy="2713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p:cNvPicPr>
          <p:nvPr/>
        </p:nvPicPr>
        <p:blipFill>
          <a:blip r:embed="rId6">
            <a:extLst>
              <a:ext uri="{28A0092B-C50C-407E-A947-70E740481C1C}">
                <a14:useLocalDpi xmlns:a14="http://schemas.microsoft.com/office/drawing/2010/main" val="0"/>
              </a:ext>
            </a:extLst>
          </a:blip>
          <a:stretch>
            <a:fillRect/>
          </a:stretch>
        </p:blipFill>
        <p:spPr>
          <a:xfrm>
            <a:off x="4919141" y="994636"/>
            <a:ext cx="3780000" cy="2553119"/>
          </a:xfrm>
          <a:prstGeom prst="rect">
            <a:avLst/>
          </a:prstGeom>
        </p:spPr>
      </p:pic>
      <p:pic>
        <p:nvPicPr>
          <p:cNvPr id="14" name="图片 13"/>
          <p:cNvPicPr>
            <a:picLocks noChangeAspect="1"/>
          </p:cNvPicPr>
          <p:nvPr/>
        </p:nvPicPr>
        <p:blipFill rotWithShape="1">
          <a:blip r:embed="rId7" cstate="print">
            <a:extLst>
              <a:ext uri="{28A0092B-C50C-407E-A947-70E740481C1C}">
                <a14:useLocalDpi xmlns:a14="http://schemas.microsoft.com/office/drawing/2010/main" val="0"/>
              </a:ext>
            </a:extLst>
          </a:blip>
          <a:srcRect t="1655" b="1655"/>
          <a:stretch/>
        </p:blipFill>
        <p:spPr>
          <a:xfrm>
            <a:off x="5081141" y="1119195"/>
            <a:ext cx="3456000" cy="2304000"/>
          </a:xfrm>
          <a:prstGeom prst="rect">
            <a:avLst/>
          </a:prstGeom>
        </p:spPr>
      </p:pic>
      <p:sp>
        <p:nvSpPr>
          <p:cNvPr id="15" name="文本框 14"/>
          <p:cNvSpPr txBox="1"/>
          <p:nvPr/>
        </p:nvSpPr>
        <p:spPr>
          <a:xfrm>
            <a:off x="493497" y="4372969"/>
            <a:ext cx="4070411" cy="2314480"/>
          </a:xfrm>
          <a:prstGeom prst="rect">
            <a:avLst/>
          </a:prstGeom>
          <a:noFill/>
        </p:spPr>
        <p:txBody>
          <a:bodyPr wrap="square" rtlCol="0">
            <a:spAutoFit/>
          </a:bodyPr>
          <a:lstStyle/>
          <a:p>
            <a:pPr marL="285750" indent="-285750">
              <a:lnSpc>
                <a:spcPct val="120000"/>
              </a:lnSpc>
              <a:spcAft>
                <a:spcPts val="600"/>
              </a:spcAft>
              <a:buClr>
                <a:schemeClr val="accent1"/>
              </a:buClr>
              <a:buFont typeface="Arial" panose="020B0604020202020204" pitchFamily="34" charset="0"/>
              <a:buChar char="•"/>
            </a:pPr>
            <a:r>
              <a:rPr lang="zh-CN" altLang="en-US" sz="1600" dirty="0"/>
              <a:t>使用辅助图形增加图片边。</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本页图片处理的方式</a:t>
            </a:r>
            <a:r>
              <a:rPr lang="zh-CN" altLang="en-US" sz="1600" b="1" dirty="0">
                <a:solidFill>
                  <a:schemeClr val="accent1"/>
                </a:solidFill>
              </a:rPr>
              <a:t>仅供参考，非指定样式</a:t>
            </a:r>
            <a:r>
              <a:rPr lang="zh-CN" altLang="en-US" sz="1600" dirty="0"/>
              <a:t>。</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仅为方便使用，本页</a:t>
            </a:r>
            <a:r>
              <a:rPr lang="en-US" altLang="zh-CN" sz="1600" dirty="0"/>
              <a:t>PPT</a:t>
            </a:r>
            <a:r>
              <a:rPr lang="zh-CN" altLang="en-US" sz="1600" dirty="0"/>
              <a:t>中所有的图片均为</a:t>
            </a:r>
            <a:r>
              <a:rPr lang="en-US" altLang="zh-CN" sz="1600" dirty="0"/>
              <a:t>3:2</a:t>
            </a:r>
            <a:r>
              <a:rPr lang="zh-CN" altLang="en-US" sz="1600" dirty="0"/>
              <a:t>主流图片比例。如需更精确的</a:t>
            </a:r>
            <a:r>
              <a:rPr lang="en-US" altLang="zh-CN" sz="1600" dirty="0"/>
              <a:t>PPT</a:t>
            </a:r>
            <a:r>
              <a:rPr lang="zh-CN" altLang="en-US" sz="1600" dirty="0"/>
              <a:t>制作或其他设计，请根据设计标准对图片进行剪裁。</a:t>
            </a:r>
          </a:p>
        </p:txBody>
      </p:sp>
      <p:sp>
        <p:nvSpPr>
          <p:cNvPr id="25" name="Freeform 10"/>
          <p:cNvSpPr>
            <a:spLocks noChangeAspect="1"/>
          </p:cNvSpPr>
          <p:nvPr/>
        </p:nvSpPr>
        <p:spPr bwMode="auto">
          <a:xfrm>
            <a:off x="493496" y="3816404"/>
            <a:ext cx="1057691" cy="43121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spTree>
    <p:extLst>
      <p:ext uri="{BB962C8B-B14F-4D97-AF65-F5344CB8AC3E}">
        <p14:creationId xmlns:p14="http://schemas.microsoft.com/office/powerpoint/2010/main" val="3997683999"/>
      </p:ext>
    </p:extLst>
  </p:cSld>
  <p:clrMapOvr>
    <a:masterClrMapping/>
  </p:clrMapOvr>
  <p:transition spd="med">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308207"/>
      </p:ext>
    </p:extLst>
  </p:cSld>
  <p:clrMapOvr>
    <a:masterClrMapping/>
  </p:clrMapOvr>
  <p:transition spd="med">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en-US" altLang="zh-CN" sz="2400" dirty="0"/>
              <a:t>Introduction</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Related Work</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Reed-Solomon code</a:t>
            </a:r>
            <a:endParaRPr lang="zh-CN" altLang="en-US" sz="2400" dirty="0">
              <a:solidFill>
                <a:schemeClr val="tx1">
                  <a:lumMod val="75000"/>
                  <a:lumOff val="25000"/>
                </a:schemeClr>
              </a:solidFill>
            </a:endParaRP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Rectangode</a:t>
            </a:r>
            <a:endParaRPr lang="zh-CN" altLang="en-US" sz="2400" dirty="0">
              <a:solidFill>
                <a:schemeClr val="tx1">
                  <a:lumMod val="75000"/>
                  <a:lumOff val="25000"/>
                </a:schemeClr>
              </a:solidFill>
            </a:endParaRP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Conclusion</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5761117" cy="4921498"/>
          </a:xfrm>
        </p:spPr>
        <p:txBody>
          <a:bodyPr>
            <a:normAutofit lnSpcReduction="10000"/>
          </a:bodyPr>
          <a:lstStyle/>
          <a:p>
            <a:pPr>
              <a:lnSpc>
                <a:spcPct val="150000"/>
              </a:lnSpc>
            </a:pPr>
            <a:r>
              <a:rPr lang="en-US" altLang="zh-CN" b="1" dirty="0">
                <a:latin typeface="Arial" panose="020B0604020202020204" pitchFamily="34" charset="0"/>
                <a:cs typeface="Arial" panose="020B0604020202020204" pitchFamily="34" charset="0"/>
              </a:rPr>
              <a:t>Our work is inspired from the error correction code in Cover’s textbook. </a:t>
            </a:r>
          </a:p>
          <a:p>
            <a:pPr>
              <a:lnSpc>
                <a:spcPct val="150000"/>
              </a:lnSpc>
            </a:pPr>
            <a:r>
              <a:rPr lang="en-US" altLang="zh-CN" dirty="0">
                <a:latin typeface="Arial" panose="020B0604020202020204" pitchFamily="34" charset="0"/>
                <a:cs typeface="Arial" panose="020B0604020202020204" pitchFamily="34" charset="0"/>
              </a:rPr>
              <a:t>QR-code used in our daily life is an error correction code as well.</a:t>
            </a:r>
          </a:p>
          <a:p>
            <a:pPr>
              <a:lnSpc>
                <a:spcPct val="150000"/>
              </a:lnSpc>
            </a:pPr>
            <a:r>
              <a:rPr lang="en-US" altLang="zh-CN" dirty="0">
                <a:latin typeface="Arial" panose="020B0604020202020204" pitchFamily="34" charset="0"/>
                <a:cs typeface="Arial" panose="020B0604020202020204" pitchFamily="34" charset="0"/>
              </a:rPr>
              <a:t>QR codes consist of black squares arranged on a white background, with data encoded in the pattern of these squares. It holds the ability of error correction by using Reed–Solomon error correction.</a:t>
            </a:r>
          </a:p>
          <a:p>
            <a:pPr>
              <a:lnSpc>
                <a:spcPct val="150000"/>
              </a:lnSpc>
            </a:pPr>
            <a:r>
              <a:rPr lang="en-US" altLang="zh-CN" dirty="0">
                <a:latin typeface="Arial" panose="020B0604020202020204" pitchFamily="34" charset="0"/>
                <a:cs typeface="Arial" panose="020B0604020202020204" pitchFamily="34" charset="0"/>
              </a:rPr>
              <a:t>But can QR-code become rectangle?</a:t>
            </a:r>
          </a:p>
          <a:p>
            <a:pPr marL="0" indent="0">
              <a:lnSpc>
                <a:spcPct val="150000"/>
              </a:lnSpc>
              <a:buNone/>
            </a:pPr>
            <a:endParaRPr lang="en-US" altLang="zh-CN" dirty="0"/>
          </a:p>
        </p:txBody>
      </p:sp>
      <p:sp>
        <p:nvSpPr>
          <p:cNvPr id="3" name="标题 2"/>
          <p:cNvSpPr>
            <a:spLocks noGrp="1"/>
          </p:cNvSpPr>
          <p:nvPr>
            <p:ph type="title"/>
          </p:nvPr>
        </p:nvSpPr>
        <p:spPr/>
        <p:txBody>
          <a:bodyPr/>
          <a:lstStyle/>
          <a:p>
            <a:r>
              <a:rPr lang="en-US" altLang="zh-CN" dirty="0"/>
              <a:t>Introduction</a:t>
            </a:r>
            <a:endParaRPr lang="zh-CN" altLang="en-US" dirty="0"/>
          </a:p>
        </p:txBody>
      </p:sp>
      <p:pic>
        <p:nvPicPr>
          <p:cNvPr id="2" name="图片 1">
            <a:extLst>
              <a:ext uri="{FF2B5EF4-FFF2-40B4-BE49-F238E27FC236}">
                <a16:creationId xmlns:a16="http://schemas.microsoft.com/office/drawing/2014/main" id="{53BE967E-4384-D0E4-9A3E-CE2C74560E8C}"/>
              </a:ext>
            </a:extLst>
          </p:cNvPr>
          <p:cNvPicPr>
            <a:picLocks noChangeAspect="1"/>
          </p:cNvPicPr>
          <p:nvPr/>
        </p:nvPicPr>
        <p:blipFill>
          <a:blip r:embed="rId2"/>
          <a:stretch>
            <a:fillRect/>
          </a:stretch>
        </p:blipFill>
        <p:spPr>
          <a:xfrm>
            <a:off x="5881815" y="1458098"/>
            <a:ext cx="3385751" cy="3385751"/>
          </a:xfrm>
          <a:prstGeom prst="rect">
            <a:avLst/>
          </a:prstGeom>
        </p:spPr>
      </p:pic>
      <p:pic>
        <p:nvPicPr>
          <p:cNvPr id="10" name="图片 9">
            <a:extLst>
              <a:ext uri="{FF2B5EF4-FFF2-40B4-BE49-F238E27FC236}">
                <a16:creationId xmlns:a16="http://schemas.microsoft.com/office/drawing/2014/main" id="{154C4DBA-2CCA-E848-E8F0-B0E6E39BBF7B}"/>
              </a:ext>
            </a:extLst>
          </p:cNvPr>
          <p:cNvPicPr>
            <a:picLocks noChangeAspect="1"/>
          </p:cNvPicPr>
          <p:nvPr/>
        </p:nvPicPr>
        <p:blipFill>
          <a:blip r:embed="rId3"/>
          <a:stretch>
            <a:fillRect/>
          </a:stretch>
        </p:blipFill>
        <p:spPr>
          <a:xfrm rot="5400000" flipV="1">
            <a:off x="6688493" y="4451830"/>
            <a:ext cx="1744346" cy="2611046"/>
          </a:xfrm>
          <a:prstGeom prst="rect">
            <a:avLst/>
          </a:prstGeom>
        </p:spPr>
      </p:pic>
      <p:sp>
        <p:nvSpPr>
          <p:cNvPr id="16" name="Oval 146">
            <a:extLst>
              <a:ext uri="{FF2B5EF4-FFF2-40B4-BE49-F238E27FC236}">
                <a16:creationId xmlns:a16="http://schemas.microsoft.com/office/drawing/2014/main" id="{16EA3E78-8E69-172D-1C29-3F7317D06C73}"/>
              </a:ext>
            </a:extLst>
          </p:cNvPr>
          <p:cNvSpPr>
            <a:spLocks noChangeArrowheads="1"/>
          </p:cNvSpPr>
          <p:nvPr/>
        </p:nvSpPr>
        <p:spPr bwMode="auto">
          <a:xfrm>
            <a:off x="5546947" y="1687043"/>
            <a:ext cx="560388" cy="561975"/>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147">
            <a:extLst>
              <a:ext uri="{FF2B5EF4-FFF2-40B4-BE49-F238E27FC236}">
                <a16:creationId xmlns:a16="http://schemas.microsoft.com/office/drawing/2014/main" id="{E63142EC-ED31-8D85-3FAA-05A241B4CFE8}"/>
              </a:ext>
            </a:extLst>
          </p:cNvPr>
          <p:cNvSpPr>
            <a:spLocks noChangeArrowheads="1"/>
          </p:cNvSpPr>
          <p:nvPr/>
        </p:nvSpPr>
        <p:spPr bwMode="auto">
          <a:xfrm>
            <a:off x="5683472" y="1833093"/>
            <a:ext cx="88900" cy="141288"/>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48">
            <a:extLst>
              <a:ext uri="{FF2B5EF4-FFF2-40B4-BE49-F238E27FC236}">
                <a16:creationId xmlns:a16="http://schemas.microsoft.com/office/drawing/2014/main" id="{E4588684-8473-BA45-8B81-93EDFD91518F}"/>
              </a:ext>
            </a:extLst>
          </p:cNvPr>
          <p:cNvSpPr>
            <a:spLocks noChangeArrowheads="1"/>
          </p:cNvSpPr>
          <p:nvPr/>
        </p:nvSpPr>
        <p:spPr bwMode="auto">
          <a:xfrm>
            <a:off x="5885084" y="1833093"/>
            <a:ext cx="85725" cy="141288"/>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9">
            <a:extLst>
              <a:ext uri="{FF2B5EF4-FFF2-40B4-BE49-F238E27FC236}">
                <a16:creationId xmlns:a16="http://schemas.microsoft.com/office/drawing/2014/main" id="{69648D22-31AA-4DEE-DF05-044122934CE9}"/>
              </a:ext>
            </a:extLst>
          </p:cNvPr>
          <p:cNvSpPr>
            <a:spLocks/>
          </p:cNvSpPr>
          <p:nvPr/>
        </p:nvSpPr>
        <p:spPr bwMode="auto">
          <a:xfrm>
            <a:off x="5696172" y="2064868"/>
            <a:ext cx="261938" cy="69850"/>
          </a:xfrm>
          <a:custGeom>
            <a:avLst/>
            <a:gdLst>
              <a:gd name="T0" fmla="*/ 90 w 90"/>
              <a:gd name="T1" fmla="*/ 24 h 24"/>
              <a:gd name="T2" fmla="*/ 46 w 90"/>
              <a:gd name="T3" fmla="*/ 0 h 24"/>
              <a:gd name="T4" fmla="*/ 0 w 90"/>
              <a:gd name="T5" fmla="*/ 24 h 24"/>
            </a:gdLst>
            <a:ahLst/>
            <a:cxnLst>
              <a:cxn ang="0">
                <a:pos x="T0" y="T1"/>
              </a:cxn>
              <a:cxn ang="0">
                <a:pos x="T2" y="T3"/>
              </a:cxn>
              <a:cxn ang="0">
                <a:pos x="T4" y="T5"/>
              </a:cxn>
            </a:cxnLst>
            <a:rect l="0" t="0" r="r" b="b"/>
            <a:pathLst>
              <a:path w="90" h="24">
                <a:moveTo>
                  <a:pt x="90" y="24"/>
                </a:moveTo>
                <a:cubicBezTo>
                  <a:pt x="81" y="9"/>
                  <a:pt x="64" y="0"/>
                  <a:pt x="46" y="0"/>
                </a:cubicBezTo>
                <a:cubicBezTo>
                  <a:pt x="27" y="0"/>
                  <a:pt x="10" y="10"/>
                  <a:pt x="0" y="24"/>
                </a:cubicBezTo>
              </a:path>
            </a:pathLst>
          </a:cu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0">
            <a:extLst>
              <a:ext uri="{FF2B5EF4-FFF2-40B4-BE49-F238E27FC236}">
                <a16:creationId xmlns:a16="http://schemas.microsoft.com/office/drawing/2014/main" id="{38ED0B4A-341C-FEAB-F4E6-70CC47E6F502}"/>
              </a:ext>
            </a:extLst>
          </p:cNvPr>
          <p:cNvSpPr>
            <a:spLocks/>
          </p:cNvSpPr>
          <p:nvPr/>
        </p:nvSpPr>
        <p:spPr bwMode="auto">
          <a:xfrm>
            <a:off x="5713634" y="1775943"/>
            <a:ext cx="60325" cy="49213"/>
          </a:xfrm>
          <a:custGeom>
            <a:avLst/>
            <a:gdLst>
              <a:gd name="T0" fmla="*/ 0 w 21"/>
              <a:gd name="T1" fmla="*/ 0 h 17"/>
              <a:gd name="T2" fmla="*/ 21 w 21"/>
              <a:gd name="T3" fmla="*/ 17 h 17"/>
            </a:gdLst>
            <a:ahLst/>
            <a:cxnLst>
              <a:cxn ang="0">
                <a:pos x="T0" y="T1"/>
              </a:cxn>
              <a:cxn ang="0">
                <a:pos x="T2" y="T3"/>
              </a:cxn>
            </a:cxnLst>
            <a:rect l="0" t="0" r="r" b="b"/>
            <a:pathLst>
              <a:path w="21" h="17">
                <a:moveTo>
                  <a:pt x="0" y="0"/>
                </a:moveTo>
                <a:cubicBezTo>
                  <a:pt x="0" y="0"/>
                  <a:pt x="14" y="3"/>
                  <a:pt x="21" y="17"/>
                </a:cubicBezTo>
              </a:path>
            </a:pathLst>
          </a:cu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51">
            <a:extLst>
              <a:ext uri="{FF2B5EF4-FFF2-40B4-BE49-F238E27FC236}">
                <a16:creationId xmlns:a16="http://schemas.microsoft.com/office/drawing/2014/main" id="{56E93ECE-0EF9-B747-3DD2-8272E91E554A}"/>
              </a:ext>
            </a:extLst>
          </p:cNvPr>
          <p:cNvSpPr>
            <a:spLocks/>
          </p:cNvSpPr>
          <p:nvPr/>
        </p:nvSpPr>
        <p:spPr bwMode="auto">
          <a:xfrm>
            <a:off x="5870797" y="1775943"/>
            <a:ext cx="61913" cy="49213"/>
          </a:xfrm>
          <a:custGeom>
            <a:avLst/>
            <a:gdLst>
              <a:gd name="T0" fmla="*/ 21 w 21"/>
              <a:gd name="T1" fmla="*/ 0 h 17"/>
              <a:gd name="T2" fmla="*/ 0 w 21"/>
              <a:gd name="T3" fmla="*/ 17 h 17"/>
            </a:gdLst>
            <a:ahLst/>
            <a:cxnLst>
              <a:cxn ang="0">
                <a:pos x="T0" y="T1"/>
              </a:cxn>
              <a:cxn ang="0">
                <a:pos x="T2" y="T3"/>
              </a:cxn>
            </a:cxnLst>
            <a:rect l="0" t="0" r="r" b="b"/>
            <a:pathLst>
              <a:path w="21" h="17">
                <a:moveTo>
                  <a:pt x="21" y="0"/>
                </a:moveTo>
                <a:cubicBezTo>
                  <a:pt x="21" y="0"/>
                  <a:pt x="7" y="3"/>
                  <a:pt x="0" y="17"/>
                </a:cubicBezTo>
              </a:path>
            </a:pathLst>
          </a:cu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126">
            <a:extLst>
              <a:ext uri="{FF2B5EF4-FFF2-40B4-BE49-F238E27FC236}">
                <a16:creationId xmlns:a16="http://schemas.microsoft.com/office/drawing/2014/main" id="{B3A6E784-C173-160E-9366-39ECE8591A9A}"/>
              </a:ext>
            </a:extLst>
          </p:cNvPr>
          <p:cNvSpPr>
            <a:spLocks noChangeArrowheads="1"/>
          </p:cNvSpPr>
          <p:nvPr/>
        </p:nvSpPr>
        <p:spPr bwMode="auto">
          <a:xfrm>
            <a:off x="5545359" y="5941235"/>
            <a:ext cx="561975" cy="561975"/>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127">
            <a:extLst>
              <a:ext uri="{FF2B5EF4-FFF2-40B4-BE49-F238E27FC236}">
                <a16:creationId xmlns:a16="http://schemas.microsoft.com/office/drawing/2014/main" id="{77A65D17-A510-98B1-C818-F3DF56CD02A7}"/>
              </a:ext>
            </a:extLst>
          </p:cNvPr>
          <p:cNvSpPr>
            <a:spLocks noChangeArrowheads="1"/>
          </p:cNvSpPr>
          <p:nvPr/>
        </p:nvSpPr>
        <p:spPr bwMode="auto">
          <a:xfrm>
            <a:off x="5683472" y="6087285"/>
            <a:ext cx="87313" cy="138113"/>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128">
            <a:extLst>
              <a:ext uri="{FF2B5EF4-FFF2-40B4-BE49-F238E27FC236}">
                <a16:creationId xmlns:a16="http://schemas.microsoft.com/office/drawing/2014/main" id="{4D8532AF-CC09-57A4-0A1C-53EF696BFB3E}"/>
              </a:ext>
            </a:extLst>
          </p:cNvPr>
          <p:cNvSpPr>
            <a:spLocks noChangeArrowheads="1"/>
          </p:cNvSpPr>
          <p:nvPr/>
        </p:nvSpPr>
        <p:spPr bwMode="auto">
          <a:xfrm>
            <a:off x="5885084" y="6087285"/>
            <a:ext cx="84138" cy="138113"/>
          </a:xfrm>
          <a:prstGeom prst="ellipse">
            <a:avLst/>
          </a:pr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9">
            <a:extLst>
              <a:ext uri="{FF2B5EF4-FFF2-40B4-BE49-F238E27FC236}">
                <a16:creationId xmlns:a16="http://schemas.microsoft.com/office/drawing/2014/main" id="{ED9B1798-B287-6C4A-F3A9-1551B1B9B366}"/>
              </a:ext>
            </a:extLst>
          </p:cNvPr>
          <p:cNvSpPr>
            <a:spLocks/>
          </p:cNvSpPr>
          <p:nvPr/>
        </p:nvSpPr>
        <p:spPr bwMode="auto">
          <a:xfrm>
            <a:off x="5694584" y="6315885"/>
            <a:ext cx="263525" cy="73025"/>
          </a:xfrm>
          <a:custGeom>
            <a:avLst/>
            <a:gdLst>
              <a:gd name="T0" fmla="*/ 90 w 90"/>
              <a:gd name="T1" fmla="*/ 1 h 25"/>
              <a:gd name="T2" fmla="*/ 45 w 90"/>
              <a:gd name="T3" fmla="*/ 25 h 25"/>
              <a:gd name="T4" fmla="*/ 0 w 90"/>
              <a:gd name="T5" fmla="*/ 0 h 25"/>
            </a:gdLst>
            <a:ahLst/>
            <a:cxnLst>
              <a:cxn ang="0">
                <a:pos x="T0" y="T1"/>
              </a:cxn>
              <a:cxn ang="0">
                <a:pos x="T2" y="T3"/>
              </a:cxn>
              <a:cxn ang="0">
                <a:pos x="T4" y="T5"/>
              </a:cxn>
            </a:cxnLst>
            <a:rect l="0" t="0" r="r" b="b"/>
            <a:pathLst>
              <a:path w="90" h="25">
                <a:moveTo>
                  <a:pt x="90" y="1"/>
                </a:moveTo>
                <a:cubicBezTo>
                  <a:pt x="81" y="15"/>
                  <a:pt x="64" y="25"/>
                  <a:pt x="45" y="25"/>
                </a:cubicBezTo>
                <a:cubicBezTo>
                  <a:pt x="27" y="25"/>
                  <a:pt x="10" y="15"/>
                  <a:pt x="0" y="0"/>
                </a:cubicBezTo>
              </a:path>
            </a:pathLst>
          </a:cu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305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A2A0AFA-17DD-4687-03C7-BF81D66D23F3}"/>
              </a:ext>
            </a:extLst>
          </p:cNvPr>
          <p:cNvSpPr txBox="1"/>
          <p:nvPr/>
        </p:nvSpPr>
        <p:spPr>
          <a:xfrm>
            <a:off x="2915073" y="1274734"/>
            <a:ext cx="4387392" cy="461665"/>
          </a:xfrm>
          <a:prstGeom prst="rect">
            <a:avLst/>
          </a:prstGeom>
          <a:noFill/>
        </p:spPr>
        <p:txBody>
          <a:bodyPr wrap="square" rtlCol="0">
            <a:spAutoFit/>
          </a:bodyPr>
          <a:lstStyle/>
          <a:p>
            <a:r>
              <a:rPr lang="en-US" altLang="zh-CN" sz="2400" dirty="0"/>
              <a:t>Introduction</a:t>
            </a:r>
            <a:endParaRPr lang="zh-CN" altLang="en-US" sz="2400" dirty="0"/>
          </a:p>
        </p:txBody>
      </p:sp>
      <p:sp>
        <p:nvSpPr>
          <p:cNvPr id="6" name="文本框 5">
            <a:extLst>
              <a:ext uri="{FF2B5EF4-FFF2-40B4-BE49-F238E27FC236}">
                <a16:creationId xmlns:a16="http://schemas.microsoft.com/office/drawing/2014/main" id="{892301BC-D411-820B-833B-3A7909795FDC}"/>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Related Work</a:t>
            </a:r>
            <a:endParaRPr lang="zh-CN" altLang="en-US" sz="2400" dirty="0">
              <a:solidFill>
                <a:schemeClr val="tx1">
                  <a:lumMod val="75000"/>
                  <a:lumOff val="25000"/>
                </a:schemeClr>
              </a:solidFill>
            </a:endParaRPr>
          </a:p>
        </p:txBody>
      </p:sp>
      <p:sp>
        <p:nvSpPr>
          <p:cNvPr id="8" name="文本框 7">
            <a:extLst>
              <a:ext uri="{FF2B5EF4-FFF2-40B4-BE49-F238E27FC236}">
                <a16:creationId xmlns:a16="http://schemas.microsoft.com/office/drawing/2014/main" id="{9889005D-CD89-CB80-D554-218669224DF9}"/>
              </a:ext>
            </a:extLst>
          </p:cNvPr>
          <p:cNvSpPr txBox="1"/>
          <p:nvPr/>
        </p:nvSpPr>
        <p:spPr>
          <a:xfrm>
            <a:off x="2915073" y="3114680"/>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Reed-Solomon code</a:t>
            </a:r>
            <a:endParaRPr lang="zh-CN" altLang="en-US" sz="2400" dirty="0">
              <a:solidFill>
                <a:schemeClr val="tx1">
                  <a:lumMod val="75000"/>
                  <a:lumOff val="25000"/>
                </a:schemeClr>
              </a:solidFill>
            </a:endParaRPr>
          </a:p>
        </p:txBody>
      </p:sp>
      <p:sp>
        <p:nvSpPr>
          <p:cNvPr id="9" name="文本框 8">
            <a:extLst>
              <a:ext uri="{FF2B5EF4-FFF2-40B4-BE49-F238E27FC236}">
                <a16:creationId xmlns:a16="http://schemas.microsoft.com/office/drawing/2014/main" id="{0432FBCF-A233-8E9B-9077-2C964CBC1A82}"/>
              </a:ext>
            </a:extLst>
          </p:cNvPr>
          <p:cNvSpPr txBox="1"/>
          <p:nvPr/>
        </p:nvSpPr>
        <p:spPr>
          <a:xfrm>
            <a:off x="2915073" y="4034653"/>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Rectangode</a:t>
            </a:r>
            <a:endParaRPr lang="zh-CN" altLang="en-US" sz="2400" dirty="0">
              <a:solidFill>
                <a:schemeClr val="tx1">
                  <a:lumMod val="75000"/>
                  <a:lumOff val="25000"/>
                </a:schemeClr>
              </a:solidFill>
            </a:endParaRPr>
          </a:p>
        </p:txBody>
      </p:sp>
      <p:sp>
        <p:nvSpPr>
          <p:cNvPr id="10" name="文本框 9">
            <a:extLst>
              <a:ext uri="{FF2B5EF4-FFF2-40B4-BE49-F238E27FC236}">
                <a16:creationId xmlns:a16="http://schemas.microsoft.com/office/drawing/2014/main" id="{C4555759-78FA-332F-4838-8DDA5079FF21}"/>
              </a:ext>
            </a:extLst>
          </p:cNvPr>
          <p:cNvSpPr txBox="1"/>
          <p:nvPr/>
        </p:nvSpPr>
        <p:spPr>
          <a:xfrm>
            <a:off x="2915073" y="4954628"/>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Conclusion</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59527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en-US" altLang="zh-CN" b="1" dirty="0">
                <a:latin typeface="Arial" panose="020B0604020202020204" pitchFamily="34" charset="0"/>
                <a:cs typeface="Arial" panose="020B0604020202020204" pitchFamily="34" charset="0"/>
              </a:rPr>
              <a:t>Hamming Code: An easy example</a:t>
            </a:r>
          </a:p>
          <a:p>
            <a:pPr lvl="1"/>
            <a:r>
              <a:rPr lang="en-US" altLang="zh-CN" dirty="0">
                <a:latin typeface="Arial" panose="020B0604020202020204" pitchFamily="34" charset="0"/>
                <a:cs typeface="Arial" panose="020B0604020202020204" pitchFamily="34" charset="0"/>
              </a:rPr>
              <a:t>A set of data bits is encoded along with additional parity bits.</a:t>
            </a:r>
          </a:p>
          <a:p>
            <a:pPr lvl="1"/>
            <a:r>
              <a:rPr lang="en-US" altLang="zh-CN" dirty="0">
                <a:latin typeface="Arial" panose="020B0604020202020204" pitchFamily="34" charset="0"/>
                <a:cs typeface="Arial" panose="020B0604020202020204" pitchFamily="34" charset="0"/>
              </a:rPr>
              <a:t>If the data contains an odd number of 1s, set the parity bit to 1; otherwise, if the data contains an even number of 1s, set the parity bit to 0.</a:t>
            </a:r>
          </a:p>
          <a:p>
            <a:pPr lvl="1"/>
            <a:r>
              <a:rPr lang="en-US" altLang="zh-CN" dirty="0">
                <a:latin typeface="Arial" panose="020B0604020202020204" pitchFamily="34" charset="0"/>
                <a:cs typeface="Arial" panose="020B0604020202020204" pitchFamily="34" charset="0"/>
              </a:rPr>
              <a:t>Only odd-numbered bit changes can be detected. Cannot correct errors.</a:t>
            </a:r>
          </a:p>
          <a:p>
            <a:r>
              <a:rPr lang="en-US" altLang="zh-CN" b="1" dirty="0">
                <a:latin typeface="Arial" panose="020B0604020202020204" pitchFamily="34" charset="0"/>
                <a:cs typeface="Arial" panose="020B0604020202020204" pitchFamily="34" charset="0"/>
              </a:rPr>
              <a:t>Hamming Code: Single Error Correcting</a:t>
            </a:r>
          </a:p>
        </p:txBody>
      </p:sp>
      <p:sp>
        <p:nvSpPr>
          <p:cNvPr id="3" name="标题 2"/>
          <p:cNvSpPr>
            <a:spLocks noGrp="1"/>
          </p:cNvSpPr>
          <p:nvPr>
            <p:ph type="title"/>
          </p:nvPr>
        </p:nvSpPr>
        <p:spPr/>
        <p:txBody>
          <a:bodyPr/>
          <a:lstStyle/>
          <a:p>
            <a:r>
              <a:rPr lang="en-US" altLang="zh-CN" dirty="0"/>
              <a:t>Related Work</a:t>
            </a:r>
            <a:endParaRPr lang="zh-CN" altLang="en-US" dirty="0"/>
          </a:p>
        </p:txBody>
      </p:sp>
      <p:pic>
        <p:nvPicPr>
          <p:cNvPr id="11" name="图片 10">
            <a:extLst>
              <a:ext uri="{FF2B5EF4-FFF2-40B4-BE49-F238E27FC236}">
                <a16:creationId xmlns:a16="http://schemas.microsoft.com/office/drawing/2014/main" id="{E40C57B7-6837-C8E8-1504-DE93702A5AE0}"/>
              </a:ext>
            </a:extLst>
          </p:cNvPr>
          <p:cNvPicPr>
            <a:picLocks noChangeAspect="1"/>
          </p:cNvPicPr>
          <p:nvPr/>
        </p:nvPicPr>
        <p:blipFill>
          <a:blip r:embed="rId2"/>
          <a:stretch>
            <a:fillRect/>
          </a:stretch>
        </p:blipFill>
        <p:spPr>
          <a:xfrm>
            <a:off x="735355" y="4358278"/>
            <a:ext cx="8056477" cy="2014119"/>
          </a:xfrm>
          <a:prstGeom prst="rect">
            <a:avLst/>
          </a:prstGeom>
        </p:spPr>
      </p:pic>
      <p:pic>
        <p:nvPicPr>
          <p:cNvPr id="1067" name="Picture 43" descr="Yes">
            <a:extLst>
              <a:ext uri="{FF2B5EF4-FFF2-40B4-BE49-F238E27FC236}">
                <a16:creationId xmlns:a16="http://schemas.microsoft.com/office/drawing/2014/main" id="{79A1219B-0D9E-C06A-F017-52D0609A38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Yes">
            <a:extLst>
              <a:ext uri="{FF2B5EF4-FFF2-40B4-BE49-F238E27FC236}">
                <a16:creationId xmlns:a16="http://schemas.microsoft.com/office/drawing/2014/main" id="{47E6FE0A-A441-3AAB-17FE-9ED1373194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69" name="Picture 45" descr="Yes">
            <a:extLst>
              <a:ext uri="{FF2B5EF4-FFF2-40B4-BE49-F238E27FC236}">
                <a16:creationId xmlns:a16="http://schemas.microsoft.com/office/drawing/2014/main" id="{096BFDFD-56D3-ECF8-7A46-533BDF950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Yes">
            <a:extLst>
              <a:ext uri="{FF2B5EF4-FFF2-40B4-BE49-F238E27FC236}">
                <a16:creationId xmlns:a16="http://schemas.microsoft.com/office/drawing/2014/main" id="{E43596F8-7559-8690-AE7B-8756F2656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1" name="Picture 47" descr="Yes">
            <a:extLst>
              <a:ext uri="{FF2B5EF4-FFF2-40B4-BE49-F238E27FC236}">
                <a16:creationId xmlns:a16="http://schemas.microsoft.com/office/drawing/2014/main" id="{C9D1CAEE-B6D7-96FF-C038-398C88993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Yes">
            <a:extLst>
              <a:ext uri="{FF2B5EF4-FFF2-40B4-BE49-F238E27FC236}">
                <a16:creationId xmlns:a16="http://schemas.microsoft.com/office/drawing/2014/main" id="{C460AF51-EEDC-89A8-8DEF-E8609F5C0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49" descr="Yes">
            <a:extLst>
              <a:ext uri="{FF2B5EF4-FFF2-40B4-BE49-F238E27FC236}">
                <a16:creationId xmlns:a16="http://schemas.microsoft.com/office/drawing/2014/main" id="{1A050259-DD82-5902-0738-AA8DC9B77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Yes">
            <a:extLst>
              <a:ext uri="{FF2B5EF4-FFF2-40B4-BE49-F238E27FC236}">
                <a16:creationId xmlns:a16="http://schemas.microsoft.com/office/drawing/2014/main" id="{3C27CBCB-B8A0-D037-B5C3-9E1BB077FA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5" name="Picture 51" descr="Yes">
            <a:extLst>
              <a:ext uri="{FF2B5EF4-FFF2-40B4-BE49-F238E27FC236}">
                <a16:creationId xmlns:a16="http://schemas.microsoft.com/office/drawing/2014/main" id="{32E406F4-9590-3818-70EB-74BBE12A0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Yes">
            <a:extLst>
              <a:ext uri="{FF2B5EF4-FFF2-40B4-BE49-F238E27FC236}">
                <a16:creationId xmlns:a16="http://schemas.microsoft.com/office/drawing/2014/main" id="{894C5AB4-DA13-BB97-F2E9-4AE2A2968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7" name="Picture 53" descr="Yes">
            <a:extLst>
              <a:ext uri="{FF2B5EF4-FFF2-40B4-BE49-F238E27FC236}">
                <a16:creationId xmlns:a16="http://schemas.microsoft.com/office/drawing/2014/main" id="{1CF94F99-4D0B-CC00-EF9F-B6341E3E5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Yes">
            <a:extLst>
              <a:ext uri="{FF2B5EF4-FFF2-40B4-BE49-F238E27FC236}">
                <a16:creationId xmlns:a16="http://schemas.microsoft.com/office/drawing/2014/main" id="{A06DC5AE-3A4A-A2F5-28FB-D5BDFC5AB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55" descr="Yes">
            <a:extLst>
              <a:ext uri="{FF2B5EF4-FFF2-40B4-BE49-F238E27FC236}">
                <a16:creationId xmlns:a16="http://schemas.microsoft.com/office/drawing/2014/main" id="{F7133C82-5561-064B-5A04-AB2CD543B7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Yes">
            <a:extLst>
              <a:ext uri="{FF2B5EF4-FFF2-40B4-BE49-F238E27FC236}">
                <a16:creationId xmlns:a16="http://schemas.microsoft.com/office/drawing/2014/main" id="{CA58DE1E-9983-EDFA-7C1C-552CFDC864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1" name="Picture 57" descr="Yes">
            <a:extLst>
              <a:ext uri="{FF2B5EF4-FFF2-40B4-BE49-F238E27FC236}">
                <a16:creationId xmlns:a16="http://schemas.microsoft.com/office/drawing/2014/main" id="{829E7696-0495-9368-09A8-8A704E034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Yes">
            <a:extLst>
              <a:ext uri="{FF2B5EF4-FFF2-40B4-BE49-F238E27FC236}">
                <a16:creationId xmlns:a16="http://schemas.microsoft.com/office/drawing/2014/main" id="{471CCE60-98DD-A2D8-EF71-34A7414DC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59" descr="Yes">
            <a:extLst>
              <a:ext uri="{FF2B5EF4-FFF2-40B4-BE49-F238E27FC236}">
                <a16:creationId xmlns:a16="http://schemas.microsoft.com/office/drawing/2014/main" id="{EEC9EF52-4720-21D0-0958-1969B53B1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Yes">
            <a:extLst>
              <a:ext uri="{FF2B5EF4-FFF2-40B4-BE49-F238E27FC236}">
                <a16:creationId xmlns:a16="http://schemas.microsoft.com/office/drawing/2014/main" id="{C1A0506C-2C7F-6EBE-7970-EF13F6663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5" name="Picture 61" descr="Yes">
            <a:extLst>
              <a:ext uri="{FF2B5EF4-FFF2-40B4-BE49-F238E27FC236}">
                <a16:creationId xmlns:a16="http://schemas.microsoft.com/office/drawing/2014/main" id="{99914864-EC93-55C3-716E-E72DD9F602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Yes">
            <a:extLst>
              <a:ext uri="{FF2B5EF4-FFF2-40B4-BE49-F238E27FC236}">
                <a16:creationId xmlns:a16="http://schemas.microsoft.com/office/drawing/2014/main" id="{0FBA805C-0B14-4253-6DD6-77492EEB7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Yes">
            <a:extLst>
              <a:ext uri="{FF2B5EF4-FFF2-40B4-BE49-F238E27FC236}">
                <a16:creationId xmlns:a16="http://schemas.microsoft.com/office/drawing/2014/main" id="{2E668990-DB6D-1121-83E0-6C186AEDD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Yes">
            <a:extLst>
              <a:ext uri="{FF2B5EF4-FFF2-40B4-BE49-F238E27FC236}">
                <a16:creationId xmlns:a16="http://schemas.microsoft.com/office/drawing/2014/main" id="{DD43F82A-C422-CD6B-B940-B68FD0313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Yes">
            <a:extLst>
              <a:ext uri="{FF2B5EF4-FFF2-40B4-BE49-F238E27FC236}">
                <a16:creationId xmlns:a16="http://schemas.microsoft.com/office/drawing/2014/main" id="{32D45218-5A50-51AF-C8D3-B8C4ADD26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Yes">
            <a:extLst>
              <a:ext uri="{FF2B5EF4-FFF2-40B4-BE49-F238E27FC236}">
                <a16:creationId xmlns:a16="http://schemas.microsoft.com/office/drawing/2014/main" id="{5B1452EF-53B9-D6CB-4E0D-22ECF65B8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Yes">
            <a:extLst>
              <a:ext uri="{FF2B5EF4-FFF2-40B4-BE49-F238E27FC236}">
                <a16:creationId xmlns:a16="http://schemas.microsoft.com/office/drawing/2014/main" id="{73A9CF14-90EE-FAF8-DD16-BB89AF9EE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Yes">
            <a:extLst>
              <a:ext uri="{FF2B5EF4-FFF2-40B4-BE49-F238E27FC236}">
                <a16:creationId xmlns:a16="http://schemas.microsoft.com/office/drawing/2014/main" id="{42A1C328-EB74-2836-8E9F-195768E2FF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3" name="Picture 69" descr="Yes">
            <a:extLst>
              <a:ext uri="{FF2B5EF4-FFF2-40B4-BE49-F238E27FC236}">
                <a16:creationId xmlns:a16="http://schemas.microsoft.com/office/drawing/2014/main" id="{BC7D35B6-B00A-CDC6-70C3-11370459C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Yes">
            <a:extLst>
              <a:ext uri="{FF2B5EF4-FFF2-40B4-BE49-F238E27FC236}">
                <a16:creationId xmlns:a16="http://schemas.microsoft.com/office/drawing/2014/main" id="{BCF2562F-90F5-4A30-A09B-B44194B4C0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71" descr="Yes">
            <a:extLst>
              <a:ext uri="{FF2B5EF4-FFF2-40B4-BE49-F238E27FC236}">
                <a16:creationId xmlns:a16="http://schemas.microsoft.com/office/drawing/2014/main" id="{42DBCF2D-B524-41A0-C467-1CBFF8430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descr="Yes">
            <a:extLst>
              <a:ext uri="{FF2B5EF4-FFF2-40B4-BE49-F238E27FC236}">
                <a16:creationId xmlns:a16="http://schemas.microsoft.com/office/drawing/2014/main" id="{C3322B58-9D00-4179-DF48-F6E353EC3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7" name="Picture 73" descr="Yes">
            <a:extLst>
              <a:ext uri="{FF2B5EF4-FFF2-40B4-BE49-F238E27FC236}">
                <a16:creationId xmlns:a16="http://schemas.microsoft.com/office/drawing/2014/main" id="{F3CED29A-14A4-0D9D-8C62-1392BBB72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Yes">
            <a:extLst>
              <a:ext uri="{FF2B5EF4-FFF2-40B4-BE49-F238E27FC236}">
                <a16:creationId xmlns:a16="http://schemas.microsoft.com/office/drawing/2014/main" id="{7A4CDC6C-6993-5546-B404-E5187DDCC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99" name="Picture 75" descr="Yes">
            <a:extLst>
              <a:ext uri="{FF2B5EF4-FFF2-40B4-BE49-F238E27FC236}">
                <a16:creationId xmlns:a16="http://schemas.microsoft.com/office/drawing/2014/main" id="{62FF38F3-7439-C074-1144-6ED662DB9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0" name="Picture 76" descr="Yes">
            <a:extLst>
              <a:ext uri="{FF2B5EF4-FFF2-40B4-BE49-F238E27FC236}">
                <a16:creationId xmlns:a16="http://schemas.microsoft.com/office/drawing/2014/main" id="{3C68C818-FFFE-0EAA-5661-194E8485D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1" name="Picture 77" descr="Yes">
            <a:extLst>
              <a:ext uri="{FF2B5EF4-FFF2-40B4-BE49-F238E27FC236}">
                <a16:creationId xmlns:a16="http://schemas.microsoft.com/office/drawing/2014/main" id="{257BB047-BD75-3160-F1B1-B1C134939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descr="Yes">
            <a:extLst>
              <a:ext uri="{FF2B5EF4-FFF2-40B4-BE49-F238E27FC236}">
                <a16:creationId xmlns:a16="http://schemas.microsoft.com/office/drawing/2014/main" id="{55BA122B-6377-CBA5-A5C4-AC105BA5F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Yes">
            <a:extLst>
              <a:ext uri="{FF2B5EF4-FFF2-40B4-BE49-F238E27FC236}">
                <a16:creationId xmlns:a16="http://schemas.microsoft.com/office/drawing/2014/main" id="{0A8097E8-9AD4-DD0A-A92D-7A0E15121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4" name="Picture 80" descr="Yes">
            <a:extLst>
              <a:ext uri="{FF2B5EF4-FFF2-40B4-BE49-F238E27FC236}">
                <a16:creationId xmlns:a16="http://schemas.microsoft.com/office/drawing/2014/main" id="{1376573D-1AE6-2794-1244-636598061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5" name="Picture 81" descr="Yes">
            <a:extLst>
              <a:ext uri="{FF2B5EF4-FFF2-40B4-BE49-F238E27FC236}">
                <a16:creationId xmlns:a16="http://schemas.microsoft.com/office/drawing/2014/main" id="{F549837C-BC28-FB87-F5FB-3D8E40CB0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6" name="Picture 82" descr="Yes">
            <a:extLst>
              <a:ext uri="{FF2B5EF4-FFF2-40B4-BE49-F238E27FC236}">
                <a16:creationId xmlns:a16="http://schemas.microsoft.com/office/drawing/2014/main" id="{E5DAC2F3-2C73-FBE1-FF0C-C58909D89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7" name="Picture 83" descr="Yes">
            <a:extLst>
              <a:ext uri="{FF2B5EF4-FFF2-40B4-BE49-F238E27FC236}">
                <a16:creationId xmlns:a16="http://schemas.microsoft.com/office/drawing/2014/main" id="{ECDDC1B8-89D5-64C8-4038-0AC658B9E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08" name="Picture 84" descr="Yes">
            <a:extLst>
              <a:ext uri="{FF2B5EF4-FFF2-40B4-BE49-F238E27FC236}">
                <a16:creationId xmlns:a16="http://schemas.microsoft.com/office/drawing/2014/main" id="{3899DDDB-1B7D-447E-7C0F-AC78C525F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1" name="Picture 127" descr="Yes">
            <a:extLst>
              <a:ext uri="{FF2B5EF4-FFF2-40B4-BE49-F238E27FC236}">
                <a16:creationId xmlns:a16="http://schemas.microsoft.com/office/drawing/2014/main" id="{7D1E1E14-529D-153A-D78F-58752315C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2" name="Picture 128" descr="Yes">
            <a:extLst>
              <a:ext uri="{FF2B5EF4-FFF2-40B4-BE49-F238E27FC236}">
                <a16:creationId xmlns:a16="http://schemas.microsoft.com/office/drawing/2014/main" id="{A260F007-4664-50B8-D870-863B4BAB0D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3" name="Picture 129" descr="Yes">
            <a:extLst>
              <a:ext uri="{FF2B5EF4-FFF2-40B4-BE49-F238E27FC236}">
                <a16:creationId xmlns:a16="http://schemas.microsoft.com/office/drawing/2014/main" id="{3FE1D82F-2A6A-5A12-9A20-E49A240614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4" name="Picture 130" descr="Yes">
            <a:extLst>
              <a:ext uri="{FF2B5EF4-FFF2-40B4-BE49-F238E27FC236}">
                <a16:creationId xmlns:a16="http://schemas.microsoft.com/office/drawing/2014/main" id="{69E7F4AB-1824-B356-375C-9CD4BE515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5" name="Picture 131" descr="Yes">
            <a:extLst>
              <a:ext uri="{FF2B5EF4-FFF2-40B4-BE49-F238E27FC236}">
                <a16:creationId xmlns:a16="http://schemas.microsoft.com/office/drawing/2014/main" id="{E8EDE766-7BD4-70DD-5438-AEB375F46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6" name="Picture 132" descr="Yes">
            <a:extLst>
              <a:ext uri="{FF2B5EF4-FFF2-40B4-BE49-F238E27FC236}">
                <a16:creationId xmlns:a16="http://schemas.microsoft.com/office/drawing/2014/main" id="{4194C153-D70E-8C49-0D4D-9946CF876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7" name="Picture 133" descr="Yes">
            <a:extLst>
              <a:ext uri="{FF2B5EF4-FFF2-40B4-BE49-F238E27FC236}">
                <a16:creationId xmlns:a16="http://schemas.microsoft.com/office/drawing/2014/main" id="{9737D077-E546-C55F-0D67-FE3B89660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8" name="Picture 134" descr="Yes">
            <a:extLst>
              <a:ext uri="{FF2B5EF4-FFF2-40B4-BE49-F238E27FC236}">
                <a16:creationId xmlns:a16="http://schemas.microsoft.com/office/drawing/2014/main" id="{7DD36E6C-7600-88DE-A00C-49ED4AED2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59" name="Picture 135" descr="Yes">
            <a:extLst>
              <a:ext uri="{FF2B5EF4-FFF2-40B4-BE49-F238E27FC236}">
                <a16:creationId xmlns:a16="http://schemas.microsoft.com/office/drawing/2014/main" id="{768AAC40-DD22-F291-E653-E28F17AD2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0" name="Picture 136" descr="Yes">
            <a:extLst>
              <a:ext uri="{FF2B5EF4-FFF2-40B4-BE49-F238E27FC236}">
                <a16:creationId xmlns:a16="http://schemas.microsoft.com/office/drawing/2014/main" id="{39107C4B-85DC-79D2-BB91-B3522192F7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1" name="Picture 137" descr="Yes">
            <a:extLst>
              <a:ext uri="{FF2B5EF4-FFF2-40B4-BE49-F238E27FC236}">
                <a16:creationId xmlns:a16="http://schemas.microsoft.com/office/drawing/2014/main" id="{FF9FBDDC-ECEC-AA1B-4080-ADA274F97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2" name="Picture 138" descr="Yes">
            <a:extLst>
              <a:ext uri="{FF2B5EF4-FFF2-40B4-BE49-F238E27FC236}">
                <a16:creationId xmlns:a16="http://schemas.microsoft.com/office/drawing/2014/main" id="{2A2818D1-D9ED-98C4-25EC-4ABD8DAE2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3" name="Picture 139" descr="Yes">
            <a:extLst>
              <a:ext uri="{FF2B5EF4-FFF2-40B4-BE49-F238E27FC236}">
                <a16:creationId xmlns:a16="http://schemas.microsoft.com/office/drawing/2014/main" id="{EA1C161C-E888-AE5A-3B0E-6E5369AAE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4" name="Picture 140" descr="Yes">
            <a:extLst>
              <a:ext uri="{FF2B5EF4-FFF2-40B4-BE49-F238E27FC236}">
                <a16:creationId xmlns:a16="http://schemas.microsoft.com/office/drawing/2014/main" id="{B9C8BA5B-F5E6-A8F9-C15C-A9B1236D9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5" name="Picture 141" descr="Yes">
            <a:extLst>
              <a:ext uri="{FF2B5EF4-FFF2-40B4-BE49-F238E27FC236}">
                <a16:creationId xmlns:a16="http://schemas.microsoft.com/office/drawing/2014/main" id="{5F7E1478-E137-2DF1-B411-1063D9321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6" name="Picture 142" descr="Yes">
            <a:extLst>
              <a:ext uri="{FF2B5EF4-FFF2-40B4-BE49-F238E27FC236}">
                <a16:creationId xmlns:a16="http://schemas.microsoft.com/office/drawing/2014/main" id="{D087759A-AC18-C43C-F663-425113F21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7" name="Picture 143" descr="Yes">
            <a:extLst>
              <a:ext uri="{FF2B5EF4-FFF2-40B4-BE49-F238E27FC236}">
                <a16:creationId xmlns:a16="http://schemas.microsoft.com/office/drawing/2014/main" id="{90A28570-1B78-82D5-E4BE-C1F81FFF6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8" name="Picture 144" descr="Yes">
            <a:extLst>
              <a:ext uri="{FF2B5EF4-FFF2-40B4-BE49-F238E27FC236}">
                <a16:creationId xmlns:a16="http://schemas.microsoft.com/office/drawing/2014/main" id="{BC0FFF75-983D-98E9-5DF9-35045C888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69" name="Picture 145" descr="Yes">
            <a:extLst>
              <a:ext uri="{FF2B5EF4-FFF2-40B4-BE49-F238E27FC236}">
                <a16:creationId xmlns:a16="http://schemas.microsoft.com/office/drawing/2014/main" id="{88E4AC40-BADC-E548-9445-08D79D4BE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0" name="Picture 146" descr="Yes">
            <a:extLst>
              <a:ext uri="{FF2B5EF4-FFF2-40B4-BE49-F238E27FC236}">
                <a16:creationId xmlns:a16="http://schemas.microsoft.com/office/drawing/2014/main" id="{4045CA99-24F4-3290-E938-401C9D2B9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1" name="Picture 147" descr="Yes">
            <a:extLst>
              <a:ext uri="{FF2B5EF4-FFF2-40B4-BE49-F238E27FC236}">
                <a16:creationId xmlns:a16="http://schemas.microsoft.com/office/drawing/2014/main" id="{8C10FCA3-E0DA-D999-2331-B6FEF1CB3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2" name="Picture 148" descr="Yes">
            <a:extLst>
              <a:ext uri="{FF2B5EF4-FFF2-40B4-BE49-F238E27FC236}">
                <a16:creationId xmlns:a16="http://schemas.microsoft.com/office/drawing/2014/main" id="{0DC8CE9C-25D8-A1E4-9B00-EC861EAC3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3" name="Picture 149" descr="Yes">
            <a:extLst>
              <a:ext uri="{FF2B5EF4-FFF2-40B4-BE49-F238E27FC236}">
                <a16:creationId xmlns:a16="http://schemas.microsoft.com/office/drawing/2014/main" id="{9F03528B-3EB9-3B1F-961F-0FDF9F381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4" name="Picture 150" descr="Yes">
            <a:extLst>
              <a:ext uri="{FF2B5EF4-FFF2-40B4-BE49-F238E27FC236}">
                <a16:creationId xmlns:a16="http://schemas.microsoft.com/office/drawing/2014/main" id="{4D696D40-1704-971F-C25A-AF14D4A3E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5" name="Picture 151" descr="Yes">
            <a:extLst>
              <a:ext uri="{FF2B5EF4-FFF2-40B4-BE49-F238E27FC236}">
                <a16:creationId xmlns:a16="http://schemas.microsoft.com/office/drawing/2014/main" id="{94CA704C-4072-3ED8-CBBA-2FFCD3AFD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6" name="Picture 152" descr="Yes">
            <a:extLst>
              <a:ext uri="{FF2B5EF4-FFF2-40B4-BE49-F238E27FC236}">
                <a16:creationId xmlns:a16="http://schemas.microsoft.com/office/drawing/2014/main" id="{8380992A-1507-D2EA-C862-6BD9709BA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7" name="Picture 153" descr="Yes">
            <a:extLst>
              <a:ext uri="{FF2B5EF4-FFF2-40B4-BE49-F238E27FC236}">
                <a16:creationId xmlns:a16="http://schemas.microsoft.com/office/drawing/2014/main" id="{63180F92-A3BD-0F71-DD8C-BD28FAF0E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8" name="Picture 154" descr="Yes">
            <a:extLst>
              <a:ext uri="{FF2B5EF4-FFF2-40B4-BE49-F238E27FC236}">
                <a16:creationId xmlns:a16="http://schemas.microsoft.com/office/drawing/2014/main" id="{37B08A51-4B3C-31A8-68B0-3A308A008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79" name="Picture 155" descr="Yes">
            <a:extLst>
              <a:ext uri="{FF2B5EF4-FFF2-40B4-BE49-F238E27FC236}">
                <a16:creationId xmlns:a16="http://schemas.microsoft.com/office/drawing/2014/main" id="{A11EE126-E21D-AE1B-9405-3D6B409D6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0" name="Picture 156" descr="Yes">
            <a:extLst>
              <a:ext uri="{FF2B5EF4-FFF2-40B4-BE49-F238E27FC236}">
                <a16:creationId xmlns:a16="http://schemas.microsoft.com/office/drawing/2014/main" id="{AA72ECF2-5F82-CDC8-2CBD-CFE4AD8F8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1" name="Picture 157" descr="Yes">
            <a:extLst>
              <a:ext uri="{FF2B5EF4-FFF2-40B4-BE49-F238E27FC236}">
                <a16:creationId xmlns:a16="http://schemas.microsoft.com/office/drawing/2014/main" id="{D37B4E07-14AB-694E-430E-45B1BA332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2" name="Picture 158" descr="Yes">
            <a:extLst>
              <a:ext uri="{FF2B5EF4-FFF2-40B4-BE49-F238E27FC236}">
                <a16:creationId xmlns:a16="http://schemas.microsoft.com/office/drawing/2014/main" id="{709DF1BD-7DF5-7E09-C1A3-8393583D8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3" name="Picture 159" descr="Yes">
            <a:extLst>
              <a:ext uri="{FF2B5EF4-FFF2-40B4-BE49-F238E27FC236}">
                <a16:creationId xmlns:a16="http://schemas.microsoft.com/office/drawing/2014/main" id="{0D0BEAD1-E82E-CDE5-1823-186A771E5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4" name="Picture 160" descr="Yes">
            <a:extLst>
              <a:ext uri="{FF2B5EF4-FFF2-40B4-BE49-F238E27FC236}">
                <a16:creationId xmlns:a16="http://schemas.microsoft.com/office/drawing/2014/main" id="{F5973544-8F65-0103-5462-7ECD0DE53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5" name="Picture 161" descr="Yes">
            <a:extLst>
              <a:ext uri="{FF2B5EF4-FFF2-40B4-BE49-F238E27FC236}">
                <a16:creationId xmlns:a16="http://schemas.microsoft.com/office/drawing/2014/main" id="{9923CFCB-0AF7-E2C1-7D12-208EACFEB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6" name="Picture 162" descr="Yes">
            <a:extLst>
              <a:ext uri="{FF2B5EF4-FFF2-40B4-BE49-F238E27FC236}">
                <a16:creationId xmlns:a16="http://schemas.microsoft.com/office/drawing/2014/main" id="{C95DC0D2-8921-8132-CBF1-B58AAA728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7" name="Picture 163" descr="Yes">
            <a:extLst>
              <a:ext uri="{FF2B5EF4-FFF2-40B4-BE49-F238E27FC236}">
                <a16:creationId xmlns:a16="http://schemas.microsoft.com/office/drawing/2014/main" id="{A9750E29-D0AF-8CFD-4199-1C0F96FA9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8" name="Picture 164" descr="Yes">
            <a:extLst>
              <a:ext uri="{FF2B5EF4-FFF2-40B4-BE49-F238E27FC236}">
                <a16:creationId xmlns:a16="http://schemas.microsoft.com/office/drawing/2014/main" id="{6BDD395A-3AE6-47EF-C219-744A9D205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89" name="Picture 165" descr="Yes">
            <a:extLst>
              <a:ext uri="{FF2B5EF4-FFF2-40B4-BE49-F238E27FC236}">
                <a16:creationId xmlns:a16="http://schemas.microsoft.com/office/drawing/2014/main" id="{CC54D03B-E3D8-EE70-87B8-A21BC3BCD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90" name="Picture 166" descr="Yes">
            <a:extLst>
              <a:ext uri="{FF2B5EF4-FFF2-40B4-BE49-F238E27FC236}">
                <a16:creationId xmlns:a16="http://schemas.microsoft.com/office/drawing/2014/main" id="{56FA6B53-30B9-92D6-2531-CFD4C6126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91" name="Picture 167" descr="Yes">
            <a:extLst>
              <a:ext uri="{FF2B5EF4-FFF2-40B4-BE49-F238E27FC236}">
                <a16:creationId xmlns:a16="http://schemas.microsoft.com/office/drawing/2014/main" id="{7E52F812-ABED-CEB7-51C2-4D1BE615B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192" name="Picture 168" descr="Yes">
            <a:extLst>
              <a:ext uri="{FF2B5EF4-FFF2-40B4-BE49-F238E27FC236}">
                <a16:creationId xmlns:a16="http://schemas.microsoft.com/office/drawing/2014/main" id="{3F87F19F-4217-D77D-3FC1-A5AC91B4B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66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5" y="1685678"/>
            <a:ext cx="8372163" cy="2595938"/>
          </a:xfrm>
        </p:spPr>
        <p:txBody>
          <a:bodyPr>
            <a:normAutofit/>
          </a:bodyPr>
          <a:lstStyle/>
          <a:p>
            <a:r>
              <a:rPr lang="en-US" altLang="zh-CN" b="1" dirty="0">
                <a:latin typeface="Arial" panose="020B0604020202020204" pitchFamily="34" charset="0"/>
                <a:cs typeface="Arial" panose="020B0604020202020204" pitchFamily="34" charset="0"/>
              </a:rPr>
              <a:t>Hamming Code: Single Error Correcting</a:t>
            </a:r>
          </a:p>
          <a:p>
            <a:pPr lvl="1"/>
            <a:r>
              <a:rPr lang="en-US" altLang="zh-CN" sz="1400" dirty="0">
                <a:latin typeface="Arial" panose="020B0604020202020204" pitchFamily="34" charset="0"/>
                <a:cs typeface="Arial" panose="020B0604020202020204" pitchFamily="34" charset="0"/>
              </a:rPr>
              <a:t>Starting from 1, label the data bits with sequential numbers from left to right: 1, 2, 3, 4, 5...</a:t>
            </a:r>
          </a:p>
          <a:p>
            <a:pPr lvl="1"/>
            <a:r>
              <a:rPr lang="en-US" altLang="zh-CN" sz="1400" dirty="0">
                <a:latin typeface="Arial" panose="020B0604020202020204" pitchFamily="34" charset="0"/>
                <a:cs typeface="Arial" panose="020B0604020202020204" pitchFamily="34" charset="0"/>
              </a:rPr>
              <a:t>Convert the positional numbers of these data bits into binary: 1, 10, 11, 100, 101, and so on.</a:t>
            </a:r>
          </a:p>
          <a:p>
            <a:pPr lvl="1"/>
            <a:r>
              <a:rPr lang="en-US" altLang="zh-CN" sz="1400" dirty="0">
                <a:latin typeface="Arial" panose="020B0604020202020204" pitchFamily="34" charset="0"/>
                <a:cs typeface="Arial" panose="020B0604020202020204" pitchFamily="34" charset="0"/>
              </a:rPr>
              <a:t>The positions of the data bits that are powers of two (numbers 1, 2, 4, 8, etc., meaning their binary representation has only one 1) are the parity bits.</a:t>
            </a:r>
          </a:p>
          <a:p>
            <a:pPr lvl="1"/>
            <a:r>
              <a:rPr lang="en-US" altLang="zh-CN" sz="1400" dirty="0">
                <a:latin typeface="Arial" panose="020B0604020202020204" pitchFamily="34" charset="0"/>
                <a:cs typeface="Arial" panose="020B0604020202020204" pitchFamily="34" charset="0"/>
              </a:rPr>
              <a:t>All other positions of data bits (the binary representation of their positional numbers has at least two 1s) are the new data bits.</a:t>
            </a:r>
          </a:p>
          <a:p>
            <a:pPr lvl="1"/>
            <a:r>
              <a:rPr lang="en-US" altLang="zh-CN" sz="1400" dirty="0">
                <a:latin typeface="Arial" panose="020B0604020202020204" pitchFamily="34" charset="0"/>
                <a:cs typeface="Arial" panose="020B0604020202020204" pitchFamily="34" charset="0"/>
              </a:rPr>
              <a:t>Each data bit is included in specific two or more parity bits.</a:t>
            </a:r>
          </a:p>
        </p:txBody>
      </p:sp>
      <p:sp>
        <p:nvSpPr>
          <p:cNvPr id="3" name="标题 2"/>
          <p:cNvSpPr>
            <a:spLocks noGrp="1"/>
          </p:cNvSpPr>
          <p:nvPr>
            <p:ph type="title"/>
          </p:nvPr>
        </p:nvSpPr>
        <p:spPr/>
        <p:txBody>
          <a:bodyPr/>
          <a:lstStyle/>
          <a:p>
            <a:r>
              <a:rPr lang="en-US" altLang="zh-CN" dirty="0"/>
              <a:t>Related Work</a:t>
            </a:r>
            <a:endParaRPr lang="zh-CN" altLang="en-US" dirty="0"/>
          </a:p>
        </p:txBody>
      </p:sp>
      <p:pic>
        <p:nvPicPr>
          <p:cNvPr id="11" name="图片 10">
            <a:extLst>
              <a:ext uri="{FF2B5EF4-FFF2-40B4-BE49-F238E27FC236}">
                <a16:creationId xmlns:a16="http://schemas.microsoft.com/office/drawing/2014/main" id="{E40C57B7-6837-C8E8-1504-DE93702A5AE0}"/>
              </a:ext>
            </a:extLst>
          </p:cNvPr>
          <p:cNvPicPr>
            <a:picLocks noChangeAspect="1"/>
          </p:cNvPicPr>
          <p:nvPr/>
        </p:nvPicPr>
        <p:blipFill>
          <a:blip r:embed="rId2"/>
          <a:stretch>
            <a:fillRect/>
          </a:stretch>
        </p:blipFill>
        <p:spPr>
          <a:xfrm>
            <a:off x="735355" y="4358278"/>
            <a:ext cx="8056477" cy="2014119"/>
          </a:xfrm>
          <a:prstGeom prst="rect">
            <a:avLst/>
          </a:prstGeom>
        </p:spPr>
      </p:pic>
      <p:pic>
        <p:nvPicPr>
          <p:cNvPr id="3074" name="Picture 43" descr="Yes">
            <a:extLst>
              <a:ext uri="{FF2B5EF4-FFF2-40B4-BE49-F238E27FC236}">
                <a16:creationId xmlns:a16="http://schemas.microsoft.com/office/drawing/2014/main" id="{07FE9FB6-F7BC-61C0-72F1-93AF0576E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44" descr="Yes">
            <a:extLst>
              <a:ext uri="{FF2B5EF4-FFF2-40B4-BE49-F238E27FC236}">
                <a16:creationId xmlns:a16="http://schemas.microsoft.com/office/drawing/2014/main" id="{CA8A740D-2724-FBE2-30D6-D15A15D73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5" descr="Yes">
            <a:extLst>
              <a:ext uri="{FF2B5EF4-FFF2-40B4-BE49-F238E27FC236}">
                <a16:creationId xmlns:a16="http://schemas.microsoft.com/office/drawing/2014/main" id="{3FF5C928-4121-4F24-C15F-1189D9571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46" descr="Yes">
            <a:extLst>
              <a:ext uri="{FF2B5EF4-FFF2-40B4-BE49-F238E27FC236}">
                <a16:creationId xmlns:a16="http://schemas.microsoft.com/office/drawing/2014/main" id="{2FB84E3A-DC9B-7D75-0FC8-91B6747F8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47" descr="Yes">
            <a:extLst>
              <a:ext uri="{FF2B5EF4-FFF2-40B4-BE49-F238E27FC236}">
                <a16:creationId xmlns:a16="http://schemas.microsoft.com/office/drawing/2014/main" id="{01E7A0A1-9ADE-FFE8-C7E4-99D939A0D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48" descr="Yes">
            <a:extLst>
              <a:ext uri="{FF2B5EF4-FFF2-40B4-BE49-F238E27FC236}">
                <a16:creationId xmlns:a16="http://schemas.microsoft.com/office/drawing/2014/main" id="{B6AF2EE5-6165-897B-8528-15FECBEE3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49" descr="Yes">
            <a:extLst>
              <a:ext uri="{FF2B5EF4-FFF2-40B4-BE49-F238E27FC236}">
                <a16:creationId xmlns:a16="http://schemas.microsoft.com/office/drawing/2014/main" id="{69EAF3F3-8247-92B4-317A-D65BA0F92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50" descr="Yes">
            <a:extLst>
              <a:ext uri="{FF2B5EF4-FFF2-40B4-BE49-F238E27FC236}">
                <a16:creationId xmlns:a16="http://schemas.microsoft.com/office/drawing/2014/main" id="{36240564-CDD1-AC89-5DF3-B021441C4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51" descr="Yes">
            <a:extLst>
              <a:ext uri="{FF2B5EF4-FFF2-40B4-BE49-F238E27FC236}">
                <a16:creationId xmlns:a16="http://schemas.microsoft.com/office/drawing/2014/main" id="{DD54C297-5813-E9F2-C887-0E4FD0D36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52" descr="Yes">
            <a:extLst>
              <a:ext uri="{FF2B5EF4-FFF2-40B4-BE49-F238E27FC236}">
                <a16:creationId xmlns:a16="http://schemas.microsoft.com/office/drawing/2014/main" id="{4A3E3320-3FB4-2819-E980-0BE39126A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53" descr="Yes">
            <a:extLst>
              <a:ext uri="{FF2B5EF4-FFF2-40B4-BE49-F238E27FC236}">
                <a16:creationId xmlns:a16="http://schemas.microsoft.com/office/drawing/2014/main" id="{42A5F9E1-2BF1-718F-9A2A-E96E5FFA5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54" descr="Yes">
            <a:extLst>
              <a:ext uri="{FF2B5EF4-FFF2-40B4-BE49-F238E27FC236}">
                <a16:creationId xmlns:a16="http://schemas.microsoft.com/office/drawing/2014/main" id="{3BFBA60A-D1F3-D9D5-70F8-F3FE2BC03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55" descr="Yes">
            <a:extLst>
              <a:ext uri="{FF2B5EF4-FFF2-40B4-BE49-F238E27FC236}">
                <a16:creationId xmlns:a16="http://schemas.microsoft.com/office/drawing/2014/main" id="{9E1E3AC4-B2AA-5134-9239-5ACF04EFD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56" descr="Yes">
            <a:extLst>
              <a:ext uri="{FF2B5EF4-FFF2-40B4-BE49-F238E27FC236}">
                <a16:creationId xmlns:a16="http://schemas.microsoft.com/office/drawing/2014/main" id="{BD689F08-7440-48E8-10E9-AC7AF129C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57" descr="Yes">
            <a:extLst>
              <a:ext uri="{FF2B5EF4-FFF2-40B4-BE49-F238E27FC236}">
                <a16:creationId xmlns:a16="http://schemas.microsoft.com/office/drawing/2014/main" id="{6C4472DE-F795-708A-6AA4-E950EE755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58" descr="Yes">
            <a:extLst>
              <a:ext uri="{FF2B5EF4-FFF2-40B4-BE49-F238E27FC236}">
                <a16:creationId xmlns:a16="http://schemas.microsoft.com/office/drawing/2014/main" id="{FE2322E0-9BBA-07A8-03DD-9F390942F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59" descr="Yes">
            <a:extLst>
              <a:ext uri="{FF2B5EF4-FFF2-40B4-BE49-F238E27FC236}">
                <a16:creationId xmlns:a16="http://schemas.microsoft.com/office/drawing/2014/main" id="{4ACE7B3A-B13D-B6B4-7A0F-066BCB3E7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60" descr="Yes">
            <a:extLst>
              <a:ext uri="{FF2B5EF4-FFF2-40B4-BE49-F238E27FC236}">
                <a16:creationId xmlns:a16="http://schemas.microsoft.com/office/drawing/2014/main" id="{4996B0CE-5936-13C7-C939-4CD86F6E4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61" descr="Yes">
            <a:extLst>
              <a:ext uri="{FF2B5EF4-FFF2-40B4-BE49-F238E27FC236}">
                <a16:creationId xmlns:a16="http://schemas.microsoft.com/office/drawing/2014/main" id="{01CE4C24-95A8-22D2-D7A7-A58949DB3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3" name="Picture 62" descr="Yes">
            <a:extLst>
              <a:ext uri="{FF2B5EF4-FFF2-40B4-BE49-F238E27FC236}">
                <a16:creationId xmlns:a16="http://schemas.microsoft.com/office/drawing/2014/main" id="{D5CB8363-FBB0-F5F4-796C-32C9169EC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63" descr="Yes">
            <a:extLst>
              <a:ext uri="{FF2B5EF4-FFF2-40B4-BE49-F238E27FC236}">
                <a16:creationId xmlns:a16="http://schemas.microsoft.com/office/drawing/2014/main" id="{EB601993-3B32-BB4B-CA02-9DB4043B5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5" name="Picture 64" descr="Yes">
            <a:extLst>
              <a:ext uri="{FF2B5EF4-FFF2-40B4-BE49-F238E27FC236}">
                <a16:creationId xmlns:a16="http://schemas.microsoft.com/office/drawing/2014/main" id="{A5A0E100-EB21-E2CF-2FA6-D7B928902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65" descr="Yes">
            <a:extLst>
              <a:ext uri="{FF2B5EF4-FFF2-40B4-BE49-F238E27FC236}">
                <a16:creationId xmlns:a16="http://schemas.microsoft.com/office/drawing/2014/main" id="{9F3D0F7E-53BF-CD52-D119-05E508B9D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7" name="Picture 66" descr="Yes">
            <a:extLst>
              <a:ext uri="{FF2B5EF4-FFF2-40B4-BE49-F238E27FC236}">
                <a16:creationId xmlns:a16="http://schemas.microsoft.com/office/drawing/2014/main" id="{9A22B15B-DF0E-4298-59D2-10E6ED385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67" descr="Yes">
            <a:extLst>
              <a:ext uri="{FF2B5EF4-FFF2-40B4-BE49-F238E27FC236}">
                <a16:creationId xmlns:a16="http://schemas.microsoft.com/office/drawing/2014/main" id="{05A0A7C5-1BC0-B9BA-04FA-32FC519A8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9" name="Picture 68" descr="Yes">
            <a:extLst>
              <a:ext uri="{FF2B5EF4-FFF2-40B4-BE49-F238E27FC236}">
                <a16:creationId xmlns:a16="http://schemas.microsoft.com/office/drawing/2014/main" id="{91DC50BA-A97F-29C6-BEF8-2C3C4CA03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69" descr="Yes">
            <a:extLst>
              <a:ext uri="{FF2B5EF4-FFF2-40B4-BE49-F238E27FC236}">
                <a16:creationId xmlns:a16="http://schemas.microsoft.com/office/drawing/2014/main" id="{C3A58BDC-2F51-5D5A-8C77-B5266288DC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1" name="Picture 70" descr="Yes">
            <a:extLst>
              <a:ext uri="{FF2B5EF4-FFF2-40B4-BE49-F238E27FC236}">
                <a16:creationId xmlns:a16="http://schemas.microsoft.com/office/drawing/2014/main" id="{AA790BEB-7E30-CEEB-F822-EC6C5CE27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71" descr="Yes">
            <a:extLst>
              <a:ext uri="{FF2B5EF4-FFF2-40B4-BE49-F238E27FC236}">
                <a16:creationId xmlns:a16="http://schemas.microsoft.com/office/drawing/2014/main" id="{40624583-7FD6-6A2A-0F3F-2ADE25496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3" name="Picture 72" descr="Yes">
            <a:extLst>
              <a:ext uri="{FF2B5EF4-FFF2-40B4-BE49-F238E27FC236}">
                <a16:creationId xmlns:a16="http://schemas.microsoft.com/office/drawing/2014/main" id="{C7D5698C-973C-B0F2-7043-97B830F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73" descr="Yes">
            <a:extLst>
              <a:ext uri="{FF2B5EF4-FFF2-40B4-BE49-F238E27FC236}">
                <a16:creationId xmlns:a16="http://schemas.microsoft.com/office/drawing/2014/main" id="{042BEDBA-4457-54C9-6BB1-824C5C0125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5" name="Picture 74" descr="Yes">
            <a:extLst>
              <a:ext uri="{FF2B5EF4-FFF2-40B4-BE49-F238E27FC236}">
                <a16:creationId xmlns:a16="http://schemas.microsoft.com/office/drawing/2014/main" id="{3E30647D-5039-38D5-0575-78DE03D9E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75" descr="Yes">
            <a:extLst>
              <a:ext uri="{FF2B5EF4-FFF2-40B4-BE49-F238E27FC236}">
                <a16:creationId xmlns:a16="http://schemas.microsoft.com/office/drawing/2014/main" id="{5E967056-405F-E183-75F8-384EE34E0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7" name="Picture 76" descr="Yes">
            <a:extLst>
              <a:ext uri="{FF2B5EF4-FFF2-40B4-BE49-F238E27FC236}">
                <a16:creationId xmlns:a16="http://schemas.microsoft.com/office/drawing/2014/main" id="{120F3721-F2CA-D4E7-61F8-1C55231B2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77" descr="Yes">
            <a:extLst>
              <a:ext uri="{FF2B5EF4-FFF2-40B4-BE49-F238E27FC236}">
                <a16:creationId xmlns:a16="http://schemas.microsoft.com/office/drawing/2014/main" id="{20ED4DE2-1E2F-0D7E-99F7-6C12D558D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9" name="Picture 78" descr="Yes">
            <a:extLst>
              <a:ext uri="{FF2B5EF4-FFF2-40B4-BE49-F238E27FC236}">
                <a16:creationId xmlns:a16="http://schemas.microsoft.com/office/drawing/2014/main" id="{3499EF91-5564-98CF-9E65-ABF60A04A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0" name="Picture 79" descr="Yes">
            <a:extLst>
              <a:ext uri="{FF2B5EF4-FFF2-40B4-BE49-F238E27FC236}">
                <a16:creationId xmlns:a16="http://schemas.microsoft.com/office/drawing/2014/main" id="{2DD9DA81-FF1C-6A60-E8B3-B4BDBCF3A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1" name="Picture 80" descr="Yes">
            <a:extLst>
              <a:ext uri="{FF2B5EF4-FFF2-40B4-BE49-F238E27FC236}">
                <a16:creationId xmlns:a16="http://schemas.microsoft.com/office/drawing/2014/main" id="{1AB2A6F6-26D5-0C55-7723-8E6C3DEF7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2" name="Picture 81" descr="Yes">
            <a:extLst>
              <a:ext uri="{FF2B5EF4-FFF2-40B4-BE49-F238E27FC236}">
                <a16:creationId xmlns:a16="http://schemas.microsoft.com/office/drawing/2014/main" id="{71EBB478-0769-3A6D-B7A6-F6A585E5B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3" name="Picture 82" descr="Yes">
            <a:extLst>
              <a:ext uri="{FF2B5EF4-FFF2-40B4-BE49-F238E27FC236}">
                <a16:creationId xmlns:a16="http://schemas.microsoft.com/office/drawing/2014/main" id="{EEE6BD41-FF31-73AF-4DD8-0445F8B2D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4" name="Picture 83" descr="Yes">
            <a:extLst>
              <a:ext uri="{FF2B5EF4-FFF2-40B4-BE49-F238E27FC236}">
                <a16:creationId xmlns:a16="http://schemas.microsoft.com/office/drawing/2014/main" id="{24462B5B-028E-0985-379A-C31B2A8A4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5" name="Picture 84" descr="Yes">
            <a:extLst>
              <a:ext uri="{FF2B5EF4-FFF2-40B4-BE49-F238E27FC236}">
                <a16:creationId xmlns:a16="http://schemas.microsoft.com/office/drawing/2014/main" id="{AED7E2B5-2411-2158-8981-41313A82A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6" name="Picture 127" descr="Yes">
            <a:extLst>
              <a:ext uri="{FF2B5EF4-FFF2-40B4-BE49-F238E27FC236}">
                <a16:creationId xmlns:a16="http://schemas.microsoft.com/office/drawing/2014/main" id="{759AC5FB-B5CD-94AB-0153-A4D0F46DA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7" name="Picture 128" descr="Yes">
            <a:extLst>
              <a:ext uri="{FF2B5EF4-FFF2-40B4-BE49-F238E27FC236}">
                <a16:creationId xmlns:a16="http://schemas.microsoft.com/office/drawing/2014/main" id="{5B1C49E3-76B3-A333-B770-8EE29050B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8" name="Picture 129" descr="Yes">
            <a:extLst>
              <a:ext uri="{FF2B5EF4-FFF2-40B4-BE49-F238E27FC236}">
                <a16:creationId xmlns:a16="http://schemas.microsoft.com/office/drawing/2014/main" id="{F65AEF71-364C-874E-6D62-9F68B49E1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9" name="Picture 130" descr="Yes">
            <a:extLst>
              <a:ext uri="{FF2B5EF4-FFF2-40B4-BE49-F238E27FC236}">
                <a16:creationId xmlns:a16="http://schemas.microsoft.com/office/drawing/2014/main" id="{95BEA9A6-7459-EFB9-6600-356307BC1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0" name="Picture 131" descr="Yes">
            <a:extLst>
              <a:ext uri="{FF2B5EF4-FFF2-40B4-BE49-F238E27FC236}">
                <a16:creationId xmlns:a16="http://schemas.microsoft.com/office/drawing/2014/main" id="{75211B99-7988-901F-77F0-49E344D1B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1" name="Picture 132" descr="Yes">
            <a:extLst>
              <a:ext uri="{FF2B5EF4-FFF2-40B4-BE49-F238E27FC236}">
                <a16:creationId xmlns:a16="http://schemas.microsoft.com/office/drawing/2014/main" id="{D9AABC29-D584-9635-2525-18D3C03A1D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2" name="Picture 133" descr="Yes">
            <a:extLst>
              <a:ext uri="{FF2B5EF4-FFF2-40B4-BE49-F238E27FC236}">
                <a16:creationId xmlns:a16="http://schemas.microsoft.com/office/drawing/2014/main" id="{58126650-8444-CD8B-4FE3-48944CE0D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3" name="Picture 134" descr="Yes">
            <a:extLst>
              <a:ext uri="{FF2B5EF4-FFF2-40B4-BE49-F238E27FC236}">
                <a16:creationId xmlns:a16="http://schemas.microsoft.com/office/drawing/2014/main" id="{24FE68A1-EB88-ABF6-9960-5562E5B68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4" name="Picture 135" descr="Yes">
            <a:extLst>
              <a:ext uri="{FF2B5EF4-FFF2-40B4-BE49-F238E27FC236}">
                <a16:creationId xmlns:a16="http://schemas.microsoft.com/office/drawing/2014/main" id="{CC20680E-DC87-602D-3C95-E1A255CE9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5" name="Picture 136" descr="Yes">
            <a:extLst>
              <a:ext uri="{FF2B5EF4-FFF2-40B4-BE49-F238E27FC236}">
                <a16:creationId xmlns:a16="http://schemas.microsoft.com/office/drawing/2014/main" id="{A8CB8936-40DF-6AD4-D171-6F5E2C18A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6" name="Picture 137" descr="Yes">
            <a:extLst>
              <a:ext uri="{FF2B5EF4-FFF2-40B4-BE49-F238E27FC236}">
                <a16:creationId xmlns:a16="http://schemas.microsoft.com/office/drawing/2014/main" id="{C0B81C84-7B6B-25DD-CC92-C240BC69D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7" name="Picture 138" descr="Yes">
            <a:extLst>
              <a:ext uri="{FF2B5EF4-FFF2-40B4-BE49-F238E27FC236}">
                <a16:creationId xmlns:a16="http://schemas.microsoft.com/office/drawing/2014/main" id="{B2AEF6EA-1AD1-58CA-2468-A9994B82D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8" name="Picture 139" descr="Yes">
            <a:extLst>
              <a:ext uri="{FF2B5EF4-FFF2-40B4-BE49-F238E27FC236}">
                <a16:creationId xmlns:a16="http://schemas.microsoft.com/office/drawing/2014/main" id="{D13444C6-6999-9D91-E488-4F0F6AED9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9" name="Picture 140" descr="Yes">
            <a:extLst>
              <a:ext uri="{FF2B5EF4-FFF2-40B4-BE49-F238E27FC236}">
                <a16:creationId xmlns:a16="http://schemas.microsoft.com/office/drawing/2014/main" id="{D560EBFA-E39D-0F95-FAE4-15724FE47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0" name="Picture 141" descr="Yes">
            <a:extLst>
              <a:ext uri="{FF2B5EF4-FFF2-40B4-BE49-F238E27FC236}">
                <a16:creationId xmlns:a16="http://schemas.microsoft.com/office/drawing/2014/main" id="{3265853F-2F43-0B86-D054-4C9AF2A7F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1" name="Picture 142" descr="Yes">
            <a:extLst>
              <a:ext uri="{FF2B5EF4-FFF2-40B4-BE49-F238E27FC236}">
                <a16:creationId xmlns:a16="http://schemas.microsoft.com/office/drawing/2014/main" id="{C6D9F3FB-1ED3-94BF-C20A-D801093C9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2" name="Picture 143" descr="Yes">
            <a:extLst>
              <a:ext uri="{FF2B5EF4-FFF2-40B4-BE49-F238E27FC236}">
                <a16:creationId xmlns:a16="http://schemas.microsoft.com/office/drawing/2014/main" id="{A587EEED-D46E-2443-8FDA-F03376AEA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3" name="Picture 144" descr="Yes">
            <a:extLst>
              <a:ext uri="{FF2B5EF4-FFF2-40B4-BE49-F238E27FC236}">
                <a16:creationId xmlns:a16="http://schemas.microsoft.com/office/drawing/2014/main" id="{E4AAA1B1-2B39-0252-2D4B-F60A26691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4" name="Picture 145" descr="Yes">
            <a:extLst>
              <a:ext uri="{FF2B5EF4-FFF2-40B4-BE49-F238E27FC236}">
                <a16:creationId xmlns:a16="http://schemas.microsoft.com/office/drawing/2014/main" id="{C0600294-F987-00EA-93FE-CECC8104A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5" name="Picture 146" descr="Yes">
            <a:extLst>
              <a:ext uri="{FF2B5EF4-FFF2-40B4-BE49-F238E27FC236}">
                <a16:creationId xmlns:a16="http://schemas.microsoft.com/office/drawing/2014/main" id="{291BD9EC-6334-0255-7AF2-56F3B216E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6" name="Picture 147" descr="Yes">
            <a:extLst>
              <a:ext uri="{FF2B5EF4-FFF2-40B4-BE49-F238E27FC236}">
                <a16:creationId xmlns:a16="http://schemas.microsoft.com/office/drawing/2014/main" id="{12DBC7CC-9987-A836-6F3D-7F779E333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7" name="Picture 148" descr="Yes">
            <a:extLst>
              <a:ext uri="{FF2B5EF4-FFF2-40B4-BE49-F238E27FC236}">
                <a16:creationId xmlns:a16="http://schemas.microsoft.com/office/drawing/2014/main" id="{F66CAB1D-6C17-BCA7-51A8-B12E7EA2E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8" name="Picture 149" descr="Yes">
            <a:extLst>
              <a:ext uri="{FF2B5EF4-FFF2-40B4-BE49-F238E27FC236}">
                <a16:creationId xmlns:a16="http://schemas.microsoft.com/office/drawing/2014/main" id="{D746DC48-9D9E-3458-B414-91A65ABC4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9" name="Picture 150" descr="Yes">
            <a:extLst>
              <a:ext uri="{FF2B5EF4-FFF2-40B4-BE49-F238E27FC236}">
                <a16:creationId xmlns:a16="http://schemas.microsoft.com/office/drawing/2014/main" id="{F7C498A3-5EA8-E31B-1626-89019AE6F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0" name="Picture 151" descr="Yes">
            <a:extLst>
              <a:ext uri="{FF2B5EF4-FFF2-40B4-BE49-F238E27FC236}">
                <a16:creationId xmlns:a16="http://schemas.microsoft.com/office/drawing/2014/main" id="{17706875-AB5F-00ED-6220-B8AAE8CA0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1" name="Picture 152" descr="Yes">
            <a:extLst>
              <a:ext uri="{FF2B5EF4-FFF2-40B4-BE49-F238E27FC236}">
                <a16:creationId xmlns:a16="http://schemas.microsoft.com/office/drawing/2014/main" id="{0DA6CAEE-49EE-FB90-1C87-44D7673B9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2" name="Picture 153" descr="Yes">
            <a:extLst>
              <a:ext uri="{FF2B5EF4-FFF2-40B4-BE49-F238E27FC236}">
                <a16:creationId xmlns:a16="http://schemas.microsoft.com/office/drawing/2014/main" id="{917C9F83-C3E5-C004-B484-664B128E3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3" name="Picture 154" descr="Yes">
            <a:extLst>
              <a:ext uri="{FF2B5EF4-FFF2-40B4-BE49-F238E27FC236}">
                <a16:creationId xmlns:a16="http://schemas.microsoft.com/office/drawing/2014/main" id="{063E938E-5E0A-6BB7-D581-E637253F7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4" name="Picture 155" descr="Yes">
            <a:extLst>
              <a:ext uri="{FF2B5EF4-FFF2-40B4-BE49-F238E27FC236}">
                <a16:creationId xmlns:a16="http://schemas.microsoft.com/office/drawing/2014/main" id="{CB661331-B4A1-039E-EB5F-6FE4A9EB7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5" name="Picture 156" descr="Yes">
            <a:extLst>
              <a:ext uri="{FF2B5EF4-FFF2-40B4-BE49-F238E27FC236}">
                <a16:creationId xmlns:a16="http://schemas.microsoft.com/office/drawing/2014/main" id="{C7D6852A-F189-648E-0432-983C7FCF7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6" name="Picture 157" descr="Yes">
            <a:extLst>
              <a:ext uri="{FF2B5EF4-FFF2-40B4-BE49-F238E27FC236}">
                <a16:creationId xmlns:a16="http://schemas.microsoft.com/office/drawing/2014/main" id="{37F02E3B-0778-FF4F-AFAD-DFEE21DB4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7" name="Picture 158" descr="Yes">
            <a:extLst>
              <a:ext uri="{FF2B5EF4-FFF2-40B4-BE49-F238E27FC236}">
                <a16:creationId xmlns:a16="http://schemas.microsoft.com/office/drawing/2014/main" id="{3DD09048-57C9-13A6-3825-3025D2D43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8" name="Picture 159" descr="Yes">
            <a:extLst>
              <a:ext uri="{FF2B5EF4-FFF2-40B4-BE49-F238E27FC236}">
                <a16:creationId xmlns:a16="http://schemas.microsoft.com/office/drawing/2014/main" id="{151E3AA9-A4B7-729A-0EB8-711143A1C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9" name="Picture 160" descr="Yes">
            <a:extLst>
              <a:ext uri="{FF2B5EF4-FFF2-40B4-BE49-F238E27FC236}">
                <a16:creationId xmlns:a16="http://schemas.microsoft.com/office/drawing/2014/main" id="{0080FC0E-3F0A-1BE5-D22E-C769813C9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0" name="Picture 161" descr="Yes">
            <a:extLst>
              <a:ext uri="{FF2B5EF4-FFF2-40B4-BE49-F238E27FC236}">
                <a16:creationId xmlns:a16="http://schemas.microsoft.com/office/drawing/2014/main" id="{7676EA44-4C10-27CA-CF36-75C2A92F2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1" name="Picture 162" descr="Yes">
            <a:extLst>
              <a:ext uri="{FF2B5EF4-FFF2-40B4-BE49-F238E27FC236}">
                <a16:creationId xmlns:a16="http://schemas.microsoft.com/office/drawing/2014/main" id="{531F9F6C-51AE-6132-8239-F5BC553B0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2" name="Picture 163" descr="Yes">
            <a:extLst>
              <a:ext uri="{FF2B5EF4-FFF2-40B4-BE49-F238E27FC236}">
                <a16:creationId xmlns:a16="http://schemas.microsoft.com/office/drawing/2014/main" id="{F97C5E26-C5F1-0EC0-E393-070658796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3" name="Picture 164" descr="Yes">
            <a:extLst>
              <a:ext uri="{FF2B5EF4-FFF2-40B4-BE49-F238E27FC236}">
                <a16:creationId xmlns:a16="http://schemas.microsoft.com/office/drawing/2014/main" id="{CB536680-C050-2436-79BF-18BE93648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4" name="Picture 165" descr="Yes">
            <a:extLst>
              <a:ext uri="{FF2B5EF4-FFF2-40B4-BE49-F238E27FC236}">
                <a16:creationId xmlns:a16="http://schemas.microsoft.com/office/drawing/2014/main" id="{84838347-40CC-C828-E07B-2BAA4E120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5" name="Picture 166" descr="Yes">
            <a:extLst>
              <a:ext uri="{FF2B5EF4-FFF2-40B4-BE49-F238E27FC236}">
                <a16:creationId xmlns:a16="http://schemas.microsoft.com/office/drawing/2014/main" id="{05FABF6E-46F5-8FE4-F292-C7380BCA9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6" name="Picture 167" descr="Yes">
            <a:extLst>
              <a:ext uri="{FF2B5EF4-FFF2-40B4-BE49-F238E27FC236}">
                <a16:creationId xmlns:a16="http://schemas.microsoft.com/office/drawing/2014/main" id="{D2AFFABC-E19D-A6C7-381E-F596ABEF5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7" name="Picture 168" descr="Yes">
            <a:extLst>
              <a:ext uri="{FF2B5EF4-FFF2-40B4-BE49-F238E27FC236}">
                <a16:creationId xmlns:a16="http://schemas.microsoft.com/office/drawing/2014/main" id="{060FD2A7-9F67-109A-A9EC-3FCF32AE4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84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a:xfrm>
            <a:off x="494025" y="1685678"/>
            <a:ext cx="8372163" cy="2595938"/>
          </a:xfrm>
        </p:spPr>
        <p:txBody>
          <a:bodyPr>
            <a:normAutofit/>
          </a:bodyPr>
          <a:lstStyle/>
          <a:p>
            <a:r>
              <a:rPr lang="en-US" altLang="zh-CN" b="1" dirty="0">
                <a:latin typeface="Arial" panose="020B0604020202020204" pitchFamily="34" charset="0"/>
                <a:cs typeface="Arial" panose="020B0604020202020204" pitchFamily="34" charset="0"/>
              </a:rPr>
              <a:t>Hamming Code: Single Error Correcting</a:t>
            </a:r>
          </a:p>
          <a:p>
            <a:pPr lvl="1"/>
            <a:r>
              <a:rPr lang="en-US" altLang="zh-CN" dirty="0">
                <a:latin typeface="Arial" panose="020B0604020202020204" pitchFamily="34" charset="0"/>
                <a:cs typeface="Arial" panose="020B0604020202020204" pitchFamily="34" charset="0"/>
              </a:rPr>
              <a:t>To check for an error in a specific bit, we need to check all the parity bits that include that bit. </a:t>
            </a:r>
          </a:p>
          <a:p>
            <a:pPr lvl="1"/>
            <a:r>
              <a:rPr lang="en-US" altLang="zh-CN" dirty="0">
                <a:latin typeface="Arial" panose="020B0604020202020204" pitchFamily="34" charset="0"/>
                <a:cs typeface="Arial" panose="020B0604020202020204" pitchFamily="34" charset="0"/>
              </a:rPr>
              <a:t>If all the parity bits are correct, there is no error. However, if any of the parity bits are incorrect, the sum of their positions will identify the erroneous bit.</a:t>
            </a:r>
          </a:p>
        </p:txBody>
      </p:sp>
      <p:sp>
        <p:nvSpPr>
          <p:cNvPr id="3" name="标题 2"/>
          <p:cNvSpPr>
            <a:spLocks noGrp="1"/>
          </p:cNvSpPr>
          <p:nvPr>
            <p:ph type="title"/>
          </p:nvPr>
        </p:nvSpPr>
        <p:spPr/>
        <p:txBody>
          <a:bodyPr/>
          <a:lstStyle/>
          <a:p>
            <a:r>
              <a:rPr lang="en-US" altLang="zh-CN" dirty="0"/>
              <a:t>Related Work</a:t>
            </a:r>
            <a:endParaRPr lang="zh-CN" altLang="en-US" dirty="0"/>
          </a:p>
        </p:txBody>
      </p:sp>
      <p:pic>
        <p:nvPicPr>
          <p:cNvPr id="11" name="图片 10">
            <a:extLst>
              <a:ext uri="{FF2B5EF4-FFF2-40B4-BE49-F238E27FC236}">
                <a16:creationId xmlns:a16="http://schemas.microsoft.com/office/drawing/2014/main" id="{E40C57B7-6837-C8E8-1504-DE93702A5AE0}"/>
              </a:ext>
            </a:extLst>
          </p:cNvPr>
          <p:cNvPicPr>
            <a:picLocks noChangeAspect="1"/>
          </p:cNvPicPr>
          <p:nvPr/>
        </p:nvPicPr>
        <p:blipFill>
          <a:blip r:embed="rId2"/>
          <a:stretch>
            <a:fillRect/>
          </a:stretch>
        </p:blipFill>
        <p:spPr>
          <a:xfrm>
            <a:off x="735355" y="4358278"/>
            <a:ext cx="8056477" cy="2014119"/>
          </a:xfrm>
          <a:prstGeom prst="rect">
            <a:avLst/>
          </a:prstGeom>
        </p:spPr>
      </p:pic>
      <p:pic>
        <p:nvPicPr>
          <p:cNvPr id="3074" name="Picture 43" descr="Yes">
            <a:extLst>
              <a:ext uri="{FF2B5EF4-FFF2-40B4-BE49-F238E27FC236}">
                <a16:creationId xmlns:a16="http://schemas.microsoft.com/office/drawing/2014/main" id="{07FE9FB6-F7BC-61C0-72F1-93AF0576E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44" descr="Yes">
            <a:extLst>
              <a:ext uri="{FF2B5EF4-FFF2-40B4-BE49-F238E27FC236}">
                <a16:creationId xmlns:a16="http://schemas.microsoft.com/office/drawing/2014/main" id="{CA8A740D-2724-FBE2-30D6-D15A15D73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5" descr="Yes">
            <a:extLst>
              <a:ext uri="{FF2B5EF4-FFF2-40B4-BE49-F238E27FC236}">
                <a16:creationId xmlns:a16="http://schemas.microsoft.com/office/drawing/2014/main" id="{3FF5C928-4121-4F24-C15F-1189D9571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46" descr="Yes">
            <a:extLst>
              <a:ext uri="{FF2B5EF4-FFF2-40B4-BE49-F238E27FC236}">
                <a16:creationId xmlns:a16="http://schemas.microsoft.com/office/drawing/2014/main" id="{2FB84E3A-DC9B-7D75-0FC8-91B6747F8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47" descr="Yes">
            <a:extLst>
              <a:ext uri="{FF2B5EF4-FFF2-40B4-BE49-F238E27FC236}">
                <a16:creationId xmlns:a16="http://schemas.microsoft.com/office/drawing/2014/main" id="{01E7A0A1-9ADE-FFE8-C7E4-99D939A0D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48" descr="Yes">
            <a:extLst>
              <a:ext uri="{FF2B5EF4-FFF2-40B4-BE49-F238E27FC236}">
                <a16:creationId xmlns:a16="http://schemas.microsoft.com/office/drawing/2014/main" id="{B6AF2EE5-6165-897B-8528-15FECBEE3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49" descr="Yes">
            <a:extLst>
              <a:ext uri="{FF2B5EF4-FFF2-40B4-BE49-F238E27FC236}">
                <a16:creationId xmlns:a16="http://schemas.microsoft.com/office/drawing/2014/main" id="{69EAF3F3-8247-92B4-317A-D65BA0F92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50" descr="Yes">
            <a:extLst>
              <a:ext uri="{FF2B5EF4-FFF2-40B4-BE49-F238E27FC236}">
                <a16:creationId xmlns:a16="http://schemas.microsoft.com/office/drawing/2014/main" id="{36240564-CDD1-AC89-5DF3-B021441C4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51" descr="Yes">
            <a:extLst>
              <a:ext uri="{FF2B5EF4-FFF2-40B4-BE49-F238E27FC236}">
                <a16:creationId xmlns:a16="http://schemas.microsoft.com/office/drawing/2014/main" id="{DD54C297-5813-E9F2-C887-0E4FD0D36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52" descr="Yes">
            <a:extLst>
              <a:ext uri="{FF2B5EF4-FFF2-40B4-BE49-F238E27FC236}">
                <a16:creationId xmlns:a16="http://schemas.microsoft.com/office/drawing/2014/main" id="{4A3E3320-3FB4-2819-E980-0BE39126A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53" descr="Yes">
            <a:extLst>
              <a:ext uri="{FF2B5EF4-FFF2-40B4-BE49-F238E27FC236}">
                <a16:creationId xmlns:a16="http://schemas.microsoft.com/office/drawing/2014/main" id="{42A5F9E1-2BF1-718F-9A2A-E96E5FFA5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54" descr="Yes">
            <a:extLst>
              <a:ext uri="{FF2B5EF4-FFF2-40B4-BE49-F238E27FC236}">
                <a16:creationId xmlns:a16="http://schemas.microsoft.com/office/drawing/2014/main" id="{3BFBA60A-D1F3-D9D5-70F8-F3FE2BC03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55" descr="Yes">
            <a:extLst>
              <a:ext uri="{FF2B5EF4-FFF2-40B4-BE49-F238E27FC236}">
                <a16:creationId xmlns:a16="http://schemas.microsoft.com/office/drawing/2014/main" id="{9E1E3AC4-B2AA-5134-9239-5ACF04EFD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56" descr="Yes">
            <a:extLst>
              <a:ext uri="{FF2B5EF4-FFF2-40B4-BE49-F238E27FC236}">
                <a16:creationId xmlns:a16="http://schemas.microsoft.com/office/drawing/2014/main" id="{BD689F08-7440-48E8-10E9-AC7AF129C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57" descr="Yes">
            <a:extLst>
              <a:ext uri="{FF2B5EF4-FFF2-40B4-BE49-F238E27FC236}">
                <a16:creationId xmlns:a16="http://schemas.microsoft.com/office/drawing/2014/main" id="{6C4472DE-F795-708A-6AA4-E950EE755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58" descr="Yes">
            <a:extLst>
              <a:ext uri="{FF2B5EF4-FFF2-40B4-BE49-F238E27FC236}">
                <a16:creationId xmlns:a16="http://schemas.microsoft.com/office/drawing/2014/main" id="{FE2322E0-9BBA-07A8-03DD-9F390942F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59" descr="Yes">
            <a:extLst>
              <a:ext uri="{FF2B5EF4-FFF2-40B4-BE49-F238E27FC236}">
                <a16:creationId xmlns:a16="http://schemas.microsoft.com/office/drawing/2014/main" id="{4ACE7B3A-B13D-B6B4-7A0F-066BCB3E7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60" descr="Yes">
            <a:extLst>
              <a:ext uri="{FF2B5EF4-FFF2-40B4-BE49-F238E27FC236}">
                <a16:creationId xmlns:a16="http://schemas.microsoft.com/office/drawing/2014/main" id="{4996B0CE-5936-13C7-C939-4CD86F6E4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61" descr="Yes">
            <a:extLst>
              <a:ext uri="{FF2B5EF4-FFF2-40B4-BE49-F238E27FC236}">
                <a16:creationId xmlns:a16="http://schemas.microsoft.com/office/drawing/2014/main" id="{01CE4C24-95A8-22D2-D7A7-A58949DB3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3" name="Picture 62" descr="Yes">
            <a:extLst>
              <a:ext uri="{FF2B5EF4-FFF2-40B4-BE49-F238E27FC236}">
                <a16:creationId xmlns:a16="http://schemas.microsoft.com/office/drawing/2014/main" id="{D5CB8363-FBB0-F5F4-796C-32C9169EC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63" descr="Yes">
            <a:extLst>
              <a:ext uri="{FF2B5EF4-FFF2-40B4-BE49-F238E27FC236}">
                <a16:creationId xmlns:a16="http://schemas.microsoft.com/office/drawing/2014/main" id="{EB601993-3B32-BB4B-CA02-9DB4043B5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5" name="Picture 64" descr="Yes">
            <a:extLst>
              <a:ext uri="{FF2B5EF4-FFF2-40B4-BE49-F238E27FC236}">
                <a16:creationId xmlns:a16="http://schemas.microsoft.com/office/drawing/2014/main" id="{A5A0E100-EB21-E2CF-2FA6-D7B928902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65" descr="Yes">
            <a:extLst>
              <a:ext uri="{FF2B5EF4-FFF2-40B4-BE49-F238E27FC236}">
                <a16:creationId xmlns:a16="http://schemas.microsoft.com/office/drawing/2014/main" id="{9F3D0F7E-53BF-CD52-D119-05E508B9D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7" name="Picture 66" descr="Yes">
            <a:extLst>
              <a:ext uri="{FF2B5EF4-FFF2-40B4-BE49-F238E27FC236}">
                <a16:creationId xmlns:a16="http://schemas.microsoft.com/office/drawing/2014/main" id="{9A22B15B-DF0E-4298-59D2-10E6ED385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67" descr="Yes">
            <a:extLst>
              <a:ext uri="{FF2B5EF4-FFF2-40B4-BE49-F238E27FC236}">
                <a16:creationId xmlns:a16="http://schemas.microsoft.com/office/drawing/2014/main" id="{05A0A7C5-1BC0-B9BA-04FA-32FC519A8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099" name="Picture 68" descr="Yes">
            <a:extLst>
              <a:ext uri="{FF2B5EF4-FFF2-40B4-BE49-F238E27FC236}">
                <a16:creationId xmlns:a16="http://schemas.microsoft.com/office/drawing/2014/main" id="{91DC50BA-A97F-29C6-BEF8-2C3C4CA03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69" descr="Yes">
            <a:extLst>
              <a:ext uri="{FF2B5EF4-FFF2-40B4-BE49-F238E27FC236}">
                <a16:creationId xmlns:a16="http://schemas.microsoft.com/office/drawing/2014/main" id="{C3A58BDC-2F51-5D5A-8C77-B5266288DC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1" name="Picture 70" descr="Yes">
            <a:extLst>
              <a:ext uri="{FF2B5EF4-FFF2-40B4-BE49-F238E27FC236}">
                <a16:creationId xmlns:a16="http://schemas.microsoft.com/office/drawing/2014/main" id="{AA790BEB-7E30-CEEB-F822-EC6C5CE27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71" descr="Yes">
            <a:extLst>
              <a:ext uri="{FF2B5EF4-FFF2-40B4-BE49-F238E27FC236}">
                <a16:creationId xmlns:a16="http://schemas.microsoft.com/office/drawing/2014/main" id="{40624583-7FD6-6A2A-0F3F-2ADE25496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3" name="Picture 72" descr="Yes">
            <a:extLst>
              <a:ext uri="{FF2B5EF4-FFF2-40B4-BE49-F238E27FC236}">
                <a16:creationId xmlns:a16="http://schemas.microsoft.com/office/drawing/2014/main" id="{C7D5698C-973C-B0F2-7043-97B830F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73" descr="Yes">
            <a:extLst>
              <a:ext uri="{FF2B5EF4-FFF2-40B4-BE49-F238E27FC236}">
                <a16:creationId xmlns:a16="http://schemas.microsoft.com/office/drawing/2014/main" id="{042BEDBA-4457-54C9-6BB1-824C5C0125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5" name="Picture 74" descr="Yes">
            <a:extLst>
              <a:ext uri="{FF2B5EF4-FFF2-40B4-BE49-F238E27FC236}">
                <a16:creationId xmlns:a16="http://schemas.microsoft.com/office/drawing/2014/main" id="{3E30647D-5039-38D5-0575-78DE03D9E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75" descr="Yes">
            <a:extLst>
              <a:ext uri="{FF2B5EF4-FFF2-40B4-BE49-F238E27FC236}">
                <a16:creationId xmlns:a16="http://schemas.microsoft.com/office/drawing/2014/main" id="{5E967056-405F-E183-75F8-384EE34E0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7" name="Picture 76" descr="Yes">
            <a:extLst>
              <a:ext uri="{FF2B5EF4-FFF2-40B4-BE49-F238E27FC236}">
                <a16:creationId xmlns:a16="http://schemas.microsoft.com/office/drawing/2014/main" id="{120F3721-F2CA-D4E7-61F8-1C55231B2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77" descr="Yes">
            <a:extLst>
              <a:ext uri="{FF2B5EF4-FFF2-40B4-BE49-F238E27FC236}">
                <a16:creationId xmlns:a16="http://schemas.microsoft.com/office/drawing/2014/main" id="{20ED4DE2-1E2F-0D7E-99F7-6C12D558D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09" name="Picture 78" descr="Yes">
            <a:extLst>
              <a:ext uri="{FF2B5EF4-FFF2-40B4-BE49-F238E27FC236}">
                <a16:creationId xmlns:a16="http://schemas.microsoft.com/office/drawing/2014/main" id="{3499EF91-5564-98CF-9E65-ABF60A04A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0" name="Picture 79" descr="Yes">
            <a:extLst>
              <a:ext uri="{FF2B5EF4-FFF2-40B4-BE49-F238E27FC236}">
                <a16:creationId xmlns:a16="http://schemas.microsoft.com/office/drawing/2014/main" id="{2DD9DA81-FF1C-6A60-E8B3-B4BDBCF3A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1" name="Picture 80" descr="Yes">
            <a:extLst>
              <a:ext uri="{FF2B5EF4-FFF2-40B4-BE49-F238E27FC236}">
                <a16:creationId xmlns:a16="http://schemas.microsoft.com/office/drawing/2014/main" id="{1AB2A6F6-26D5-0C55-7723-8E6C3DEF7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2" name="Picture 81" descr="Yes">
            <a:extLst>
              <a:ext uri="{FF2B5EF4-FFF2-40B4-BE49-F238E27FC236}">
                <a16:creationId xmlns:a16="http://schemas.microsoft.com/office/drawing/2014/main" id="{71EBB478-0769-3A6D-B7A6-F6A585E5B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3" name="Picture 82" descr="Yes">
            <a:extLst>
              <a:ext uri="{FF2B5EF4-FFF2-40B4-BE49-F238E27FC236}">
                <a16:creationId xmlns:a16="http://schemas.microsoft.com/office/drawing/2014/main" id="{EEE6BD41-FF31-73AF-4DD8-0445F8B2D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4" name="Picture 83" descr="Yes">
            <a:extLst>
              <a:ext uri="{FF2B5EF4-FFF2-40B4-BE49-F238E27FC236}">
                <a16:creationId xmlns:a16="http://schemas.microsoft.com/office/drawing/2014/main" id="{24462B5B-028E-0985-379A-C31B2A8A4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5" name="Picture 84" descr="Yes">
            <a:extLst>
              <a:ext uri="{FF2B5EF4-FFF2-40B4-BE49-F238E27FC236}">
                <a16:creationId xmlns:a16="http://schemas.microsoft.com/office/drawing/2014/main" id="{AED7E2B5-2411-2158-8981-41313A82A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6" name="Picture 127" descr="Yes">
            <a:extLst>
              <a:ext uri="{FF2B5EF4-FFF2-40B4-BE49-F238E27FC236}">
                <a16:creationId xmlns:a16="http://schemas.microsoft.com/office/drawing/2014/main" id="{759AC5FB-B5CD-94AB-0153-A4D0F46DA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7" name="Picture 128" descr="Yes">
            <a:extLst>
              <a:ext uri="{FF2B5EF4-FFF2-40B4-BE49-F238E27FC236}">
                <a16:creationId xmlns:a16="http://schemas.microsoft.com/office/drawing/2014/main" id="{5B1C49E3-76B3-A333-B770-8EE29050B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8" name="Picture 129" descr="Yes">
            <a:extLst>
              <a:ext uri="{FF2B5EF4-FFF2-40B4-BE49-F238E27FC236}">
                <a16:creationId xmlns:a16="http://schemas.microsoft.com/office/drawing/2014/main" id="{F65AEF71-364C-874E-6D62-9F68B49E1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19" name="Picture 130" descr="Yes">
            <a:extLst>
              <a:ext uri="{FF2B5EF4-FFF2-40B4-BE49-F238E27FC236}">
                <a16:creationId xmlns:a16="http://schemas.microsoft.com/office/drawing/2014/main" id="{95BEA9A6-7459-EFB9-6600-356307BC1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0" name="Picture 131" descr="Yes">
            <a:extLst>
              <a:ext uri="{FF2B5EF4-FFF2-40B4-BE49-F238E27FC236}">
                <a16:creationId xmlns:a16="http://schemas.microsoft.com/office/drawing/2014/main" id="{75211B99-7988-901F-77F0-49E344D1B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1" name="Picture 132" descr="Yes">
            <a:extLst>
              <a:ext uri="{FF2B5EF4-FFF2-40B4-BE49-F238E27FC236}">
                <a16:creationId xmlns:a16="http://schemas.microsoft.com/office/drawing/2014/main" id="{D9AABC29-D584-9635-2525-18D3C03A1D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2" name="Picture 133" descr="Yes">
            <a:extLst>
              <a:ext uri="{FF2B5EF4-FFF2-40B4-BE49-F238E27FC236}">
                <a16:creationId xmlns:a16="http://schemas.microsoft.com/office/drawing/2014/main" id="{58126650-8444-CD8B-4FE3-48944CE0D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3" name="Picture 134" descr="Yes">
            <a:extLst>
              <a:ext uri="{FF2B5EF4-FFF2-40B4-BE49-F238E27FC236}">
                <a16:creationId xmlns:a16="http://schemas.microsoft.com/office/drawing/2014/main" id="{24FE68A1-EB88-ABF6-9960-5562E5B68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4" name="Picture 135" descr="Yes">
            <a:extLst>
              <a:ext uri="{FF2B5EF4-FFF2-40B4-BE49-F238E27FC236}">
                <a16:creationId xmlns:a16="http://schemas.microsoft.com/office/drawing/2014/main" id="{CC20680E-DC87-602D-3C95-E1A255CE9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5" name="Picture 136" descr="Yes">
            <a:extLst>
              <a:ext uri="{FF2B5EF4-FFF2-40B4-BE49-F238E27FC236}">
                <a16:creationId xmlns:a16="http://schemas.microsoft.com/office/drawing/2014/main" id="{A8CB8936-40DF-6AD4-D171-6F5E2C18A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6" name="Picture 137" descr="Yes">
            <a:extLst>
              <a:ext uri="{FF2B5EF4-FFF2-40B4-BE49-F238E27FC236}">
                <a16:creationId xmlns:a16="http://schemas.microsoft.com/office/drawing/2014/main" id="{C0B81C84-7B6B-25DD-CC92-C240BC69D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7" name="Picture 138" descr="Yes">
            <a:extLst>
              <a:ext uri="{FF2B5EF4-FFF2-40B4-BE49-F238E27FC236}">
                <a16:creationId xmlns:a16="http://schemas.microsoft.com/office/drawing/2014/main" id="{B2AEF6EA-1AD1-58CA-2468-A9994B82D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8" name="Picture 139" descr="Yes">
            <a:extLst>
              <a:ext uri="{FF2B5EF4-FFF2-40B4-BE49-F238E27FC236}">
                <a16:creationId xmlns:a16="http://schemas.microsoft.com/office/drawing/2014/main" id="{D13444C6-6999-9D91-E488-4F0F6AED9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29" name="Picture 140" descr="Yes">
            <a:extLst>
              <a:ext uri="{FF2B5EF4-FFF2-40B4-BE49-F238E27FC236}">
                <a16:creationId xmlns:a16="http://schemas.microsoft.com/office/drawing/2014/main" id="{D560EBFA-E39D-0F95-FAE4-15724FE47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0" name="Picture 141" descr="Yes">
            <a:extLst>
              <a:ext uri="{FF2B5EF4-FFF2-40B4-BE49-F238E27FC236}">
                <a16:creationId xmlns:a16="http://schemas.microsoft.com/office/drawing/2014/main" id="{3265853F-2F43-0B86-D054-4C9AF2A7F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1" name="Picture 142" descr="Yes">
            <a:extLst>
              <a:ext uri="{FF2B5EF4-FFF2-40B4-BE49-F238E27FC236}">
                <a16:creationId xmlns:a16="http://schemas.microsoft.com/office/drawing/2014/main" id="{C6D9F3FB-1ED3-94BF-C20A-D801093C9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2" name="Picture 143" descr="Yes">
            <a:extLst>
              <a:ext uri="{FF2B5EF4-FFF2-40B4-BE49-F238E27FC236}">
                <a16:creationId xmlns:a16="http://schemas.microsoft.com/office/drawing/2014/main" id="{A587EEED-D46E-2443-8FDA-F03376AEA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3" name="Picture 144" descr="Yes">
            <a:extLst>
              <a:ext uri="{FF2B5EF4-FFF2-40B4-BE49-F238E27FC236}">
                <a16:creationId xmlns:a16="http://schemas.microsoft.com/office/drawing/2014/main" id="{E4AAA1B1-2B39-0252-2D4B-F60A26691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4" name="Picture 145" descr="Yes">
            <a:extLst>
              <a:ext uri="{FF2B5EF4-FFF2-40B4-BE49-F238E27FC236}">
                <a16:creationId xmlns:a16="http://schemas.microsoft.com/office/drawing/2014/main" id="{C0600294-F987-00EA-93FE-CECC8104A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5" name="Picture 146" descr="Yes">
            <a:extLst>
              <a:ext uri="{FF2B5EF4-FFF2-40B4-BE49-F238E27FC236}">
                <a16:creationId xmlns:a16="http://schemas.microsoft.com/office/drawing/2014/main" id="{291BD9EC-6334-0255-7AF2-56F3B216E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6" name="Picture 147" descr="Yes">
            <a:extLst>
              <a:ext uri="{FF2B5EF4-FFF2-40B4-BE49-F238E27FC236}">
                <a16:creationId xmlns:a16="http://schemas.microsoft.com/office/drawing/2014/main" id="{12DBC7CC-9987-A836-6F3D-7F779E333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7" name="Picture 148" descr="Yes">
            <a:extLst>
              <a:ext uri="{FF2B5EF4-FFF2-40B4-BE49-F238E27FC236}">
                <a16:creationId xmlns:a16="http://schemas.microsoft.com/office/drawing/2014/main" id="{F66CAB1D-6C17-BCA7-51A8-B12E7EA2E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8" name="Picture 149" descr="Yes">
            <a:extLst>
              <a:ext uri="{FF2B5EF4-FFF2-40B4-BE49-F238E27FC236}">
                <a16:creationId xmlns:a16="http://schemas.microsoft.com/office/drawing/2014/main" id="{D746DC48-9D9E-3458-B414-91A65ABC4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39" name="Picture 150" descr="Yes">
            <a:extLst>
              <a:ext uri="{FF2B5EF4-FFF2-40B4-BE49-F238E27FC236}">
                <a16:creationId xmlns:a16="http://schemas.microsoft.com/office/drawing/2014/main" id="{F7C498A3-5EA8-E31B-1626-89019AE6F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0" name="Picture 151" descr="Yes">
            <a:extLst>
              <a:ext uri="{FF2B5EF4-FFF2-40B4-BE49-F238E27FC236}">
                <a16:creationId xmlns:a16="http://schemas.microsoft.com/office/drawing/2014/main" id="{17706875-AB5F-00ED-6220-B8AAE8CA0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1" name="Picture 152" descr="Yes">
            <a:extLst>
              <a:ext uri="{FF2B5EF4-FFF2-40B4-BE49-F238E27FC236}">
                <a16:creationId xmlns:a16="http://schemas.microsoft.com/office/drawing/2014/main" id="{0DA6CAEE-49EE-FB90-1C87-44D7673B9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2" name="Picture 153" descr="Yes">
            <a:extLst>
              <a:ext uri="{FF2B5EF4-FFF2-40B4-BE49-F238E27FC236}">
                <a16:creationId xmlns:a16="http://schemas.microsoft.com/office/drawing/2014/main" id="{917C9F83-C3E5-C004-B484-664B128E3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3" name="Picture 154" descr="Yes">
            <a:extLst>
              <a:ext uri="{FF2B5EF4-FFF2-40B4-BE49-F238E27FC236}">
                <a16:creationId xmlns:a16="http://schemas.microsoft.com/office/drawing/2014/main" id="{063E938E-5E0A-6BB7-D581-E637253F7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4" name="Picture 155" descr="Yes">
            <a:extLst>
              <a:ext uri="{FF2B5EF4-FFF2-40B4-BE49-F238E27FC236}">
                <a16:creationId xmlns:a16="http://schemas.microsoft.com/office/drawing/2014/main" id="{CB661331-B4A1-039E-EB5F-6FE4A9EB7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5" name="Picture 156" descr="Yes">
            <a:extLst>
              <a:ext uri="{FF2B5EF4-FFF2-40B4-BE49-F238E27FC236}">
                <a16:creationId xmlns:a16="http://schemas.microsoft.com/office/drawing/2014/main" id="{C7D6852A-F189-648E-0432-983C7FCF7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6" name="Picture 157" descr="Yes">
            <a:extLst>
              <a:ext uri="{FF2B5EF4-FFF2-40B4-BE49-F238E27FC236}">
                <a16:creationId xmlns:a16="http://schemas.microsoft.com/office/drawing/2014/main" id="{37F02E3B-0778-FF4F-AFAD-DFEE21DB4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7" name="Picture 158" descr="Yes">
            <a:extLst>
              <a:ext uri="{FF2B5EF4-FFF2-40B4-BE49-F238E27FC236}">
                <a16:creationId xmlns:a16="http://schemas.microsoft.com/office/drawing/2014/main" id="{3DD09048-57C9-13A6-3825-3025D2D43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8" name="Picture 159" descr="Yes">
            <a:extLst>
              <a:ext uri="{FF2B5EF4-FFF2-40B4-BE49-F238E27FC236}">
                <a16:creationId xmlns:a16="http://schemas.microsoft.com/office/drawing/2014/main" id="{151E3AA9-A4B7-729A-0EB8-711143A1C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49" name="Picture 160" descr="Yes">
            <a:extLst>
              <a:ext uri="{FF2B5EF4-FFF2-40B4-BE49-F238E27FC236}">
                <a16:creationId xmlns:a16="http://schemas.microsoft.com/office/drawing/2014/main" id="{0080FC0E-3F0A-1BE5-D22E-C769813C9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0" name="Picture 161" descr="Yes">
            <a:extLst>
              <a:ext uri="{FF2B5EF4-FFF2-40B4-BE49-F238E27FC236}">
                <a16:creationId xmlns:a16="http://schemas.microsoft.com/office/drawing/2014/main" id="{7676EA44-4C10-27CA-CF36-75C2A92F2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1" name="Picture 162" descr="Yes">
            <a:extLst>
              <a:ext uri="{FF2B5EF4-FFF2-40B4-BE49-F238E27FC236}">
                <a16:creationId xmlns:a16="http://schemas.microsoft.com/office/drawing/2014/main" id="{531F9F6C-51AE-6132-8239-F5BC553B0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2" name="Picture 163" descr="Yes">
            <a:extLst>
              <a:ext uri="{FF2B5EF4-FFF2-40B4-BE49-F238E27FC236}">
                <a16:creationId xmlns:a16="http://schemas.microsoft.com/office/drawing/2014/main" id="{F97C5E26-C5F1-0EC0-E393-070658796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3" name="Picture 164" descr="Yes">
            <a:extLst>
              <a:ext uri="{FF2B5EF4-FFF2-40B4-BE49-F238E27FC236}">
                <a16:creationId xmlns:a16="http://schemas.microsoft.com/office/drawing/2014/main" id="{CB536680-C050-2436-79BF-18BE93648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4" name="Picture 165" descr="Yes">
            <a:extLst>
              <a:ext uri="{FF2B5EF4-FFF2-40B4-BE49-F238E27FC236}">
                <a16:creationId xmlns:a16="http://schemas.microsoft.com/office/drawing/2014/main" id="{84838347-40CC-C828-E07B-2BAA4E120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5" name="Picture 166" descr="Yes">
            <a:extLst>
              <a:ext uri="{FF2B5EF4-FFF2-40B4-BE49-F238E27FC236}">
                <a16:creationId xmlns:a16="http://schemas.microsoft.com/office/drawing/2014/main" id="{05FABF6E-46F5-8FE4-F292-C7380BCA9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6" name="Picture 167" descr="Yes">
            <a:extLst>
              <a:ext uri="{FF2B5EF4-FFF2-40B4-BE49-F238E27FC236}">
                <a16:creationId xmlns:a16="http://schemas.microsoft.com/office/drawing/2014/main" id="{D2AFFABC-E19D-A6C7-381E-F596ABEF5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3157" name="Picture 168" descr="Yes">
            <a:extLst>
              <a:ext uri="{FF2B5EF4-FFF2-40B4-BE49-F238E27FC236}">
                <a16:creationId xmlns:a16="http://schemas.microsoft.com/office/drawing/2014/main" id="{060FD2A7-9F67-109A-A9EC-3FCF32AE4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86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2AEEADE3-DB7C-4164-E04F-8F23CBE1D175}"/>
              </a:ext>
            </a:extLst>
          </p:cNvPr>
          <p:cNvSpPr txBox="1"/>
          <p:nvPr/>
        </p:nvSpPr>
        <p:spPr>
          <a:xfrm>
            <a:off x="2915073" y="1274734"/>
            <a:ext cx="4387392" cy="461665"/>
          </a:xfrm>
          <a:prstGeom prst="rect">
            <a:avLst/>
          </a:prstGeom>
          <a:noFill/>
        </p:spPr>
        <p:txBody>
          <a:bodyPr wrap="square" rtlCol="0">
            <a:spAutoFit/>
          </a:bodyPr>
          <a:lstStyle/>
          <a:p>
            <a:r>
              <a:rPr lang="en-US" altLang="zh-CN" sz="2400" dirty="0"/>
              <a:t>Introduction</a:t>
            </a:r>
            <a:endParaRPr lang="zh-CN" altLang="en-US" sz="2400" dirty="0"/>
          </a:p>
        </p:txBody>
      </p:sp>
      <p:sp>
        <p:nvSpPr>
          <p:cNvPr id="6" name="文本框 5">
            <a:extLst>
              <a:ext uri="{FF2B5EF4-FFF2-40B4-BE49-F238E27FC236}">
                <a16:creationId xmlns:a16="http://schemas.microsoft.com/office/drawing/2014/main" id="{782B3BFE-7FAC-9371-A8AC-6BDCA8A02C62}"/>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Related Work</a:t>
            </a:r>
            <a:endParaRPr lang="zh-CN" altLang="en-US" sz="2400" dirty="0">
              <a:solidFill>
                <a:schemeClr val="tx1">
                  <a:lumMod val="75000"/>
                  <a:lumOff val="25000"/>
                </a:schemeClr>
              </a:solidFill>
            </a:endParaRPr>
          </a:p>
        </p:txBody>
      </p:sp>
      <p:sp>
        <p:nvSpPr>
          <p:cNvPr id="8" name="文本框 7">
            <a:extLst>
              <a:ext uri="{FF2B5EF4-FFF2-40B4-BE49-F238E27FC236}">
                <a16:creationId xmlns:a16="http://schemas.microsoft.com/office/drawing/2014/main" id="{BD02613D-1636-F136-BD9E-01743366585C}"/>
              </a:ext>
            </a:extLst>
          </p:cNvPr>
          <p:cNvSpPr txBox="1"/>
          <p:nvPr/>
        </p:nvSpPr>
        <p:spPr>
          <a:xfrm>
            <a:off x="2915073" y="3114680"/>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Reed-Solomon code</a:t>
            </a:r>
            <a:endParaRPr lang="zh-CN" altLang="en-US" sz="2400" dirty="0">
              <a:solidFill>
                <a:schemeClr val="tx1">
                  <a:lumMod val="75000"/>
                  <a:lumOff val="25000"/>
                </a:schemeClr>
              </a:solidFill>
            </a:endParaRPr>
          </a:p>
        </p:txBody>
      </p:sp>
      <p:sp>
        <p:nvSpPr>
          <p:cNvPr id="9" name="文本框 8">
            <a:extLst>
              <a:ext uri="{FF2B5EF4-FFF2-40B4-BE49-F238E27FC236}">
                <a16:creationId xmlns:a16="http://schemas.microsoft.com/office/drawing/2014/main" id="{8121E710-48C0-91D4-63B3-37B19C9150C6}"/>
              </a:ext>
            </a:extLst>
          </p:cNvPr>
          <p:cNvSpPr txBox="1"/>
          <p:nvPr/>
        </p:nvSpPr>
        <p:spPr>
          <a:xfrm>
            <a:off x="2915073" y="4034653"/>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Rectangode</a:t>
            </a:r>
            <a:endParaRPr lang="zh-CN" altLang="en-US" sz="2400" dirty="0">
              <a:solidFill>
                <a:schemeClr val="tx1">
                  <a:lumMod val="75000"/>
                  <a:lumOff val="25000"/>
                </a:schemeClr>
              </a:solidFill>
            </a:endParaRPr>
          </a:p>
        </p:txBody>
      </p:sp>
      <p:sp>
        <p:nvSpPr>
          <p:cNvPr id="10" name="文本框 9">
            <a:extLst>
              <a:ext uri="{FF2B5EF4-FFF2-40B4-BE49-F238E27FC236}">
                <a16:creationId xmlns:a16="http://schemas.microsoft.com/office/drawing/2014/main" id="{AE326C2E-4117-3CEA-76CF-F210A23744CF}"/>
              </a:ext>
            </a:extLst>
          </p:cNvPr>
          <p:cNvSpPr txBox="1"/>
          <p:nvPr/>
        </p:nvSpPr>
        <p:spPr>
          <a:xfrm>
            <a:off x="2915073" y="4954628"/>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Conclusion</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24739602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2"/>
</p:tagLst>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1183</TotalTime>
  <Words>1436</Words>
  <Application>Microsoft Office PowerPoint</Application>
  <PresentationFormat>全屏显示(4:3)</PresentationFormat>
  <Paragraphs>203</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等线 Light</vt:lpstr>
      <vt:lpstr>微软雅黑</vt:lpstr>
      <vt:lpstr>Arial</vt:lpstr>
      <vt:lpstr>Calibri</vt:lpstr>
      <vt:lpstr>Cambria Math</vt:lpstr>
      <vt:lpstr>2016-VI主题-蓝</vt:lpstr>
      <vt:lpstr>Rectangode: A Reed-Solomon based bar code generator</vt:lpstr>
      <vt:lpstr>目录 Contents</vt:lpstr>
      <vt:lpstr>目录 Contents</vt:lpstr>
      <vt:lpstr>Introduction</vt:lpstr>
      <vt:lpstr>目录 Contents</vt:lpstr>
      <vt:lpstr>Related Work</vt:lpstr>
      <vt:lpstr>Related Work</vt:lpstr>
      <vt:lpstr>Related Work</vt:lpstr>
      <vt:lpstr>目录 Contents</vt:lpstr>
      <vt:lpstr>Reed-Solomon code</vt:lpstr>
      <vt:lpstr>Reed-Solomon code</vt:lpstr>
      <vt:lpstr>PowerPoint 演示文稿</vt:lpstr>
      <vt:lpstr>标题内容标题内容</vt:lpstr>
      <vt:lpstr>比较内容标题</vt:lpstr>
      <vt:lpstr>标题内容标题内容</vt:lpstr>
      <vt:lpstr>纯标题页面标题内容</vt:lpstr>
      <vt:lpstr>极简版内页-有页码</vt:lpstr>
      <vt:lpstr>PowerPoint 演示文稿</vt:lpstr>
      <vt:lpstr>标题内容标题内容</vt:lpstr>
      <vt:lpstr>比较内容标题</vt:lpstr>
      <vt:lpstr>目录 Contents</vt:lpstr>
      <vt:lpstr>可仅使用蓝色</vt:lpstr>
      <vt:lpstr>可使用多色搭配</vt:lpstr>
      <vt:lpstr>可使用VI辅助图形</vt:lpstr>
      <vt:lpstr>目录 Contents</vt:lpstr>
      <vt:lpstr>PowerPoint 演示文稿</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陈 可</cp:lastModifiedBy>
  <cp:revision>50</cp:revision>
  <dcterms:created xsi:type="dcterms:W3CDTF">2016-04-20T02:59:17Z</dcterms:created>
  <dcterms:modified xsi:type="dcterms:W3CDTF">2023-05-26T11:59:46Z</dcterms:modified>
</cp:coreProperties>
</file>