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9" r:id="rId2"/>
    <p:sldId id="260" r:id="rId3"/>
    <p:sldId id="261" r:id="rId4"/>
    <p:sldId id="262" r:id="rId5"/>
    <p:sldId id="264" r:id="rId6"/>
    <p:sldId id="265" r:id="rId7"/>
    <p:sldId id="286" r:id="rId8"/>
    <p:sldId id="287" r:id="rId9"/>
    <p:sldId id="270" r:id="rId10"/>
    <p:sldId id="288" r:id="rId11"/>
    <p:sldId id="289" r:id="rId12"/>
    <p:sldId id="267" r:id="rId13"/>
    <p:sldId id="268" r:id="rId14"/>
    <p:sldId id="269"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124" d="100"/>
          <a:sy n="124" d="100"/>
        </p:scale>
        <p:origin x="1306" y="9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emf"/><Relationship Id="rId1" Type="http://schemas.openxmlformats.org/officeDocument/2006/relationships/slideLayout" Target="../slideLayouts/slideLayout9.xml"/><Relationship Id="rId6" Type="http://schemas.openxmlformats.org/officeDocument/2006/relationships/image" Target="../media/image19.emf"/><Relationship Id="rId5" Type="http://schemas.openxmlformats.org/officeDocument/2006/relationships/image" Target="../media/image18.jp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Rectangode: A Reed-Solomon based bar code generator</a:t>
            </a:r>
            <a:endParaRPr lang="zh-CN" altLang="en-US" sz="2400" dirty="0"/>
          </a:p>
        </p:txBody>
      </p:sp>
      <p:sp>
        <p:nvSpPr>
          <p:cNvPr id="5" name="副标题 4"/>
          <p:cNvSpPr>
            <a:spLocks noGrp="1"/>
          </p:cNvSpPr>
          <p:nvPr>
            <p:ph type="subTitle" idx="1"/>
          </p:nvPr>
        </p:nvSpPr>
        <p:spPr/>
        <p:txBody>
          <a:bodyPr/>
          <a:lstStyle/>
          <a:p>
            <a:r>
              <a:rPr lang="en-US" altLang="zh-CN" dirty="0"/>
              <a:t>Xinwei Zhu	Ke Chen</a:t>
            </a:r>
          </a:p>
        </p:txBody>
      </p:sp>
      <p:sp>
        <p:nvSpPr>
          <p:cNvPr id="6" name="文本占位符 5"/>
          <p:cNvSpPr>
            <a:spLocks noGrp="1"/>
          </p:cNvSpPr>
          <p:nvPr>
            <p:ph type="body" sz="quarter" idx="10"/>
          </p:nvPr>
        </p:nvSpPr>
        <p:spPr/>
        <p:txBody>
          <a:bodyPr/>
          <a:lstStyle/>
          <a:p>
            <a:r>
              <a:rPr lang="en-US" altLang="zh-CN" dirty="0"/>
              <a:t>2023</a:t>
            </a:r>
            <a:r>
              <a:rPr lang="zh-CN" altLang="en-US" dirty="0"/>
              <a:t>年</a:t>
            </a:r>
            <a:r>
              <a:rPr lang="en-US" altLang="zh-CN" dirty="0"/>
              <a:t>5</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sz="quarter" idx="10"/>
              </p:nvPr>
            </p:nvSpPr>
            <p:spPr/>
            <p:txBody>
              <a:bodyPr>
                <a:normAutofit/>
              </a:bodyPr>
              <a:lstStyle/>
              <a:p>
                <a:r>
                  <a:rPr lang="en-US" altLang="zh-CN" dirty="0">
                    <a:latin typeface="Arial" panose="020B0604020202020204" pitchFamily="34" charset="0"/>
                    <a:cs typeface="Arial" panose="020B0604020202020204" pitchFamily="34" charset="0"/>
                  </a:rPr>
                  <a:t>In the original study of Reed and Solomon, they construct a code via a polynomial.</a:t>
                </a:r>
              </a:p>
              <a:p>
                <a:r>
                  <a:rPr lang="en-US" altLang="zh-CN" dirty="0">
                    <a:latin typeface="Arial" panose="020B0604020202020204" pitchFamily="34" charset="0"/>
                    <a:cs typeface="Arial" panose="020B0604020202020204" pitchFamily="34" charset="0"/>
                  </a:rPr>
                  <a:t>According to Lagrange polynomial, if there are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oMath>
                </a14:m>
                <a:r>
                  <a:rPr lang="en-US" altLang="zh-CN" dirty="0">
                    <a:latin typeface="Arial" panose="020B0604020202020204" pitchFamily="34" charset="0"/>
                    <a:cs typeface="Arial" panose="020B0604020202020204" pitchFamily="34" charset="0"/>
                  </a:rPr>
                  <a:t> points, we can generate a polynomial whose indeterminate with the highest degree has a maximal degree of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r>
                      <a:rPr lang="en-US" altLang="zh-CN" i="1" dirty="0" smtClean="0">
                        <a:latin typeface="Cambria Math" panose="02040503050406030204" pitchFamily="18" charset="0"/>
                        <a:cs typeface="Arial" panose="020B0604020202020204" pitchFamily="34" charset="0"/>
                      </a:rPr>
                      <m:t> − 1.</m:t>
                    </m:r>
                  </m:oMath>
                </a14:m>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So if we have coefficients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b="0"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variables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 we can encode the coefficients to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decoding means getting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via variables </a:t>
                </a:r>
                <a14:m>
                  <m:oMath xmlns:m="http://schemas.openxmlformats.org/officeDocument/2006/math">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0</m:t>
                        </m:r>
                      </m:sub>
                    </m:sSub>
                    <m:r>
                      <a:rPr lang="en-US" altLang="zh-CN" i="1" dirty="0">
                        <a:latin typeface="Cambria Math" panose="02040503050406030204" pitchFamily="18" charset="0"/>
                        <a:cs typeface="Arial" panose="020B0604020202020204" pitchFamily="34" charset="0"/>
                      </a:rPr>
                      <m:t>,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𝑘</m:t>
                        </m:r>
                        <m:r>
                          <a:rPr lang="en-US" altLang="zh-CN" i="1" dirty="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a:t>
                </a:r>
              </a:p>
            </p:txBody>
          </p:sp>
        </mc:Choice>
        <mc:Fallback>
          <p:sp>
            <p:nvSpPr>
              <p:cNvPr id="5" name="内容占位符 4"/>
              <p:cNvSpPr>
                <a:spLocks noGrp="1" noRot="1" noChangeAspect="1" noMove="1" noResize="1" noEditPoints="1" noAdjustHandles="1" noChangeArrowheads="1" noChangeShapeType="1" noTextEdit="1"/>
              </p:cNvSpPr>
              <p:nvPr>
                <p:ph sz="quarter" idx="10"/>
              </p:nvPr>
            </p:nvSpPr>
            <p:spPr>
              <a:blipFill>
                <a:blip r:embed="rId2"/>
                <a:stretch>
                  <a:fillRect l="-801" t="-124" r="-72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Reed-Solomon code</a:t>
            </a:r>
          </a:p>
        </p:txBody>
      </p:sp>
      <p:pic>
        <p:nvPicPr>
          <p:cNvPr id="4098" name="Picture 43" descr="Yes">
            <a:extLst>
              <a:ext uri="{FF2B5EF4-FFF2-40B4-BE49-F238E27FC236}">
                <a16:creationId xmlns:a16="http://schemas.microsoft.com/office/drawing/2014/main" id="{1A0E491C-1A15-9625-1688-AE96F9145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4" descr="Yes">
            <a:extLst>
              <a:ext uri="{FF2B5EF4-FFF2-40B4-BE49-F238E27FC236}">
                <a16:creationId xmlns:a16="http://schemas.microsoft.com/office/drawing/2014/main" id="{FE08F2D2-398E-EF3E-B7EF-65455EEF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5" descr="Yes">
            <a:extLst>
              <a:ext uri="{FF2B5EF4-FFF2-40B4-BE49-F238E27FC236}">
                <a16:creationId xmlns:a16="http://schemas.microsoft.com/office/drawing/2014/main" id="{DF2D1862-B74A-0165-C3D4-6C1E132EB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6" descr="Yes">
            <a:extLst>
              <a:ext uri="{FF2B5EF4-FFF2-40B4-BE49-F238E27FC236}">
                <a16:creationId xmlns:a16="http://schemas.microsoft.com/office/drawing/2014/main" id="{186F8EC7-D18A-5EF3-A9B1-3B824307A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47" descr="Yes">
            <a:extLst>
              <a:ext uri="{FF2B5EF4-FFF2-40B4-BE49-F238E27FC236}">
                <a16:creationId xmlns:a16="http://schemas.microsoft.com/office/drawing/2014/main" id="{F72FE40C-864A-34D9-106B-75B115C5C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8" descr="Yes">
            <a:extLst>
              <a:ext uri="{FF2B5EF4-FFF2-40B4-BE49-F238E27FC236}">
                <a16:creationId xmlns:a16="http://schemas.microsoft.com/office/drawing/2014/main" id="{D3593794-8507-820E-4526-9310A782D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49" descr="Yes">
            <a:extLst>
              <a:ext uri="{FF2B5EF4-FFF2-40B4-BE49-F238E27FC236}">
                <a16:creationId xmlns:a16="http://schemas.microsoft.com/office/drawing/2014/main" id="{513CAEFF-0360-5FEA-2E5E-E0C2799E1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50" descr="Yes">
            <a:extLst>
              <a:ext uri="{FF2B5EF4-FFF2-40B4-BE49-F238E27FC236}">
                <a16:creationId xmlns:a16="http://schemas.microsoft.com/office/drawing/2014/main" id="{406657C4-489F-1F49-FE08-A8A6FF4AE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51" descr="Yes">
            <a:extLst>
              <a:ext uri="{FF2B5EF4-FFF2-40B4-BE49-F238E27FC236}">
                <a16:creationId xmlns:a16="http://schemas.microsoft.com/office/drawing/2014/main" id="{7B218538-7B86-473F-80CC-9DC074AE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52" descr="Yes">
            <a:extLst>
              <a:ext uri="{FF2B5EF4-FFF2-40B4-BE49-F238E27FC236}">
                <a16:creationId xmlns:a16="http://schemas.microsoft.com/office/drawing/2014/main" id="{6AF95302-27AA-BFC1-EF5D-75FFB43D2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53" descr="Yes">
            <a:extLst>
              <a:ext uri="{FF2B5EF4-FFF2-40B4-BE49-F238E27FC236}">
                <a16:creationId xmlns:a16="http://schemas.microsoft.com/office/drawing/2014/main" id="{1E15A6EC-DA7C-5627-513C-7EE4E39F0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54" descr="Yes">
            <a:extLst>
              <a:ext uri="{FF2B5EF4-FFF2-40B4-BE49-F238E27FC236}">
                <a16:creationId xmlns:a16="http://schemas.microsoft.com/office/drawing/2014/main" id="{A239BAA8-9677-C143-3705-D6C225562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55" descr="Yes">
            <a:extLst>
              <a:ext uri="{FF2B5EF4-FFF2-40B4-BE49-F238E27FC236}">
                <a16:creationId xmlns:a16="http://schemas.microsoft.com/office/drawing/2014/main" id="{C92A26EA-68D2-FE2E-9E58-8FD4C8E4C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6" descr="Yes">
            <a:extLst>
              <a:ext uri="{FF2B5EF4-FFF2-40B4-BE49-F238E27FC236}">
                <a16:creationId xmlns:a16="http://schemas.microsoft.com/office/drawing/2014/main" id="{15C4FF05-E182-5502-2E89-169B5A193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57" descr="Yes">
            <a:extLst>
              <a:ext uri="{FF2B5EF4-FFF2-40B4-BE49-F238E27FC236}">
                <a16:creationId xmlns:a16="http://schemas.microsoft.com/office/drawing/2014/main" id="{D64BE289-C4BA-8810-9638-5B5FEAC65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58" descr="Yes">
            <a:extLst>
              <a:ext uri="{FF2B5EF4-FFF2-40B4-BE49-F238E27FC236}">
                <a16:creationId xmlns:a16="http://schemas.microsoft.com/office/drawing/2014/main" id="{25B8A0AB-991C-01AB-428E-ED82C19B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59" descr="Yes">
            <a:extLst>
              <a:ext uri="{FF2B5EF4-FFF2-40B4-BE49-F238E27FC236}">
                <a16:creationId xmlns:a16="http://schemas.microsoft.com/office/drawing/2014/main" id="{66BE562C-5600-FA0D-8FB0-1485E8FE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60" descr="Yes">
            <a:extLst>
              <a:ext uri="{FF2B5EF4-FFF2-40B4-BE49-F238E27FC236}">
                <a16:creationId xmlns:a16="http://schemas.microsoft.com/office/drawing/2014/main" id="{0A906AFA-1305-1A62-BCCA-FFB198FE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61" descr="Yes">
            <a:extLst>
              <a:ext uri="{FF2B5EF4-FFF2-40B4-BE49-F238E27FC236}">
                <a16:creationId xmlns:a16="http://schemas.microsoft.com/office/drawing/2014/main" id="{108A6DA7-A0D0-7A60-7BA4-242D45159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62" descr="Yes">
            <a:extLst>
              <a:ext uri="{FF2B5EF4-FFF2-40B4-BE49-F238E27FC236}">
                <a16:creationId xmlns:a16="http://schemas.microsoft.com/office/drawing/2014/main" id="{43997F83-8608-A6D0-5770-ECC008D7F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63" descr="Yes">
            <a:extLst>
              <a:ext uri="{FF2B5EF4-FFF2-40B4-BE49-F238E27FC236}">
                <a16:creationId xmlns:a16="http://schemas.microsoft.com/office/drawing/2014/main" id="{9F2776E1-9E8F-C34C-BBD8-A4649B10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64" descr="Yes">
            <a:extLst>
              <a:ext uri="{FF2B5EF4-FFF2-40B4-BE49-F238E27FC236}">
                <a16:creationId xmlns:a16="http://schemas.microsoft.com/office/drawing/2014/main" id="{85FF7407-FE7B-F1CD-F612-1E626B354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65" descr="Yes">
            <a:extLst>
              <a:ext uri="{FF2B5EF4-FFF2-40B4-BE49-F238E27FC236}">
                <a16:creationId xmlns:a16="http://schemas.microsoft.com/office/drawing/2014/main" id="{7BCEA744-5939-8068-0D64-D102B6C36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66" descr="Yes">
            <a:extLst>
              <a:ext uri="{FF2B5EF4-FFF2-40B4-BE49-F238E27FC236}">
                <a16:creationId xmlns:a16="http://schemas.microsoft.com/office/drawing/2014/main" id="{D6AC00CF-DE1D-9A78-A93F-0F63C6CD4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67" descr="Yes">
            <a:extLst>
              <a:ext uri="{FF2B5EF4-FFF2-40B4-BE49-F238E27FC236}">
                <a16:creationId xmlns:a16="http://schemas.microsoft.com/office/drawing/2014/main" id="{69CE1A43-55E2-9010-0CED-2803C25E8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68" descr="Yes">
            <a:extLst>
              <a:ext uri="{FF2B5EF4-FFF2-40B4-BE49-F238E27FC236}">
                <a16:creationId xmlns:a16="http://schemas.microsoft.com/office/drawing/2014/main" id="{DC9899E2-9EDC-2512-7312-44C788FEB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69" descr="Yes">
            <a:extLst>
              <a:ext uri="{FF2B5EF4-FFF2-40B4-BE49-F238E27FC236}">
                <a16:creationId xmlns:a16="http://schemas.microsoft.com/office/drawing/2014/main" id="{3A540409-0B25-D222-BD05-BFD6C1F12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70" descr="Yes">
            <a:extLst>
              <a:ext uri="{FF2B5EF4-FFF2-40B4-BE49-F238E27FC236}">
                <a16:creationId xmlns:a16="http://schemas.microsoft.com/office/drawing/2014/main" id="{4D89D3DD-FE65-D2C7-A40A-436D332B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71" descr="Yes">
            <a:extLst>
              <a:ext uri="{FF2B5EF4-FFF2-40B4-BE49-F238E27FC236}">
                <a16:creationId xmlns:a16="http://schemas.microsoft.com/office/drawing/2014/main" id="{C0A7D202-8894-1011-D610-43DF6F6AA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72" descr="Yes">
            <a:extLst>
              <a:ext uri="{FF2B5EF4-FFF2-40B4-BE49-F238E27FC236}">
                <a16:creationId xmlns:a16="http://schemas.microsoft.com/office/drawing/2014/main" id="{37FE7396-AC34-7601-E2CC-1649AADF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73" descr="Yes">
            <a:extLst>
              <a:ext uri="{FF2B5EF4-FFF2-40B4-BE49-F238E27FC236}">
                <a16:creationId xmlns:a16="http://schemas.microsoft.com/office/drawing/2014/main" id="{3ED95302-CE71-3FC8-6795-AFE8D396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74" descr="Yes">
            <a:extLst>
              <a:ext uri="{FF2B5EF4-FFF2-40B4-BE49-F238E27FC236}">
                <a16:creationId xmlns:a16="http://schemas.microsoft.com/office/drawing/2014/main" id="{E8F6593D-2427-1009-014D-8778A2950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75" descr="Yes">
            <a:extLst>
              <a:ext uri="{FF2B5EF4-FFF2-40B4-BE49-F238E27FC236}">
                <a16:creationId xmlns:a16="http://schemas.microsoft.com/office/drawing/2014/main" id="{33F6D179-F8BA-5589-C75D-4C9A0F0A2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76" descr="Yes">
            <a:extLst>
              <a:ext uri="{FF2B5EF4-FFF2-40B4-BE49-F238E27FC236}">
                <a16:creationId xmlns:a16="http://schemas.microsoft.com/office/drawing/2014/main" id="{23EEB319-9F3B-12B7-0F0B-6D8D0105C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77" descr="Yes">
            <a:extLst>
              <a:ext uri="{FF2B5EF4-FFF2-40B4-BE49-F238E27FC236}">
                <a16:creationId xmlns:a16="http://schemas.microsoft.com/office/drawing/2014/main" id="{4DAC4D7D-D664-6D12-450B-3F62DB8FC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78" descr="Yes">
            <a:extLst>
              <a:ext uri="{FF2B5EF4-FFF2-40B4-BE49-F238E27FC236}">
                <a16:creationId xmlns:a16="http://schemas.microsoft.com/office/drawing/2014/main" id="{23425D63-8357-F4F5-2C9A-A705AFC6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79" descr="Yes">
            <a:extLst>
              <a:ext uri="{FF2B5EF4-FFF2-40B4-BE49-F238E27FC236}">
                <a16:creationId xmlns:a16="http://schemas.microsoft.com/office/drawing/2014/main" id="{949F2673-9D52-5190-5115-9BB838D5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80" descr="Yes">
            <a:extLst>
              <a:ext uri="{FF2B5EF4-FFF2-40B4-BE49-F238E27FC236}">
                <a16:creationId xmlns:a16="http://schemas.microsoft.com/office/drawing/2014/main" id="{6A9FE189-81A9-1161-9C08-AEFD97E6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81" descr="Yes">
            <a:extLst>
              <a:ext uri="{FF2B5EF4-FFF2-40B4-BE49-F238E27FC236}">
                <a16:creationId xmlns:a16="http://schemas.microsoft.com/office/drawing/2014/main" id="{5EF43306-3EE3-09FD-269B-736EC2A6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82" descr="Yes">
            <a:extLst>
              <a:ext uri="{FF2B5EF4-FFF2-40B4-BE49-F238E27FC236}">
                <a16:creationId xmlns:a16="http://schemas.microsoft.com/office/drawing/2014/main" id="{D2257370-52DA-71EA-32E6-7F3C84A8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83" descr="Yes">
            <a:extLst>
              <a:ext uri="{FF2B5EF4-FFF2-40B4-BE49-F238E27FC236}">
                <a16:creationId xmlns:a16="http://schemas.microsoft.com/office/drawing/2014/main" id="{F61830FE-D978-382A-B502-AED2FA6A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9" name="Picture 84" descr="Yes">
            <a:extLst>
              <a:ext uri="{FF2B5EF4-FFF2-40B4-BE49-F238E27FC236}">
                <a16:creationId xmlns:a16="http://schemas.microsoft.com/office/drawing/2014/main" id="{8B96F6AE-43BB-0F4B-2079-0540944B2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127" descr="Yes">
            <a:extLst>
              <a:ext uri="{FF2B5EF4-FFF2-40B4-BE49-F238E27FC236}">
                <a16:creationId xmlns:a16="http://schemas.microsoft.com/office/drawing/2014/main" id="{94EE47DC-D92F-92E0-1DAD-A9ADFAB4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1" name="Picture 128" descr="Yes">
            <a:extLst>
              <a:ext uri="{FF2B5EF4-FFF2-40B4-BE49-F238E27FC236}">
                <a16:creationId xmlns:a16="http://schemas.microsoft.com/office/drawing/2014/main" id="{1B0F618B-24CD-5314-4FD9-2142ACE31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129" descr="Yes">
            <a:extLst>
              <a:ext uri="{FF2B5EF4-FFF2-40B4-BE49-F238E27FC236}">
                <a16:creationId xmlns:a16="http://schemas.microsoft.com/office/drawing/2014/main" id="{95F3F1BA-0A70-6D6D-1214-D5261F8DF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3" name="Picture 130" descr="Yes">
            <a:extLst>
              <a:ext uri="{FF2B5EF4-FFF2-40B4-BE49-F238E27FC236}">
                <a16:creationId xmlns:a16="http://schemas.microsoft.com/office/drawing/2014/main" id="{5F0C3A6B-4F51-BF65-5C12-5D12B4156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4" name="Picture 131" descr="Yes">
            <a:extLst>
              <a:ext uri="{FF2B5EF4-FFF2-40B4-BE49-F238E27FC236}">
                <a16:creationId xmlns:a16="http://schemas.microsoft.com/office/drawing/2014/main" id="{021C1087-C537-4ED6-3888-51D2EC10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5" name="Picture 132" descr="Yes">
            <a:extLst>
              <a:ext uri="{FF2B5EF4-FFF2-40B4-BE49-F238E27FC236}">
                <a16:creationId xmlns:a16="http://schemas.microsoft.com/office/drawing/2014/main" id="{30466AB9-48E1-1CD0-D729-DFAE5609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6" name="Picture 133" descr="Yes">
            <a:extLst>
              <a:ext uri="{FF2B5EF4-FFF2-40B4-BE49-F238E27FC236}">
                <a16:creationId xmlns:a16="http://schemas.microsoft.com/office/drawing/2014/main" id="{C142E7F7-07B9-136E-CDA0-84912A424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134" descr="Yes">
            <a:extLst>
              <a:ext uri="{FF2B5EF4-FFF2-40B4-BE49-F238E27FC236}">
                <a16:creationId xmlns:a16="http://schemas.microsoft.com/office/drawing/2014/main" id="{C5932EEC-7C07-BFAB-6B88-4FF13E1E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8" name="Picture 135" descr="Yes">
            <a:extLst>
              <a:ext uri="{FF2B5EF4-FFF2-40B4-BE49-F238E27FC236}">
                <a16:creationId xmlns:a16="http://schemas.microsoft.com/office/drawing/2014/main" id="{6DF8A46E-6163-8A0A-A73B-AF5B90298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9" name="Picture 136" descr="Yes">
            <a:extLst>
              <a:ext uri="{FF2B5EF4-FFF2-40B4-BE49-F238E27FC236}">
                <a16:creationId xmlns:a16="http://schemas.microsoft.com/office/drawing/2014/main" id="{98CDA558-56DB-2838-1B17-41EA68E9F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137" descr="Yes">
            <a:extLst>
              <a:ext uri="{FF2B5EF4-FFF2-40B4-BE49-F238E27FC236}">
                <a16:creationId xmlns:a16="http://schemas.microsoft.com/office/drawing/2014/main" id="{CB7D7C33-B4C2-F558-EF84-D4E694447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1" name="Picture 138" descr="Yes">
            <a:extLst>
              <a:ext uri="{FF2B5EF4-FFF2-40B4-BE49-F238E27FC236}">
                <a16:creationId xmlns:a16="http://schemas.microsoft.com/office/drawing/2014/main" id="{89C22FA2-3344-DBC0-F638-C8B97D457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2" name="Picture 139" descr="Yes">
            <a:extLst>
              <a:ext uri="{FF2B5EF4-FFF2-40B4-BE49-F238E27FC236}">
                <a16:creationId xmlns:a16="http://schemas.microsoft.com/office/drawing/2014/main" id="{ADFD85BE-B90A-C236-ACF3-0BCA2593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3" name="Picture 140" descr="Yes">
            <a:extLst>
              <a:ext uri="{FF2B5EF4-FFF2-40B4-BE49-F238E27FC236}">
                <a16:creationId xmlns:a16="http://schemas.microsoft.com/office/drawing/2014/main" id="{FCB1386F-CAC6-BD11-5029-9C1EE954A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4" name="Picture 141" descr="Yes">
            <a:extLst>
              <a:ext uri="{FF2B5EF4-FFF2-40B4-BE49-F238E27FC236}">
                <a16:creationId xmlns:a16="http://schemas.microsoft.com/office/drawing/2014/main" id="{F3AB0301-2788-383C-4605-5F8DF0AE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5" name="Picture 142" descr="Yes">
            <a:extLst>
              <a:ext uri="{FF2B5EF4-FFF2-40B4-BE49-F238E27FC236}">
                <a16:creationId xmlns:a16="http://schemas.microsoft.com/office/drawing/2014/main" id="{DAF2C5DD-92C3-799C-F18A-A5C66B787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6" name="Picture 143" descr="Yes">
            <a:extLst>
              <a:ext uri="{FF2B5EF4-FFF2-40B4-BE49-F238E27FC236}">
                <a16:creationId xmlns:a16="http://schemas.microsoft.com/office/drawing/2014/main" id="{854C87A1-C75A-118A-8B62-8F00F6AE5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7" name="Picture 144" descr="Yes">
            <a:extLst>
              <a:ext uri="{FF2B5EF4-FFF2-40B4-BE49-F238E27FC236}">
                <a16:creationId xmlns:a16="http://schemas.microsoft.com/office/drawing/2014/main" id="{7B35C1DB-07A7-80E5-384D-4E67A8204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8" name="Picture 145" descr="Yes">
            <a:extLst>
              <a:ext uri="{FF2B5EF4-FFF2-40B4-BE49-F238E27FC236}">
                <a16:creationId xmlns:a16="http://schemas.microsoft.com/office/drawing/2014/main" id="{CEC86357-0A44-79E9-BCD4-726E60061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9" name="Picture 146" descr="Yes">
            <a:extLst>
              <a:ext uri="{FF2B5EF4-FFF2-40B4-BE49-F238E27FC236}">
                <a16:creationId xmlns:a16="http://schemas.microsoft.com/office/drawing/2014/main" id="{D145A147-AD61-2603-0003-E043E06C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0" name="Picture 147" descr="Yes">
            <a:extLst>
              <a:ext uri="{FF2B5EF4-FFF2-40B4-BE49-F238E27FC236}">
                <a16:creationId xmlns:a16="http://schemas.microsoft.com/office/drawing/2014/main" id="{5F5E5628-F111-6A5F-EF7C-695B1824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1" name="Picture 148" descr="Yes">
            <a:extLst>
              <a:ext uri="{FF2B5EF4-FFF2-40B4-BE49-F238E27FC236}">
                <a16:creationId xmlns:a16="http://schemas.microsoft.com/office/drawing/2014/main" id="{B004BDCA-CC56-8C08-7D9D-0725FD209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2" name="Picture 149" descr="Yes">
            <a:extLst>
              <a:ext uri="{FF2B5EF4-FFF2-40B4-BE49-F238E27FC236}">
                <a16:creationId xmlns:a16="http://schemas.microsoft.com/office/drawing/2014/main" id="{F339E609-607C-8F50-E3A5-30AE2DCFF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3" name="Picture 150" descr="Yes">
            <a:extLst>
              <a:ext uri="{FF2B5EF4-FFF2-40B4-BE49-F238E27FC236}">
                <a16:creationId xmlns:a16="http://schemas.microsoft.com/office/drawing/2014/main" id="{B740A465-551D-BCE9-16A1-192B4E431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4" name="Picture 151" descr="Yes">
            <a:extLst>
              <a:ext uri="{FF2B5EF4-FFF2-40B4-BE49-F238E27FC236}">
                <a16:creationId xmlns:a16="http://schemas.microsoft.com/office/drawing/2014/main" id="{4C499278-F02D-9E0F-E15D-C0DD2AE0E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5" name="Picture 152" descr="Yes">
            <a:extLst>
              <a:ext uri="{FF2B5EF4-FFF2-40B4-BE49-F238E27FC236}">
                <a16:creationId xmlns:a16="http://schemas.microsoft.com/office/drawing/2014/main" id="{D3EB8231-9C87-D552-F145-B9AFA309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153" descr="Yes">
            <a:extLst>
              <a:ext uri="{FF2B5EF4-FFF2-40B4-BE49-F238E27FC236}">
                <a16:creationId xmlns:a16="http://schemas.microsoft.com/office/drawing/2014/main" id="{450B5F83-A838-4176-08D8-10E6D8F9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7" name="Picture 154" descr="Yes">
            <a:extLst>
              <a:ext uri="{FF2B5EF4-FFF2-40B4-BE49-F238E27FC236}">
                <a16:creationId xmlns:a16="http://schemas.microsoft.com/office/drawing/2014/main" id="{974E96E3-87BC-BE10-95B8-CBB875679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155" descr="Yes">
            <a:extLst>
              <a:ext uri="{FF2B5EF4-FFF2-40B4-BE49-F238E27FC236}">
                <a16:creationId xmlns:a16="http://schemas.microsoft.com/office/drawing/2014/main" id="{A9C4B349-8A3C-2671-9ED0-B6557088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9" name="Picture 156" descr="Yes">
            <a:extLst>
              <a:ext uri="{FF2B5EF4-FFF2-40B4-BE49-F238E27FC236}">
                <a16:creationId xmlns:a16="http://schemas.microsoft.com/office/drawing/2014/main" id="{D455231B-C9E9-1031-A06B-2D4D5C9C6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157" descr="Yes">
            <a:extLst>
              <a:ext uri="{FF2B5EF4-FFF2-40B4-BE49-F238E27FC236}">
                <a16:creationId xmlns:a16="http://schemas.microsoft.com/office/drawing/2014/main" id="{41620310-1144-FB6E-67C6-CCD41672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1" name="Picture 158" descr="Yes">
            <a:extLst>
              <a:ext uri="{FF2B5EF4-FFF2-40B4-BE49-F238E27FC236}">
                <a16:creationId xmlns:a16="http://schemas.microsoft.com/office/drawing/2014/main" id="{11D774EA-4662-DCC3-20EB-CFC9B9599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2" name="Picture 159" descr="Yes">
            <a:extLst>
              <a:ext uri="{FF2B5EF4-FFF2-40B4-BE49-F238E27FC236}">
                <a16:creationId xmlns:a16="http://schemas.microsoft.com/office/drawing/2014/main" id="{4C893B4F-EFFE-F68E-6587-B9963AD63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3" name="Picture 160" descr="Yes">
            <a:extLst>
              <a:ext uri="{FF2B5EF4-FFF2-40B4-BE49-F238E27FC236}">
                <a16:creationId xmlns:a16="http://schemas.microsoft.com/office/drawing/2014/main" id="{176ED04A-FA78-0E8F-412A-BC3866C7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4" name="Picture 161" descr="Yes">
            <a:extLst>
              <a:ext uri="{FF2B5EF4-FFF2-40B4-BE49-F238E27FC236}">
                <a16:creationId xmlns:a16="http://schemas.microsoft.com/office/drawing/2014/main" id="{35C1AB4B-C7A4-A93A-19CB-786DB4600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162" descr="Yes">
            <a:extLst>
              <a:ext uri="{FF2B5EF4-FFF2-40B4-BE49-F238E27FC236}">
                <a16:creationId xmlns:a16="http://schemas.microsoft.com/office/drawing/2014/main" id="{62B40D87-0A63-2AED-C869-86F700302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6" name="Picture 163" descr="Yes">
            <a:extLst>
              <a:ext uri="{FF2B5EF4-FFF2-40B4-BE49-F238E27FC236}">
                <a16:creationId xmlns:a16="http://schemas.microsoft.com/office/drawing/2014/main" id="{7FE0178C-F2A3-4B6B-B8AC-CCA8B16C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7" name="Picture 164" descr="Yes">
            <a:extLst>
              <a:ext uri="{FF2B5EF4-FFF2-40B4-BE49-F238E27FC236}">
                <a16:creationId xmlns:a16="http://schemas.microsoft.com/office/drawing/2014/main" id="{36FA5FB1-8C56-BA9A-EF07-13EE91613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8" name="Picture 165" descr="Yes">
            <a:extLst>
              <a:ext uri="{FF2B5EF4-FFF2-40B4-BE49-F238E27FC236}">
                <a16:creationId xmlns:a16="http://schemas.microsoft.com/office/drawing/2014/main" id="{6DC8B5F5-063C-C6F4-28BE-7CA75DF07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9" name="Picture 166" descr="Yes">
            <a:extLst>
              <a:ext uri="{FF2B5EF4-FFF2-40B4-BE49-F238E27FC236}">
                <a16:creationId xmlns:a16="http://schemas.microsoft.com/office/drawing/2014/main" id="{643D0F8F-23A0-995B-F506-698FD49E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0" name="Picture 167" descr="Yes">
            <a:extLst>
              <a:ext uri="{FF2B5EF4-FFF2-40B4-BE49-F238E27FC236}">
                <a16:creationId xmlns:a16="http://schemas.microsoft.com/office/drawing/2014/main" id="{A23AF8AE-90BE-264E-D65F-5BF24D288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1" name="Picture 168" descr="Yes">
            <a:extLst>
              <a:ext uri="{FF2B5EF4-FFF2-40B4-BE49-F238E27FC236}">
                <a16:creationId xmlns:a16="http://schemas.microsoft.com/office/drawing/2014/main" id="{4210D30C-5BAE-7B58-F953-2FBD5FE4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5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sz="quarter" idx="10"/>
              </p:nvPr>
            </p:nvSpPr>
            <p:spPr/>
            <p:txBody>
              <a:bodyPr>
                <a:normAutofit/>
              </a:bodyPr>
              <a:lstStyle/>
              <a:p>
                <a:r>
                  <a:rPr lang="en-US" altLang="zh-CN" dirty="0">
                    <a:latin typeface="Arial" panose="020B0604020202020204" pitchFamily="34" charset="0"/>
                    <a:cs typeface="Arial" panose="020B0604020202020204" pitchFamily="34" charset="0"/>
                  </a:rPr>
                  <a:t>In the original study of Reed and Solomon, they construct a code via a polynomial.</a:t>
                </a:r>
              </a:p>
              <a:p>
                <a:r>
                  <a:rPr lang="en-US" altLang="zh-CN" dirty="0">
                    <a:latin typeface="Arial" panose="020B0604020202020204" pitchFamily="34" charset="0"/>
                    <a:cs typeface="Arial" panose="020B0604020202020204" pitchFamily="34" charset="0"/>
                  </a:rPr>
                  <a:t>According to Lagrange polynomial, if there are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oMath>
                </a14:m>
                <a:r>
                  <a:rPr lang="en-US" altLang="zh-CN" dirty="0">
                    <a:latin typeface="Arial" panose="020B0604020202020204" pitchFamily="34" charset="0"/>
                    <a:cs typeface="Arial" panose="020B0604020202020204" pitchFamily="34" charset="0"/>
                  </a:rPr>
                  <a:t> points, we can generate a polynomial whose indeterminate with the highest degree has a maximal degree of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r>
                      <a:rPr lang="en-US" altLang="zh-CN" i="1" dirty="0" smtClean="0">
                        <a:latin typeface="Cambria Math" panose="02040503050406030204" pitchFamily="18" charset="0"/>
                        <a:cs typeface="Arial" panose="020B0604020202020204" pitchFamily="34" charset="0"/>
                      </a:rPr>
                      <m:t> − 1.</m:t>
                    </m:r>
                  </m:oMath>
                </a14:m>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So if we have coefficients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b="0"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variables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 we can encode the coefficients to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decoding means getting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via variables </a:t>
                </a:r>
                <a14:m>
                  <m:oMath xmlns:m="http://schemas.openxmlformats.org/officeDocument/2006/math">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0</m:t>
                        </m:r>
                      </m:sub>
                    </m:sSub>
                    <m:r>
                      <a:rPr lang="en-US" altLang="zh-CN" i="1" dirty="0">
                        <a:latin typeface="Cambria Math" panose="02040503050406030204" pitchFamily="18" charset="0"/>
                        <a:cs typeface="Arial" panose="020B0604020202020204" pitchFamily="34" charset="0"/>
                      </a:rPr>
                      <m:t>,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𝑘</m:t>
                        </m:r>
                        <m:r>
                          <a:rPr lang="en-US" altLang="zh-CN" i="1" dirty="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a:t>
                </a:r>
              </a:p>
            </p:txBody>
          </p:sp>
        </mc:Choice>
        <mc:Fallback>
          <p:sp>
            <p:nvSpPr>
              <p:cNvPr id="5" name="内容占位符 4"/>
              <p:cNvSpPr>
                <a:spLocks noGrp="1" noRot="1" noChangeAspect="1" noMove="1" noResize="1" noEditPoints="1" noAdjustHandles="1" noChangeArrowheads="1" noChangeShapeType="1" noTextEdit="1"/>
              </p:cNvSpPr>
              <p:nvPr>
                <p:ph sz="quarter" idx="10"/>
              </p:nvPr>
            </p:nvSpPr>
            <p:spPr>
              <a:blipFill>
                <a:blip r:embed="rId2"/>
                <a:stretch>
                  <a:fillRect l="-801" t="-124" r="-72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Reed-Solomon code</a:t>
            </a:r>
          </a:p>
        </p:txBody>
      </p:sp>
      <p:pic>
        <p:nvPicPr>
          <p:cNvPr id="4098" name="Picture 43" descr="Yes">
            <a:extLst>
              <a:ext uri="{FF2B5EF4-FFF2-40B4-BE49-F238E27FC236}">
                <a16:creationId xmlns:a16="http://schemas.microsoft.com/office/drawing/2014/main" id="{1A0E491C-1A15-9625-1688-AE96F9145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4" descr="Yes">
            <a:extLst>
              <a:ext uri="{FF2B5EF4-FFF2-40B4-BE49-F238E27FC236}">
                <a16:creationId xmlns:a16="http://schemas.microsoft.com/office/drawing/2014/main" id="{FE08F2D2-398E-EF3E-B7EF-65455EEF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5" descr="Yes">
            <a:extLst>
              <a:ext uri="{FF2B5EF4-FFF2-40B4-BE49-F238E27FC236}">
                <a16:creationId xmlns:a16="http://schemas.microsoft.com/office/drawing/2014/main" id="{DF2D1862-B74A-0165-C3D4-6C1E132EB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6" descr="Yes">
            <a:extLst>
              <a:ext uri="{FF2B5EF4-FFF2-40B4-BE49-F238E27FC236}">
                <a16:creationId xmlns:a16="http://schemas.microsoft.com/office/drawing/2014/main" id="{186F8EC7-D18A-5EF3-A9B1-3B824307A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47" descr="Yes">
            <a:extLst>
              <a:ext uri="{FF2B5EF4-FFF2-40B4-BE49-F238E27FC236}">
                <a16:creationId xmlns:a16="http://schemas.microsoft.com/office/drawing/2014/main" id="{F72FE40C-864A-34D9-106B-75B115C5C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8" descr="Yes">
            <a:extLst>
              <a:ext uri="{FF2B5EF4-FFF2-40B4-BE49-F238E27FC236}">
                <a16:creationId xmlns:a16="http://schemas.microsoft.com/office/drawing/2014/main" id="{D3593794-8507-820E-4526-9310A782D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49" descr="Yes">
            <a:extLst>
              <a:ext uri="{FF2B5EF4-FFF2-40B4-BE49-F238E27FC236}">
                <a16:creationId xmlns:a16="http://schemas.microsoft.com/office/drawing/2014/main" id="{513CAEFF-0360-5FEA-2E5E-E0C2799E1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50" descr="Yes">
            <a:extLst>
              <a:ext uri="{FF2B5EF4-FFF2-40B4-BE49-F238E27FC236}">
                <a16:creationId xmlns:a16="http://schemas.microsoft.com/office/drawing/2014/main" id="{406657C4-489F-1F49-FE08-A8A6FF4AE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51" descr="Yes">
            <a:extLst>
              <a:ext uri="{FF2B5EF4-FFF2-40B4-BE49-F238E27FC236}">
                <a16:creationId xmlns:a16="http://schemas.microsoft.com/office/drawing/2014/main" id="{7B218538-7B86-473F-80CC-9DC074AE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52" descr="Yes">
            <a:extLst>
              <a:ext uri="{FF2B5EF4-FFF2-40B4-BE49-F238E27FC236}">
                <a16:creationId xmlns:a16="http://schemas.microsoft.com/office/drawing/2014/main" id="{6AF95302-27AA-BFC1-EF5D-75FFB43D2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53" descr="Yes">
            <a:extLst>
              <a:ext uri="{FF2B5EF4-FFF2-40B4-BE49-F238E27FC236}">
                <a16:creationId xmlns:a16="http://schemas.microsoft.com/office/drawing/2014/main" id="{1E15A6EC-DA7C-5627-513C-7EE4E39F0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54" descr="Yes">
            <a:extLst>
              <a:ext uri="{FF2B5EF4-FFF2-40B4-BE49-F238E27FC236}">
                <a16:creationId xmlns:a16="http://schemas.microsoft.com/office/drawing/2014/main" id="{A239BAA8-9677-C143-3705-D6C225562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55" descr="Yes">
            <a:extLst>
              <a:ext uri="{FF2B5EF4-FFF2-40B4-BE49-F238E27FC236}">
                <a16:creationId xmlns:a16="http://schemas.microsoft.com/office/drawing/2014/main" id="{C92A26EA-68D2-FE2E-9E58-8FD4C8E4C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6" descr="Yes">
            <a:extLst>
              <a:ext uri="{FF2B5EF4-FFF2-40B4-BE49-F238E27FC236}">
                <a16:creationId xmlns:a16="http://schemas.microsoft.com/office/drawing/2014/main" id="{15C4FF05-E182-5502-2E89-169B5A193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57" descr="Yes">
            <a:extLst>
              <a:ext uri="{FF2B5EF4-FFF2-40B4-BE49-F238E27FC236}">
                <a16:creationId xmlns:a16="http://schemas.microsoft.com/office/drawing/2014/main" id="{D64BE289-C4BA-8810-9638-5B5FEAC65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58" descr="Yes">
            <a:extLst>
              <a:ext uri="{FF2B5EF4-FFF2-40B4-BE49-F238E27FC236}">
                <a16:creationId xmlns:a16="http://schemas.microsoft.com/office/drawing/2014/main" id="{25B8A0AB-991C-01AB-428E-ED82C19B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59" descr="Yes">
            <a:extLst>
              <a:ext uri="{FF2B5EF4-FFF2-40B4-BE49-F238E27FC236}">
                <a16:creationId xmlns:a16="http://schemas.microsoft.com/office/drawing/2014/main" id="{66BE562C-5600-FA0D-8FB0-1485E8FE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60" descr="Yes">
            <a:extLst>
              <a:ext uri="{FF2B5EF4-FFF2-40B4-BE49-F238E27FC236}">
                <a16:creationId xmlns:a16="http://schemas.microsoft.com/office/drawing/2014/main" id="{0A906AFA-1305-1A62-BCCA-FFB198FE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61" descr="Yes">
            <a:extLst>
              <a:ext uri="{FF2B5EF4-FFF2-40B4-BE49-F238E27FC236}">
                <a16:creationId xmlns:a16="http://schemas.microsoft.com/office/drawing/2014/main" id="{108A6DA7-A0D0-7A60-7BA4-242D45159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62" descr="Yes">
            <a:extLst>
              <a:ext uri="{FF2B5EF4-FFF2-40B4-BE49-F238E27FC236}">
                <a16:creationId xmlns:a16="http://schemas.microsoft.com/office/drawing/2014/main" id="{43997F83-8608-A6D0-5770-ECC008D7F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63" descr="Yes">
            <a:extLst>
              <a:ext uri="{FF2B5EF4-FFF2-40B4-BE49-F238E27FC236}">
                <a16:creationId xmlns:a16="http://schemas.microsoft.com/office/drawing/2014/main" id="{9F2776E1-9E8F-C34C-BBD8-A4649B10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64" descr="Yes">
            <a:extLst>
              <a:ext uri="{FF2B5EF4-FFF2-40B4-BE49-F238E27FC236}">
                <a16:creationId xmlns:a16="http://schemas.microsoft.com/office/drawing/2014/main" id="{85FF7407-FE7B-F1CD-F612-1E626B354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65" descr="Yes">
            <a:extLst>
              <a:ext uri="{FF2B5EF4-FFF2-40B4-BE49-F238E27FC236}">
                <a16:creationId xmlns:a16="http://schemas.microsoft.com/office/drawing/2014/main" id="{7BCEA744-5939-8068-0D64-D102B6C36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66" descr="Yes">
            <a:extLst>
              <a:ext uri="{FF2B5EF4-FFF2-40B4-BE49-F238E27FC236}">
                <a16:creationId xmlns:a16="http://schemas.microsoft.com/office/drawing/2014/main" id="{D6AC00CF-DE1D-9A78-A93F-0F63C6CD4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67" descr="Yes">
            <a:extLst>
              <a:ext uri="{FF2B5EF4-FFF2-40B4-BE49-F238E27FC236}">
                <a16:creationId xmlns:a16="http://schemas.microsoft.com/office/drawing/2014/main" id="{69CE1A43-55E2-9010-0CED-2803C25E8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68" descr="Yes">
            <a:extLst>
              <a:ext uri="{FF2B5EF4-FFF2-40B4-BE49-F238E27FC236}">
                <a16:creationId xmlns:a16="http://schemas.microsoft.com/office/drawing/2014/main" id="{DC9899E2-9EDC-2512-7312-44C788FEB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69" descr="Yes">
            <a:extLst>
              <a:ext uri="{FF2B5EF4-FFF2-40B4-BE49-F238E27FC236}">
                <a16:creationId xmlns:a16="http://schemas.microsoft.com/office/drawing/2014/main" id="{3A540409-0B25-D222-BD05-BFD6C1F12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70" descr="Yes">
            <a:extLst>
              <a:ext uri="{FF2B5EF4-FFF2-40B4-BE49-F238E27FC236}">
                <a16:creationId xmlns:a16="http://schemas.microsoft.com/office/drawing/2014/main" id="{4D89D3DD-FE65-D2C7-A40A-436D332B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71" descr="Yes">
            <a:extLst>
              <a:ext uri="{FF2B5EF4-FFF2-40B4-BE49-F238E27FC236}">
                <a16:creationId xmlns:a16="http://schemas.microsoft.com/office/drawing/2014/main" id="{C0A7D202-8894-1011-D610-43DF6F6AA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72" descr="Yes">
            <a:extLst>
              <a:ext uri="{FF2B5EF4-FFF2-40B4-BE49-F238E27FC236}">
                <a16:creationId xmlns:a16="http://schemas.microsoft.com/office/drawing/2014/main" id="{37FE7396-AC34-7601-E2CC-1649AADF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73" descr="Yes">
            <a:extLst>
              <a:ext uri="{FF2B5EF4-FFF2-40B4-BE49-F238E27FC236}">
                <a16:creationId xmlns:a16="http://schemas.microsoft.com/office/drawing/2014/main" id="{3ED95302-CE71-3FC8-6795-AFE8D396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74" descr="Yes">
            <a:extLst>
              <a:ext uri="{FF2B5EF4-FFF2-40B4-BE49-F238E27FC236}">
                <a16:creationId xmlns:a16="http://schemas.microsoft.com/office/drawing/2014/main" id="{E8F6593D-2427-1009-014D-8778A2950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75" descr="Yes">
            <a:extLst>
              <a:ext uri="{FF2B5EF4-FFF2-40B4-BE49-F238E27FC236}">
                <a16:creationId xmlns:a16="http://schemas.microsoft.com/office/drawing/2014/main" id="{33F6D179-F8BA-5589-C75D-4C9A0F0A2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76" descr="Yes">
            <a:extLst>
              <a:ext uri="{FF2B5EF4-FFF2-40B4-BE49-F238E27FC236}">
                <a16:creationId xmlns:a16="http://schemas.microsoft.com/office/drawing/2014/main" id="{23EEB319-9F3B-12B7-0F0B-6D8D0105C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77" descr="Yes">
            <a:extLst>
              <a:ext uri="{FF2B5EF4-FFF2-40B4-BE49-F238E27FC236}">
                <a16:creationId xmlns:a16="http://schemas.microsoft.com/office/drawing/2014/main" id="{4DAC4D7D-D664-6D12-450B-3F62DB8FC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78" descr="Yes">
            <a:extLst>
              <a:ext uri="{FF2B5EF4-FFF2-40B4-BE49-F238E27FC236}">
                <a16:creationId xmlns:a16="http://schemas.microsoft.com/office/drawing/2014/main" id="{23425D63-8357-F4F5-2C9A-A705AFC6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79" descr="Yes">
            <a:extLst>
              <a:ext uri="{FF2B5EF4-FFF2-40B4-BE49-F238E27FC236}">
                <a16:creationId xmlns:a16="http://schemas.microsoft.com/office/drawing/2014/main" id="{949F2673-9D52-5190-5115-9BB838D5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80" descr="Yes">
            <a:extLst>
              <a:ext uri="{FF2B5EF4-FFF2-40B4-BE49-F238E27FC236}">
                <a16:creationId xmlns:a16="http://schemas.microsoft.com/office/drawing/2014/main" id="{6A9FE189-81A9-1161-9C08-AEFD97E6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81" descr="Yes">
            <a:extLst>
              <a:ext uri="{FF2B5EF4-FFF2-40B4-BE49-F238E27FC236}">
                <a16:creationId xmlns:a16="http://schemas.microsoft.com/office/drawing/2014/main" id="{5EF43306-3EE3-09FD-269B-736EC2A6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82" descr="Yes">
            <a:extLst>
              <a:ext uri="{FF2B5EF4-FFF2-40B4-BE49-F238E27FC236}">
                <a16:creationId xmlns:a16="http://schemas.microsoft.com/office/drawing/2014/main" id="{D2257370-52DA-71EA-32E6-7F3C84A8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83" descr="Yes">
            <a:extLst>
              <a:ext uri="{FF2B5EF4-FFF2-40B4-BE49-F238E27FC236}">
                <a16:creationId xmlns:a16="http://schemas.microsoft.com/office/drawing/2014/main" id="{F61830FE-D978-382A-B502-AED2FA6A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9" name="Picture 84" descr="Yes">
            <a:extLst>
              <a:ext uri="{FF2B5EF4-FFF2-40B4-BE49-F238E27FC236}">
                <a16:creationId xmlns:a16="http://schemas.microsoft.com/office/drawing/2014/main" id="{8B96F6AE-43BB-0F4B-2079-0540944B2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127" descr="Yes">
            <a:extLst>
              <a:ext uri="{FF2B5EF4-FFF2-40B4-BE49-F238E27FC236}">
                <a16:creationId xmlns:a16="http://schemas.microsoft.com/office/drawing/2014/main" id="{94EE47DC-D92F-92E0-1DAD-A9ADFAB4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1" name="Picture 128" descr="Yes">
            <a:extLst>
              <a:ext uri="{FF2B5EF4-FFF2-40B4-BE49-F238E27FC236}">
                <a16:creationId xmlns:a16="http://schemas.microsoft.com/office/drawing/2014/main" id="{1B0F618B-24CD-5314-4FD9-2142ACE31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129" descr="Yes">
            <a:extLst>
              <a:ext uri="{FF2B5EF4-FFF2-40B4-BE49-F238E27FC236}">
                <a16:creationId xmlns:a16="http://schemas.microsoft.com/office/drawing/2014/main" id="{95F3F1BA-0A70-6D6D-1214-D5261F8DF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3" name="Picture 130" descr="Yes">
            <a:extLst>
              <a:ext uri="{FF2B5EF4-FFF2-40B4-BE49-F238E27FC236}">
                <a16:creationId xmlns:a16="http://schemas.microsoft.com/office/drawing/2014/main" id="{5F0C3A6B-4F51-BF65-5C12-5D12B4156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4" name="Picture 131" descr="Yes">
            <a:extLst>
              <a:ext uri="{FF2B5EF4-FFF2-40B4-BE49-F238E27FC236}">
                <a16:creationId xmlns:a16="http://schemas.microsoft.com/office/drawing/2014/main" id="{021C1087-C537-4ED6-3888-51D2EC10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5" name="Picture 132" descr="Yes">
            <a:extLst>
              <a:ext uri="{FF2B5EF4-FFF2-40B4-BE49-F238E27FC236}">
                <a16:creationId xmlns:a16="http://schemas.microsoft.com/office/drawing/2014/main" id="{30466AB9-48E1-1CD0-D729-DFAE5609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6" name="Picture 133" descr="Yes">
            <a:extLst>
              <a:ext uri="{FF2B5EF4-FFF2-40B4-BE49-F238E27FC236}">
                <a16:creationId xmlns:a16="http://schemas.microsoft.com/office/drawing/2014/main" id="{C142E7F7-07B9-136E-CDA0-84912A424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134" descr="Yes">
            <a:extLst>
              <a:ext uri="{FF2B5EF4-FFF2-40B4-BE49-F238E27FC236}">
                <a16:creationId xmlns:a16="http://schemas.microsoft.com/office/drawing/2014/main" id="{C5932EEC-7C07-BFAB-6B88-4FF13E1E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8" name="Picture 135" descr="Yes">
            <a:extLst>
              <a:ext uri="{FF2B5EF4-FFF2-40B4-BE49-F238E27FC236}">
                <a16:creationId xmlns:a16="http://schemas.microsoft.com/office/drawing/2014/main" id="{6DF8A46E-6163-8A0A-A73B-AF5B90298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9" name="Picture 136" descr="Yes">
            <a:extLst>
              <a:ext uri="{FF2B5EF4-FFF2-40B4-BE49-F238E27FC236}">
                <a16:creationId xmlns:a16="http://schemas.microsoft.com/office/drawing/2014/main" id="{98CDA558-56DB-2838-1B17-41EA68E9F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137" descr="Yes">
            <a:extLst>
              <a:ext uri="{FF2B5EF4-FFF2-40B4-BE49-F238E27FC236}">
                <a16:creationId xmlns:a16="http://schemas.microsoft.com/office/drawing/2014/main" id="{CB7D7C33-B4C2-F558-EF84-D4E694447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1" name="Picture 138" descr="Yes">
            <a:extLst>
              <a:ext uri="{FF2B5EF4-FFF2-40B4-BE49-F238E27FC236}">
                <a16:creationId xmlns:a16="http://schemas.microsoft.com/office/drawing/2014/main" id="{89C22FA2-3344-DBC0-F638-C8B97D457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2" name="Picture 139" descr="Yes">
            <a:extLst>
              <a:ext uri="{FF2B5EF4-FFF2-40B4-BE49-F238E27FC236}">
                <a16:creationId xmlns:a16="http://schemas.microsoft.com/office/drawing/2014/main" id="{ADFD85BE-B90A-C236-ACF3-0BCA2593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3" name="Picture 140" descr="Yes">
            <a:extLst>
              <a:ext uri="{FF2B5EF4-FFF2-40B4-BE49-F238E27FC236}">
                <a16:creationId xmlns:a16="http://schemas.microsoft.com/office/drawing/2014/main" id="{FCB1386F-CAC6-BD11-5029-9C1EE954A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4" name="Picture 141" descr="Yes">
            <a:extLst>
              <a:ext uri="{FF2B5EF4-FFF2-40B4-BE49-F238E27FC236}">
                <a16:creationId xmlns:a16="http://schemas.microsoft.com/office/drawing/2014/main" id="{F3AB0301-2788-383C-4605-5F8DF0AE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5" name="Picture 142" descr="Yes">
            <a:extLst>
              <a:ext uri="{FF2B5EF4-FFF2-40B4-BE49-F238E27FC236}">
                <a16:creationId xmlns:a16="http://schemas.microsoft.com/office/drawing/2014/main" id="{DAF2C5DD-92C3-799C-F18A-A5C66B787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6" name="Picture 143" descr="Yes">
            <a:extLst>
              <a:ext uri="{FF2B5EF4-FFF2-40B4-BE49-F238E27FC236}">
                <a16:creationId xmlns:a16="http://schemas.microsoft.com/office/drawing/2014/main" id="{854C87A1-C75A-118A-8B62-8F00F6AE5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7" name="Picture 144" descr="Yes">
            <a:extLst>
              <a:ext uri="{FF2B5EF4-FFF2-40B4-BE49-F238E27FC236}">
                <a16:creationId xmlns:a16="http://schemas.microsoft.com/office/drawing/2014/main" id="{7B35C1DB-07A7-80E5-384D-4E67A8204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8" name="Picture 145" descr="Yes">
            <a:extLst>
              <a:ext uri="{FF2B5EF4-FFF2-40B4-BE49-F238E27FC236}">
                <a16:creationId xmlns:a16="http://schemas.microsoft.com/office/drawing/2014/main" id="{CEC86357-0A44-79E9-BCD4-726E60061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9" name="Picture 146" descr="Yes">
            <a:extLst>
              <a:ext uri="{FF2B5EF4-FFF2-40B4-BE49-F238E27FC236}">
                <a16:creationId xmlns:a16="http://schemas.microsoft.com/office/drawing/2014/main" id="{D145A147-AD61-2603-0003-E043E06C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0" name="Picture 147" descr="Yes">
            <a:extLst>
              <a:ext uri="{FF2B5EF4-FFF2-40B4-BE49-F238E27FC236}">
                <a16:creationId xmlns:a16="http://schemas.microsoft.com/office/drawing/2014/main" id="{5F5E5628-F111-6A5F-EF7C-695B1824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1" name="Picture 148" descr="Yes">
            <a:extLst>
              <a:ext uri="{FF2B5EF4-FFF2-40B4-BE49-F238E27FC236}">
                <a16:creationId xmlns:a16="http://schemas.microsoft.com/office/drawing/2014/main" id="{B004BDCA-CC56-8C08-7D9D-0725FD209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2" name="Picture 149" descr="Yes">
            <a:extLst>
              <a:ext uri="{FF2B5EF4-FFF2-40B4-BE49-F238E27FC236}">
                <a16:creationId xmlns:a16="http://schemas.microsoft.com/office/drawing/2014/main" id="{F339E609-607C-8F50-E3A5-30AE2DCFF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3" name="Picture 150" descr="Yes">
            <a:extLst>
              <a:ext uri="{FF2B5EF4-FFF2-40B4-BE49-F238E27FC236}">
                <a16:creationId xmlns:a16="http://schemas.microsoft.com/office/drawing/2014/main" id="{B740A465-551D-BCE9-16A1-192B4E431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4" name="Picture 151" descr="Yes">
            <a:extLst>
              <a:ext uri="{FF2B5EF4-FFF2-40B4-BE49-F238E27FC236}">
                <a16:creationId xmlns:a16="http://schemas.microsoft.com/office/drawing/2014/main" id="{4C499278-F02D-9E0F-E15D-C0DD2AE0E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5" name="Picture 152" descr="Yes">
            <a:extLst>
              <a:ext uri="{FF2B5EF4-FFF2-40B4-BE49-F238E27FC236}">
                <a16:creationId xmlns:a16="http://schemas.microsoft.com/office/drawing/2014/main" id="{D3EB8231-9C87-D552-F145-B9AFA309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153" descr="Yes">
            <a:extLst>
              <a:ext uri="{FF2B5EF4-FFF2-40B4-BE49-F238E27FC236}">
                <a16:creationId xmlns:a16="http://schemas.microsoft.com/office/drawing/2014/main" id="{450B5F83-A838-4176-08D8-10E6D8F9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7" name="Picture 154" descr="Yes">
            <a:extLst>
              <a:ext uri="{FF2B5EF4-FFF2-40B4-BE49-F238E27FC236}">
                <a16:creationId xmlns:a16="http://schemas.microsoft.com/office/drawing/2014/main" id="{974E96E3-87BC-BE10-95B8-CBB875679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155" descr="Yes">
            <a:extLst>
              <a:ext uri="{FF2B5EF4-FFF2-40B4-BE49-F238E27FC236}">
                <a16:creationId xmlns:a16="http://schemas.microsoft.com/office/drawing/2014/main" id="{A9C4B349-8A3C-2671-9ED0-B6557088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9" name="Picture 156" descr="Yes">
            <a:extLst>
              <a:ext uri="{FF2B5EF4-FFF2-40B4-BE49-F238E27FC236}">
                <a16:creationId xmlns:a16="http://schemas.microsoft.com/office/drawing/2014/main" id="{D455231B-C9E9-1031-A06B-2D4D5C9C6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157" descr="Yes">
            <a:extLst>
              <a:ext uri="{FF2B5EF4-FFF2-40B4-BE49-F238E27FC236}">
                <a16:creationId xmlns:a16="http://schemas.microsoft.com/office/drawing/2014/main" id="{41620310-1144-FB6E-67C6-CCD41672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1" name="Picture 158" descr="Yes">
            <a:extLst>
              <a:ext uri="{FF2B5EF4-FFF2-40B4-BE49-F238E27FC236}">
                <a16:creationId xmlns:a16="http://schemas.microsoft.com/office/drawing/2014/main" id="{11D774EA-4662-DCC3-20EB-CFC9B9599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2" name="Picture 159" descr="Yes">
            <a:extLst>
              <a:ext uri="{FF2B5EF4-FFF2-40B4-BE49-F238E27FC236}">
                <a16:creationId xmlns:a16="http://schemas.microsoft.com/office/drawing/2014/main" id="{4C893B4F-EFFE-F68E-6587-B9963AD63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3" name="Picture 160" descr="Yes">
            <a:extLst>
              <a:ext uri="{FF2B5EF4-FFF2-40B4-BE49-F238E27FC236}">
                <a16:creationId xmlns:a16="http://schemas.microsoft.com/office/drawing/2014/main" id="{176ED04A-FA78-0E8F-412A-BC3866C7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4" name="Picture 161" descr="Yes">
            <a:extLst>
              <a:ext uri="{FF2B5EF4-FFF2-40B4-BE49-F238E27FC236}">
                <a16:creationId xmlns:a16="http://schemas.microsoft.com/office/drawing/2014/main" id="{35C1AB4B-C7A4-A93A-19CB-786DB4600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162" descr="Yes">
            <a:extLst>
              <a:ext uri="{FF2B5EF4-FFF2-40B4-BE49-F238E27FC236}">
                <a16:creationId xmlns:a16="http://schemas.microsoft.com/office/drawing/2014/main" id="{62B40D87-0A63-2AED-C869-86F700302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6" name="Picture 163" descr="Yes">
            <a:extLst>
              <a:ext uri="{FF2B5EF4-FFF2-40B4-BE49-F238E27FC236}">
                <a16:creationId xmlns:a16="http://schemas.microsoft.com/office/drawing/2014/main" id="{7FE0178C-F2A3-4B6B-B8AC-CCA8B16C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7" name="Picture 164" descr="Yes">
            <a:extLst>
              <a:ext uri="{FF2B5EF4-FFF2-40B4-BE49-F238E27FC236}">
                <a16:creationId xmlns:a16="http://schemas.microsoft.com/office/drawing/2014/main" id="{36FA5FB1-8C56-BA9A-EF07-13EE91613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8" name="Picture 165" descr="Yes">
            <a:extLst>
              <a:ext uri="{FF2B5EF4-FFF2-40B4-BE49-F238E27FC236}">
                <a16:creationId xmlns:a16="http://schemas.microsoft.com/office/drawing/2014/main" id="{6DC8B5F5-063C-C6F4-28BE-7CA75DF07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9" name="Picture 166" descr="Yes">
            <a:extLst>
              <a:ext uri="{FF2B5EF4-FFF2-40B4-BE49-F238E27FC236}">
                <a16:creationId xmlns:a16="http://schemas.microsoft.com/office/drawing/2014/main" id="{643D0F8F-23A0-995B-F506-698FD49E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0" name="Picture 167" descr="Yes">
            <a:extLst>
              <a:ext uri="{FF2B5EF4-FFF2-40B4-BE49-F238E27FC236}">
                <a16:creationId xmlns:a16="http://schemas.microsoft.com/office/drawing/2014/main" id="{A23AF8AE-90BE-264E-D65F-5BF24D288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1" name="Picture 168" descr="Yes">
            <a:extLst>
              <a:ext uri="{FF2B5EF4-FFF2-40B4-BE49-F238E27FC236}">
                <a16:creationId xmlns:a16="http://schemas.microsoft.com/office/drawing/2014/main" id="{4210D30C-5BAE-7B58-F953-2FBD5FE4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Related Work</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Reed–Solomon code</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Rectangode</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lnSpcReduction="10000"/>
          </a:bodyPr>
          <a:lstStyle/>
          <a:p>
            <a:pPr>
              <a:lnSpc>
                <a:spcPct val="150000"/>
              </a:lnSpc>
            </a:pPr>
            <a:r>
              <a:rPr lang="en-US" altLang="zh-CN" b="1" dirty="0">
                <a:latin typeface="Arial" panose="020B0604020202020204" pitchFamily="34" charset="0"/>
                <a:cs typeface="Arial" panose="020B0604020202020204" pitchFamily="34" charset="0"/>
              </a:rPr>
              <a:t>Our work is inspired from the error correction code in Cover’s textbook. </a:t>
            </a:r>
          </a:p>
          <a:p>
            <a:pPr>
              <a:lnSpc>
                <a:spcPct val="150000"/>
              </a:lnSpc>
            </a:pPr>
            <a:r>
              <a:rPr lang="en-US" altLang="zh-CN" dirty="0">
                <a:latin typeface="Arial" panose="020B0604020202020204" pitchFamily="34" charset="0"/>
                <a:cs typeface="Arial" panose="020B0604020202020204" pitchFamily="34" charset="0"/>
              </a:rPr>
              <a:t>QR-code used in our daily life is an error correction code as well.</a:t>
            </a:r>
          </a:p>
          <a:p>
            <a:pPr>
              <a:lnSpc>
                <a:spcPct val="150000"/>
              </a:lnSpc>
            </a:pPr>
            <a:r>
              <a:rPr lang="en-US" altLang="zh-CN" dirty="0">
                <a:latin typeface="Arial" panose="020B0604020202020204" pitchFamily="34" charset="0"/>
                <a:cs typeface="Arial" panose="020B0604020202020204" pitchFamily="34" charset="0"/>
              </a:rPr>
              <a:t>QR codes consist of black squares arranged on a white background, with data encoded in the pattern of these squares. It holds the ability of error correction by using Reed–Solomon error correction.</a:t>
            </a:r>
          </a:p>
          <a:p>
            <a:pPr>
              <a:lnSpc>
                <a:spcPct val="150000"/>
              </a:lnSpc>
            </a:pPr>
            <a:r>
              <a:rPr lang="en-US" altLang="zh-CN" dirty="0">
                <a:latin typeface="Arial" panose="020B0604020202020204" pitchFamily="34" charset="0"/>
                <a:cs typeface="Arial" panose="020B0604020202020204" pitchFamily="34" charset="0"/>
              </a:rPr>
              <a:t>But can QR-code become rectangle?</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Introduction</a:t>
            </a:r>
            <a:endParaRPr lang="zh-CN" altLang="en-US" dirty="0"/>
          </a:p>
        </p:txBody>
      </p:sp>
      <p:pic>
        <p:nvPicPr>
          <p:cNvPr id="2" name="图片 1">
            <a:extLst>
              <a:ext uri="{FF2B5EF4-FFF2-40B4-BE49-F238E27FC236}">
                <a16:creationId xmlns:a16="http://schemas.microsoft.com/office/drawing/2014/main" id="{53BE967E-4384-D0E4-9A3E-CE2C74560E8C}"/>
              </a:ext>
            </a:extLst>
          </p:cNvPr>
          <p:cNvPicPr>
            <a:picLocks noChangeAspect="1"/>
          </p:cNvPicPr>
          <p:nvPr/>
        </p:nvPicPr>
        <p:blipFill>
          <a:blip r:embed="rId2"/>
          <a:stretch>
            <a:fillRect/>
          </a:stretch>
        </p:blipFill>
        <p:spPr>
          <a:xfrm>
            <a:off x="5881815" y="1458098"/>
            <a:ext cx="3385751" cy="3385751"/>
          </a:xfrm>
          <a:prstGeom prst="rect">
            <a:avLst/>
          </a:prstGeom>
        </p:spPr>
      </p:pic>
      <p:pic>
        <p:nvPicPr>
          <p:cNvPr id="10" name="图片 9">
            <a:extLst>
              <a:ext uri="{FF2B5EF4-FFF2-40B4-BE49-F238E27FC236}">
                <a16:creationId xmlns:a16="http://schemas.microsoft.com/office/drawing/2014/main" id="{154C4DBA-2CCA-E848-E8F0-B0E6E39BBF7B}"/>
              </a:ext>
            </a:extLst>
          </p:cNvPr>
          <p:cNvPicPr>
            <a:picLocks noChangeAspect="1"/>
          </p:cNvPicPr>
          <p:nvPr/>
        </p:nvPicPr>
        <p:blipFill>
          <a:blip r:embed="rId3"/>
          <a:stretch>
            <a:fillRect/>
          </a:stretch>
        </p:blipFill>
        <p:spPr>
          <a:xfrm rot="5400000" flipV="1">
            <a:off x="6688493" y="4451830"/>
            <a:ext cx="1744346" cy="2611046"/>
          </a:xfrm>
          <a:prstGeom prst="rect">
            <a:avLst/>
          </a:prstGeom>
        </p:spPr>
      </p:pic>
      <p:sp>
        <p:nvSpPr>
          <p:cNvPr id="16" name="Oval 146">
            <a:extLst>
              <a:ext uri="{FF2B5EF4-FFF2-40B4-BE49-F238E27FC236}">
                <a16:creationId xmlns:a16="http://schemas.microsoft.com/office/drawing/2014/main" id="{16EA3E78-8E69-172D-1C29-3F7317D06C73}"/>
              </a:ext>
            </a:extLst>
          </p:cNvPr>
          <p:cNvSpPr>
            <a:spLocks noChangeArrowheads="1"/>
          </p:cNvSpPr>
          <p:nvPr/>
        </p:nvSpPr>
        <p:spPr bwMode="auto">
          <a:xfrm>
            <a:off x="5546947" y="1687043"/>
            <a:ext cx="560388"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47">
            <a:extLst>
              <a:ext uri="{FF2B5EF4-FFF2-40B4-BE49-F238E27FC236}">
                <a16:creationId xmlns:a16="http://schemas.microsoft.com/office/drawing/2014/main" id="{E63142EC-ED31-8D85-3FAA-05A241B4CFE8}"/>
              </a:ext>
            </a:extLst>
          </p:cNvPr>
          <p:cNvSpPr>
            <a:spLocks noChangeArrowheads="1"/>
          </p:cNvSpPr>
          <p:nvPr/>
        </p:nvSpPr>
        <p:spPr bwMode="auto">
          <a:xfrm>
            <a:off x="5683472" y="1833093"/>
            <a:ext cx="88900"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48">
            <a:extLst>
              <a:ext uri="{FF2B5EF4-FFF2-40B4-BE49-F238E27FC236}">
                <a16:creationId xmlns:a16="http://schemas.microsoft.com/office/drawing/2014/main" id="{E4588684-8473-BA45-8B81-93EDFD91518F}"/>
              </a:ext>
            </a:extLst>
          </p:cNvPr>
          <p:cNvSpPr>
            <a:spLocks noChangeArrowheads="1"/>
          </p:cNvSpPr>
          <p:nvPr/>
        </p:nvSpPr>
        <p:spPr bwMode="auto">
          <a:xfrm>
            <a:off x="5885084" y="1833093"/>
            <a:ext cx="85725"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9">
            <a:extLst>
              <a:ext uri="{FF2B5EF4-FFF2-40B4-BE49-F238E27FC236}">
                <a16:creationId xmlns:a16="http://schemas.microsoft.com/office/drawing/2014/main" id="{69648D22-31AA-4DEE-DF05-044122934CE9}"/>
              </a:ext>
            </a:extLst>
          </p:cNvPr>
          <p:cNvSpPr>
            <a:spLocks/>
          </p:cNvSpPr>
          <p:nvPr/>
        </p:nvSpPr>
        <p:spPr bwMode="auto">
          <a:xfrm>
            <a:off x="5696172" y="2064868"/>
            <a:ext cx="261938" cy="69850"/>
          </a:xfrm>
          <a:custGeom>
            <a:avLst/>
            <a:gdLst>
              <a:gd name="T0" fmla="*/ 90 w 90"/>
              <a:gd name="T1" fmla="*/ 24 h 24"/>
              <a:gd name="T2" fmla="*/ 46 w 90"/>
              <a:gd name="T3" fmla="*/ 0 h 24"/>
              <a:gd name="T4" fmla="*/ 0 w 90"/>
              <a:gd name="T5" fmla="*/ 24 h 24"/>
            </a:gdLst>
            <a:ahLst/>
            <a:cxnLst>
              <a:cxn ang="0">
                <a:pos x="T0" y="T1"/>
              </a:cxn>
              <a:cxn ang="0">
                <a:pos x="T2" y="T3"/>
              </a:cxn>
              <a:cxn ang="0">
                <a:pos x="T4" y="T5"/>
              </a:cxn>
            </a:cxnLst>
            <a:rect l="0" t="0" r="r" b="b"/>
            <a:pathLst>
              <a:path w="90" h="24">
                <a:moveTo>
                  <a:pt x="90" y="24"/>
                </a:moveTo>
                <a:cubicBezTo>
                  <a:pt x="81" y="9"/>
                  <a:pt x="64" y="0"/>
                  <a:pt x="46" y="0"/>
                </a:cubicBezTo>
                <a:cubicBezTo>
                  <a:pt x="27" y="0"/>
                  <a:pt x="10" y="10"/>
                  <a:pt x="0" y="24"/>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0">
            <a:extLst>
              <a:ext uri="{FF2B5EF4-FFF2-40B4-BE49-F238E27FC236}">
                <a16:creationId xmlns:a16="http://schemas.microsoft.com/office/drawing/2014/main" id="{38ED0B4A-341C-FEAB-F4E6-70CC47E6F502}"/>
              </a:ext>
            </a:extLst>
          </p:cNvPr>
          <p:cNvSpPr>
            <a:spLocks/>
          </p:cNvSpPr>
          <p:nvPr/>
        </p:nvSpPr>
        <p:spPr bwMode="auto">
          <a:xfrm>
            <a:off x="5713634" y="1775943"/>
            <a:ext cx="60325" cy="49213"/>
          </a:xfrm>
          <a:custGeom>
            <a:avLst/>
            <a:gdLst>
              <a:gd name="T0" fmla="*/ 0 w 21"/>
              <a:gd name="T1" fmla="*/ 0 h 17"/>
              <a:gd name="T2" fmla="*/ 21 w 21"/>
              <a:gd name="T3" fmla="*/ 17 h 17"/>
            </a:gdLst>
            <a:ahLst/>
            <a:cxnLst>
              <a:cxn ang="0">
                <a:pos x="T0" y="T1"/>
              </a:cxn>
              <a:cxn ang="0">
                <a:pos x="T2" y="T3"/>
              </a:cxn>
            </a:cxnLst>
            <a:rect l="0" t="0" r="r" b="b"/>
            <a:pathLst>
              <a:path w="21" h="17">
                <a:moveTo>
                  <a:pt x="0" y="0"/>
                </a:moveTo>
                <a:cubicBezTo>
                  <a:pt x="0" y="0"/>
                  <a:pt x="14" y="3"/>
                  <a:pt x="21"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1">
            <a:extLst>
              <a:ext uri="{FF2B5EF4-FFF2-40B4-BE49-F238E27FC236}">
                <a16:creationId xmlns:a16="http://schemas.microsoft.com/office/drawing/2014/main" id="{56E93ECE-0EF9-B747-3DD2-8272E91E554A}"/>
              </a:ext>
            </a:extLst>
          </p:cNvPr>
          <p:cNvSpPr>
            <a:spLocks/>
          </p:cNvSpPr>
          <p:nvPr/>
        </p:nvSpPr>
        <p:spPr bwMode="auto">
          <a:xfrm>
            <a:off x="5870797" y="1775943"/>
            <a:ext cx="61913" cy="49213"/>
          </a:xfrm>
          <a:custGeom>
            <a:avLst/>
            <a:gdLst>
              <a:gd name="T0" fmla="*/ 21 w 21"/>
              <a:gd name="T1" fmla="*/ 0 h 17"/>
              <a:gd name="T2" fmla="*/ 0 w 21"/>
              <a:gd name="T3" fmla="*/ 17 h 17"/>
            </a:gdLst>
            <a:ahLst/>
            <a:cxnLst>
              <a:cxn ang="0">
                <a:pos x="T0" y="T1"/>
              </a:cxn>
              <a:cxn ang="0">
                <a:pos x="T2" y="T3"/>
              </a:cxn>
            </a:cxnLst>
            <a:rect l="0" t="0" r="r" b="b"/>
            <a:pathLst>
              <a:path w="21" h="17">
                <a:moveTo>
                  <a:pt x="21" y="0"/>
                </a:moveTo>
                <a:cubicBezTo>
                  <a:pt x="21" y="0"/>
                  <a:pt x="7" y="3"/>
                  <a:pt x="0"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26">
            <a:extLst>
              <a:ext uri="{FF2B5EF4-FFF2-40B4-BE49-F238E27FC236}">
                <a16:creationId xmlns:a16="http://schemas.microsoft.com/office/drawing/2014/main" id="{B3A6E784-C173-160E-9366-39ECE8591A9A}"/>
              </a:ext>
            </a:extLst>
          </p:cNvPr>
          <p:cNvSpPr>
            <a:spLocks noChangeArrowheads="1"/>
          </p:cNvSpPr>
          <p:nvPr/>
        </p:nvSpPr>
        <p:spPr bwMode="auto">
          <a:xfrm>
            <a:off x="5545359" y="5941235"/>
            <a:ext cx="561975"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27">
            <a:extLst>
              <a:ext uri="{FF2B5EF4-FFF2-40B4-BE49-F238E27FC236}">
                <a16:creationId xmlns:a16="http://schemas.microsoft.com/office/drawing/2014/main" id="{77A65D17-A510-98B1-C818-F3DF56CD02A7}"/>
              </a:ext>
            </a:extLst>
          </p:cNvPr>
          <p:cNvSpPr>
            <a:spLocks noChangeArrowheads="1"/>
          </p:cNvSpPr>
          <p:nvPr/>
        </p:nvSpPr>
        <p:spPr bwMode="auto">
          <a:xfrm>
            <a:off x="5683472" y="6087285"/>
            <a:ext cx="87313"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28">
            <a:extLst>
              <a:ext uri="{FF2B5EF4-FFF2-40B4-BE49-F238E27FC236}">
                <a16:creationId xmlns:a16="http://schemas.microsoft.com/office/drawing/2014/main" id="{4D8532AF-CC09-57A4-0A1C-53EF696BFB3E}"/>
              </a:ext>
            </a:extLst>
          </p:cNvPr>
          <p:cNvSpPr>
            <a:spLocks noChangeArrowheads="1"/>
          </p:cNvSpPr>
          <p:nvPr/>
        </p:nvSpPr>
        <p:spPr bwMode="auto">
          <a:xfrm>
            <a:off x="5885084" y="6087285"/>
            <a:ext cx="84138"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9">
            <a:extLst>
              <a:ext uri="{FF2B5EF4-FFF2-40B4-BE49-F238E27FC236}">
                <a16:creationId xmlns:a16="http://schemas.microsoft.com/office/drawing/2014/main" id="{ED9B1798-B287-6C4A-F3A9-1551B1B9B366}"/>
              </a:ext>
            </a:extLst>
          </p:cNvPr>
          <p:cNvSpPr>
            <a:spLocks/>
          </p:cNvSpPr>
          <p:nvPr/>
        </p:nvSpPr>
        <p:spPr bwMode="auto">
          <a:xfrm>
            <a:off x="5694584" y="6315885"/>
            <a:ext cx="263525" cy="73025"/>
          </a:xfrm>
          <a:custGeom>
            <a:avLst/>
            <a:gdLst>
              <a:gd name="T0" fmla="*/ 90 w 90"/>
              <a:gd name="T1" fmla="*/ 1 h 25"/>
              <a:gd name="T2" fmla="*/ 45 w 90"/>
              <a:gd name="T3" fmla="*/ 25 h 25"/>
              <a:gd name="T4" fmla="*/ 0 w 90"/>
              <a:gd name="T5" fmla="*/ 0 h 25"/>
            </a:gdLst>
            <a:ahLst/>
            <a:cxnLst>
              <a:cxn ang="0">
                <a:pos x="T0" y="T1"/>
              </a:cxn>
              <a:cxn ang="0">
                <a:pos x="T2" y="T3"/>
              </a:cxn>
              <a:cxn ang="0">
                <a:pos x="T4" y="T5"/>
              </a:cxn>
            </a:cxnLst>
            <a:rect l="0" t="0" r="r" b="b"/>
            <a:pathLst>
              <a:path w="90" h="25">
                <a:moveTo>
                  <a:pt x="90" y="1"/>
                </a:moveTo>
                <a:cubicBezTo>
                  <a:pt x="81" y="15"/>
                  <a:pt x="64" y="25"/>
                  <a:pt x="45" y="25"/>
                </a:cubicBezTo>
                <a:cubicBezTo>
                  <a:pt x="27" y="25"/>
                  <a:pt x="10" y="15"/>
                  <a:pt x="0" y="0"/>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A2A0AFA-17DD-4687-03C7-BF81D66D23F3}"/>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892301BC-D411-820B-833B-3A7909795FD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9889005D-CD89-CB80-D554-218669224DF9}"/>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0432FBCF-A233-8E9B-9077-2C964CBC1A82}"/>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C4555759-78FA-332F-4838-8DDA5079FF21}"/>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b="1" dirty="0">
                <a:latin typeface="Arial" panose="020B0604020202020204" pitchFamily="34" charset="0"/>
                <a:cs typeface="Arial" panose="020B0604020202020204" pitchFamily="34" charset="0"/>
              </a:rPr>
              <a:t>Hamming Code: An easy example</a:t>
            </a:r>
          </a:p>
          <a:p>
            <a:pPr lvl="1"/>
            <a:r>
              <a:rPr lang="en-US" altLang="zh-CN" dirty="0">
                <a:latin typeface="Arial" panose="020B0604020202020204" pitchFamily="34" charset="0"/>
                <a:cs typeface="Arial" panose="020B0604020202020204" pitchFamily="34" charset="0"/>
              </a:rPr>
              <a:t>A set of data bits is encoded along with additional parity bits.</a:t>
            </a:r>
          </a:p>
          <a:p>
            <a:pPr lvl="1"/>
            <a:r>
              <a:rPr lang="en-US" altLang="zh-CN" dirty="0">
                <a:latin typeface="Arial" panose="020B0604020202020204" pitchFamily="34" charset="0"/>
                <a:cs typeface="Arial" panose="020B0604020202020204" pitchFamily="34" charset="0"/>
              </a:rPr>
              <a:t>If the data contains an odd number of 1s, set the parity bit to 1; otherwise, if the data contains an even number of 1s, set the parity bit to 0.</a:t>
            </a:r>
          </a:p>
          <a:p>
            <a:pPr lvl="1"/>
            <a:r>
              <a:rPr lang="en-US" altLang="zh-CN" dirty="0">
                <a:latin typeface="Arial" panose="020B0604020202020204" pitchFamily="34" charset="0"/>
                <a:cs typeface="Arial" panose="020B0604020202020204" pitchFamily="34" charset="0"/>
              </a:rPr>
              <a:t>Only odd-numbered bit changes can be detected. Cannot correct errors.</a:t>
            </a:r>
          </a:p>
          <a:p>
            <a:r>
              <a:rPr lang="en-US" altLang="zh-CN" b="1" dirty="0">
                <a:latin typeface="Arial" panose="020B0604020202020204" pitchFamily="34" charset="0"/>
                <a:cs typeface="Arial" panose="020B0604020202020204" pitchFamily="34" charset="0"/>
              </a:rPr>
              <a:t>Hamming Code: Single Error Correcting</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1067" name="Picture 43" descr="Yes">
            <a:extLst>
              <a:ext uri="{FF2B5EF4-FFF2-40B4-BE49-F238E27FC236}">
                <a16:creationId xmlns:a16="http://schemas.microsoft.com/office/drawing/2014/main" id="{79A1219B-0D9E-C06A-F017-52D0609A3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Yes">
            <a:extLst>
              <a:ext uri="{FF2B5EF4-FFF2-40B4-BE49-F238E27FC236}">
                <a16:creationId xmlns:a16="http://schemas.microsoft.com/office/drawing/2014/main" id="{47E6FE0A-A441-3AAB-17FE-9ED137319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Yes">
            <a:extLst>
              <a:ext uri="{FF2B5EF4-FFF2-40B4-BE49-F238E27FC236}">
                <a16:creationId xmlns:a16="http://schemas.microsoft.com/office/drawing/2014/main" id="{096BFDFD-56D3-ECF8-7A46-533BDF950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Yes">
            <a:extLst>
              <a:ext uri="{FF2B5EF4-FFF2-40B4-BE49-F238E27FC236}">
                <a16:creationId xmlns:a16="http://schemas.microsoft.com/office/drawing/2014/main" id="{E43596F8-7559-8690-AE7B-8756F2656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Yes">
            <a:extLst>
              <a:ext uri="{FF2B5EF4-FFF2-40B4-BE49-F238E27FC236}">
                <a16:creationId xmlns:a16="http://schemas.microsoft.com/office/drawing/2014/main" id="{C9D1CAEE-B6D7-96FF-C038-398C88993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Yes">
            <a:extLst>
              <a:ext uri="{FF2B5EF4-FFF2-40B4-BE49-F238E27FC236}">
                <a16:creationId xmlns:a16="http://schemas.microsoft.com/office/drawing/2014/main" id="{C460AF51-EEDC-89A8-8DEF-E8609F5C0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Yes">
            <a:extLst>
              <a:ext uri="{FF2B5EF4-FFF2-40B4-BE49-F238E27FC236}">
                <a16:creationId xmlns:a16="http://schemas.microsoft.com/office/drawing/2014/main" id="{1A050259-DD82-5902-0738-AA8DC9B77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Yes">
            <a:extLst>
              <a:ext uri="{FF2B5EF4-FFF2-40B4-BE49-F238E27FC236}">
                <a16:creationId xmlns:a16="http://schemas.microsoft.com/office/drawing/2014/main" id="{3C27CBCB-B8A0-D037-B5C3-9E1BB077F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Yes">
            <a:extLst>
              <a:ext uri="{FF2B5EF4-FFF2-40B4-BE49-F238E27FC236}">
                <a16:creationId xmlns:a16="http://schemas.microsoft.com/office/drawing/2014/main" id="{32E406F4-9590-3818-70EB-74BBE12A0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Yes">
            <a:extLst>
              <a:ext uri="{FF2B5EF4-FFF2-40B4-BE49-F238E27FC236}">
                <a16:creationId xmlns:a16="http://schemas.microsoft.com/office/drawing/2014/main" id="{894C5AB4-DA13-BB97-F2E9-4AE2A2968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Yes">
            <a:extLst>
              <a:ext uri="{FF2B5EF4-FFF2-40B4-BE49-F238E27FC236}">
                <a16:creationId xmlns:a16="http://schemas.microsoft.com/office/drawing/2014/main" id="{1CF94F99-4D0B-CC00-EF9F-B6341E3E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Yes">
            <a:extLst>
              <a:ext uri="{FF2B5EF4-FFF2-40B4-BE49-F238E27FC236}">
                <a16:creationId xmlns:a16="http://schemas.microsoft.com/office/drawing/2014/main" id="{A06DC5AE-3A4A-A2F5-28FB-D5BDFC5AB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Yes">
            <a:extLst>
              <a:ext uri="{FF2B5EF4-FFF2-40B4-BE49-F238E27FC236}">
                <a16:creationId xmlns:a16="http://schemas.microsoft.com/office/drawing/2014/main" id="{F7133C82-5561-064B-5A04-AB2CD543B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Yes">
            <a:extLst>
              <a:ext uri="{FF2B5EF4-FFF2-40B4-BE49-F238E27FC236}">
                <a16:creationId xmlns:a16="http://schemas.microsoft.com/office/drawing/2014/main" id="{CA58DE1E-9983-EDFA-7C1C-552CFDC86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Yes">
            <a:extLst>
              <a:ext uri="{FF2B5EF4-FFF2-40B4-BE49-F238E27FC236}">
                <a16:creationId xmlns:a16="http://schemas.microsoft.com/office/drawing/2014/main" id="{829E7696-0495-9368-09A8-8A704E034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Yes">
            <a:extLst>
              <a:ext uri="{FF2B5EF4-FFF2-40B4-BE49-F238E27FC236}">
                <a16:creationId xmlns:a16="http://schemas.microsoft.com/office/drawing/2014/main" id="{471CCE60-98DD-A2D8-EF71-34A7414DC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Yes">
            <a:extLst>
              <a:ext uri="{FF2B5EF4-FFF2-40B4-BE49-F238E27FC236}">
                <a16:creationId xmlns:a16="http://schemas.microsoft.com/office/drawing/2014/main" id="{EEC9EF52-4720-21D0-0958-1969B53B1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Yes">
            <a:extLst>
              <a:ext uri="{FF2B5EF4-FFF2-40B4-BE49-F238E27FC236}">
                <a16:creationId xmlns:a16="http://schemas.microsoft.com/office/drawing/2014/main" id="{C1A0506C-2C7F-6EBE-7970-EF13F6663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Yes">
            <a:extLst>
              <a:ext uri="{FF2B5EF4-FFF2-40B4-BE49-F238E27FC236}">
                <a16:creationId xmlns:a16="http://schemas.microsoft.com/office/drawing/2014/main" id="{99914864-EC93-55C3-716E-E72DD9F60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Yes">
            <a:extLst>
              <a:ext uri="{FF2B5EF4-FFF2-40B4-BE49-F238E27FC236}">
                <a16:creationId xmlns:a16="http://schemas.microsoft.com/office/drawing/2014/main" id="{0FBA805C-0B14-4253-6DD6-77492EEB7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Yes">
            <a:extLst>
              <a:ext uri="{FF2B5EF4-FFF2-40B4-BE49-F238E27FC236}">
                <a16:creationId xmlns:a16="http://schemas.microsoft.com/office/drawing/2014/main" id="{2E668990-DB6D-1121-83E0-6C186AEDD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Yes">
            <a:extLst>
              <a:ext uri="{FF2B5EF4-FFF2-40B4-BE49-F238E27FC236}">
                <a16:creationId xmlns:a16="http://schemas.microsoft.com/office/drawing/2014/main" id="{DD43F82A-C422-CD6B-B940-B68FD0313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Yes">
            <a:extLst>
              <a:ext uri="{FF2B5EF4-FFF2-40B4-BE49-F238E27FC236}">
                <a16:creationId xmlns:a16="http://schemas.microsoft.com/office/drawing/2014/main" id="{32D45218-5A50-51AF-C8D3-B8C4ADD26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Yes">
            <a:extLst>
              <a:ext uri="{FF2B5EF4-FFF2-40B4-BE49-F238E27FC236}">
                <a16:creationId xmlns:a16="http://schemas.microsoft.com/office/drawing/2014/main" id="{5B1452EF-53B9-D6CB-4E0D-22ECF65B8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Yes">
            <a:extLst>
              <a:ext uri="{FF2B5EF4-FFF2-40B4-BE49-F238E27FC236}">
                <a16:creationId xmlns:a16="http://schemas.microsoft.com/office/drawing/2014/main" id="{73A9CF14-90EE-FAF8-DD16-BB89AF9EE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Yes">
            <a:extLst>
              <a:ext uri="{FF2B5EF4-FFF2-40B4-BE49-F238E27FC236}">
                <a16:creationId xmlns:a16="http://schemas.microsoft.com/office/drawing/2014/main" id="{42A1C328-EB74-2836-8E9F-195768E2F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Yes">
            <a:extLst>
              <a:ext uri="{FF2B5EF4-FFF2-40B4-BE49-F238E27FC236}">
                <a16:creationId xmlns:a16="http://schemas.microsoft.com/office/drawing/2014/main" id="{BC7D35B6-B00A-CDC6-70C3-11370459C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Yes">
            <a:extLst>
              <a:ext uri="{FF2B5EF4-FFF2-40B4-BE49-F238E27FC236}">
                <a16:creationId xmlns:a16="http://schemas.microsoft.com/office/drawing/2014/main" id="{BCF2562F-90F5-4A30-A09B-B44194B4C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Yes">
            <a:extLst>
              <a:ext uri="{FF2B5EF4-FFF2-40B4-BE49-F238E27FC236}">
                <a16:creationId xmlns:a16="http://schemas.microsoft.com/office/drawing/2014/main" id="{42DBCF2D-B524-41A0-C467-1CBFF8430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Yes">
            <a:extLst>
              <a:ext uri="{FF2B5EF4-FFF2-40B4-BE49-F238E27FC236}">
                <a16:creationId xmlns:a16="http://schemas.microsoft.com/office/drawing/2014/main" id="{C3322B58-9D00-4179-DF48-F6E353EC3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Yes">
            <a:extLst>
              <a:ext uri="{FF2B5EF4-FFF2-40B4-BE49-F238E27FC236}">
                <a16:creationId xmlns:a16="http://schemas.microsoft.com/office/drawing/2014/main" id="{F3CED29A-14A4-0D9D-8C62-1392BBB7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Yes">
            <a:extLst>
              <a:ext uri="{FF2B5EF4-FFF2-40B4-BE49-F238E27FC236}">
                <a16:creationId xmlns:a16="http://schemas.microsoft.com/office/drawing/2014/main" id="{7A4CDC6C-6993-5546-B404-E5187DDCC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Yes">
            <a:extLst>
              <a:ext uri="{FF2B5EF4-FFF2-40B4-BE49-F238E27FC236}">
                <a16:creationId xmlns:a16="http://schemas.microsoft.com/office/drawing/2014/main" id="{62FF38F3-7439-C074-1144-6ED662DB9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Yes">
            <a:extLst>
              <a:ext uri="{FF2B5EF4-FFF2-40B4-BE49-F238E27FC236}">
                <a16:creationId xmlns:a16="http://schemas.microsoft.com/office/drawing/2014/main" id="{3C68C818-FFFE-0EAA-5661-194E8485D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77" descr="Yes">
            <a:extLst>
              <a:ext uri="{FF2B5EF4-FFF2-40B4-BE49-F238E27FC236}">
                <a16:creationId xmlns:a16="http://schemas.microsoft.com/office/drawing/2014/main" id="{257BB047-BD75-3160-F1B1-B1C134939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descr="Yes">
            <a:extLst>
              <a:ext uri="{FF2B5EF4-FFF2-40B4-BE49-F238E27FC236}">
                <a16:creationId xmlns:a16="http://schemas.microsoft.com/office/drawing/2014/main" id="{55BA122B-6377-CBA5-A5C4-AC105BA5F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Yes">
            <a:extLst>
              <a:ext uri="{FF2B5EF4-FFF2-40B4-BE49-F238E27FC236}">
                <a16:creationId xmlns:a16="http://schemas.microsoft.com/office/drawing/2014/main" id="{0A8097E8-9AD4-DD0A-A92D-7A0E15121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Yes">
            <a:extLst>
              <a:ext uri="{FF2B5EF4-FFF2-40B4-BE49-F238E27FC236}">
                <a16:creationId xmlns:a16="http://schemas.microsoft.com/office/drawing/2014/main" id="{1376573D-1AE6-2794-1244-63659806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Yes">
            <a:extLst>
              <a:ext uri="{FF2B5EF4-FFF2-40B4-BE49-F238E27FC236}">
                <a16:creationId xmlns:a16="http://schemas.microsoft.com/office/drawing/2014/main" id="{F549837C-BC28-FB87-F5FB-3D8E40CB0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Yes">
            <a:extLst>
              <a:ext uri="{FF2B5EF4-FFF2-40B4-BE49-F238E27FC236}">
                <a16:creationId xmlns:a16="http://schemas.microsoft.com/office/drawing/2014/main" id="{E5DAC2F3-2C73-FBE1-FF0C-C58909D89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Yes">
            <a:extLst>
              <a:ext uri="{FF2B5EF4-FFF2-40B4-BE49-F238E27FC236}">
                <a16:creationId xmlns:a16="http://schemas.microsoft.com/office/drawing/2014/main" id="{ECDDC1B8-89D5-64C8-4038-0AC658B9E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Yes">
            <a:extLst>
              <a:ext uri="{FF2B5EF4-FFF2-40B4-BE49-F238E27FC236}">
                <a16:creationId xmlns:a16="http://schemas.microsoft.com/office/drawing/2014/main" id="{3899DDDB-1B7D-447E-7C0F-AC78C525F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1" name="Picture 127" descr="Yes">
            <a:extLst>
              <a:ext uri="{FF2B5EF4-FFF2-40B4-BE49-F238E27FC236}">
                <a16:creationId xmlns:a16="http://schemas.microsoft.com/office/drawing/2014/main" id="{7D1E1E14-529D-153A-D78F-58752315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2" name="Picture 128" descr="Yes">
            <a:extLst>
              <a:ext uri="{FF2B5EF4-FFF2-40B4-BE49-F238E27FC236}">
                <a16:creationId xmlns:a16="http://schemas.microsoft.com/office/drawing/2014/main" id="{A260F007-4664-50B8-D870-863B4BAB0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3" name="Picture 129" descr="Yes">
            <a:extLst>
              <a:ext uri="{FF2B5EF4-FFF2-40B4-BE49-F238E27FC236}">
                <a16:creationId xmlns:a16="http://schemas.microsoft.com/office/drawing/2014/main" id="{3FE1D82F-2A6A-5A12-9A20-E49A24061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4" name="Picture 130" descr="Yes">
            <a:extLst>
              <a:ext uri="{FF2B5EF4-FFF2-40B4-BE49-F238E27FC236}">
                <a16:creationId xmlns:a16="http://schemas.microsoft.com/office/drawing/2014/main" id="{69E7F4AB-1824-B356-375C-9CD4BE515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5" name="Picture 131" descr="Yes">
            <a:extLst>
              <a:ext uri="{FF2B5EF4-FFF2-40B4-BE49-F238E27FC236}">
                <a16:creationId xmlns:a16="http://schemas.microsoft.com/office/drawing/2014/main" id="{E8EDE766-7BD4-70DD-5438-AEB375F46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6" name="Picture 132" descr="Yes">
            <a:extLst>
              <a:ext uri="{FF2B5EF4-FFF2-40B4-BE49-F238E27FC236}">
                <a16:creationId xmlns:a16="http://schemas.microsoft.com/office/drawing/2014/main" id="{4194C153-D70E-8C49-0D4D-9946CF876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7" name="Picture 133" descr="Yes">
            <a:extLst>
              <a:ext uri="{FF2B5EF4-FFF2-40B4-BE49-F238E27FC236}">
                <a16:creationId xmlns:a16="http://schemas.microsoft.com/office/drawing/2014/main" id="{9737D077-E546-C55F-0D67-FE3B89660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8" name="Picture 134" descr="Yes">
            <a:extLst>
              <a:ext uri="{FF2B5EF4-FFF2-40B4-BE49-F238E27FC236}">
                <a16:creationId xmlns:a16="http://schemas.microsoft.com/office/drawing/2014/main" id="{7DD36E6C-7600-88DE-A00C-49ED4AED2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9" name="Picture 135" descr="Yes">
            <a:extLst>
              <a:ext uri="{FF2B5EF4-FFF2-40B4-BE49-F238E27FC236}">
                <a16:creationId xmlns:a16="http://schemas.microsoft.com/office/drawing/2014/main" id="{768AAC40-DD22-F291-E653-E28F17AD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0" name="Picture 136" descr="Yes">
            <a:extLst>
              <a:ext uri="{FF2B5EF4-FFF2-40B4-BE49-F238E27FC236}">
                <a16:creationId xmlns:a16="http://schemas.microsoft.com/office/drawing/2014/main" id="{39107C4B-85DC-79D2-BB91-B3522192F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1" name="Picture 137" descr="Yes">
            <a:extLst>
              <a:ext uri="{FF2B5EF4-FFF2-40B4-BE49-F238E27FC236}">
                <a16:creationId xmlns:a16="http://schemas.microsoft.com/office/drawing/2014/main" id="{FF9FBDDC-ECEC-AA1B-4080-ADA274F97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2" name="Picture 138" descr="Yes">
            <a:extLst>
              <a:ext uri="{FF2B5EF4-FFF2-40B4-BE49-F238E27FC236}">
                <a16:creationId xmlns:a16="http://schemas.microsoft.com/office/drawing/2014/main" id="{2A2818D1-D9ED-98C4-25EC-4ABD8DAE2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3" name="Picture 139" descr="Yes">
            <a:extLst>
              <a:ext uri="{FF2B5EF4-FFF2-40B4-BE49-F238E27FC236}">
                <a16:creationId xmlns:a16="http://schemas.microsoft.com/office/drawing/2014/main" id="{EA1C161C-E888-AE5A-3B0E-6E5369AA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4" name="Picture 140" descr="Yes">
            <a:extLst>
              <a:ext uri="{FF2B5EF4-FFF2-40B4-BE49-F238E27FC236}">
                <a16:creationId xmlns:a16="http://schemas.microsoft.com/office/drawing/2014/main" id="{B9C8BA5B-F5E6-A8F9-C15C-A9B1236D9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Yes">
            <a:extLst>
              <a:ext uri="{FF2B5EF4-FFF2-40B4-BE49-F238E27FC236}">
                <a16:creationId xmlns:a16="http://schemas.microsoft.com/office/drawing/2014/main" id="{5F7E1478-E137-2DF1-B411-1063D932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6" name="Picture 142" descr="Yes">
            <a:extLst>
              <a:ext uri="{FF2B5EF4-FFF2-40B4-BE49-F238E27FC236}">
                <a16:creationId xmlns:a16="http://schemas.microsoft.com/office/drawing/2014/main" id="{D087759A-AC18-C43C-F663-425113F21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7" name="Picture 143" descr="Yes">
            <a:extLst>
              <a:ext uri="{FF2B5EF4-FFF2-40B4-BE49-F238E27FC236}">
                <a16:creationId xmlns:a16="http://schemas.microsoft.com/office/drawing/2014/main" id="{90A28570-1B78-82D5-E4BE-C1F81FFF6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8" name="Picture 144" descr="Yes">
            <a:extLst>
              <a:ext uri="{FF2B5EF4-FFF2-40B4-BE49-F238E27FC236}">
                <a16:creationId xmlns:a16="http://schemas.microsoft.com/office/drawing/2014/main" id="{BC0FFF75-983D-98E9-5DF9-35045C888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9" name="Picture 145" descr="Yes">
            <a:extLst>
              <a:ext uri="{FF2B5EF4-FFF2-40B4-BE49-F238E27FC236}">
                <a16:creationId xmlns:a16="http://schemas.microsoft.com/office/drawing/2014/main" id="{88E4AC40-BADC-E548-9445-08D79D4B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0" name="Picture 146" descr="Yes">
            <a:extLst>
              <a:ext uri="{FF2B5EF4-FFF2-40B4-BE49-F238E27FC236}">
                <a16:creationId xmlns:a16="http://schemas.microsoft.com/office/drawing/2014/main" id="{4045CA99-24F4-3290-E938-401C9D2B9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1" name="Picture 147" descr="Yes">
            <a:extLst>
              <a:ext uri="{FF2B5EF4-FFF2-40B4-BE49-F238E27FC236}">
                <a16:creationId xmlns:a16="http://schemas.microsoft.com/office/drawing/2014/main" id="{8C10FCA3-E0DA-D999-2331-B6FEF1CB3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2" name="Picture 148" descr="Yes">
            <a:extLst>
              <a:ext uri="{FF2B5EF4-FFF2-40B4-BE49-F238E27FC236}">
                <a16:creationId xmlns:a16="http://schemas.microsoft.com/office/drawing/2014/main" id="{0DC8CE9C-25D8-A1E4-9B00-EC861EAC3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3" name="Picture 149" descr="Yes">
            <a:extLst>
              <a:ext uri="{FF2B5EF4-FFF2-40B4-BE49-F238E27FC236}">
                <a16:creationId xmlns:a16="http://schemas.microsoft.com/office/drawing/2014/main" id="{9F03528B-3EB9-3B1F-961F-0FDF9F381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4" name="Picture 150" descr="Yes">
            <a:extLst>
              <a:ext uri="{FF2B5EF4-FFF2-40B4-BE49-F238E27FC236}">
                <a16:creationId xmlns:a16="http://schemas.microsoft.com/office/drawing/2014/main" id="{4D696D40-1704-971F-C25A-AF14D4A3E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5" name="Picture 151" descr="Yes">
            <a:extLst>
              <a:ext uri="{FF2B5EF4-FFF2-40B4-BE49-F238E27FC236}">
                <a16:creationId xmlns:a16="http://schemas.microsoft.com/office/drawing/2014/main" id="{94CA704C-4072-3ED8-CBBA-2FFCD3AFD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6" name="Picture 152" descr="Yes">
            <a:extLst>
              <a:ext uri="{FF2B5EF4-FFF2-40B4-BE49-F238E27FC236}">
                <a16:creationId xmlns:a16="http://schemas.microsoft.com/office/drawing/2014/main" id="{8380992A-1507-D2EA-C862-6BD9709BA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7" name="Picture 153" descr="Yes">
            <a:extLst>
              <a:ext uri="{FF2B5EF4-FFF2-40B4-BE49-F238E27FC236}">
                <a16:creationId xmlns:a16="http://schemas.microsoft.com/office/drawing/2014/main" id="{63180F92-A3BD-0F71-DD8C-BD28FAF0E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8" name="Picture 154" descr="Yes">
            <a:extLst>
              <a:ext uri="{FF2B5EF4-FFF2-40B4-BE49-F238E27FC236}">
                <a16:creationId xmlns:a16="http://schemas.microsoft.com/office/drawing/2014/main" id="{37B08A51-4B3C-31A8-68B0-3A308A008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9" name="Picture 155" descr="Yes">
            <a:extLst>
              <a:ext uri="{FF2B5EF4-FFF2-40B4-BE49-F238E27FC236}">
                <a16:creationId xmlns:a16="http://schemas.microsoft.com/office/drawing/2014/main" id="{A11EE126-E21D-AE1B-9405-3D6B409D6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0" name="Picture 156" descr="Yes">
            <a:extLst>
              <a:ext uri="{FF2B5EF4-FFF2-40B4-BE49-F238E27FC236}">
                <a16:creationId xmlns:a16="http://schemas.microsoft.com/office/drawing/2014/main" id="{AA72ECF2-5F82-CDC8-2CBD-CFE4AD8F8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1" name="Picture 157" descr="Yes">
            <a:extLst>
              <a:ext uri="{FF2B5EF4-FFF2-40B4-BE49-F238E27FC236}">
                <a16:creationId xmlns:a16="http://schemas.microsoft.com/office/drawing/2014/main" id="{D37B4E07-14AB-694E-430E-45B1BA332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2" name="Picture 158" descr="Yes">
            <a:extLst>
              <a:ext uri="{FF2B5EF4-FFF2-40B4-BE49-F238E27FC236}">
                <a16:creationId xmlns:a16="http://schemas.microsoft.com/office/drawing/2014/main" id="{709DF1BD-7DF5-7E09-C1A3-8393583D8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3" name="Picture 159" descr="Yes">
            <a:extLst>
              <a:ext uri="{FF2B5EF4-FFF2-40B4-BE49-F238E27FC236}">
                <a16:creationId xmlns:a16="http://schemas.microsoft.com/office/drawing/2014/main" id="{0D0BEAD1-E82E-CDE5-1823-186A771E5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4" name="Picture 160" descr="Yes">
            <a:extLst>
              <a:ext uri="{FF2B5EF4-FFF2-40B4-BE49-F238E27FC236}">
                <a16:creationId xmlns:a16="http://schemas.microsoft.com/office/drawing/2014/main" id="{F5973544-8F65-0103-5462-7ECD0DE53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5" name="Picture 161" descr="Yes">
            <a:extLst>
              <a:ext uri="{FF2B5EF4-FFF2-40B4-BE49-F238E27FC236}">
                <a16:creationId xmlns:a16="http://schemas.microsoft.com/office/drawing/2014/main" id="{9923CFCB-0AF7-E2C1-7D12-208EACFE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6" name="Picture 162" descr="Yes">
            <a:extLst>
              <a:ext uri="{FF2B5EF4-FFF2-40B4-BE49-F238E27FC236}">
                <a16:creationId xmlns:a16="http://schemas.microsoft.com/office/drawing/2014/main" id="{C95DC0D2-8921-8132-CBF1-B58AAA728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7" name="Picture 163" descr="Yes">
            <a:extLst>
              <a:ext uri="{FF2B5EF4-FFF2-40B4-BE49-F238E27FC236}">
                <a16:creationId xmlns:a16="http://schemas.microsoft.com/office/drawing/2014/main" id="{A9750E29-D0AF-8CFD-4199-1C0F96FA9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8" name="Picture 164" descr="Yes">
            <a:extLst>
              <a:ext uri="{FF2B5EF4-FFF2-40B4-BE49-F238E27FC236}">
                <a16:creationId xmlns:a16="http://schemas.microsoft.com/office/drawing/2014/main" id="{6BDD395A-3AE6-47EF-C219-744A9D205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9" name="Picture 165" descr="Yes">
            <a:extLst>
              <a:ext uri="{FF2B5EF4-FFF2-40B4-BE49-F238E27FC236}">
                <a16:creationId xmlns:a16="http://schemas.microsoft.com/office/drawing/2014/main" id="{CC54D03B-E3D8-EE70-87B8-A21BC3BCD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0" name="Picture 166" descr="Yes">
            <a:extLst>
              <a:ext uri="{FF2B5EF4-FFF2-40B4-BE49-F238E27FC236}">
                <a16:creationId xmlns:a16="http://schemas.microsoft.com/office/drawing/2014/main" id="{56FA6B53-30B9-92D6-2531-CFD4C6126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1" name="Picture 167" descr="Yes">
            <a:extLst>
              <a:ext uri="{FF2B5EF4-FFF2-40B4-BE49-F238E27FC236}">
                <a16:creationId xmlns:a16="http://schemas.microsoft.com/office/drawing/2014/main" id="{7E52F812-ABED-CEB7-51C2-4D1BE615B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2" name="Picture 168" descr="Yes">
            <a:extLst>
              <a:ext uri="{FF2B5EF4-FFF2-40B4-BE49-F238E27FC236}">
                <a16:creationId xmlns:a16="http://schemas.microsoft.com/office/drawing/2014/main" id="{3F87F19F-4217-D77D-3FC1-A5AC91B4B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6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sz="1400" dirty="0">
                <a:latin typeface="Arial" panose="020B0604020202020204" pitchFamily="34" charset="0"/>
                <a:cs typeface="Arial" panose="020B0604020202020204" pitchFamily="34" charset="0"/>
              </a:rPr>
              <a:t>Starting from 1, label the data bits with sequential numbers from left to right: 1, 2, 3, 4, 5...</a:t>
            </a:r>
          </a:p>
          <a:p>
            <a:pPr lvl="1"/>
            <a:r>
              <a:rPr lang="en-US" altLang="zh-CN" sz="1400" dirty="0">
                <a:latin typeface="Arial" panose="020B0604020202020204" pitchFamily="34" charset="0"/>
                <a:cs typeface="Arial" panose="020B0604020202020204" pitchFamily="34" charset="0"/>
              </a:rPr>
              <a:t>Convert the positional numbers of these data bits into binary: 1, 10, 11, 100, 101, and so on.</a:t>
            </a:r>
          </a:p>
          <a:p>
            <a:pPr lvl="1"/>
            <a:r>
              <a:rPr lang="en-US" altLang="zh-CN" sz="1400" dirty="0">
                <a:latin typeface="Arial" panose="020B0604020202020204" pitchFamily="34" charset="0"/>
                <a:cs typeface="Arial" panose="020B0604020202020204" pitchFamily="34" charset="0"/>
              </a:rPr>
              <a:t>The positions of the data bits that are powers of two (numbers 1, 2, 4, 8, etc., meaning their binary representation has only one 1) are the parity bits.</a:t>
            </a:r>
          </a:p>
          <a:p>
            <a:pPr lvl="1"/>
            <a:r>
              <a:rPr lang="en-US" altLang="zh-CN" sz="1400" dirty="0">
                <a:latin typeface="Arial" panose="020B0604020202020204" pitchFamily="34" charset="0"/>
                <a:cs typeface="Arial" panose="020B0604020202020204" pitchFamily="34" charset="0"/>
              </a:rPr>
              <a:t>All other positions of data bits (the binary representation of their positional numbers has at least two 1s) are the new data bits.</a:t>
            </a:r>
          </a:p>
          <a:p>
            <a:pPr lvl="1"/>
            <a:r>
              <a:rPr lang="en-US" altLang="zh-CN" sz="1400" dirty="0">
                <a:latin typeface="Arial" panose="020B0604020202020204" pitchFamily="34" charset="0"/>
                <a:cs typeface="Arial" panose="020B0604020202020204" pitchFamily="34" charset="0"/>
              </a:rPr>
              <a:t>Each data bit is included in specific two or more parity bits.</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dirty="0">
                <a:latin typeface="Arial" panose="020B0604020202020204" pitchFamily="34" charset="0"/>
                <a:cs typeface="Arial" panose="020B0604020202020204" pitchFamily="34" charset="0"/>
              </a:rPr>
              <a:t>To check for an error in a specific bit, we need to check all the parity bits that include that bit. </a:t>
            </a:r>
          </a:p>
          <a:p>
            <a:pPr lvl="1"/>
            <a:r>
              <a:rPr lang="en-US" altLang="zh-CN" dirty="0">
                <a:latin typeface="Arial" panose="020B0604020202020204" pitchFamily="34" charset="0"/>
                <a:cs typeface="Arial" panose="020B0604020202020204" pitchFamily="34" charset="0"/>
              </a:rPr>
              <a:t>If all the parity bits are correct, there is no error. However, if any of the parity bits are incorrect, the sum of their positions will identify the erroneous bit.</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AEEADE3-DB7C-4164-E04F-8F23CBE1D175}"/>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782B3BFE-7FAC-9371-A8AC-6BDCA8A02C62}"/>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BD02613D-1636-F136-BD9E-01743366585C}"/>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8121E710-48C0-91D4-63B3-37B19C9150C6}"/>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AE326C2E-4117-3CEA-76CF-F210A23744CF}"/>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1097</TotalTime>
  <Words>1436</Words>
  <Application>Microsoft Office PowerPoint</Application>
  <PresentationFormat>全屏显示(4:3)</PresentationFormat>
  <Paragraphs>203</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等线</vt:lpstr>
      <vt:lpstr>等线 Light</vt:lpstr>
      <vt:lpstr>微软雅黑</vt:lpstr>
      <vt:lpstr>Arial</vt:lpstr>
      <vt:lpstr>Calibri</vt:lpstr>
      <vt:lpstr>Cambria Math</vt:lpstr>
      <vt:lpstr>2016-VI主题-蓝</vt:lpstr>
      <vt:lpstr>Rectangode: A Reed-Solomon based bar code generator</vt:lpstr>
      <vt:lpstr>目录 Contents</vt:lpstr>
      <vt:lpstr>目录 Contents</vt:lpstr>
      <vt:lpstr>Introduction</vt:lpstr>
      <vt:lpstr>目录 Contents</vt:lpstr>
      <vt:lpstr>Related Work</vt:lpstr>
      <vt:lpstr>Related Work</vt:lpstr>
      <vt:lpstr>Related Work</vt:lpstr>
      <vt:lpstr>目录 Contents</vt:lpstr>
      <vt:lpstr>Reed-Solomon code</vt:lpstr>
      <vt:lpstr>Reed-Solomon code</vt:lpstr>
      <vt:lpstr>PowerPoint 演示文稿</vt:lpstr>
      <vt:lpstr>标题内容标题内容</vt:lpstr>
      <vt:lpstr>比较内容标题</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陈 可</cp:lastModifiedBy>
  <cp:revision>49</cp:revision>
  <dcterms:created xsi:type="dcterms:W3CDTF">2016-04-20T02:59:17Z</dcterms:created>
  <dcterms:modified xsi:type="dcterms:W3CDTF">2023-05-26T08:01:37Z</dcterms:modified>
</cp:coreProperties>
</file>