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8"/>
  </p:notesMasterIdLst>
  <p:handoutMasterIdLst>
    <p:handoutMasterId r:id="rId29"/>
  </p:handoutMasterIdLst>
  <p:sldIdLst>
    <p:sldId id="259" r:id="rId2"/>
    <p:sldId id="260" r:id="rId3"/>
    <p:sldId id="261" r:id="rId4"/>
    <p:sldId id="262" r:id="rId5"/>
    <p:sldId id="264" r:id="rId6"/>
    <p:sldId id="265" r:id="rId7"/>
    <p:sldId id="286" r:id="rId8"/>
    <p:sldId id="287" r:id="rId9"/>
    <p:sldId id="270" r:id="rId10"/>
    <p:sldId id="288" r:id="rId11"/>
    <p:sldId id="267" r:id="rId12"/>
    <p:sldId id="268" r:id="rId13"/>
    <p:sldId id="269" r:id="rId14"/>
    <p:sldId id="271" r:id="rId15"/>
    <p:sldId id="272" r:id="rId16"/>
    <p:sldId id="284"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124" d="100"/>
          <a:sy n="124" d="100"/>
        </p:scale>
        <p:origin x="1306" y="9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2023/5/25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emf"/><Relationship Id="rId1" Type="http://schemas.openxmlformats.org/officeDocument/2006/relationships/slideLayout" Target="../slideLayouts/slideLayout9.xml"/><Relationship Id="rId6" Type="http://schemas.openxmlformats.org/officeDocument/2006/relationships/image" Target="../media/image19.emf"/><Relationship Id="rId5" Type="http://schemas.openxmlformats.org/officeDocument/2006/relationships/image" Target="../media/image18.jp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Rectangode: A Reed-Solomon based bar code generator</a:t>
            </a:r>
            <a:endParaRPr lang="zh-CN" altLang="en-US" sz="2400" dirty="0"/>
          </a:p>
        </p:txBody>
      </p:sp>
      <p:sp>
        <p:nvSpPr>
          <p:cNvPr id="5" name="副标题 4"/>
          <p:cNvSpPr>
            <a:spLocks noGrp="1"/>
          </p:cNvSpPr>
          <p:nvPr>
            <p:ph type="subTitle" idx="1"/>
          </p:nvPr>
        </p:nvSpPr>
        <p:spPr/>
        <p:txBody>
          <a:bodyPr/>
          <a:lstStyle/>
          <a:p>
            <a:r>
              <a:rPr lang="en-US" altLang="zh-CN" dirty="0"/>
              <a:t>Xinwei Zhu	Ke Chen</a:t>
            </a:r>
          </a:p>
        </p:txBody>
      </p:sp>
      <p:sp>
        <p:nvSpPr>
          <p:cNvPr id="6" name="文本占位符 5"/>
          <p:cNvSpPr>
            <a:spLocks noGrp="1"/>
          </p:cNvSpPr>
          <p:nvPr>
            <p:ph type="body" sz="quarter" idx="10"/>
          </p:nvPr>
        </p:nvSpPr>
        <p:spPr/>
        <p:txBody>
          <a:bodyPr/>
          <a:lstStyle/>
          <a:p>
            <a:r>
              <a:rPr lang="en-US" altLang="zh-CN" dirty="0"/>
              <a:t>2023</a:t>
            </a:r>
            <a:r>
              <a:rPr lang="zh-CN" altLang="en-US" dirty="0"/>
              <a:t>年</a:t>
            </a:r>
            <a:r>
              <a:rPr lang="en-US" altLang="zh-CN" dirty="0"/>
              <a:t>5</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b="1" dirty="0">
                <a:latin typeface="Arial" panose="020B0604020202020204" pitchFamily="34" charset="0"/>
                <a:cs typeface="Arial" panose="020B0604020202020204" pitchFamily="34" charset="0"/>
              </a:rPr>
              <a:t>In the original study of Reed and Solomon, they construct a code via a polynomial. According to Lagrange polynomial, if there are k points, we can generate a polynomial whose indeterminate with the highest degree has a maximal degree of k − 1. So if we have coefficients a0, a1, . . . , ak−1 and variables x0, x1, . . . , xk−1, we can encode the coefficients to f (x0), f (x1), . . . , f (xk−1), and decoding means getting a0, a1, . . . , ak−1 via variables x0, x1, . . . , xk−1.</a:t>
            </a:r>
          </a:p>
          <a:p>
            <a:r>
              <a:rPr lang="en-US" altLang="zh-CN" b="1" dirty="0">
                <a:latin typeface="Arial" panose="020B0604020202020204" pitchFamily="34" charset="0"/>
                <a:cs typeface="Arial" panose="020B0604020202020204" pitchFamily="34" charset="0"/>
              </a:rPr>
              <a:t>Hamming Code: Single Error Correcting</a:t>
            </a:r>
          </a:p>
        </p:txBody>
      </p:sp>
      <p:sp>
        <p:nvSpPr>
          <p:cNvPr id="3" name="标题 2"/>
          <p:cNvSpPr>
            <a:spLocks noGrp="1"/>
          </p:cNvSpPr>
          <p:nvPr>
            <p:ph type="title"/>
          </p:nvPr>
        </p:nvSpPr>
        <p:spPr/>
        <p:txBody>
          <a:bodyPr/>
          <a:lstStyle/>
          <a:p>
            <a:r>
              <a:rPr lang="en-US" altLang="zh-CN" dirty="0"/>
              <a:t>Reed-Solomon code</a:t>
            </a:r>
          </a:p>
        </p:txBody>
      </p:sp>
      <p:pic>
        <p:nvPicPr>
          <p:cNvPr id="4098" name="Picture 43" descr="Yes">
            <a:extLst>
              <a:ext uri="{FF2B5EF4-FFF2-40B4-BE49-F238E27FC236}">
                <a16:creationId xmlns:a16="http://schemas.microsoft.com/office/drawing/2014/main" id="{1A0E491C-1A15-9625-1688-AE96F9145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4" descr="Yes">
            <a:extLst>
              <a:ext uri="{FF2B5EF4-FFF2-40B4-BE49-F238E27FC236}">
                <a16:creationId xmlns:a16="http://schemas.microsoft.com/office/drawing/2014/main" id="{FE08F2D2-398E-EF3E-B7EF-65455EEFD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5" descr="Yes">
            <a:extLst>
              <a:ext uri="{FF2B5EF4-FFF2-40B4-BE49-F238E27FC236}">
                <a16:creationId xmlns:a16="http://schemas.microsoft.com/office/drawing/2014/main" id="{DF2D1862-B74A-0165-C3D4-6C1E132EB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6" descr="Yes">
            <a:extLst>
              <a:ext uri="{FF2B5EF4-FFF2-40B4-BE49-F238E27FC236}">
                <a16:creationId xmlns:a16="http://schemas.microsoft.com/office/drawing/2014/main" id="{186F8EC7-D18A-5EF3-A9B1-3B824307A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47" descr="Yes">
            <a:extLst>
              <a:ext uri="{FF2B5EF4-FFF2-40B4-BE49-F238E27FC236}">
                <a16:creationId xmlns:a16="http://schemas.microsoft.com/office/drawing/2014/main" id="{F72FE40C-864A-34D9-106B-75B115C5C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8" descr="Yes">
            <a:extLst>
              <a:ext uri="{FF2B5EF4-FFF2-40B4-BE49-F238E27FC236}">
                <a16:creationId xmlns:a16="http://schemas.microsoft.com/office/drawing/2014/main" id="{D3593794-8507-820E-4526-9310A782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49" descr="Yes">
            <a:extLst>
              <a:ext uri="{FF2B5EF4-FFF2-40B4-BE49-F238E27FC236}">
                <a16:creationId xmlns:a16="http://schemas.microsoft.com/office/drawing/2014/main" id="{513CAEFF-0360-5FEA-2E5E-E0C2799E1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50" descr="Yes">
            <a:extLst>
              <a:ext uri="{FF2B5EF4-FFF2-40B4-BE49-F238E27FC236}">
                <a16:creationId xmlns:a16="http://schemas.microsoft.com/office/drawing/2014/main" id="{406657C4-489F-1F49-FE08-A8A6FF4AE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51" descr="Yes">
            <a:extLst>
              <a:ext uri="{FF2B5EF4-FFF2-40B4-BE49-F238E27FC236}">
                <a16:creationId xmlns:a16="http://schemas.microsoft.com/office/drawing/2014/main" id="{7B218538-7B86-473F-80CC-9DC074AE3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52" descr="Yes">
            <a:extLst>
              <a:ext uri="{FF2B5EF4-FFF2-40B4-BE49-F238E27FC236}">
                <a16:creationId xmlns:a16="http://schemas.microsoft.com/office/drawing/2014/main" id="{6AF95302-27AA-BFC1-EF5D-75FFB43D2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53" descr="Yes">
            <a:extLst>
              <a:ext uri="{FF2B5EF4-FFF2-40B4-BE49-F238E27FC236}">
                <a16:creationId xmlns:a16="http://schemas.microsoft.com/office/drawing/2014/main" id="{1E15A6EC-DA7C-5627-513C-7EE4E39F0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54" descr="Yes">
            <a:extLst>
              <a:ext uri="{FF2B5EF4-FFF2-40B4-BE49-F238E27FC236}">
                <a16:creationId xmlns:a16="http://schemas.microsoft.com/office/drawing/2014/main" id="{A239BAA8-9677-C143-3705-D6C225562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55" descr="Yes">
            <a:extLst>
              <a:ext uri="{FF2B5EF4-FFF2-40B4-BE49-F238E27FC236}">
                <a16:creationId xmlns:a16="http://schemas.microsoft.com/office/drawing/2014/main" id="{C92A26EA-68D2-FE2E-9E58-8FD4C8E4C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6" descr="Yes">
            <a:extLst>
              <a:ext uri="{FF2B5EF4-FFF2-40B4-BE49-F238E27FC236}">
                <a16:creationId xmlns:a16="http://schemas.microsoft.com/office/drawing/2014/main" id="{15C4FF05-E182-5502-2E89-169B5A193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57" descr="Yes">
            <a:extLst>
              <a:ext uri="{FF2B5EF4-FFF2-40B4-BE49-F238E27FC236}">
                <a16:creationId xmlns:a16="http://schemas.microsoft.com/office/drawing/2014/main" id="{D64BE289-C4BA-8810-9638-5B5FEAC65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58" descr="Yes">
            <a:extLst>
              <a:ext uri="{FF2B5EF4-FFF2-40B4-BE49-F238E27FC236}">
                <a16:creationId xmlns:a16="http://schemas.microsoft.com/office/drawing/2014/main" id="{25B8A0AB-991C-01AB-428E-ED82C19B1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59" descr="Yes">
            <a:extLst>
              <a:ext uri="{FF2B5EF4-FFF2-40B4-BE49-F238E27FC236}">
                <a16:creationId xmlns:a16="http://schemas.microsoft.com/office/drawing/2014/main" id="{66BE562C-5600-FA0D-8FB0-1485E8FE9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60" descr="Yes">
            <a:extLst>
              <a:ext uri="{FF2B5EF4-FFF2-40B4-BE49-F238E27FC236}">
                <a16:creationId xmlns:a16="http://schemas.microsoft.com/office/drawing/2014/main" id="{0A906AFA-1305-1A62-BCCA-FFB198FE4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61" descr="Yes">
            <a:extLst>
              <a:ext uri="{FF2B5EF4-FFF2-40B4-BE49-F238E27FC236}">
                <a16:creationId xmlns:a16="http://schemas.microsoft.com/office/drawing/2014/main" id="{108A6DA7-A0D0-7A60-7BA4-242D45159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62" descr="Yes">
            <a:extLst>
              <a:ext uri="{FF2B5EF4-FFF2-40B4-BE49-F238E27FC236}">
                <a16:creationId xmlns:a16="http://schemas.microsoft.com/office/drawing/2014/main" id="{43997F83-8608-A6D0-5770-ECC008D7F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63" descr="Yes">
            <a:extLst>
              <a:ext uri="{FF2B5EF4-FFF2-40B4-BE49-F238E27FC236}">
                <a16:creationId xmlns:a16="http://schemas.microsoft.com/office/drawing/2014/main" id="{9F2776E1-9E8F-C34C-BBD8-A4649B10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64" descr="Yes">
            <a:extLst>
              <a:ext uri="{FF2B5EF4-FFF2-40B4-BE49-F238E27FC236}">
                <a16:creationId xmlns:a16="http://schemas.microsoft.com/office/drawing/2014/main" id="{85FF7407-FE7B-F1CD-F612-1E626B354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65" descr="Yes">
            <a:extLst>
              <a:ext uri="{FF2B5EF4-FFF2-40B4-BE49-F238E27FC236}">
                <a16:creationId xmlns:a16="http://schemas.microsoft.com/office/drawing/2014/main" id="{7BCEA744-5939-8068-0D64-D102B6C36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66" descr="Yes">
            <a:extLst>
              <a:ext uri="{FF2B5EF4-FFF2-40B4-BE49-F238E27FC236}">
                <a16:creationId xmlns:a16="http://schemas.microsoft.com/office/drawing/2014/main" id="{D6AC00CF-DE1D-9A78-A93F-0F63C6CD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67" descr="Yes">
            <a:extLst>
              <a:ext uri="{FF2B5EF4-FFF2-40B4-BE49-F238E27FC236}">
                <a16:creationId xmlns:a16="http://schemas.microsoft.com/office/drawing/2014/main" id="{69CE1A43-55E2-9010-0CED-2803C25E8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68" descr="Yes">
            <a:extLst>
              <a:ext uri="{FF2B5EF4-FFF2-40B4-BE49-F238E27FC236}">
                <a16:creationId xmlns:a16="http://schemas.microsoft.com/office/drawing/2014/main" id="{DC9899E2-9EDC-2512-7312-44C788FEB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69" descr="Yes">
            <a:extLst>
              <a:ext uri="{FF2B5EF4-FFF2-40B4-BE49-F238E27FC236}">
                <a16:creationId xmlns:a16="http://schemas.microsoft.com/office/drawing/2014/main" id="{3A540409-0B25-D222-BD05-BFD6C1F12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70" descr="Yes">
            <a:extLst>
              <a:ext uri="{FF2B5EF4-FFF2-40B4-BE49-F238E27FC236}">
                <a16:creationId xmlns:a16="http://schemas.microsoft.com/office/drawing/2014/main" id="{4D89D3DD-FE65-D2C7-A40A-436D332B8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71" descr="Yes">
            <a:extLst>
              <a:ext uri="{FF2B5EF4-FFF2-40B4-BE49-F238E27FC236}">
                <a16:creationId xmlns:a16="http://schemas.microsoft.com/office/drawing/2014/main" id="{C0A7D202-8894-1011-D610-43DF6F6AA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72" descr="Yes">
            <a:extLst>
              <a:ext uri="{FF2B5EF4-FFF2-40B4-BE49-F238E27FC236}">
                <a16:creationId xmlns:a16="http://schemas.microsoft.com/office/drawing/2014/main" id="{37FE7396-AC34-7601-E2CC-1649AADF8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73" descr="Yes">
            <a:extLst>
              <a:ext uri="{FF2B5EF4-FFF2-40B4-BE49-F238E27FC236}">
                <a16:creationId xmlns:a16="http://schemas.microsoft.com/office/drawing/2014/main" id="{3ED95302-CE71-3FC8-6795-AFE8D3969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74" descr="Yes">
            <a:extLst>
              <a:ext uri="{FF2B5EF4-FFF2-40B4-BE49-F238E27FC236}">
                <a16:creationId xmlns:a16="http://schemas.microsoft.com/office/drawing/2014/main" id="{E8F6593D-2427-1009-014D-8778A2950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75" descr="Yes">
            <a:extLst>
              <a:ext uri="{FF2B5EF4-FFF2-40B4-BE49-F238E27FC236}">
                <a16:creationId xmlns:a16="http://schemas.microsoft.com/office/drawing/2014/main" id="{33F6D179-F8BA-5589-C75D-4C9A0F0A2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76" descr="Yes">
            <a:extLst>
              <a:ext uri="{FF2B5EF4-FFF2-40B4-BE49-F238E27FC236}">
                <a16:creationId xmlns:a16="http://schemas.microsoft.com/office/drawing/2014/main" id="{23EEB319-9F3B-12B7-0F0B-6D8D0105C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77" descr="Yes">
            <a:extLst>
              <a:ext uri="{FF2B5EF4-FFF2-40B4-BE49-F238E27FC236}">
                <a16:creationId xmlns:a16="http://schemas.microsoft.com/office/drawing/2014/main" id="{4DAC4D7D-D664-6D12-450B-3F62DB8F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78" descr="Yes">
            <a:extLst>
              <a:ext uri="{FF2B5EF4-FFF2-40B4-BE49-F238E27FC236}">
                <a16:creationId xmlns:a16="http://schemas.microsoft.com/office/drawing/2014/main" id="{23425D63-8357-F4F5-2C9A-A705AFC6F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79" descr="Yes">
            <a:extLst>
              <a:ext uri="{FF2B5EF4-FFF2-40B4-BE49-F238E27FC236}">
                <a16:creationId xmlns:a16="http://schemas.microsoft.com/office/drawing/2014/main" id="{949F2673-9D52-5190-5115-9BB838D5D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80" descr="Yes">
            <a:extLst>
              <a:ext uri="{FF2B5EF4-FFF2-40B4-BE49-F238E27FC236}">
                <a16:creationId xmlns:a16="http://schemas.microsoft.com/office/drawing/2014/main" id="{6A9FE189-81A9-1161-9C08-AEFD97E66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81" descr="Yes">
            <a:extLst>
              <a:ext uri="{FF2B5EF4-FFF2-40B4-BE49-F238E27FC236}">
                <a16:creationId xmlns:a16="http://schemas.microsoft.com/office/drawing/2014/main" id="{5EF43306-3EE3-09FD-269B-736EC2A68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82" descr="Yes">
            <a:extLst>
              <a:ext uri="{FF2B5EF4-FFF2-40B4-BE49-F238E27FC236}">
                <a16:creationId xmlns:a16="http://schemas.microsoft.com/office/drawing/2014/main" id="{D2257370-52DA-71EA-32E6-7F3C84A8D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83" descr="Yes">
            <a:extLst>
              <a:ext uri="{FF2B5EF4-FFF2-40B4-BE49-F238E27FC236}">
                <a16:creationId xmlns:a16="http://schemas.microsoft.com/office/drawing/2014/main" id="{F61830FE-D978-382A-B502-AED2FA6A8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9" name="Picture 84" descr="Yes">
            <a:extLst>
              <a:ext uri="{FF2B5EF4-FFF2-40B4-BE49-F238E27FC236}">
                <a16:creationId xmlns:a16="http://schemas.microsoft.com/office/drawing/2014/main" id="{8B96F6AE-43BB-0F4B-2079-0540944B2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127" descr="Yes">
            <a:extLst>
              <a:ext uri="{FF2B5EF4-FFF2-40B4-BE49-F238E27FC236}">
                <a16:creationId xmlns:a16="http://schemas.microsoft.com/office/drawing/2014/main" id="{94EE47DC-D92F-92E0-1DAD-A9ADFAB40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1" name="Picture 128" descr="Yes">
            <a:extLst>
              <a:ext uri="{FF2B5EF4-FFF2-40B4-BE49-F238E27FC236}">
                <a16:creationId xmlns:a16="http://schemas.microsoft.com/office/drawing/2014/main" id="{1B0F618B-24CD-5314-4FD9-2142ACE31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129" descr="Yes">
            <a:extLst>
              <a:ext uri="{FF2B5EF4-FFF2-40B4-BE49-F238E27FC236}">
                <a16:creationId xmlns:a16="http://schemas.microsoft.com/office/drawing/2014/main" id="{95F3F1BA-0A70-6D6D-1214-D5261F8D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3" name="Picture 130" descr="Yes">
            <a:extLst>
              <a:ext uri="{FF2B5EF4-FFF2-40B4-BE49-F238E27FC236}">
                <a16:creationId xmlns:a16="http://schemas.microsoft.com/office/drawing/2014/main" id="{5F0C3A6B-4F51-BF65-5C12-5D12B4156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4" name="Picture 131" descr="Yes">
            <a:extLst>
              <a:ext uri="{FF2B5EF4-FFF2-40B4-BE49-F238E27FC236}">
                <a16:creationId xmlns:a16="http://schemas.microsoft.com/office/drawing/2014/main" id="{021C1087-C537-4ED6-3888-51D2EC10B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5" name="Picture 132" descr="Yes">
            <a:extLst>
              <a:ext uri="{FF2B5EF4-FFF2-40B4-BE49-F238E27FC236}">
                <a16:creationId xmlns:a16="http://schemas.microsoft.com/office/drawing/2014/main" id="{30466AB9-48E1-1CD0-D729-DFAE5609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6" name="Picture 133" descr="Yes">
            <a:extLst>
              <a:ext uri="{FF2B5EF4-FFF2-40B4-BE49-F238E27FC236}">
                <a16:creationId xmlns:a16="http://schemas.microsoft.com/office/drawing/2014/main" id="{C142E7F7-07B9-136E-CDA0-84912A424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134" descr="Yes">
            <a:extLst>
              <a:ext uri="{FF2B5EF4-FFF2-40B4-BE49-F238E27FC236}">
                <a16:creationId xmlns:a16="http://schemas.microsoft.com/office/drawing/2014/main" id="{C5932EEC-7C07-BFAB-6B88-4FF13E1EC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8" name="Picture 135" descr="Yes">
            <a:extLst>
              <a:ext uri="{FF2B5EF4-FFF2-40B4-BE49-F238E27FC236}">
                <a16:creationId xmlns:a16="http://schemas.microsoft.com/office/drawing/2014/main" id="{6DF8A46E-6163-8A0A-A73B-AF5B90298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9" name="Picture 136" descr="Yes">
            <a:extLst>
              <a:ext uri="{FF2B5EF4-FFF2-40B4-BE49-F238E27FC236}">
                <a16:creationId xmlns:a16="http://schemas.microsoft.com/office/drawing/2014/main" id="{98CDA558-56DB-2838-1B17-41EA68E9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137" descr="Yes">
            <a:extLst>
              <a:ext uri="{FF2B5EF4-FFF2-40B4-BE49-F238E27FC236}">
                <a16:creationId xmlns:a16="http://schemas.microsoft.com/office/drawing/2014/main" id="{CB7D7C33-B4C2-F558-EF84-D4E694447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1" name="Picture 138" descr="Yes">
            <a:extLst>
              <a:ext uri="{FF2B5EF4-FFF2-40B4-BE49-F238E27FC236}">
                <a16:creationId xmlns:a16="http://schemas.microsoft.com/office/drawing/2014/main" id="{89C22FA2-3344-DBC0-F638-C8B97D457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2" name="Picture 139" descr="Yes">
            <a:extLst>
              <a:ext uri="{FF2B5EF4-FFF2-40B4-BE49-F238E27FC236}">
                <a16:creationId xmlns:a16="http://schemas.microsoft.com/office/drawing/2014/main" id="{ADFD85BE-B90A-C236-ACF3-0BCA25930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3" name="Picture 140" descr="Yes">
            <a:extLst>
              <a:ext uri="{FF2B5EF4-FFF2-40B4-BE49-F238E27FC236}">
                <a16:creationId xmlns:a16="http://schemas.microsoft.com/office/drawing/2014/main" id="{FCB1386F-CAC6-BD11-5029-9C1EE954A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4" name="Picture 141" descr="Yes">
            <a:extLst>
              <a:ext uri="{FF2B5EF4-FFF2-40B4-BE49-F238E27FC236}">
                <a16:creationId xmlns:a16="http://schemas.microsoft.com/office/drawing/2014/main" id="{F3AB0301-2788-383C-4605-5F8DF0AE2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5" name="Picture 142" descr="Yes">
            <a:extLst>
              <a:ext uri="{FF2B5EF4-FFF2-40B4-BE49-F238E27FC236}">
                <a16:creationId xmlns:a16="http://schemas.microsoft.com/office/drawing/2014/main" id="{DAF2C5DD-92C3-799C-F18A-A5C66B787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6" name="Picture 143" descr="Yes">
            <a:extLst>
              <a:ext uri="{FF2B5EF4-FFF2-40B4-BE49-F238E27FC236}">
                <a16:creationId xmlns:a16="http://schemas.microsoft.com/office/drawing/2014/main" id="{854C87A1-C75A-118A-8B62-8F00F6AE5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7" name="Picture 144" descr="Yes">
            <a:extLst>
              <a:ext uri="{FF2B5EF4-FFF2-40B4-BE49-F238E27FC236}">
                <a16:creationId xmlns:a16="http://schemas.microsoft.com/office/drawing/2014/main" id="{7B35C1DB-07A7-80E5-384D-4E67A8204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8" name="Picture 145" descr="Yes">
            <a:extLst>
              <a:ext uri="{FF2B5EF4-FFF2-40B4-BE49-F238E27FC236}">
                <a16:creationId xmlns:a16="http://schemas.microsoft.com/office/drawing/2014/main" id="{CEC86357-0A44-79E9-BCD4-726E6006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9" name="Picture 146" descr="Yes">
            <a:extLst>
              <a:ext uri="{FF2B5EF4-FFF2-40B4-BE49-F238E27FC236}">
                <a16:creationId xmlns:a16="http://schemas.microsoft.com/office/drawing/2014/main" id="{D145A147-AD61-2603-0003-E043E06C7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0" name="Picture 147" descr="Yes">
            <a:extLst>
              <a:ext uri="{FF2B5EF4-FFF2-40B4-BE49-F238E27FC236}">
                <a16:creationId xmlns:a16="http://schemas.microsoft.com/office/drawing/2014/main" id="{5F5E5628-F111-6A5F-EF7C-695B18242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1" name="Picture 148" descr="Yes">
            <a:extLst>
              <a:ext uri="{FF2B5EF4-FFF2-40B4-BE49-F238E27FC236}">
                <a16:creationId xmlns:a16="http://schemas.microsoft.com/office/drawing/2014/main" id="{B004BDCA-CC56-8C08-7D9D-0725FD209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2" name="Picture 149" descr="Yes">
            <a:extLst>
              <a:ext uri="{FF2B5EF4-FFF2-40B4-BE49-F238E27FC236}">
                <a16:creationId xmlns:a16="http://schemas.microsoft.com/office/drawing/2014/main" id="{F339E609-607C-8F50-E3A5-30AE2DCFF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3" name="Picture 150" descr="Yes">
            <a:extLst>
              <a:ext uri="{FF2B5EF4-FFF2-40B4-BE49-F238E27FC236}">
                <a16:creationId xmlns:a16="http://schemas.microsoft.com/office/drawing/2014/main" id="{B740A465-551D-BCE9-16A1-192B4E431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4" name="Picture 151" descr="Yes">
            <a:extLst>
              <a:ext uri="{FF2B5EF4-FFF2-40B4-BE49-F238E27FC236}">
                <a16:creationId xmlns:a16="http://schemas.microsoft.com/office/drawing/2014/main" id="{4C499278-F02D-9E0F-E15D-C0DD2AE0E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5" name="Picture 152" descr="Yes">
            <a:extLst>
              <a:ext uri="{FF2B5EF4-FFF2-40B4-BE49-F238E27FC236}">
                <a16:creationId xmlns:a16="http://schemas.microsoft.com/office/drawing/2014/main" id="{D3EB8231-9C87-D552-F145-B9AFA3093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153" descr="Yes">
            <a:extLst>
              <a:ext uri="{FF2B5EF4-FFF2-40B4-BE49-F238E27FC236}">
                <a16:creationId xmlns:a16="http://schemas.microsoft.com/office/drawing/2014/main" id="{450B5F83-A838-4176-08D8-10E6D8F92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7" name="Picture 154" descr="Yes">
            <a:extLst>
              <a:ext uri="{FF2B5EF4-FFF2-40B4-BE49-F238E27FC236}">
                <a16:creationId xmlns:a16="http://schemas.microsoft.com/office/drawing/2014/main" id="{974E96E3-87BC-BE10-95B8-CBB875679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155" descr="Yes">
            <a:extLst>
              <a:ext uri="{FF2B5EF4-FFF2-40B4-BE49-F238E27FC236}">
                <a16:creationId xmlns:a16="http://schemas.microsoft.com/office/drawing/2014/main" id="{A9C4B349-8A3C-2671-9ED0-B6557088B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9" name="Picture 156" descr="Yes">
            <a:extLst>
              <a:ext uri="{FF2B5EF4-FFF2-40B4-BE49-F238E27FC236}">
                <a16:creationId xmlns:a16="http://schemas.microsoft.com/office/drawing/2014/main" id="{D455231B-C9E9-1031-A06B-2D4D5C9C6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157" descr="Yes">
            <a:extLst>
              <a:ext uri="{FF2B5EF4-FFF2-40B4-BE49-F238E27FC236}">
                <a16:creationId xmlns:a16="http://schemas.microsoft.com/office/drawing/2014/main" id="{41620310-1144-FB6E-67C6-CCD416723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1" name="Picture 158" descr="Yes">
            <a:extLst>
              <a:ext uri="{FF2B5EF4-FFF2-40B4-BE49-F238E27FC236}">
                <a16:creationId xmlns:a16="http://schemas.microsoft.com/office/drawing/2014/main" id="{11D774EA-4662-DCC3-20EB-CFC9B9599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2" name="Picture 159" descr="Yes">
            <a:extLst>
              <a:ext uri="{FF2B5EF4-FFF2-40B4-BE49-F238E27FC236}">
                <a16:creationId xmlns:a16="http://schemas.microsoft.com/office/drawing/2014/main" id="{4C893B4F-EFFE-F68E-6587-B9963AD63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3" name="Picture 160" descr="Yes">
            <a:extLst>
              <a:ext uri="{FF2B5EF4-FFF2-40B4-BE49-F238E27FC236}">
                <a16:creationId xmlns:a16="http://schemas.microsoft.com/office/drawing/2014/main" id="{176ED04A-FA78-0E8F-412A-BC3866C7B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4" name="Picture 161" descr="Yes">
            <a:extLst>
              <a:ext uri="{FF2B5EF4-FFF2-40B4-BE49-F238E27FC236}">
                <a16:creationId xmlns:a16="http://schemas.microsoft.com/office/drawing/2014/main" id="{35C1AB4B-C7A4-A93A-19CB-786DB4600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162" descr="Yes">
            <a:extLst>
              <a:ext uri="{FF2B5EF4-FFF2-40B4-BE49-F238E27FC236}">
                <a16:creationId xmlns:a16="http://schemas.microsoft.com/office/drawing/2014/main" id="{62B40D87-0A63-2AED-C869-86F700302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6" name="Picture 163" descr="Yes">
            <a:extLst>
              <a:ext uri="{FF2B5EF4-FFF2-40B4-BE49-F238E27FC236}">
                <a16:creationId xmlns:a16="http://schemas.microsoft.com/office/drawing/2014/main" id="{7FE0178C-F2A3-4B6B-B8AC-CCA8B16CE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7" name="Picture 164" descr="Yes">
            <a:extLst>
              <a:ext uri="{FF2B5EF4-FFF2-40B4-BE49-F238E27FC236}">
                <a16:creationId xmlns:a16="http://schemas.microsoft.com/office/drawing/2014/main" id="{36FA5FB1-8C56-BA9A-EF07-13EE91613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8" name="Picture 165" descr="Yes">
            <a:extLst>
              <a:ext uri="{FF2B5EF4-FFF2-40B4-BE49-F238E27FC236}">
                <a16:creationId xmlns:a16="http://schemas.microsoft.com/office/drawing/2014/main" id="{6DC8B5F5-063C-C6F4-28BE-7CA75DF07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9" name="Picture 166" descr="Yes">
            <a:extLst>
              <a:ext uri="{FF2B5EF4-FFF2-40B4-BE49-F238E27FC236}">
                <a16:creationId xmlns:a16="http://schemas.microsoft.com/office/drawing/2014/main" id="{643D0F8F-23A0-995B-F506-698FD49E7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0" name="Picture 167" descr="Yes">
            <a:extLst>
              <a:ext uri="{FF2B5EF4-FFF2-40B4-BE49-F238E27FC236}">
                <a16:creationId xmlns:a16="http://schemas.microsoft.com/office/drawing/2014/main" id="{A23AF8AE-90BE-264E-D65F-5BF24D288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1" name="Picture 168" descr="Yes">
            <a:extLst>
              <a:ext uri="{FF2B5EF4-FFF2-40B4-BE49-F238E27FC236}">
                <a16:creationId xmlns:a16="http://schemas.microsoft.com/office/drawing/2014/main" id="{4210D30C-5BAE-7B58-F953-2FBD5FE4D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5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16</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17</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18</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Related Work</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Reed–Solomon code</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Rectangode</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lnSpcReduction="10000"/>
          </a:bodyPr>
          <a:lstStyle/>
          <a:p>
            <a:pPr>
              <a:lnSpc>
                <a:spcPct val="150000"/>
              </a:lnSpc>
            </a:pPr>
            <a:r>
              <a:rPr lang="en-US" altLang="zh-CN" b="1" dirty="0">
                <a:latin typeface="Arial" panose="020B0604020202020204" pitchFamily="34" charset="0"/>
                <a:cs typeface="Arial" panose="020B0604020202020204" pitchFamily="34" charset="0"/>
              </a:rPr>
              <a:t>Our work is inspired from the error correction code in Cover’s textbook. </a:t>
            </a:r>
          </a:p>
          <a:p>
            <a:pPr>
              <a:lnSpc>
                <a:spcPct val="150000"/>
              </a:lnSpc>
            </a:pPr>
            <a:r>
              <a:rPr lang="en-US" altLang="zh-CN" dirty="0">
                <a:latin typeface="Arial" panose="020B0604020202020204" pitchFamily="34" charset="0"/>
                <a:cs typeface="Arial" panose="020B0604020202020204" pitchFamily="34" charset="0"/>
              </a:rPr>
              <a:t>QR-code used in our daily life is an error correction code as well.</a:t>
            </a:r>
          </a:p>
          <a:p>
            <a:pPr>
              <a:lnSpc>
                <a:spcPct val="150000"/>
              </a:lnSpc>
            </a:pPr>
            <a:r>
              <a:rPr lang="en-US" altLang="zh-CN" dirty="0">
                <a:latin typeface="Arial" panose="020B0604020202020204" pitchFamily="34" charset="0"/>
                <a:cs typeface="Arial" panose="020B0604020202020204" pitchFamily="34" charset="0"/>
              </a:rPr>
              <a:t>QR codes consist of black squares arranged on a white background, with data encoded in the pattern of these squares. It holds the ability of error correction by using Reed–Solomon error correction.</a:t>
            </a:r>
          </a:p>
          <a:p>
            <a:pPr>
              <a:lnSpc>
                <a:spcPct val="150000"/>
              </a:lnSpc>
            </a:pPr>
            <a:r>
              <a:rPr lang="en-US" altLang="zh-CN" dirty="0">
                <a:latin typeface="Arial" panose="020B0604020202020204" pitchFamily="34" charset="0"/>
                <a:cs typeface="Arial" panose="020B0604020202020204" pitchFamily="34" charset="0"/>
              </a:rPr>
              <a:t>But can QR-code become rectangle?</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Introduction</a:t>
            </a:r>
            <a:endParaRPr lang="zh-CN" altLang="en-US" dirty="0"/>
          </a:p>
        </p:txBody>
      </p:sp>
      <p:pic>
        <p:nvPicPr>
          <p:cNvPr id="2" name="图片 1">
            <a:extLst>
              <a:ext uri="{FF2B5EF4-FFF2-40B4-BE49-F238E27FC236}">
                <a16:creationId xmlns:a16="http://schemas.microsoft.com/office/drawing/2014/main" id="{53BE967E-4384-D0E4-9A3E-CE2C74560E8C}"/>
              </a:ext>
            </a:extLst>
          </p:cNvPr>
          <p:cNvPicPr>
            <a:picLocks noChangeAspect="1"/>
          </p:cNvPicPr>
          <p:nvPr/>
        </p:nvPicPr>
        <p:blipFill>
          <a:blip r:embed="rId2"/>
          <a:stretch>
            <a:fillRect/>
          </a:stretch>
        </p:blipFill>
        <p:spPr>
          <a:xfrm>
            <a:off x="5881815" y="1458098"/>
            <a:ext cx="3385751" cy="3385751"/>
          </a:xfrm>
          <a:prstGeom prst="rect">
            <a:avLst/>
          </a:prstGeom>
        </p:spPr>
      </p:pic>
      <p:pic>
        <p:nvPicPr>
          <p:cNvPr id="10" name="图片 9">
            <a:extLst>
              <a:ext uri="{FF2B5EF4-FFF2-40B4-BE49-F238E27FC236}">
                <a16:creationId xmlns:a16="http://schemas.microsoft.com/office/drawing/2014/main" id="{154C4DBA-2CCA-E848-E8F0-B0E6E39BBF7B}"/>
              </a:ext>
            </a:extLst>
          </p:cNvPr>
          <p:cNvPicPr>
            <a:picLocks noChangeAspect="1"/>
          </p:cNvPicPr>
          <p:nvPr/>
        </p:nvPicPr>
        <p:blipFill>
          <a:blip r:embed="rId3"/>
          <a:stretch>
            <a:fillRect/>
          </a:stretch>
        </p:blipFill>
        <p:spPr>
          <a:xfrm rot="16200000">
            <a:off x="6689309" y="4496181"/>
            <a:ext cx="1744346" cy="2612676"/>
          </a:xfrm>
          <a:prstGeom prst="rect">
            <a:avLst/>
          </a:prstGeom>
        </p:spPr>
      </p:pic>
      <p:sp>
        <p:nvSpPr>
          <p:cNvPr id="16" name="Oval 146">
            <a:extLst>
              <a:ext uri="{FF2B5EF4-FFF2-40B4-BE49-F238E27FC236}">
                <a16:creationId xmlns:a16="http://schemas.microsoft.com/office/drawing/2014/main" id="{16EA3E78-8E69-172D-1C29-3F7317D06C73}"/>
              </a:ext>
            </a:extLst>
          </p:cNvPr>
          <p:cNvSpPr>
            <a:spLocks noChangeArrowheads="1"/>
          </p:cNvSpPr>
          <p:nvPr/>
        </p:nvSpPr>
        <p:spPr bwMode="auto">
          <a:xfrm>
            <a:off x="5546947" y="1687043"/>
            <a:ext cx="560388"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47">
            <a:extLst>
              <a:ext uri="{FF2B5EF4-FFF2-40B4-BE49-F238E27FC236}">
                <a16:creationId xmlns:a16="http://schemas.microsoft.com/office/drawing/2014/main" id="{E63142EC-ED31-8D85-3FAA-05A241B4CFE8}"/>
              </a:ext>
            </a:extLst>
          </p:cNvPr>
          <p:cNvSpPr>
            <a:spLocks noChangeArrowheads="1"/>
          </p:cNvSpPr>
          <p:nvPr/>
        </p:nvSpPr>
        <p:spPr bwMode="auto">
          <a:xfrm>
            <a:off x="5683472" y="1833093"/>
            <a:ext cx="88900"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48">
            <a:extLst>
              <a:ext uri="{FF2B5EF4-FFF2-40B4-BE49-F238E27FC236}">
                <a16:creationId xmlns:a16="http://schemas.microsoft.com/office/drawing/2014/main" id="{E4588684-8473-BA45-8B81-93EDFD91518F}"/>
              </a:ext>
            </a:extLst>
          </p:cNvPr>
          <p:cNvSpPr>
            <a:spLocks noChangeArrowheads="1"/>
          </p:cNvSpPr>
          <p:nvPr/>
        </p:nvSpPr>
        <p:spPr bwMode="auto">
          <a:xfrm>
            <a:off x="5885084" y="1833093"/>
            <a:ext cx="85725"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9">
            <a:extLst>
              <a:ext uri="{FF2B5EF4-FFF2-40B4-BE49-F238E27FC236}">
                <a16:creationId xmlns:a16="http://schemas.microsoft.com/office/drawing/2014/main" id="{69648D22-31AA-4DEE-DF05-044122934CE9}"/>
              </a:ext>
            </a:extLst>
          </p:cNvPr>
          <p:cNvSpPr>
            <a:spLocks/>
          </p:cNvSpPr>
          <p:nvPr/>
        </p:nvSpPr>
        <p:spPr bwMode="auto">
          <a:xfrm>
            <a:off x="5696172" y="2064868"/>
            <a:ext cx="261938" cy="69850"/>
          </a:xfrm>
          <a:custGeom>
            <a:avLst/>
            <a:gdLst>
              <a:gd name="T0" fmla="*/ 90 w 90"/>
              <a:gd name="T1" fmla="*/ 24 h 24"/>
              <a:gd name="T2" fmla="*/ 46 w 90"/>
              <a:gd name="T3" fmla="*/ 0 h 24"/>
              <a:gd name="T4" fmla="*/ 0 w 90"/>
              <a:gd name="T5" fmla="*/ 24 h 24"/>
            </a:gdLst>
            <a:ahLst/>
            <a:cxnLst>
              <a:cxn ang="0">
                <a:pos x="T0" y="T1"/>
              </a:cxn>
              <a:cxn ang="0">
                <a:pos x="T2" y="T3"/>
              </a:cxn>
              <a:cxn ang="0">
                <a:pos x="T4" y="T5"/>
              </a:cxn>
            </a:cxnLst>
            <a:rect l="0" t="0" r="r" b="b"/>
            <a:pathLst>
              <a:path w="90" h="24">
                <a:moveTo>
                  <a:pt x="90" y="24"/>
                </a:moveTo>
                <a:cubicBezTo>
                  <a:pt x="81" y="9"/>
                  <a:pt x="64" y="0"/>
                  <a:pt x="46" y="0"/>
                </a:cubicBezTo>
                <a:cubicBezTo>
                  <a:pt x="27" y="0"/>
                  <a:pt x="10" y="10"/>
                  <a:pt x="0" y="24"/>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0">
            <a:extLst>
              <a:ext uri="{FF2B5EF4-FFF2-40B4-BE49-F238E27FC236}">
                <a16:creationId xmlns:a16="http://schemas.microsoft.com/office/drawing/2014/main" id="{38ED0B4A-341C-FEAB-F4E6-70CC47E6F502}"/>
              </a:ext>
            </a:extLst>
          </p:cNvPr>
          <p:cNvSpPr>
            <a:spLocks/>
          </p:cNvSpPr>
          <p:nvPr/>
        </p:nvSpPr>
        <p:spPr bwMode="auto">
          <a:xfrm>
            <a:off x="5713634" y="1775943"/>
            <a:ext cx="60325" cy="49213"/>
          </a:xfrm>
          <a:custGeom>
            <a:avLst/>
            <a:gdLst>
              <a:gd name="T0" fmla="*/ 0 w 21"/>
              <a:gd name="T1" fmla="*/ 0 h 17"/>
              <a:gd name="T2" fmla="*/ 21 w 21"/>
              <a:gd name="T3" fmla="*/ 17 h 17"/>
            </a:gdLst>
            <a:ahLst/>
            <a:cxnLst>
              <a:cxn ang="0">
                <a:pos x="T0" y="T1"/>
              </a:cxn>
              <a:cxn ang="0">
                <a:pos x="T2" y="T3"/>
              </a:cxn>
            </a:cxnLst>
            <a:rect l="0" t="0" r="r" b="b"/>
            <a:pathLst>
              <a:path w="21" h="17">
                <a:moveTo>
                  <a:pt x="0" y="0"/>
                </a:moveTo>
                <a:cubicBezTo>
                  <a:pt x="0" y="0"/>
                  <a:pt x="14" y="3"/>
                  <a:pt x="21"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1">
            <a:extLst>
              <a:ext uri="{FF2B5EF4-FFF2-40B4-BE49-F238E27FC236}">
                <a16:creationId xmlns:a16="http://schemas.microsoft.com/office/drawing/2014/main" id="{56E93ECE-0EF9-B747-3DD2-8272E91E554A}"/>
              </a:ext>
            </a:extLst>
          </p:cNvPr>
          <p:cNvSpPr>
            <a:spLocks/>
          </p:cNvSpPr>
          <p:nvPr/>
        </p:nvSpPr>
        <p:spPr bwMode="auto">
          <a:xfrm>
            <a:off x="5870797" y="1775943"/>
            <a:ext cx="61913" cy="49213"/>
          </a:xfrm>
          <a:custGeom>
            <a:avLst/>
            <a:gdLst>
              <a:gd name="T0" fmla="*/ 21 w 21"/>
              <a:gd name="T1" fmla="*/ 0 h 17"/>
              <a:gd name="T2" fmla="*/ 0 w 21"/>
              <a:gd name="T3" fmla="*/ 17 h 17"/>
            </a:gdLst>
            <a:ahLst/>
            <a:cxnLst>
              <a:cxn ang="0">
                <a:pos x="T0" y="T1"/>
              </a:cxn>
              <a:cxn ang="0">
                <a:pos x="T2" y="T3"/>
              </a:cxn>
            </a:cxnLst>
            <a:rect l="0" t="0" r="r" b="b"/>
            <a:pathLst>
              <a:path w="21" h="17">
                <a:moveTo>
                  <a:pt x="21" y="0"/>
                </a:moveTo>
                <a:cubicBezTo>
                  <a:pt x="21" y="0"/>
                  <a:pt x="7" y="3"/>
                  <a:pt x="0"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26">
            <a:extLst>
              <a:ext uri="{FF2B5EF4-FFF2-40B4-BE49-F238E27FC236}">
                <a16:creationId xmlns:a16="http://schemas.microsoft.com/office/drawing/2014/main" id="{B3A6E784-C173-160E-9366-39ECE8591A9A}"/>
              </a:ext>
            </a:extLst>
          </p:cNvPr>
          <p:cNvSpPr>
            <a:spLocks noChangeArrowheads="1"/>
          </p:cNvSpPr>
          <p:nvPr/>
        </p:nvSpPr>
        <p:spPr bwMode="auto">
          <a:xfrm>
            <a:off x="5545359" y="5941235"/>
            <a:ext cx="561975"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27">
            <a:extLst>
              <a:ext uri="{FF2B5EF4-FFF2-40B4-BE49-F238E27FC236}">
                <a16:creationId xmlns:a16="http://schemas.microsoft.com/office/drawing/2014/main" id="{77A65D17-A510-98B1-C818-F3DF56CD02A7}"/>
              </a:ext>
            </a:extLst>
          </p:cNvPr>
          <p:cNvSpPr>
            <a:spLocks noChangeArrowheads="1"/>
          </p:cNvSpPr>
          <p:nvPr/>
        </p:nvSpPr>
        <p:spPr bwMode="auto">
          <a:xfrm>
            <a:off x="5683472" y="6087285"/>
            <a:ext cx="87313"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28">
            <a:extLst>
              <a:ext uri="{FF2B5EF4-FFF2-40B4-BE49-F238E27FC236}">
                <a16:creationId xmlns:a16="http://schemas.microsoft.com/office/drawing/2014/main" id="{4D8532AF-CC09-57A4-0A1C-53EF696BFB3E}"/>
              </a:ext>
            </a:extLst>
          </p:cNvPr>
          <p:cNvSpPr>
            <a:spLocks noChangeArrowheads="1"/>
          </p:cNvSpPr>
          <p:nvPr/>
        </p:nvSpPr>
        <p:spPr bwMode="auto">
          <a:xfrm>
            <a:off x="5885084" y="6087285"/>
            <a:ext cx="84138"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9">
            <a:extLst>
              <a:ext uri="{FF2B5EF4-FFF2-40B4-BE49-F238E27FC236}">
                <a16:creationId xmlns:a16="http://schemas.microsoft.com/office/drawing/2014/main" id="{ED9B1798-B287-6C4A-F3A9-1551B1B9B366}"/>
              </a:ext>
            </a:extLst>
          </p:cNvPr>
          <p:cNvSpPr>
            <a:spLocks/>
          </p:cNvSpPr>
          <p:nvPr/>
        </p:nvSpPr>
        <p:spPr bwMode="auto">
          <a:xfrm>
            <a:off x="5694584" y="6315885"/>
            <a:ext cx="263525" cy="73025"/>
          </a:xfrm>
          <a:custGeom>
            <a:avLst/>
            <a:gdLst>
              <a:gd name="T0" fmla="*/ 90 w 90"/>
              <a:gd name="T1" fmla="*/ 1 h 25"/>
              <a:gd name="T2" fmla="*/ 45 w 90"/>
              <a:gd name="T3" fmla="*/ 25 h 25"/>
              <a:gd name="T4" fmla="*/ 0 w 90"/>
              <a:gd name="T5" fmla="*/ 0 h 25"/>
            </a:gdLst>
            <a:ahLst/>
            <a:cxnLst>
              <a:cxn ang="0">
                <a:pos x="T0" y="T1"/>
              </a:cxn>
              <a:cxn ang="0">
                <a:pos x="T2" y="T3"/>
              </a:cxn>
              <a:cxn ang="0">
                <a:pos x="T4" y="T5"/>
              </a:cxn>
            </a:cxnLst>
            <a:rect l="0" t="0" r="r" b="b"/>
            <a:pathLst>
              <a:path w="90" h="25">
                <a:moveTo>
                  <a:pt x="90" y="1"/>
                </a:moveTo>
                <a:cubicBezTo>
                  <a:pt x="81" y="15"/>
                  <a:pt x="64" y="25"/>
                  <a:pt x="45" y="25"/>
                </a:cubicBezTo>
                <a:cubicBezTo>
                  <a:pt x="27" y="25"/>
                  <a:pt x="10" y="15"/>
                  <a:pt x="0" y="0"/>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A2A0AFA-17DD-4687-03C7-BF81D66D23F3}"/>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892301BC-D411-820B-833B-3A7909795FD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9889005D-CD89-CB80-D554-218669224DF9}"/>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0432FBCF-A233-8E9B-9077-2C964CBC1A82}"/>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C4555759-78FA-332F-4838-8DDA5079FF21}"/>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b="1" dirty="0">
                <a:latin typeface="Arial" panose="020B0604020202020204" pitchFamily="34" charset="0"/>
                <a:cs typeface="Arial" panose="020B0604020202020204" pitchFamily="34" charset="0"/>
              </a:rPr>
              <a:t>Hamming Code: An easy example</a:t>
            </a:r>
          </a:p>
          <a:p>
            <a:pPr lvl="1"/>
            <a:r>
              <a:rPr lang="en-US" altLang="zh-CN" dirty="0">
                <a:latin typeface="Arial" panose="020B0604020202020204" pitchFamily="34" charset="0"/>
                <a:cs typeface="Arial" panose="020B0604020202020204" pitchFamily="34" charset="0"/>
              </a:rPr>
              <a:t>A set of data bits is encoded along with additional parity bits.</a:t>
            </a:r>
          </a:p>
          <a:p>
            <a:pPr lvl="1"/>
            <a:r>
              <a:rPr lang="en-US" altLang="zh-CN" dirty="0">
                <a:latin typeface="Arial" panose="020B0604020202020204" pitchFamily="34" charset="0"/>
                <a:cs typeface="Arial" panose="020B0604020202020204" pitchFamily="34" charset="0"/>
              </a:rPr>
              <a:t>If the data contains an odd number of 1s, set the parity bit to 1; otherwise, if the data contains an even number of 1s, set the parity bit to 0.</a:t>
            </a:r>
          </a:p>
          <a:p>
            <a:pPr lvl="1"/>
            <a:r>
              <a:rPr lang="en-US" altLang="zh-CN" dirty="0">
                <a:latin typeface="Arial" panose="020B0604020202020204" pitchFamily="34" charset="0"/>
                <a:cs typeface="Arial" panose="020B0604020202020204" pitchFamily="34" charset="0"/>
              </a:rPr>
              <a:t>Only odd-numbered bit changes can be detected. Cannot correct errors.</a:t>
            </a:r>
          </a:p>
          <a:p>
            <a:r>
              <a:rPr lang="en-US" altLang="zh-CN" b="1" dirty="0">
                <a:latin typeface="Arial" panose="020B0604020202020204" pitchFamily="34" charset="0"/>
                <a:cs typeface="Arial" panose="020B0604020202020204" pitchFamily="34" charset="0"/>
              </a:rPr>
              <a:t>Hamming Code: Single Error Correcting</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3"/>
          <a:stretch>
            <a:fillRect/>
          </a:stretch>
        </p:blipFill>
        <p:spPr>
          <a:xfrm>
            <a:off x="735355" y="4358278"/>
            <a:ext cx="8056477" cy="2014119"/>
          </a:xfrm>
          <a:prstGeom prst="rect">
            <a:avLst/>
          </a:prstGeom>
        </p:spPr>
      </p:pic>
    </p:spTree>
    <p:extLst>
      <p:ext uri="{BB962C8B-B14F-4D97-AF65-F5344CB8AC3E}">
        <p14:creationId xmlns:p14="http://schemas.microsoft.com/office/powerpoint/2010/main" val="175366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sz="1400" dirty="0">
                <a:latin typeface="Arial" panose="020B0604020202020204" pitchFamily="34" charset="0"/>
                <a:cs typeface="Arial" panose="020B0604020202020204" pitchFamily="34" charset="0"/>
              </a:rPr>
              <a:t>Starting from 1, label the data bits with sequential numbers from left to right: 1, 2, 3, 4, 5...</a:t>
            </a:r>
          </a:p>
          <a:p>
            <a:pPr lvl="1"/>
            <a:r>
              <a:rPr lang="en-US" altLang="zh-CN" sz="1400" dirty="0">
                <a:latin typeface="Arial" panose="020B0604020202020204" pitchFamily="34" charset="0"/>
                <a:cs typeface="Arial" panose="020B0604020202020204" pitchFamily="34" charset="0"/>
              </a:rPr>
              <a:t>Convert the positional numbers of these data bits into binary: 1, 10, 11, 100, 101, and so on.</a:t>
            </a:r>
          </a:p>
          <a:p>
            <a:pPr lvl="1"/>
            <a:r>
              <a:rPr lang="en-US" altLang="zh-CN" sz="1400" dirty="0">
                <a:latin typeface="Arial" panose="020B0604020202020204" pitchFamily="34" charset="0"/>
                <a:cs typeface="Arial" panose="020B0604020202020204" pitchFamily="34" charset="0"/>
              </a:rPr>
              <a:t>The positions of the data bits that are powers of two (numbers 1, 2, 4, 8, etc., meaning their binary representation has only one 1) are the parity bits.</a:t>
            </a:r>
          </a:p>
          <a:p>
            <a:pPr lvl="1"/>
            <a:r>
              <a:rPr lang="en-US" altLang="zh-CN" sz="1400" dirty="0">
                <a:latin typeface="Arial" panose="020B0604020202020204" pitchFamily="34" charset="0"/>
                <a:cs typeface="Arial" panose="020B0604020202020204" pitchFamily="34" charset="0"/>
              </a:rPr>
              <a:t>All other positions of data bits (the binary representation of their positional numbers has at least two 1s) are the new data bits.</a:t>
            </a:r>
          </a:p>
          <a:p>
            <a:pPr lvl="1"/>
            <a:r>
              <a:rPr lang="en-US" altLang="zh-CN" sz="1400" dirty="0">
                <a:latin typeface="Arial" panose="020B0604020202020204" pitchFamily="34" charset="0"/>
                <a:cs typeface="Arial" panose="020B0604020202020204" pitchFamily="34" charset="0"/>
              </a:rPr>
              <a:t>Each data bit is included in specific two or more parity bits.</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dirty="0">
                <a:latin typeface="Arial" panose="020B0604020202020204" pitchFamily="34" charset="0"/>
                <a:cs typeface="Arial" panose="020B0604020202020204" pitchFamily="34" charset="0"/>
              </a:rPr>
              <a:t>To check for an error in a specific bit, we need to check all the parity bits that include that bit. </a:t>
            </a:r>
          </a:p>
          <a:p>
            <a:pPr lvl="1"/>
            <a:r>
              <a:rPr lang="en-US" altLang="zh-CN" dirty="0">
                <a:latin typeface="Arial" panose="020B0604020202020204" pitchFamily="34" charset="0"/>
                <a:cs typeface="Arial" panose="020B0604020202020204" pitchFamily="34" charset="0"/>
              </a:rPr>
              <a:t>If all the parity bits are correct, there is no error. However, if any of the parity bits are incorrect, the sum of their positions will identify the erroneous bit.</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AEEADE3-DB7C-4164-E04F-8F23CBE1D175}"/>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782B3BFE-7FAC-9371-A8AC-6BDCA8A02C62}"/>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BD02613D-1636-F136-BD9E-01743366585C}"/>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8121E710-48C0-91D4-63B3-37B19C9150C6}"/>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AE326C2E-4117-3CEA-76CF-F210A23744CF}"/>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1004</TotalTime>
  <Words>1327</Words>
  <Application>Microsoft Office PowerPoint</Application>
  <PresentationFormat>全屏显示(4:3)</PresentationFormat>
  <Paragraphs>198</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微软雅黑</vt:lpstr>
      <vt:lpstr>Arial</vt:lpstr>
      <vt:lpstr>Calibri</vt:lpstr>
      <vt:lpstr>2016-VI主题-蓝</vt:lpstr>
      <vt:lpstr>Rectangode: A Reed-Solomon based bar code generator</vt:lpstr>
      <vt:lpstr>目录 Contents</vt:lpstr>
      <vt:lpstr>目录 Contents</vt:lpstr>
      <vt:lpstr>Introduction</vt:lpstr>
      <vt:lpstr>目录 Contents</vt:lpstr>
      <vt:lpstr>Related Work</vt:lpstr>
      <vt:lpstr>Related Work</vt:lpstr>
      <vt:lpstr>Related Work</vt:lpstr>
      <vt:lpstr>目录 Contents</vt:lpstr>
      <vt:lpstr>Reed-Solomon code</vt:lpstr>
      <vt:lpstr>PowerPoint 演示文稿</vt:lpstr>
      <vt:lpstr>标题内容标题内容</vt:lpstr>
      <vt:lpstr>比较内容标题</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陈 可</cp:lastModifiedBy>
  <cp:revision>48</cp:revision>
  <dcterms:created xsi:type="dcterms:W3CDTF">2016-04-20T02:59:17Z</dcterms:created>
  <dcterms:modified xsi:type="dcterms:W3CDTF">2023-05-25T16:35:59Z</dcterms:modified>
</cp:coreProperties>
</file>