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9"/>
  </p:notesMasterIdLst>
  <p:handoutMasterIdLst>
    <p:handoutMasterId r:id="rId20"/>
  </p:handoutMasterIdLst>
  <p:sldIdLst>
    <p:sldId id="257" r:id="rId2"/>
    <p:sldId id="260" r:id="rId3"/>
    <p:sldId id="280" r:id="rId4"/>
    <p:sldId id="283" r:id="rId5"/>
    <p:sldId id="406" r:id="rId6"/>
    <p:sldId id="610" r:id="rId7"/>
    <p:sldId id="348" r:id="rId8"/>
    <p:sldId id="608" r:id="rId9"/>
    <p:sldId id="268" r:id="rId10"/>
    <p:sldId id="609" r:id="rId11"/>
    <p:sldId id="611" r:id="rId12"/>
    <p:sldId id="294" r:id="rId13"/>
    <p:sldId id="612" r:id="rId14"/>
    <p:sldId id="376" r:id="rId15"/>
    <p:sldId id="613" r:id="rId16"/>
    <p:sldId id="263" r:id="rId17"/>
    <p:sldId id="361" r:id="rId18"/>
  </p:sldIdLst>
  <p:sldSz cx="24549100" cy="15343188"/>
  <p:notesSz cx="6858000" cy="9144000"/>
  <p:defaultTextStyle>
    <a:defPPr>
      <a:defRPr lang="es-MX"/>
    </a:defPPr>
    <a:lvl1pPr marL="0" algn="l" defTabSz="2529919" rtl="0" eaLnBrk="1" latinLnBrk="0" hangingPunct="1">
      <a:defRPr sz="5025" kern="1200">
        <a:solidFill>
          <a:schemeClr val="tx1"/>
        </a:solidFill>
        <a:latin typeface="+mn-lt"/>
        <a:ea typeface="+mn-ea"/>
        <a:cs typeface="+mn-cs"/>
      </a:defRPr>
    </a:lvl1pPr>
    <a:lvl2pPr marL="1264951" algn="l" defTabSz="2529919" rtl="0" eaLnBrk="1" latinLnBrk="0" hangingPunct="1">
      <a:defRPr sz="5025" kern="1200">
        <a:solidFill>
          <a:schemeClr val="tx1"/>
        </a:solidFill>
        <a:latin typeface="+mn-lt"/>
        <a:ea typeface="+mn-ea"/>
        <a:cs typeface="+mn-cs"/>
      </a:defRPr>
    </a:lvl2pPr>
    <a:lvl3pPr marL="2529919" algn="l" defTabSz="2529919" rtl="0" eaLnBrk="1" latinLnBrk="0" hangingPunct="1">
      <a:defRPr sz="5025" kern="1200">
        <a:solidFill>
          <a:schemeClr val="tx1"/>
        </a:solidFill>
        <a:latin typeface="+mn-lt"/>
        <a:ea typeface="+mn-ea"/>
        <a:cs typeface="+mn-cs"/>
      </a:defRPr>
    </a:lvl3pPr>
    <a:lvl4pPr marL="3794885" algn="l" defTabSz="2529919" rtl="0" eaLnBrk="1" latinLnBrk="0" hangingPunct="1">
      <a:defRPr sz="5025" kern="1200">
        <a:solidFill>
          <a:schemeClr val="tx1"/>
        </a:solidFill>
        <a:latin typeface="+mn-lt"/>
        <a:ea typeface="+mn-ea"/>
        <a:cs typeface="+mn-cs"/>
      </a:defRPr>
    </a:lvl4pPr>
    <a:lvl5pPr marL="5059846" algn="l" defTabSz="2529919" rtl="0" eaLnBrk="1" latinLnBrk="0" hangingPunct="1">
      <a:defRPr sz="5025" kern="1200">
        <a:solidFill>
          <a:schemeClr val="tx1"/>
        </a:solidFill>
        <a:latin typeface="+mn-lt"/>
        <a:ea typeface="+mn-ea"/>
        <a:cs typeface="+mn-cs"/>
      </a:defRPr>
    </a:lvl5pPr>
    <a:lvl6pPr marL="6324811" algn="l" defTabSz="2529919" rtl="0" eaLnBrk="1" latinLnBrk="0" hangingPunct="1">
      <a:defRPr sz="5025" kern="1200">
        <a:solidFill>
          <a:schemeClr val="tx1"/>
        </a:solidFill>
        <a:latin typeface="+mn-lt"/>
        <a:ea typeface="+mn-ea"/>
        <a:cs typeface="+mn-cs"/>
      </a:defRPr>
    </a:lvl6pPr>
    <a:lvl7pPr marL="7589783" algn="l" defTabSz="2529919" rtl="0" eaLnBrk="1" latinLnBrk="0" hangingPunct="1">
      <a:defRPr sz="5025" kern="1200">
        <a:solidFill>
          <a:schemeClr val="tx1"/>
        </a:solidFill>
        <a:latin typeface="+mn-lt"/>
        <a:ea typeface="+mn-ea"/>
        <a:cs typeface="+mn-cs"/>
      </a:defRPr>
    </a:lvl7pPr>
    <a:lvl8pPr marL="8854733" algn="l" defTabSz="2529919" rtl="0" eaLnBrk="1" latinLnBrk="0" hangingPunct="1">
      <a:defRPr sz="5025" kern="1200">
        <a:solidFill>
          <a:schemeClr val="tx1"/>
        </a:solidFill>
        <a:latin typeface="+mn-lt"/>
        <a:ea typeface="+mn-ea"/>
        <a:cs typeface="+mn-cs"/>
      </a:defRPr>
    </a:lvl8pPr>
    <a:lvl9pPr marL="10119702" algn="l" defTabSz="2529919" rtl="0" eaLnBrk="1" latinLnBrk="0" hangingPunct="1">
      <a:defRPr sz="5025" kern="1200">
        <a:solidFill>
          <a:schemeClr val="tx1"/>
        </a:solidFill>
        <a:latin typeface="+mn-lt"/>
        <a:ea typeface="+mn-ea"/>
        <a:cs typeface="+mn-cs"/>
      </a:defRPr>
    </a:lvl9pPr>
  </p:defaultTextStyle>
  <p:extLst>
    <p:ext uri="{EFAFB233-063F-42B5-8137-9DF3F51BA10A}">
      <p15:sldGuideLst xmlns:p15="http://schemas.microsoft.com/office/powerpoint/2012/main">
        <p15:guide id="32" pos="7731" userDrawn="1">
          <p15:clr>
            <a:srgbClr val="A4A3A4"/>
          </p15:clr>
        </p15:guide>
        <p15:guide id="33" pos="11613" userDrawn="1">
          <p15:clr>
            <a:srgbClr val="A4A3A4"/>
          </p15:clr>
        </p15:guide>
        <p15:guide id="35" pos="15038" userDrawn="1">
          <p15:clr>
            <a:srgbClr val="A4A3A4"/>
          </p15:clr>
        </p15:guide>
        <p15:guide id="36" pos="426" userDrawn="1">
          <p15:clr>
            <a:srgbClr val="A4A3A4"/>
          </p15:clr>
        </p15:guide>
        <p15:guide id="39" orient="horz" pos="551" userDrawn="1">
          <p15:clr>
            <a:srgbClr val="A4A3A4"/>
          </p15:clr>
        </p15:guide>
        <p15:guide id="41" pos="3851" userDrawn="1">
          <p15:clr>
            <a:srgbClr val="A4A3A4"/>
          </p15:clr>
        </p15:guide>
        <p15:guide id="43" orient="horz" pos="8384" userDrawn="1">
          <p15:clr>
            <a:srgbClr val="A4A3A4"/>
          </p15:clr>
        </p15:guide>
        <p15:guide id="45" orient="horz" pos="2296" userDrawn="1">
          <p15:clr>
            <a:srgbClr val="A4A3A4"/>
          </p15:clr>
        </p15:guide>
        <p15:guide id="46" orient="horz" pos="8891" userDrawn="1">
          <p15:clr>
            <a:srgbClr val="A4A3A4"/>
          </p15:clr>
        </p15:guide>
        <p15:guide id="48" orient="horz" pos="1503" userDrawn="1">
          <p15:clr>
            <a:srgbClr val="A4A3A4"/>
          </p15:clr>
        </p15:guide>
        <p15:guide id="49" orient="horz" pos="7877" userDrawn="1">
          <p15:clr>
            <a:srgbClr val="A4A3A4"/>
          </p15:clr>
        </p15:guide>
        <p15:guide id="51" pos="882" userDrawn="1">
          <p15:clr>
            <a:srgbClr val="A4A3A4"/>
          </p15:clr>
        </p15:guide>
        <p15:guide id="54" pos="7389" userDrawn="1">
          <p15:clr>
            <a:srgbClr val="A4A3A4"/>
          </p15:clr>
        </p15:guide>
        <p15:guide id="55" pos="8074" userDrawn="1">
          <p15:clr>
            <a:srgbClr val="A4A3A4"/>
          </p15:clr>
        </p15:guide>
        <p15:guide id="56" orient="horz" pos="8383" userDrawn="1">
          <p15:clr>
            <a:srgbClr val="A4A3A4"/>
          </p15:clr>
        </p15:guide>
        <p15:guide id="57" pos="11156" userDrawn="1">
          <p15:clr>
            <a:srgbClr val="A4A3A4"/>
          </p15:clr>
        </p15:guide>
        <p15:guide id="58" orient="horz" pos="4832" userDrawn="1">
          <p15:clr>
            <a:srgbClr val="A4A3A4"/>
          </p15:clr>
        </p15:guide>
        <p15:guide id="59" orient="horz" pos="2295" userDrawn="1">
          <p15:clr>
            <a:srgbClr val="A4A3A4"/>
          </p15:clr>
        </p15:guide>
        <p15:guide id="61" pos="3850" userDrawn="1">
          <p15:clr>
            <a:srgbClr val="A4A3A4"/>
          </p15:clr>
        </p15:guide>
        <p15:guide id="62" pos="14581" userDrawn="1">
          <p15:clr>
            <a:srgbClr val="A4A3A4"/>
          </p15:clr>
        </p15:guide>
        <p15:guide id="63" pos="4335" userDrawn="1">
          <p15:clr>
            <a:srgbClr val="A4A3A4"/>
          </p15:clr>
        </p15:guide>
        <p15:guide id="64" orient="horz" pos="2041" userDrawn="1">
          <p15:clr>
            <a:srgbClr val="A4A3A4"/>
          </p15:clr>
        </p15:guide>
        <p15:guide id="65" orient="horz" pos="79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5B4E"/>
    <a:srgbClr val="D678E8"/>
    <a:srgbClr val="FF40FF"/>
    <a:srgbClr val="191919"/>
    <a:srgbClr val="1F161E"/>
    <a:srgbClr val="464353"/>
    <a:srgbClr val="D8D4A5"/>
    <a:srgbClr val="98A24D"/>
    <a:srgbClr val="201F1F"/>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autoAdjust="0"/>
    <p:restoredTop sz="83105" autoAdjust="0"/>
  </p:normalViewPr>
  <p:slideViewPr>
    <p:cSldViewPr>
      <p:cViewPr>
        <p:scale>
          <a:sx n="50" d="100"/>
          <a:sy n="50" d="100"/>
        </p:scale>
        <p:origin x="976" y="-240"/>
      </p:cViewPr>
      <p:guideLst>
        <p:guide pos="7731"/>
        <p:guide pos="11613"/>
        <p:guide pos="15038"/>
        <p:guide pos="426"/>
        <p:guide orient="horz" pos="551"/>
        <p:guide pos="3851"/>
        <p:guide orient="horz" pos="8384"/>
        <p:guide orient="horz" pos="2296"/>
        <p:guide orient="horz" pos="8891"/>
        <p:guide orient="horz" pos="1503"/>
        <p:guide orient="horz" pos="7877"/>
        <p:guide pos="882"/>
        <p:guide pos="7389"/>
        <p:guide pos="8074"/>
        <p:guide orient="horz" pos="8383"/>
        <p:guide pos="11156"/>
        <p:guide orient="horz" pos="4832"/>
        <p:guide orient="horz" pos="2295"/>
        <p:guide pos="3850"/>
        <p:guide pos="14581"/>
        <p:guide pos="4335"/>
        <p:guide orient="horz" pos="2041"/>
        <p:guide orient="horz" pos="7908"/>
      </p:guideLst>
    </p:cSldViewPr>
  </p:slideViewPr>
  <p:outlineViewPr>
    <p:cViewPr>
      <p:scale>
        <a:sx n="33" d="100"/>
        <a:sy n="33" d="100"/>
      </p:scale>
      <p:origin x="0" y="1020"/>
    </p:cViewPr>
  </p:outlineViewPr>
  <p:notesTextViewPr>
    <p:cViewPr>
      <p:scale>
        <a:sx n="75" d="100"/>
        <a:sy n="75" d="100"/>
      </p:scale>
      <p:origin x="0" y="0"/>
    </p:cViewPr>
  </p:notesTextViewPr>
  <p:sorterViewPr>
    <p:cViewPr varScale="1">
      <p:scale>
        <a:sx n="1" d="1"/>
        <a:sy n="1" d="1"/>
      </p:scale>
      <p:origin x="0" y="0"/>
    </p:cViewPr>
  </p:sorterViewPr>
  <p:notesViewPr>
    <p:cSldViewPr>
      <p:cViewPr varScale="1">
        <p:scale>
          <a:sx n="83" d="100"/>
          <a:sy n="83" d="100"/>
        </p:scale>
        <p:origin x="-3816"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15/4/22</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15/04/22</a:t>
            </a:fld>
            <a:endParaRPr lang="es-MX"/>
          </a:p>
        </p:txBody>
      </p:sp>
      <p:sp>
        <p:nvSpPr>
          <p:cNvPr id="4" name="3 Marcador de imagen de diapositiva"/>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531014" rtl="0" eaLnBrk="1" latinLnBrk="0" hangingPunct="1">
      <a:defRPr sz="3350" kern="1200">
        <a:solidFill>
          <a:schemeClr val="tx1"/>
        </a:solidFill>
        <a:latin typeface="+mn-lt"/>
        <a:ea typeface="+mn-ea"/>
        <a:cs typeface="+mn-cs"/>
      </a:defRPr>
    </a:lvl1pPr>
    <a:lvl2pPr marL="1265498" algn="l" defTabSz="2531014" rtl="0" eaLnBrk="1" latinLnBrk="0" hangingPunct="1">
      <a:defRPr sz="3350" kern="1200">
        <a:solidFill>
          <a:schemeClr val="tx1"/>
        </a:solidFill>
        <a:latin typeface="+mn-lt"/>
        <a:ea typeface="+mn-ea"/>
        <a:cs typeface="+mn-cs"/>
      </a:defRPr>
    </a:lvl2pPr>
    <a:lvl3pPr marL="2531014" algn="l" defTabSz="2531014" rtl="0" eaLnBrk="1" latinLnBrk="0" hangingPunct="1">
      <a:defRPr sz="3350" kern="1200">
        <a:solidFill>
          <a:schemeClr val="tx1"/>
        </a:solidFill>
        <a:latin typeface="+mn-lt"/>
        <a:ea typeface="+mn-ea"/>
        <a:cs typeface="+mn-cs"/>
      </a:defRPr>
    </a:lvl3pPr>
    <a:lvl4pPr marL="3796532" algn="l" defTabSz="2531014" rtl="0" eaLnBrk="1" latinLnBrk="0" hangingPunct="1">
      <a:defRPr sz="3350" kern="1200">
        <a:solidFill>
          <a:schemeClr val="tx1"/>
        </a:solidFill>
        <a:latin typeface="+mn-lt"/>
        <a:ea typeface="+mn-ea"/>
        <a:cs typeface="+mn-cs"/>
      </a:defRPr>
    </a:lvl4pPr>
    <a:lvl5pPr marL="5062039" algn="l" defTabSz="2531014" rtl="0" eaLnBrk="1" latinLnBrk="0" hangingPunct="1">
      <a:defRPr sz="3350" kern="1200">
        <a:solidFill>
          <a:schemeClr val="tx1"/>
        </a:solidFill>
        <a:latin typeface="+mn-lt"/>
        <a:ea typeface="+mn-ea"/>
        <a:cs typeface="+mn-cs"/>
      </a:defRPr>
    </a:lvl5pPr>
    <a:lvl6pPr marL="6327552" algn="l" defTabSz="2531014" rtl="0" eaLnBrk="1" latinLnBrk="0" hangingPunct="1">
      <a:defRPr sz="3350" kern="1200">
        <a:solidFill>
          <a:schemeClr val="tx1"/>
        </a:solidFill>
        <a:latin typeface="+mn-lt"/>
        <a:ea typeface="+mn-ea"/>
        <a:cs typeface="+mn-cs"/>
      </a:defRPr>
    </a:lvl6pPr>
    <a:lvl7pPr marL="7593071" algn="l" defTabSz="2531014" rtl="0" eaLnBrk="1" latinLnBrk="0" hangingPunct="1">
      <a:defRPr sz="3350" kern="1200">
        <a:solidFill>
          <a:schemeClr val="tx1"/>
        </a:solidFill>
        <a:latin typeface="+mn-lt"/>
        <a:ea typeface="+mn-ea"/>
        <a:cs typeface="+mn-cs"/>
      </a:defRPr>
    </a:lvl7pPr>
    <a:lvl8pPr marL="8858573" algn="l" defTabSz="2531014" rtl="0" eaLnBrk="1" latinLnBrk="0" hangingPunct="1">
      <a:defRPr sz="3350" kern="1200">
        <a:solidFill>
          <a:schemeClr val="tx1"/>
        </a:solidFill>
        <a:latin typeface="+mn-lt"/>
        <a:ea typeface="+mn-ea"/>
        <a:cs typeface="+mn-cs"/>
      </a:defRPr>
    </a:lvl8pPr>
    <a:lvl9pPr marL="10124090" algn="l" defTabSz="2531014" rtl="0" eaLnBrk="1" latinLnBrk="0" hangingPunct="1">
      <a:defRPr sz="33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200" b="1" u="none" dirty="0">
                <a:solidFill>
                  <a:srgbClr val="C00000"/>
                </a:solidFill>
                <a:effectLst/>
              </a:rPr>
              <a:t>Add background image and send it to back:</a:t>
            </a:r>
          </a:p>
          <a:p>
            <a:r>
              <a:rPr lang="en-US" sz="3200" b="0" i="0" u="none" dirty="0"/>
              <a:t>Click on the icon to add a I</a:t>
            </a:r>
            <a:r>
              <a:rPr lang="en-US" sz="3200" b="0" i="0" u="none" dirty="0">
                <a:solidFill>
                  <a:srgbClr val="C00000"/>
                </a:solidFill>
              </a:rPr>
              <a:t>mage</a:t>
            </a:r>
            <a:r>
              <a:rPr lang="en-US" sz="3200" b="0" i="0" u="none" dirty="0"/>
              <a:t> &gt;&gt; Choose your Image &gt;&gt;  Right Click on Image &gt;&gt; Send to Back &gt;&gt; Send to Back.</a:t>
            </a:r>
          </a:p>
          <a:p>
            <a:endParaRPr lang="en-US" sz="3200" b="0" dirty="0"/>
          </a:p>
          <a:p>
            <a:r>
              <a:rPr lang="en-US" sz="3200" b="1" dirty="0">
                <a:solidFill>
                  <a:srgbClr val="C00000"/>
                </a:solidFill>
                <a:effectLst/>
              </a:rPr>
              <a:t>Change the image:</a:t>
            </a:r>
          </a:p>
          <a:p>
            <a:r>
              <a:rPr lang="en-US" sz="3200" b="0" dirty="0"/>
              <a:t>Right Click on Image </a:t>
            </a:r>
            <a:r>
              <a:rPr lang="en-US" sz="3200" b="0" i="0" u="none" dirty="0"/>
              <a:t>&gt;&gt;</a:t>
            </a:r>
            <a:r>
              <a:rPr lang="en-US" sz="3200" b="0" i="0" u="none" baseline="0" dirty="0"/>
              <a:t> </a:t>
            </a:r>
            <a:r>
              <a:rPr lang="en-US" sz="3200" b="0" dirty="0"/>
              <a:t>Change Picture </a:t>
            </a:r>
            <a:r>
              <a:rPr lang="en-US" sz="3200" b="0" i="0" u="none" dirty="0"/>
              <a:t>&gt;&gt;</a:t>
            </a:r>
            <a:r>
              <a:rPr lang="en-US" sz="3200" b="0" dirty="0"/>
              <a:t> Choose your Image.</a:t>
            </a:r>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3865178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200" b="1" u="none" dirty="0">
                <a:solidFill>
                  <a:srgbClr val="C00000"/>
                </a:solidFill>
                <a:effectLst/>
              </a:rPr>
              <a:t>Add background image and send it to back:</a:t>
            </a:r>
          </a:p>
          <a:p>
            <a:r>
              <a:rPr lang="en-US" sz="3200" b="0" i="0" u="none" dirty="0"/>
              <a:t>Click on the icon to add a I</a:t>
            </a:r>
            <a:r>
              <a:rPr lang="en-US" sz="3200" b="0" i="0" u="none" dirty="0">
                <a:solidFill>
                  <a:srgbClr val="C00000"/>
                </a:solidFill>
              </a:rPr>
              <a:t>mage</a:t>
            </a:r>
            <a:r>
              <a:rPr lang="en-US" sz="3200" b="0" i="0" u="none" dirty="0"/>
              <a:t> &gt;&gt; Choose your Image &gt;&gt;  Right Click on Image &gt;&gt; Send to Back &gt;&gt; Send to Back.</a:t>
            </a:r>
          </a:p>
          <a:p>
            <a:endParaRPr lang="en-US" sz="3200" b="0" dirty="0"/>
          </a:p>
          <a:p>
            <a:r>
              <a:rPr lang="en-US" sz="3200" b="1" dirty="0">
                <a:solidFill>
                  <a:srgbClr val="C00000"/>
                </a:solidFill>
                <a:effectLst/>
              </a:rPr>
              <a:t>Change the image:</a:t>
            </a:r>
          </a:p>
          <a:p>
            <a:r>
              <a:rPr lang="en-US" sz="3200" b="0" dirty="0"/>
              <a:t>Right Click on Image </a:t>
            </a:r>
            <a:r>
              <a:rPr lang="en-US" sz="3200" b="0" i="0" u="none" dirty="0"/>
              <a:t>&gt;&gt;</a:t>
            </a:r>
            <a:r>
              <a:rPr lang="en-US" sz="3200" b="0" i="0" u="none" baseline="0" dirty="0"/>
              <a:t> </a:t>
            </a:r>
            <a:r>
              <a:rPr lang="en-US" sz="3200" b="0" dirty="0"/>
              <a:t>Change Picture </a:t>
            </a:r>
            <a:r>
              <a:rPr lang="en-US" sz="3200" b="0" i="0" u="none" dirty="0"/>
              <a:t>&gt;&gt;</a:t>
            </a:r>
            <a:r>
              <a:rPr lang="en-US" sz="3200" b="0" dirty="0"/>
              <a:t> Choose your Image.</a:t>
            </a:r>
            <a:endParaRPr lang="es-SV"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115598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SV" dirty="0"/>
          </a:p>
        </p:txBody>
      </p:sp>
      <p:sp>
        <p:nvSpPr>
          <p:cNvPr id="4" name="3 Marcador de número de diapositiva"/>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1562774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200" b="1" u="none" dirty="0">
                <a:solidFill>
                  <a:srgbClr val="C00000"/>
                </a:solidFill>
                <a:effectLst/>
              </a:rPr>
              <a:t>Add background image and send it to back:</a:t>
            </a:r>
          </a:p>
          <a:p>
            <a:r>
              <a:rPr lang="en-US" sz="3200" b="0" i="0" u="none" dirty="0"/>
              <a:t>Click on the icon to add a I</a:t>
            </a:r>
            <a:r>
              <a:rPr lang="en-US" sz="3200" b="0" i="0" u="none" dirty="0">
                <a:solidFill>
                  <a:srgbClr val="C00000"/>
                </a:solidFill>
              </a:rPr>
              <a:t>mage</a:t>
            </a:r>
            <a:r>
              <a:rPr lang="en-US" sz="3200" b="0" i="0" u="none" dirty="0"/>
              <a:t> &gt;&gt; Choose your Image &gt;&gt;  Right Click on Image &gt;&gt; Send to Back &gt;&gt; Send to Back.</a:t>
            </a:r>
          </a:p>
          <a:p>
            <a:endParaRPr lang="en-US" sz="3200" b="0" dirty="0"/>
          </a:p>
          <a:p>
            <a:r>
              <a:rPr lang="en-US" sz="3200" b="1" dirty="0">
                <a:solidFill>
                  <a:srgbClr val="C00000"/>
                </a:solidFill>
                <a:effectLst/>
              </a:rPr>
              <a:t>Change the image:</a:t>
            </a:r>
          </a:p>
          <a:p>
            <a:r>
              <a:rPr lang="en-US" sz="3200" b="0" dirty="0"/>
              <a:t>Right Click on Image </a:t>
            </a:r>
            <a:r>
              <a:rPr lang="en-US" sz="3200" b="0" i="0" u="none" dirty="0"/>
              <a:t>&gt;&gt;</a:t>
            </a:r>
            <a:r>
              <a:rPr lang="en-US" sz="3200" b="0" i="0" u="none" baseline="0" dirty="0"/>
              <a:t> </a:t>
            </a:r>
            <a:r>
              <a:rPr lang="en-US" sz="3200" b="0" dirty="0"/>
              <a:t>Change Picture </a:t>
            </a:r>
            <a:r>
              <a:rPr lang="en-US" sz="3200" b="0" i="0" u="none" dirty="0"/>
              <a:t>&gt;&gt;</a:t>
            </a:r>
            <a:r>
              <a:rPr lang="en-US" sz="3200" b="0" dirty="0"/>
              <a:t> Choose your Image.</a:t>
            </a:r>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206504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3870863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239C539-DB13-4E42-8F50-E441BA037158}" type="slidenum">
              <a:rPr lang="es-ES" smtClean="0"/>
              <a:t>16</a:t>
            </a:fld>
            <a:endParaRPr lang="es-ES"/>
          </a:p>
        </p:txBody>
      </p:sp>
    </p:spTree>
    <p:extLst>
      <p:ext uri="{BB962C8B-B14F-4D97-AF65-F5344CB8AC3E}">
        <p14:creationId xmlns:p14="http://schemas.microsoft.com/office/powerpoint/2010/main" val="6168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200" b="1" u="none" dirty="0">
                <a:solidFill>
                  <a:srgbClr val="C00000"/>
                </a:solidFill>
                <a:effectLst/>
              </a:rPr>
              <a:t>Add background image and send it to back:</a:t>
            </a:r>
          </a:p>
          <a:p>
            <a:r>
              <a:rPr lang="en-US" sz="3200" b="0" i="0" u="none" dirty="0"/>
              <a:t>Click on the icon to add a I</a:t>
            </a:r>
            <a:r>
              <a:rPr lang="en-US" sz="3200" b="0" i="0" u="none" dirty="0">
                <a:solidFill>
                  <a:srgbClr val="C00000"/>
                </a:solidFill>
              </a:rPr>
              <a:t>mage</a:t>
            </a:r>
            <a:r>
              <a:rPr lang="en-US" sz="3200" b="0" i="0" u="none" dirty="0"/>
              <a:t> &gt;&gt; Choose your Image &gt;&gt;  Right Click on Image &gt;&gt; Send to Back &gt;&gt; Send to Back.</a:t>
            </a:r>
          </a:p>
          <a:p>
            <a:endParaRPr lang="en-US" sz="3200" b="0" dirty="0"/>
          </a:p>
          <a:p>
            <a:pPr marL="0" marR="0" indent="0" algn="l" defTabSz="2417627" rtl="0" eaLnBrk="1" fontAlgn="auto" latinLnBrk="0" hangingPunct="1">
              <a:lnSpc>
                <a:spcPct val="100000"/>
              </a:lnSpc>
              <a:spcBef>
                <a:spcPts val="0"/>
              </a:spcBef>
              <a:spcAft>
                <a:spcPts val="0"/>
              </a:spcAft>
              <a:buClrTx/>
              <a:buSzTx/>
              <a:buFontTx/>
              <a:buNone/>
              <a:tabLst/>
              <a:defRPr/>
            </a:pPr>
            <a:r>
              <a:rPr lang="en-US" sz="3200" b="1" dirty="0">
                <a:solidFill>
                  <a:srgbClr val="C00000"/>
                </a:solidFill>
                <a:effectLst/>
              </a:rPr>
              <a:t>Change the image:</a:t>
            </a:r>
          </a:p>
          <a:p>
            <a:r>
              <a:rPr lang="en-US" sz="3200" b="0" dirty="0"/>
              <a:t>Right Click on Image </a:t>
            </a:r>
            <a:r>
              <a:rPr lang="en-US" sz="3200" b="0" i="0" u="none" dirty="0"/>
              <a:t>&gt;&gt;</a:t>
            </a:r>
            <a:r>
              <a:rPr lang="en-US" sz="3200" b="0" i="0" u="none" baseline="0" dirty="0"/>
              <a:t> </a:t>
            </a:r>
            <a:r>
              <a:rPr lang="en-US" sz="3200" b="0" dirty="0"/>
              <a:t>Change Picture </a:t>
            </a:r>
            <a:r>
              <a:rPr lang="en-US" sz="3200" b="0" i="0" u="none" dirty="0"/>
              <a:t>&gt;&gt;</a:t>
            </a:r>
            <a:r>
              <a:rPr lang="en-US" sz="3200" b="0" dirty="0"/>
              <a:t> Choose your Image.</a:t>
            </a:r>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2</a:t>
            </a:fld>
            <a:endParaRPr lang="es-MX"/>
          </a:p>
        </p:txBody>
      </p:sp>
    </p:spTree>
    <p:extLst>
      <p:ext uri="{BB962C8B-B14F-4D97-AF65-F5344CB8AC3E}">
        <p14:creationId xmlns:p14="http://schemas.microsoft.com/office/powerpoint/2010/main" val="305805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200" b="1" kern="1200" dirty="0">
                <a:solidFill>
                  <a:schemeClr val="tx1"/>
                </a:solidFill>
                <a:effectLst/>
                <a:latin typeface="+mn-lt"/>
                <a:ea typeface="+mn-ea"/>
                <a:cs typeface="+mn-cs"/>
              </a:rPr>
              <a:t>Add image </a:t>
            </a:r>
            <a:endParaRPr lang="es-SV" sz="3200" kern="1200" dirty="0">
              <a:solidFill>
                <a:schemeClr val="tx1"/>
              </a:solidFill>
              <a:effectLst/>
              <a:latin typeface="+mn-lt"/>
              <a:ea typeface="+mn-ea"/>
              <a:cs typeface="+mn-cs"/>
            </a:endParaRPr>
          </a:p>
          <a:p>
            <a:r>
              <a:rPr lang="en-US" sz="3200" kern="1200" dirty="0">
                <a:solidFill>
                  <a:schemeClr val="tx1"/>
                </a:solidFill>
                <a:effectLst/>
                <a:latin typeface="+mn-lt"/>
                <a:ea typeface="+mn-ea"/>
                <a:cs typeface="+mn-cs"/>
              </a:rPr>
              <a:t>Click on the icon to add a Image &gt;&gt; Choose your Image.</a:t>
            </a:r>
            <a:endParaRPr lang="es-SV" sz="3200" kern="1200" dirty="0">
              <a:solidFill>
                <a:schemeClr val="tx1"/>
              </a:solidFill>
              <a:effectLst/>
              <a:latin typeface="+mn-lt"/>
              <a:ea typeface="+mn-ea"/>
              <a:cs typeface="+mn-cs"/>
            </a:endParaRPr>
          </a:p>
          <a:p>
            <a:endParaRPr lang="en-US" sz="3200" b="1" kern="1200" dirty="0">
              <a:solidFill>
                <a:schemeClr val="tx1"/>
              </a:solidFill>
              <a:effectLst/>
              <a:latin typeface="+mn-lt"/>
              <a:ea typeface="+mn-ea"/>
              <a:cs typeface="+mn-cs"/>
            </a:endParaRPr>
          </a:p>
          <a:p>
            <a:r>
              <a:rPr lang="en-US" sz="3200" b="1" dirty="0">
                <a:solidFill>
                  <a:srgbClr val="C00000"/>
                </a:solidFill>
                <a:effectLst/>
              </a:rPr>
              <a:t>Change the image:</a:t>
            </a:r>
          </a:p>
          <a:p>
            <a:r>
              <a:rPr lang="en-US" sz="3200" kern="1200" dirty="0">
                <a:solidFill>
                  <a:schemeClr val="tx1"/>
                </a:solidFill>
                <a:effectLst/>
                <a:latin typeface="+mn-lt"/>
                <a:ea typeface="+mn-ea"/>
                <a:cs typeface="+mn-cs"/>
              </a:rPr>
              <a:t>Right Click on Image &gt;&gt; Change Picture &gt;&gt; Choose your Image.</a:t>
            </a:r>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3</a:t>
            </a:fld>
            <a:endParaRPr lang="es-MX"/>
          </a:p>
        </p:txBody>
      </p:sp>
    </p:spTree>
    <p:extLst>
      <p:ext uri="{BB962C8B-B14F-4D97-AF65-F5344CB8AC3E}">
        <p14:creationId xmlns:p14="http://schemas.microsoft.com/office/powerpoint/2010/main" val="3862020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200" b="1" kern="1200" dirty="0">
                <a:solidFill>
                  <a:schemeClr val="tx1"/>
                </a:solidFill>
                <a:effectLst/>
                <a:latin typeface="+mn-lt"/>
                <a:ea typeface="+mn-ea"/>
                <a:cs typeface="+mn-cs"/>
              </a:rPr>
              <a:t>Add background image and send it to back:</a:t>
            </a:r>
            <a:endParaRPr lang="es-SV" sz="3200" kern="1200" dirty="0">
              <a:solidFill>
                <a:schemeClr val="tx1"/>
              </a:solidFill>
              <a:effectLst/>
              <a:latin typeface="+mn-lt"/>
              <a:ea typeface="+mn-ea"/>
              <a:cs typeface="+mn-cs"/>
            </a:endParaRPr>
          </a:p>
          <a:p>
            <a:r>
              <a:rPr lang="en-US" sz="3200" kern="1200" dirty="0">
                <a:solidFill>
                  <a:schemeClr val="tx1"/>
                </a:solidFill>
                <a:effectLst/>
                <a:latin typeface="+mn-lt"/>
                <a:ea typeface="+mn-ea"/>
                <a:cs typeface="+mn-cs"/>
              </a:rPr>
              <a:t>Click on the icon to add a Image &gt;&gt; Choose your Image &gt;&gt;  Right Click on Image &gt;&gt; Send to Back &gt;&gt; Send to Back.</a:t>
            </a:r>
            <a:endParaRPr lang="es-SV" sz="3200" kern="1200" dirty="0">
              <a:solidFill>
                <a:schemeClr val="tx1"/>
              </a:solidFill>
              <a:effectLst/>
              <a:latin typeface="+mn-lt"/>
              <a:ea typeface="+mn-ea"/>
              <a:cs typeface="+mn-cs"/>
            </a:endParaRPr>
          </a:p>
          <a:p>
            <a:endParaRPr lang="en-US" sz="3200" b="1" kern="1200" dirty="0">
              <a:solidFill>
                <a:schemeClr val="tx1"/>
              </a:solidFill>
              <a:effectLst/>
              <a:latin typeface="+mn-lt"/>
              <a:ea typeface="+mn-ea"/>
              <a:cs typeface="+mn-cs"/>
            </a:endParaRPr>
          </a:p>
          <a:p>
            <a:r>
              <a:rPr lang="en-US" sz="3200" b="1" dirty="0">
                <a:solidFill>
                  <a:srgbClr val="C00000"/>
                </a:solidFill>
                <a:effectLst/>
              </a:rPr>
              <a:t>Change the image:</a:t>
            </a:r>
          </a:p>
          <a:p>
            <a:r>
              <a:rPr lang="en-US" sz="3200" kern="1200" dirty="0">
                <a:solidFill>
                  <a:schemeClr val="tx1"/>
                </a:solidFill>
                <a:effectLst/>
                <a:latin typeface="+mn-lt"/>
                <a:ea typeface="+mn-ea"/>
                <a:cs typeface="+mn-cs"/>
              </a:rPr>
              <a:t>Right Click on Image &gt;&gt; Change Picture &gt;&gt; Choose your Image.</a:t>
            </a:r>
            <a:endParaRPr lang="es-SV" sz="3200" kern="1200" dirty="0">
              <a:solidFill>
                <a:schemeClr val="tx1"/>
              </a:solidFill>
              <a:effectLst/>
              <a:latin typeface="+mn-lt"/>
              <a:ea typeface="+mn-ea"/>
              <a:cs typeface="+mn-cs"/>
            </a:endParaRPr>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390699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200" b="1" u="none" dirty="0">
                <a:solidFill>
                  <a:srgbClr val="C00000"/>
                </a:solidFill>
                <a:effectLst/>
              </a:rPr>
              <a:t>Add background image and send it to back:</a:t>
            </a:r>
          </a:p>
          <a:p>
            <a:r>
              <a:rPr lang="en-US" sz="3200" b="0" i="0" u="none" dirty="0"/>
              <a:t>Click on the icon to add a I</a:t>
            </a:r>
            <a:r>
              <a:rPr lang="en-US" sz="3200" b="0" i="0" u="none" dirty="0">
                <a:solidFill>
                  <a:srgbClr val="C00000"/>
                </a:solidFill>
              </a:rPr>
              <a:t>mage</a:t>
            </a:r>
            <a:r>
              <a:rPr lang="en-US" sz="3200" b="0" i="0" u="none" dirty="0"/>
              <a:t> &gt;&gt; Choose your Image &gt;&gt;  Right Click on Image &gt;&gt; Send to Back &gt;&gt; Send to Back.</a:t>
            </a:r>
          </a:p>
          <a:p>
            <a:endParaRPr lang="en-US" sz="3200" b="0" dirty="0"/>
          </a:p>
          <a:p>
            <a:r>
              <a:rPr lang="en-US" sz="3200" b="1" dirty="0">
                <a:solidFill>
                  <a:srgbClr val="C00000"/>
                </a:solidFill>
                <a:effectLst/>
              </a:rPr>
              <a:t>Change the image:</a:t>
            </a:r>
          </a:p>
          <a:p>
            <a:r>
              <a:rPr lang="en-US" sz="3200" b="0" dirty="0"/>
              <a:t>Right Click on Image </a:t>
            </a:r>
            <a:r>
              <a:rPr lang="en-US" sz="3200" b="0" i="0" u="none" dirty="0"/>
              <a:t>&gt;&gt;</a:t>
            </a:r>
            <a:r>
              <a:rPr lang="en-US" sz="3200" b="0" i="0" u="none" baseline="0" dirty="0"/>
              <a:t> </a:t>
            </a:r>
            <a:r>
              <a:rPr lang="en-US" sz="3200" b="0" dirty="0"/>
              <a:t>Change Picture </a:t>
            </a:r>
            <a:r>
              <a:rPr lang="en-US" sz="3200" b="0" i="0" u="none" dirty="0"/>
              <a:t>&gt;&gt;</a:t>
            </a:r>
            <a:r>
              <a:rPr lang="en-US" sz="3200" b="0" dirty="0"/>
              <a:t> Choose your Image.</a:t>
            </a:r>
          </a:p>
        </p:txBody>
      </p:sp>
      <p:sp>
        <p:nvSpPr>
          <p:cNvPr id="4" name="Marcador de número de diapositiva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1549799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3200" b="1" kern="1200" dirty="0">
                <a:solidFill>
                  <a:schemeClr val="tx1"/>
                </a:solidFill>
                <a:effectLst/>
                <a:latin typeface="+mn-lt"/>
                <a:ea typeface="+mn-ea"/>
                <a:cs typeface="+mn-cs"/>
              </a:rPr>
              <a:t>BACKGROUND</a:t>
            </a:r>
            <a:endParaRPr lang="es-SV" sz="3200" kern="1200" dirty="0">
              <a:solidFill>
                <a:schemeClr val="tx1"/>
              </a:solidFill>
              <a:effectLst/>
              <a:latin typeface="+mn-lt"/>
              <a:ea typeface="+mn-ea"/>
              <a:cs typeface="+mn-cs"/>
            </a:endParaRPr>
          </a:p>
          <a:p>
            <a:r>
              <a:rPr lang="en-US" sz="3200" b="1" kern="1200" dirty="0">
                <a:solidFill>
                  <a:schemeClr val="tx1"/>
                </a:solidFill>
                <a:effectLst/>
                <a:latin typeface="+mn-lt"/>
                <a:ea typeface="+mn-ea"/>
                <a:cs typeface="+mn-cs"/>
              </a:rPr>
              <a:t>     Add background image and send it to back:</a:t>
            </a:r>
            <a:endParaRPr lang="es-SV" sz="3200" kern="1200" dirty="0">
              <a:solidFill>
                <a:schemeClr val="tx1"/>
              </a:solidFill>
              <a:effectLst/>
              <a:latin typeface="+mn-lt"/>
              <a:ea typeface="+mn-ea"/>
              <a:cs typeface="+mn-cs"/>
            </a:endParaRPr>
          </a:p>
          <a:p>
            <a:r>
              <a:rPr lang="en-US" sz="3200" kern="1200" dirty="0">
                <a:solidFill>
                  <a:schemeClr val="tx1"/>
                </a:solidFill>
                <a:effectLst/>
                <a:latin typeface="+mn-lt"/>
                <a:ea typeface="+mn-ea"/>
                <a:cs typeface="+mn-cs"/>
              </a:rPr>
              <a:t>     Click on the icon to add a Image &gt;&gt; Choose your Image &gt;&gt;  Right Click on Image &gt;&gt; Send to Back &gt;&gt; Send to Back.</a:t>
            </a:r>
            <a:endParaRPr lang="es-SV" sz="3200" kern="1200" dirty="0">
              <a:solidFill>
                <a:schemeClr val="tx1"/>
              </a:solidFill>
              <a:effectLst/>
              <a:latin typeface="+mn-lt"/>
              <a:ea typeface="+mn-ea"/>
              <a:cs typeface="+mn-cs"/>
            </a:endParaRPr>
          </a:p>
          <a:p>
            <a:r>
              <a:rPr lang="en-US" sz="3200" b="1" kern="1200" dirty="0">
                <a:solidFill>
                  <a:schemeClr val="tx1"/>
                </a:solidFill>
                <a:effectLst/>
                <a:latin typeface="+mn-lt"/>
                <a:ea typeface="+mn-ea"/>
                <a:cs typeface="+mn-cs"/>
              </a:rPr>
              <a:t>     </a:t>
            </a:r>
          </a:p>
          <a:p>
            <a:r>
              <a:rPr lang="en-US" sz="3200" b="1" kern="1200" dirty="0">
                <a:solidFill>
                  <a:schemeClr val="tx1"/>
                </a:solidFill>
                <a:effectLst/>
                <a:latin typeface="+mn-lt"/>
                <a:ea typeface="+mn-ea"/>
                <a:cs typeface="+mn-cs"/>
              </a:rPr>
              <a:t>     Change the image:</a:t>
            </a:r>
            <a:endParaRPr lang="es-SV" sz="3200" kern="1200" dirty="0">
              <a:solidFill>
                <a:schemeClr val="tx1"/>
              </a:solidFill>
              <a:effectLst/>
              <a:latin typeface="+mn-lt"/>
              <a:ea typeface="+mn-ea"/>
              <a:cs typeface="+mn-cs"/>
            </a:endParaRPr>
          </a:p>
          <a:p>
            <a:r>
              <a:rPr lang="en-US" sz="3200" kern="1200" dirty="0">
                <a:solidFill>
                  <a:schemeClr val="tx1"/>
                </a:solidFill>
                <a:effectLst/>
                <a:latin typeface="+mn-lt"/>
                <a:ea typeface="+mn-ea"/>
                <a:cs typeface="+mn-cs"/>
              </a:rPr>
              <a:t>     Right Click on Image &gt;&gt; Change Picture &gt;&gt; Choose your Image </a:t>
            </a:r>
            <a:endParaRPr lang="es-SV" sz="3200" kern="1200" dirty="0">
              <a:solidFill>
                <a:schemeClr val="tx1"/>
              </a:solidFill>
              <a:effectLst/>
              <a:latin typeface="+mn-lt"/>
              <a:ea typeface="+mn-ea"/>
              <a:cs typeface="+mn-cs"/>
            </a:endParaRPr>
          </a:p>
          <a:p>
            <a:endParaRPr lang="en-US" sz="3200" b="1" kern="1200" dirty="0">
              <a:solidFill>
                <a:schemeClr val="tx1"/>
              </a:solidFill>
              <a:effectLst/>
              <a:latin typeface="+mn-lt"/>
              <a:ea typeface="+mn-ea"/>
              <a:cs typeface="+mn-cs"/>
            </a:endParaRPr>
          </a:p>
          <a:p>
            <a:endParaRPr lang="en-US" sz="3200" b="1" kern="1200" dirty="0">
              <a:solidFill>
                <a:schemeClr val="tx1"/>
              </a:solidFill>
              <a:effectLst/>
              <a:latin typeface="+mn-lt"/>
              <a:ea typeface="+mn-ea"/>
              <a:cs typeface="+mn-cs"/>
            </a:endParaRPr>
          </a:p>
          <a:p>
            <a:r>
              <a:rPr lang="en-US" sz="3200" b="1" kern="1200" dirty="0">
                <a:solidFill>
                  <a:schemeClr val="tx1"/>
                </a:solidFill>
                <a:effectLst/>
                <a:latin typeface="+mn-lt"/>
                <a:ea typeface="+mn-ea"/>
                <a:cs typeface="+mn-cs"/>
              </a:rPr>
              <a:t>PEOPLE</a:t>
            </a:r>
          </a:p>
          <a:p>
            <a:r>
              <a:rPr lang="en-US" sz="3200" b="1" kern="1200" dirty="0">
                <a:solidFill>
                  <a:schemeClr val="tx1"/>
                </a:solidFill>
                <a:effectLst/>
                <a:latin typeface="+mn-lt"/>
                <a:ea typeface="+mn-ea"/>
                <a:cs typeface="+mn-cs"/>
              </a:rPr>
              <a:t>     Add or change image</a:t>
            </a:r>
          </a:p>
          <a:p>
            <a:r>
              <a:rPr lang="en-US" sz="3200" kern="1200" dirty="0">
                <a:solidFill>
                  <a:schemeClr val="tx1"/>
                </a:solidFill>
                <a:effectLst/>
                <a:latin typeface="+mn-lt"/>
                <a:ea typeface="+mn-ea"/>
                <a:cs typeface="+mn-cs"/>
              </a:rPr>
              <a:t>     Right click on image &gt;&gt; Format Picture &gt;&gt; Fill Tab &gt;&gt; Picture or texture fill &gt;&gt; File button &gt;&gt; Choose your Image</a:t>
            </a:r>
            <a:endParaRPr lang="es-SV" sz="3200" kern="1200" dirty="0">
              <a:solidFill>
                <a:schemeClr val="tx1"/>
              </a:solidFill>
              <a:effectLst/>
              <a:latin typeface="+mn-lt"/>
              <a:ea typeface="+mn-ea"/>
              <a:cs typeface="+mn-cs"/>
            </a:endParaRPr>
          </a:p>
          <a:p>
            <a:endParaRPr lang="es-SV" dirty="0"/>
          </a:p>
          <a:p>
            <a:endParaRPr lang="es-SV" dirty="0"/>
          </a:p>
        </p:txBody>
      </p:sp>
      <p:sp>
        <p:nvSpPr>
          <p:cNvPr id="4" name="3 Marcador de número de diapositiva"/>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4051074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200" b="1" u="none" dirty="0">
                <a:solidFill>
                  <a:srgbClr val="C00000"/>
                </a:solidFill>
                <a:effectLst/>
              </a:rPr>
              <a:t>Add background image and send it to back:</a:t>
            </a:r>
          </a:p>
          <a:p>
            <a:r>
              <a:rPr lang="en-US" sz="3200" b="0" i="0" u="none" dirty="0"/>
              <a:t>Click on the icon to add a I</a:t>
            </a:r>
            <a:r>
              <a:rPr lang="en-US" sz="3200" b="0" i="0" u="none" dirty="0">
                <a:solidFill>
                  <a:srgbClr val="C00000"/>
                </a:solidFill>
              </a:rPr>
              <a:t>mage</a:t>
            </a:r>
            <a:r>
              <a:rPr lang="en-US" sz="3200" b="0" i="0" u="none" dirty="0"/>
              <a:t> &gt;&gt; Choose your Image &gt;&gt;  Right Click on Image &gt;&gt; Send to Back &gt;&gt; Send to Back.</a:t>
            </a:r>
          </a:p>
          <a:p>
            <a:endParaRPr lang="en-US" sz="3200" b="0" dirty="0"/>
          </a:p>
          <a:p>
            <a:r>
              <a:rPr lang="en-US" sz="3200" b="1" dirty="0">
                <a:solidFill>
                  <a:srgbClr val="C00000"/>
                </a:solidFill>
                <a:effectLst/>
              </a:rPr>
              <a:t>Change the image:</a:t>
            </a:r>
          </a:p>
          <a:p>
            <a:r>
              <a:rPr lang="en-US" sz="3200" b="0" dirty="0"/>
              <a:t>Right Click on Image </a:t>
            </a:r>
            <a:r>
              <a:rPr lang="en-US" sz="3200" b="0" i="0" u="none" dirty="0"/>
              <a:t>&gt;&gt;</a:t>
            </a:r>
            <a:r>
              <a:rPr lang="en-US" sz="3200" b="0" i="0" u="none" baseline="0" dirty="0"/>
              <a:t> </a:t>
            </a:r>
            <a:r>
              <a:rPr lang="en-US" sz="3200" b="0" dirty="0"/>
              <a:t>Change Picture </a:t>
            </a:r>
            <a:r>
              <a:rPr lang="en-US" sz="3200" b="0" i="0" u="none" dirty="0"/>
              <a:t>&gt;&gt;</a:t>
            </a:r>
            <a:r>
              <a:rPr lang="en-US" sz="3200" b="0" dirty="0"/>
              <a:t> Choose your Image.</a:t>
            </a:r>
            <a:endParaRPr lang="es-SV"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327728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200" b="1" u="none" dirty="0">
                <a:solidFill>
                  <a:srgbClr val="C00000"/>
                </a:solidFill>
                <a:effectLst/>
              </a:rPr>
              <a:t>Add background image and send it to back:</a:t>
            </a:r>
          </a:p>
          <a:p>
            <a:r>
              <a:rPr lang="en-US" sz="3200" b="0" i="0" u="none" dirty="0"/>
              <a:t>Click on the icon to add a I</a:t>
            </a:r>
            <a:r>
              <a:rPr lang="en-US" sz="3200" b="0" i="0" u="none" dirty="0">
                <a:solidFill>
                  <a:srgbClr val="C00000"/>
                </a:solidFill>
              </a:rPr>
              <a:t>mage</a:t>
            </a:r>
            <a:r>
              <a:rPr lang="en-US" sz="3200" b="0" i="0" u="none" dirty="0"/>
              <a:t> &gt;&gt; Choose your Image &gt;&gt;  Right Click on Image &gt;&gt; Send to Back &gt;&gt; Send to Back.</a:t>
            </a:r>
          </a:p>
          <a:p>
            <a:endParaRPr lang="en-US" sz="3200" b="0" dirty="0"/>
          </a:p>
          <a:p>
            <a:r>
              <a:rPr lang="en-US" sz="3200" b="1" dirty="0">
                <a:solidFill>
                  <a:srgbClr val="C00000"/>
                </a:solidFill>
                <a:effectLst/>
              </a:rPr>
              <a:t>Change the image:</a:t>
            </a:r>
          </a:p>
          <a:p>
            <a:r>
              <a:rPr lang="en-US" sz="3200" b="0" dirty="0"/>
              <a:t>Right Click on Image </a:t>
            </a:r>
            <a:r>
              <a:rPr lang="en-US" sz="3200" b="0" i="0" u="none" dirty="0"/>
              <a:t>&gt;&gt;</a:t>
            </a:r>
            <a:r>
              <a:rPr lang="en-US" sz="3200" b="0" i="0" u="none" baseline="0" dirty="0"/>
              <a:t> </a:t>
            </a:r>
            <a:r>
              <a:rPr lang="en-US" sz="3200" b="0" dirty="0"/>
              <a:t>Change Picture </a:t>
            </a:r>
            <a:r>
              <a:rPr lang="en-US" sz="3200" b="0" i="0" u="none" dirty="0"/>
              <a:t>&gt;&gt;</a:t>
            </a:r>
            <a:r>
              <a:rPr lang="en-US" sz="3200" b="0" dirty="0"/>
              <a:t> Choose your Image.</a:t>
            </a:r>
            <a:endParaRPr lang="es-SV"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234465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200" b="1" u="none" dirty="0">
                <a:solidFill>
                  <a:srgbClr val="C00000"/>
                </a:solidFill>
                <a:effectLst/>
              </a:rPr>
              <a:t>Add background image and send it to back:</a:t>
            </a:r>
          </a:p>
          <a:p>
            <a:r>
              <a:rPr lang="en-US" sz="3200" b="0" i="0" u="none" dirty="0"/>
              <a:t>Click on the icon to add a I</a:t>
            </a:r>
            <a:r>
              <a:rPr lang="en-US" sz="3200" b="0" i="0" u="none" dirty="0">
                <a:solidFill>
                  <a:srgbClr val="C00000"/>
                </a:solidFill>
              </a:rPr>
              <a:t>mage</a:t>
            </a:r>
            <a:r>
              <a:rPr lang="en-US" sz="3200" b="0" i="0" u="none" dirty="0"/>
              <a:t> &gt;&gt; Choose your Image &gt;&gt;  Right Click on Image &gt;&gt; Send to Back &gt;&gt; Send to Back.</a:t>
            </a:r>
          </a:p>
          <a:p>
            <a:endParaRPr lang="en-US" sz="3200" b="0" dirty="0"/>
          </a:p>
          <a:p>
            <a:r>
              <a:rPr lang="en-US" sz="3200" b="1" dirty="0">
                <a:solidFill>
                  <a:srgbClr val="C00000"/>
                </a:solidFill>
                <a:effectLst/>
              </a:rPr>
              <a:t>Change the image:</a:t>
            </a:r>
          </a:p>
          <a:p>
            <a:r>
              <a:rPr lang="en-US" sz="3200" b="0" dirty="0"/>
              <a:t>Right Click on Image </a:t>
            </a:r>
            <a:r>
              <a:rPr lang="en-US" sz="3200" b="0" i="0" u="none" dirty="0"/>
              <a:t>&gt;&gt;</a:t>
            </a:r>
            <a:r>
              <a:rPr lang="en-US" sz="3200" b="0" i="0" u="none" baseline="0" dirty="0"/>
              <a:t> </a:t>
            </a:r>
            <a:r>
              <a:rPr lang="en-US" sz="3200" b="0" dirty="0"/>
              <a:t>Change Picture </a:t>
            </a:r>
            <a:r>
              <a:rPr lang="en-US" sz="3200" b="0" i="0" u="none" dirty="0"/>
              <a:t>&gt;&gt;</a:t>
            </a:r>
            <a:r>
              <a:rPr lang="en-US" sz="3200" b="0" dirty="0"/>
              <a:t> Choose your Image.</a:t>
            </a:r>
            <a:endParaRPr lang="es-SV"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47373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131360" y="14220992"/>
            <a:ext cx="8286380" cy="816788"/>
          </a:xfrm>
          <a:prstGeom prst="rect">
            <a:avLst/>
          </a:prstGeom>
        </p:spPr>
        <p:txBody>
          <a:bodyPr anchor="ctr"/>
          <a:lstStyle>
            <a:lvl1pPr algn="ctr">
              <a:defRPr>
                <a:solidFill>
                  <a:schemeClr val="tx2"/>
                </a:solidFill>
              </a:defRPr>
            </a:lvl1pPr>
          </a:lstStyle>
          <a:p>
            <a:pPr>
              <a:lnSpc>
                <a:spcPct val="125000"/>
              </a:lnSpc>
            </a:pPr>
            <a:r>
              <a:rPr lang="it-IT" sz="1800">
                <a:latin typeface="Source Sans Pro" panose="020B0503030403020204" pitchFamily="34" charset="0"/>
              </a:rPr>
              <a:t>www.yourcompany.com | powerpoint template</a:t>
            </a: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8771" y="14240452"/>
            <a:ext cx="23491561"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p:ext uri="{DCECCB84-F9BA-43D5-87BE-67443E8EF086}">
      <p15:sldGuideLst xmlns:p15="http://schemas.microsoft.com/office/powerpoint/2012/main">
        <p15:guide id="1" orient="horz" pos="4832" userDrawn="1">
          <p15:clr>
            <a:srgbClr val="FBAE40"/>
          </p15:clr>
        </p15:guide>
        <p15:guide id="2" pos="773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549100" cy="15343188"/>
          </a:xfrm>
          <a:prstGeom prst="rect">
            <a:avLst/>
          </a:prstGeom>
          <a:solidFill>
            <a:schemeClr val="bg1">
              <a:lumMod val="85000"/>
              <a:alpha val="50000"/>
            </a:schemeClr>
          </a:solidFill>
        </p:spPr>
        <p:txBody>
          <a:bodyPr/>
          <a:lstStyle>
            <a:lvl1pPr marL="0" indent="0">
              <a:buNone/>
              <a:defRPr/>
            </a:lvl1pPr>
          </a:lstStyle>
          <a:p>
            <a:endParaRPr lang="es-SV" dirty="0"/>
          </a:p>
        </p:txBody>
      </p:sp>
    </p:spTree>
    <p:extLst>
      <p:ext uri="{BB962C8B-B14F-4D97-AF65-F5344CB8AC3E}">
        <p14:creationId xmlns:p14="http://schemas.microsoft.com/office/powerpoint/2010/main" val="41535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92064" y="4926289"/>
            <a:ext cx="5239357" cy="6901917"/>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86352" y="726301"/>
            <a:ext cx="16424287" cy="1133794"/>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15923" y="1795159"/>
            <a:ext cx="6433561" cy="516163"/>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131360" y="14220992"/>
            <a:ext cx="8286380" cy="816788"/>
          </a:xfrm>
          <a:prstGeom prst="rect">
            <a:avLst/>
          </a:prstGeom>
        </p:spPr>
        <p:txBody>
          <a:bodyPr anchor="ctr"/>
          <a:lstStyle>
            <a:lvl1pPr algn="ctr">
              <a:defRPr>
                <a:solidFill>
                  <a:schemeClr val="tx2"/>
                </a:solidFill>
              </a:defRPr>
            </a:lvl1pPr>
          </a:lstStyle>
          <a:p>
            <a:pPr>
              <a:lnSpc>
                <a:spcPct val="125000"/>
              </a:lnSpc>
            </a:pPr>
            <a:r>
              <a:rPr lang="it-IT" sz="1800">
                <a:latin typeface="Source Sans Pro" panose="020B0503030403020204" pitchFamily="34" charset="0"/>
              </a:rPr>
              <a:t>www.yourcompany.com | powerpoint template</a:t>
            </a: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289977" y="14220992"/>
            <a:ext cx="5523188" cy="816788"/>
          </a:xfr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8771" y="14240452"/>
            <a:ext cx="23491561"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p:ext uri="{DCECCB84-F9BA-43D5-87BE-67443E8EF086}">
      <p15:sldGuideLst xmlns:p15="http://schemas.microsoft.com/office/powerpoint/2012/main">
        <p15:guide id="1" orient="horz" pos="4832" userDrawn="1">
          <p15:clr>
            <a:srgbClr val="FBAE40"/>
          </p15:clr>
        </p15:guide>
        <p15:guide id="2" pos="773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p:ext uri="{DCECCB84-F9BA-43D5-87BE-67443E8EF086}">
      <p15:sldGuideLst xmlns:p15="http://schemas.microsoft.com/office/powerpoint/2012/main">
        <p15:guide id="1" orient="horz" pos="4832" userDrawn="1">
          <p15:clr>
            <a:srgbClr val="FBAE40"/>
          </p15:clr>
        </p15:guide>
        <p15:guide id="2" pos="773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86352" y="726301"/>
            <a:ext cx="16424287" cy="1133794"/>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15923" y="1795159"/>
            <a:ext cx="6433561" cy="516163"/>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4832" userDrawn="1">
          <p15:clr>
            <a:srgbClr val="FBAE40"/>
          </p15:clr>
        </p15:guide>
        <p15:guide id="2" pos="773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834641" y="726301"/>
            <a:ext cx="16424287" cy="1133794"/>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796600" y="1795159"/>
            <a:ext cx="6433561" cy="516163"/>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4832" userDrawn="1">
          <p15:clr>
            <a:srgbClr val="FBAE40"/>
          </p15:clr>
        </p15:guide>
        <p15:guide id="2" pos="773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86352" y="726301"/>
            <a:ext cx="16424287" cy="1133794"/>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15923" y="1795159"/>
            <a:ext cx="6433561" cy="516163"/>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131360" y="14220992"/>
            <a:ext cx="8286380" cy="816788"/>
          </a:xfrm>
          <a:prstGeom prst="rect">
            <a:avLst/>
          </a:prstGeom>
        </p:spPr>
        <p:txBody>
          <a:bodyPr anchor="ctr"/>
          <a:lstStyle>
            <a:lvl1pPr algn="ctr">
              <a:defRPr>
                <a:solidFill>
                  <a:schemeClr val="tx2"/>
                </a:solidFill>
              </a:defRPr>
            </a:lvl1pPr>
          </a:lstStyle>
          <a:p>
            <a:pPr>
              <a:lnSpc>
                <a:spcPct val="125000"/>
              </a:lnSpc>
            </a:pPr>
            <a:r>
              <a:rPr lang="it-IT" sz="1800">
                <a:latin typeface="Source Sans Pro" panose="020B0503030403020204" pitchFamily="34" charset="0"/>
              </a:rPr>
              <a:t>www.yourcompany.com | powerpoint template</a:t>
            </a: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8771" y="14240452"/>
            <a:ext cx="23491561"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p:ext uri="{DCECCB84-F9BA-43D5-87BE-67443E8EF086}">
      <p15:sldGuideLst xmlns:p15="http://schemas.microsoft.com/office/powerpoint/2012/main">
        <p15:guide id="1" orient="horz" pos="4832" userDrawn="1">
          <p15:clr>
            <a:srgbClr val="FBAE40"/>
          </p15:clr>
        </p15:guide>
        <p15:guide id="2" pos="773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Slide L_0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12274550" y="3594192"/>
            <a:ext cx="12274550" cy="9211910"/>
          </a:xfrm>
          <a:prstGeom prst="rect">
            <a:avLst/>
          </a:prstGeom>
          <a:solidFill>
            <a:schemeClr val="bg1">
              <a:lumMod val="85000"/>
              <a:alpha val="50000"/>
            </a:schemeClr>
          </a:solidFill>
        </p:spPr>
        <p:txBody>
          <a:bodyPr/>
          <a:lstStyle>
            <a:lvl1pPr marL="0" indent="0">
              <a:buNone/>
              <a:defRPr/>
            </a:lvl1pPr>
          </a:lstStyle>
          <a:p>
            <a:endParaRPr lang="es-SV" dirty="0"/>
          </a:p>
        </p:txBody>
      </p:sp>
      <p:sp>
        <p:nvSpPr>
          <p:cNvPr id="15" name="Título 1"/>
          <p:cNvSpPr>
            <a:spLocks noGrp="1"/>
          </p:cNvSpPr>
          <p:nvPr>
            <p:ph type="ctrTitle" hasCustomPrompt="1"/>
          </p:nvPr>
        </p:nvSpPr>
        <p:spPr>
          <a:xfrm>
            <a:off x="1286352" y="726301"/>
            <a:ext cx="16424287" cy="1133794"/>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15923" y="1795159"/>
            <a:ext cx="6433561" cy="516163"/>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131360" y="14220992"/>
            <a:ext cx="8286380" cy="816788"/>
          </a:xfrm>
          <a:prstGeom prst="rect">
            <a:avLst/>
          </a:prstGeom>
        </p:spPr>
        <p:txBody>
          <a:bodyPr anchor="ctr"/>
          <a:lstStyle>
            <a:lvl1pPr algn="ctr">
              <a:defRPr>
                <a:solidFill>
                  <a:schemeClr val="tx2"/>
                </a:solidFill>
              </a:defRPr>
            </a:lvl1pPr>
          </a:lstStyle>
          <a:p>
            <a:pPr>
              <a:lnSpc>
                <a:spcPct val="125000"/>
              </a:lnSpc>
            </a:pPr>
            <a:r>
              <a:rPr lang="it-IT" sz="1800">
                <a:latin typeface="Source Sans Pro" panose="020B0503030403020204" pitchFamily="34" charset="0"/>
              </a:rPr>
              <a:t>www.yourcompany.com | powerpoint template</a:t>
            </a: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289977" y="14220992"/>
            <a:ext cx="5523188" cy="816788"/>
          </a:xfr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8771" y="14240452"/>
            <a:ext cx="23491561"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1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5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0-#ppt_w/2"/>
                                          </p:val>
                                        </p:tav>
                                        <p:tav tm="100000">
                                          <p:val>
                                            <p:strVal val="#ppt_x"/>
                                          </p:val>
                                        </p:tav>
                                      </p:tavLst>
                                    </p:anim>
                                    <p:anim calcmode="lin" valueType="num">
                                      <p:cBhvr additive="base">
                                        <p:cTn id="16" dur="1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1500" fill="hold"/>
                                        <p:tgtEl>
                                          <p:spTgt spid="18"/>
                                        </p:tgtEl>
                                        <p:attrNameLst>
                                          <p:attrName>ppt_x</p:attrName>
                                        </p:attrNameLst>
                                      </p:cBhvr>
                                      <p:tavLst>
                                        <p:tav tm="0">
                                          <p:val>
                                            <p:strVal val="#ppt_x"/>
                                          </p:val>
                                        </p:tav>
                                        <p:tav tm="100000">
                                          <p:val>
                                            <p:strVal val="#ppt_x"/>
                                          </p:val>
                                        </p:tav>
                                      </p:tavLst>
                                    </p:anim>
                                    <p:anim calcmode="lin" valueType="num">
                                      <p:cBhvr additive="base">
                                        <p:cTn id="24" dur="1500" fill="hold"/>
                                        <p:tgtEl>
                                          <p:spTgt spid="18"/>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ain Slide L_05">
    <p:spTree>
      <p:nvGrpSpPr>
        <p:cNvPr id="1" name=""/>
        <p:cNvGrpSpPr/>
        <p:nvPr/>
      </p:nvGrpSpPr>
      <p:grpSpPr>
        <a:xfrm>
          <a:off x="0" y="0"/>
          <a:ext cx="0" cy="0"/>
          <a:chOff x="0" y="0"/>
          <a:chExt cx="0" cy="0"/>
        </a:xfrm>
      </p:grpSpPr>
      <p:sp>
        <p:nvSpPr>
          <p:cNvPr id="12" name="2 Marcador de posición de imagen"/>
          <p:cNvSpPr>
            <a:spLocks noGrp="1"/>
          </p:cNvSpPr>
          <p:nvPr>
            <p:ph type="pic" sz="quarter" idx="14"/>
          </p:nvPr>
        </p:nvSpPr>
        <p:spPr>
          <a:xfrm>
            <a:off x="8274328" y="5625822"/>
            <a:ext cx="5134365" cy="5133600"/>
          </a:xfrm>
          <a:prstGeom prst="ellipse">
            <a:avLst/>
          </a:prstGeom>
          <a:solidFill>
            <a:schemeClr val="bg1">
              <a:lumMod val="85000"/>
              <a:alpha val="50000"/>
            </a:schemeClr>
          </a:solidFill>
          <a:ln w="114300">
            <a:solidFill>
              <a:schemeClr val="bg1"/>
            </a:solidFill>
          </a:ln>
        </p:spPr>
        <p:txBody>
          <a:bodyPr/>
          <a:lstStyle>
            <a:lvl1pPr marL="0" indent="0">
              <a:buNone/>
              <a:defRPr/>
            </a:lvl1pPr>
          </a:lstStyle>
          <a:p>
            <a:endParaRPr lang="es-SV" dirty="0"/>
          </a:p>
        </p:txBody>
      </p:sp>
      <p:sp>
        <p:nvSpPr>
          <p:cNvPr id="13" name="Título 1"/>
          <p:cNvSpPr>
            <a:spLocks noGrp="1"/>
          </p:cNvSpPr>
          <p:nvPr>
            <p:ph type="ctrTitle" hasCustomPrompt="1"/>
          </p:nvPr>
        </p:nvSpPr>
        <p:spPr>
          <a:xfrm>
            <a:off x="1286352" y="726301"/>
            <a:ext cx="16424287" cy="1133794"/>
          </a:xfrm>
        </p:spPr>
        <p:txBody>
          <a:bodyPr anchor="b">
            <a:normAutofit/>
          </a:bodyPr>
          <a:lstStyle>
            <a:lvl1pPr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4" name="Subtítulo 2"/>
          <p:cNvSpPr>
            <a:spLocks noGrp="1"/>
          </p:cNvSpPr>
          <p:nvPr>
            <p:ph type="subTitle" idx="1" hasCustomPrompt="1"/>
          </p:nvPr>
        </p:nvSpPr>
        <p:spPr>
          <a:xfrm>
            <a:off x="1315923" y="1795159"/>
            <a:ext cx="6433561" cy="516163"/>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5" name="Marcador de pie de página 4"/>
          <p:cNvSpPr>
            <a:spLocks noGrp="1"/>
          </p:cNvSpPr>
          <p:nvPr>
            <p:ph type="ftr" sz="quarter" idx="11"/>
          </p:nvPr>
        </p:nvSpPr>
        <p:spPr>
          <a:xfrm>
            <a:off x="8131360" y="14220992"/>
            <a:ext cx="8286380" cy="816788"/>
          </a:xfrm>
          <a:prstGeom prst="rect">
            <a:avLst/>
          </a:prstGeom>
        </p:spPr>
        <p:txBody>
          <a:bodyPr anchor="ctr"/>
          <a:lstStyle>
            <a:lvl1pPr algn="ctr">
              <a:defRPr>
                <a:solidFill>
                  <a:schemeClr val="tx2"/>
                </a:solidFill>
              </a:defRPr>
            </a:lvl1pPr>
          </a:lstStyle>
          <a:p>
            <a:pPr>
              <a:lnSpc>
                <a:spcPct val="125000"/>
              </a:lnSpc>
            </a:pPr>
            <a:r>
              <a:rPr lang="it-IT" sz="1800">
                <a:latin typeface="Source Sans Pro" panose="020B0503030403020204" pitchFamily="34" charset="0"/>
              </a:rPr>
              <a:t>www.yourcompany.com | powerpoint template</a:t>
            </a:r>
            <a:endParaRPr lang="en-US" sz="1800" dirty="0">
              <a:latin typeface="Source Sans Pro" panose="020B0503030403020204" pitchFamily="34" charset="0"/>
            </a:endParaRPr>
          </a:p>
        </p:txBody>
      </p:sp>
      <p:sp>
        <p:nvSpPr>
          <p:cNvPr id="16" name="Marcador de número de diapositiva 5"/>
          <p:cNvSpPr>
            <a:spLocks noGrp="1"/>
          </p:cNvSpPr>
          <p:nvPr>
            <p:ph type="sldNum" sz="quarter" idx="12"/>
          </p:nvPr>
        </p:nvSpPr>
        <p:spPr>
          <a:xfrm>
            <a:off x="18289977" y="14220992"/>
            <a:ext cx="5523188" cy="816788"/>
          </a:xfrm>
        </p:spPr>
        <p:txBody>
          <a:bodyPr/>
          <a:lstStyle>
            <a:lvl1pPr>
              <a:defRPr>
                <a:solidFill>
                  <a:schemeClr val="tx2"/>
                </a:solidFill>
              </a:defRPr>
            </a:lvl1pPr>
          </a:lstStyle>
          <a:p>
            <a:fld id="{FF439014-E629-42E3-A58B-61A0F1C8CFFE}" type="slidenum">
              <a:rPr lang="es-SV" smtClean="0"/>
              <a:pPr/>
              <a:t>‹#›</a:t>
            </a:fld>
            <a:endParaRPr lang="es-SV"/>
          </a:p>
        </p:txBody>
      </p:sp>
      <p:cxnSp>
        <p:nvCxnSpPr>
          <p:cNvPr id="18" name="Conector recto 9"/>
          <p:cNvCxnSpPr/>
          <p:nvPr userDrawn="1"/>
        </p:nvCxnSpPr>
        <p:spPr>
          <a:xfrm>
            <a:off x="528771" y="14240452"/>
            <a:ext cx="23491561"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20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4/3*#ppt_w"/>
                                          </p:val>
                                        </p:tav>
                                        <p:tav tm="100000">
                                          <p:val>
                                            <p:strVal val="#ppt_w"/>
                                          </p:val>
                                        </p:tav>
                                      </p:tavLst>
                                    </p:anim>
                                    <p:anim calcmode="lin" valueType="num">
                                      <p:cBhvr>
                                        <p:cTn id="8" dur="500" fill="hold"/>
                                        <p:tgtEl>
                                          <p:spTgt spid="12"/>
                                        </p:tgtEl>
                                        <p:attrNameLst>
                                          <p:attrName>ppt_h</p:attrName>
                                        </p:attrNameLst>
                                      </p:cBhvr>
                                      <p:tavLst>
                                        <p:tav tm="0">
                                          <p:val>
                                            <p:strVal val="4/3*#ppt_h"/>
                                          </p:val>
                                        </p:tav>
                                        <p:tav tm="100000">
                                          <p:val>
                                            <p:strVal val="#ppt_h"/>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ppt_x"/>
                                          </p:val>
                                        </p:tav>
                                        <p:tav tm="100000">
                                          <p:val>
                                            <p:strVal val="#ppt_x"/>
                                          </p:val>
                                        </p:tav>
                                      </p:tavLst>
                                    </p:anim>
                                    <p:anim calcmode="lin" valueType="num">
                                      <p:cBhvr additive="base">
                                        <p:cTn id="12" dur="1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0-#ppt_w/2"/>
                                          </p:val>
                                        </p:tav>
                                        <p:tav tm="100000">
                                          <p:val>
                                            <p:strVal val="#ppt_x"/>
                                          </p:val>
                                        </p:tav>
                                      </p:tavLst>
                                    </p:anim>
                                    <p:anim calcmode="lin" valueType="num">
                                      <p:cBhvr additive="base">
                                        <p:cTn id="16" dur="1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500" fill="hold"/>
                                        <p:tgtEl>
                                          <p:spTgt spid="15"/>
                                        </p:tgtEl>
                                        <p:attrNameLst>
                                          <p:attrName>ppt_x</p:attrName>
                                        </p:attrNameLst>
                                      </p:cBhvr>
                                      <p:tavLst>
                                        <p:tav tm="0">
                                          <p:val>
                                            <p:strVal val="#ppt_x"/>
                                          </p:val>
                                        </p:tav>
                                        <p:tav tm="100000">
                                          <p:val>
                                            <p:strVal val="#ppt_x"/>
                                          </p:val>
                                        </p:tav>
                                      </p:tavLst>
                                    </p:anim>
                                    <p:anim calcmode="lin" valueType="num">
                                      <p:cBhvr additive="base">
                                        <p:cTn id="20" dur="1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500" fill="hold"/>
                                        <p:tgtEl>
                                          <p:spTgt spid="16"/>
                                        </p:tgtEl>
                                        <p:attrNameLst>
                                          <p:attrName>ppt_x</p:attrName>
                                        </p:attrNameLst>
                                      </p:cBhvr>
                                      <p:tavLst>
                                        <p:tav tm="0">
                                          <p:val>
                                            <p:strVal val="#ppt_x"/>
                                          </p:val>
                                        </p:tav>
                                        <p:tav tm="100000">
                                          <p:val>
                                            <p:strVal val="#ppt_x"/>
                                          </p:val>
                                        </p:tav>
                                      </p:tavLst>
                                    </p:anim>
                                    <p:anim calcmode="lin" valueType="num">
                                      <p:cBhvr additive="base">
                                        <p:cTn id="24" dur="1500" fill="hold"/>
                                        <p:tgtEl>
                                          <p:spTgt spid="16"/>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tmplLst>
          <p:tmpl>
            <p:tnLst>
              <p:par>
                <p:cTn presetID="2" presetClass="entr" presetSubtype="8"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500" fill="hold"/>
                        <p:tgtEl>
                          <p:spTgt spid="14"/>
                        </p:tgtEl>
                        <p:attrNameLst>
                          <p:attrName>ppt_x</p:attrName>
                        </p:attrNameLst>
                      </p:cBhvr>
                      <p:tavLst>
                        <p:tav tm="0">
                          <p:val>
                            <p:strVal val="0-#ppt_w/2"/>
                          </p:val>
                        </p:tav>
                        <p:tav tm="100000">
                          <p:val>
                            <p:strVal val="#ppt_x"/>
                          </p:val>
                        </p:tav>
                      </p:tavLst>
                    </p:anim>
                    <p:anim calcmode="lin" valueType="num">
                      <p:cBhvr additive="base">
                        <p:cTn dur="1500" fill="hold"/>
                        <p:tgtEl>
                          <p:spTgt spid="14"/>
                        </p:tgtEl>
                        <p:attrNameLst>
                          <p:attrName>ppt_y</p:attrName>
                        </p:attrNameLst>
                      </p:cBhvr>
                      <p:tavLst>
                        <p:tav tm="0">
                          <p:val>
                            <p:strVal val="#ppt_y"/>
                          </p:val>
                        </p:tav>
                        <p:tav tm="100000">
                          <p:val>
                            <p:strVal val="#ppt_y"/>
                          </p:val>
                        </p:tav>
                      </p:tavLst>
                    </p:anim>
                  </p:childTnLst>
                </p:cTn>
              </p:par>
            </p:tnLst>
          </p:tmpl>
        </p:tmplLst>
      </p:bldP>
      <p:bldP spid="15" grpId="0"/>
      <p:bldP spid="1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62408" y="726301"/>
            <a:ext cx="16424287" cy="1133794"/>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9057770" y="1795159"/>
            <a:ext cx="6433561" cy="516163"/>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131360" y="14220992"/>
            <a:ext cx="8286380" cy="816788"/>
          </a:xfrm>
          <a:prstGeom prst="rect">
            <a:avLst/>
          </a:prstGeom>
        </p:spPr>
        <p:txBody>
          <a:bodyPr anchor="ctr"/>
          <a:lstStyle>
            <a:lvl1pPr algn="ctr">
              <a:defRPr>
                <a:solidFill>
                  <a:schemeClr val="tx2"/>
                </a:solidFill>
              </a:defRPr>
            </a:lvl1pPr>
          </a:lstStyle>
          <a:p>
            <a:pPr>
              <a:lnSpc>
                <a:spcPct val="125000"/>
              </a:lnSpc>
            </a:pPr>
            <a:r>
              <a:rPr lang="it-IT" sz="1800">
                <a:latin typeface="Source Sans Pro" panose="020B0503030403020204" pitchFamily="34" charset="0"/>
              </a:rPr>
              <a:t>www.yourcompany.com | powerpoint template</a:t>
            </a: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8771" y="14240452"/>
            <a:ext cx="23491561"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p:ext uri="{DCECCB84-F9BA-43D5-87BE-67443E8EF086}">
      <p15:sldGuideLst xmlns:p15="http://schemas.microsoft.com/office/powerpoint/2012/main">
        <p15:guide id="1" orient="horz" pos="4832" userDrawn="1">
          <p15:clr>
            <a:srgbClr val="FBAE40"/>
          </p15:clr>
        </p15:guide>
        <p15:guide id="2" pos="773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834641" y="726301"/>
            <a:ext cx="16424287" cy="1133794"/>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796600" y="1795159"/>
            <a:ext cx="6433561" cy="516163"/>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131360" y="14220992"/>
            <a:ext cx="8286380" cy="816788"/>
          </a:xfrm>
          <a:prstGeom prst="rect">
            <a:avLst/>
          </a:prstGeom>
        </p:spPr>
        <p:txBody>
          <a:bodyPr anchor="ctr"/>
          <a:lstStyle>
            <a:lvl1pPr algn="ctr">
              <a:defRPr>
                <a:solidFill>
                  <a:schemeClr val="tx2"/>
                </a:solidFill>
              </a:defRPr>
            </a:lvl1pPr>
          </a:lstStyle>
          <a:p>
            <a:pPr>
              <a:lnSpc>
                <a:spcPct val="125000"/>
              </a:lnSpc>
            </a:pPr>
            <a:r>
              <a:rPr lang="it-IT" sz="1800">
                <a:latin typeface="Source Sans Pro" panose="020B0503030403020204" pitchFamily="34" charset="0"/>
              </a:rPr>
              <a:t>www.yourcompany.com | powerpoint template</a:t>
            </a: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8771" y="14240452"/>
            <a:ext cx="23491561"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p:ext uri="{DCECCB84-F9BA-43D5-87BE-67443E8EF086}">
      <p15:sldGuideLst xmlns:p15="http://schemas.microsoft.com/office/powerpoint/2012/main">
        <p15:guide id="1" orient="horz" pos="4832" userDrawn="1">
          <p15:clr>
            <a:srgbClr val="FBAE40"/>
          </p15:clr>
        </p15:guide>
        <p15:guide id="2" pos="773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87641" y="816789"/>
            <a:ext cx="21173819" cy="2965296"/>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87641" y="4083941"/>
            <a:ext cx="21173819" cy="9735760"/>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6" name="Marcador de número de diapositiva 5"/>
          <p:cNvSpPr>
            <a:spLocks noGrp="1"/>
          </p:cNvSpPr>
          <p:nvPr>
            <p:ph type="sldNum" sz="quarter" idx="4"/>
          </p:nvPr>
        </p:nvSpPr>
        <p:spPr>
          <a:xfrm>
            <a:off x="18289977" y="14220992"/>
            <a:ext cx="5523188" cy="816788"/>
          </a:xfrm>
          <a:prstGeom prst="rect">
            <a:avLst/>
          </a:prstGeom>
        </p:spPr>
        <p:txBody>
          <a:bodyPr vert="horz" lIns="91440" tIns="45720" rIns="91440" bIns="45720" rtlCol="0" anchor="ctr"/>
          <a:lstStyle>
            <a:lvl1pPr algn="r">
              <a:defRPr lang="es-SV" sz="2000" kern="1200" smtClean="0">
                <a:solidFill>
                  <a:srgbClr val="656565"/>
                </a:solidFill>
                <a:latin typeface="Source Sans Pro" panose="020B0503030403020204" pitchFamily="34" charset="0"/>
                <a:ea typeface="+mn-ea"/>
                <a:cs typeface="+mn-cs"/>
              </a:defRPr>
            </a:lvl1pPr>
          </a:lstStyle>
          <a:p>
            <a:fld id="{FF439014-E629-42E3-A58B-61A0F1C8CFFE}" type="slidenum">
              <a:rPr lang="es-SV" smtClean="0"/>
              <a:pPr/>
              <a:t>‹#›</a:t>
            </a:fld>
            <a:endParaRPr lang="es-SV" dirty="0"/>
          </a:p>
        </p:txBody>
      </p:sp>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4" r:id="rId6"/>
    <p:sldLayoutId id="2147483829" r:id="rId7"/>
    <p:sldLayoutId id="2147483820" r:id="rId8"/>
    <p:sldLayoutId id="2147483821" r:id="rId9"/>
    <p:sldLayoutId id="2147483831"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ity skyline with a body of water in the foreground&#10;&#10;Description automatically generated with medium confidence">
            <a:extLst>
              <a:ext uri="{FF2B5EF4-FFF2-40B4-BE49-F238E27FC236}">
                <a16:creationId xmlns:a16="http://schemas.microsoft.com/office/drawing/2014/main" id="{07B8082A-877E-AF4F-8E65-18501688F0A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597" b="1597"/>
          <a:stretch>
            <a:fillRect/>
          </a:stretch>
        </p:blipFill>
        <p:spPr/>
      </p:pic>
      <p:sp>
        <p:nvSpPr>
          <p:cNvPr id="10" name="34 Rectángulo"/>
          <p:cNvSpPr/>
          <p:nvPr/>
        </p:nvSpPr>
        <p:spPr bwMode="auto">
          <a:xfrm>
            <a:off x="2" y="0"/>
            <a:ext cx="24549099" cy="15343188"/>
          </a:xfrm>
          <a:prstGeom prst="rect">
            <a:avLst/>
          </a:prstGeom>
          <a:gradFill flip="none" rotWithShape="1">
            <a:gsLst>
              <a:gs pos="4000">
                <a:schemeClr val="accent6">
                  <a:lumMod val="90000"/>
                  <a:lumOff val="10000"/>
                </a:schemeClr>
              </a:gs>
              <a:gs pos="100000">
                <a:srgbClr val="24AFB6">
                  <a:alpha val="85098"/>
                </a:srgbClr>
              </a:gs>
            </a:gsLst>
            <a:lin ang="0" scaled="1"/>
            <a:tileRect/>
          </a:gradFill>
          <a:ln>
            <a:noFill/>
          </a:ln>
        </p:spPr>
        <p:txBody>
          <a:bodyPr lIns="0" tIns="0" rIns="0" bIns="0" rtlCol="0" anchor="ctr"/>
          <a:lstStyle/>
          <a:p>
            <a:pPr algn="ctr" defTabSz="2433667"/>
            <a:endParaRPr lang="es-SV" sz="2919">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Rectángulo 7"/>
          <p:cNvSpPr/>
          <p:nvPr/>
        </p:nvSpPr>
        <p:spPr>
          <a:xfrm>
            <a:off x="4907797" y="4127914"/>
            <a:ext cx="14733505" cy="4643369"/>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sz="13892" dirty="0">
                <a:latin typeface="Open Sans bold" panose="020B0806030504020204" pitchFamily="34" charset="0"/>
                <a:ea typeface="Open Sans bold" panose="020B0806030504020204" pitchFamily="34" charset="0"/>
                <a:cs typeface="Open Sans bold" panose="020B0806030504020204" pitchFamily="34" charset="0"/>
              </a:rPr>
              <a:t>E-Commerce Business Analysis</a:t>
            </a:r>
          </a:p>
        </p:txBody>
      </p:sp>
      <p:sp>
        <p:nvSpPr>
          <p:cNvPr id="18" name="Textbox 1"/>
          <p:cNvSpPr/>
          <p:nvPr/>
        </p:nvSpPr>
        <p:spPr>
          <a:xfrm>
            <a:off x="5478534" y="8812416"/>
            <a:ext cx="13592033" cy="744480"/>
          </a:xfrm>
          <a:prstGeom prst="rect">
            <a:avLst/>
          </a:prstGeom>
        </p:spPr>
        <p:txBody>
          <a:bodyPr wrap="square" lIns="243757" tIns="121879" rIns="243757" bIns="121879">
            <a:spAutoFit/>
          </a:bodyPr>
          <a:lstStyle/>
          <a:p>
            <a:pPr algn="ctr">
              <a:lnSpc>
                <a:spcPct val="114000"/>
              </a:lnSpc>
            </a:pPr>
            <a:r>
              <a:rPr lang="en-US" sz="3020" dirty="0">
                <a:solidFill>
                  <a:schemeClr val="bg1"/>
                </a:solidFill>
                <a:latin typeface="Source Sans Pro" panose="020B0503030403020204" pitchFamily="34" charset="0"/>
              </a:rPr>
              <a:t> </a:t>
            </a:r>
          </a:p>
        </p:txBody>
      </p:sp>
      <p:sp>
        <p:nvSpPr>
          <p:cNvPr id="22" name="Rectángulo redondeado 21"/>
          <p:cNvSpPr/>
          <p:nvPr/>
        </p:nvSpPr>
        <p:spPr>
          <a:xfrm>
            <a:off x="8876541" y="10011854"/>
            <a:ext cx="6796016" cy="770215"/>
          </a:xfrm>
          <a:prstGeom prst="roundRect">
            <a:avLst>
              <a:gd name="adj" fmla="val 5047"/>
            </a:avLst>
          </a:prstGeom>
          <a:gradFill>
            <a:gsLst>
              <a:gs pos="48000">
                <a:schemeClr val="accent6">
                  <a:lumMod val="90000"/>
                  <a:lumOff val="10000"/>
                  <a:alpha val="46012"/>
                </a:schemeClr>
              </a:gs>
              <a:gs pos="100000">
                <a:srgbClr val="24AFB6">
                  <a:alpha val="85098"/>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4000"/>
              </a:lnSpc>
            </a:pPr>
            <a:r>
              <a:rPr lang="es-SV" sz="4027" dirty="0">
                <a:solidFill>
                  <a:schemeClr val="bg1"/>
                </a:solidFill>
                <a:latin typeface="Source Sans Pro Semibold" panose="020B0603030403020204" pitchFamily="34" charset="0"/>
              </a:rPr>
              <a:t>Sia Partners</a:t>
            </a:r>
          </a:p>
        </p:txBody>
      </p:sp>
    </p:spTree>
    <p:extLst>
      <p:ext uri="{BB962C8B-B14F-4D97-AF65-F5344CB8AC3E}">
        <p14:creationId xmlns:p14="http://schemas.microsoft.com/office/powerpoint/2010/main" val="69777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250" fill="hold"/>
                                        <p:tgtEl>
                                          <p:spTgt spid="18"/>
                                        </p:tgtEl>
                                        <p:attrNameLst>
                                          <p:attrName>ppt_x</p:attrName>
                                        </p:attrNameLst>
                                      </p:cBhvr>
                                      <p:tavLst>
                                        <p:tav tm="0">
                                          <p:val>
                                            <p:strVal val="#ppt_x"/>
                                          </p:val>
                                        </p:tav>
                                        <p:tav tm="100000">
                                          <p:val>
                                            <p:strVal val="#ppt_x"/>
                                          </p:val>
                                        </p:tav>
                                      </p:tavLst>
                                    </p:anim>
                                    <p:anim calcmode="lin" valueType="num">
                                      <p:cBhvr additive="base">
                                        <p:cTn id="8" dur="125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ppt_x"/>
                                          </p:val>
                                        </p:tav>
                                        <p:tav tm="100000">
                                          <p:val>
                                            <p:strVal val="#ppt_x"/>
                                          </p:val>
                                        </p:tav>
                                      </p:tavLst>
                                    </p:anim>
                                    <p:anim calcmode="lin" valueType="num">
                                      <p:cBhvr additive="base">
                                        <p:cTn id="12" dur="125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250" fill="hold"/>
                                        <p:tgtEl>
                                          <p:spTgt spid="22"/>
                                        </p:tgtEl>
                                        <p:attrNameLst>
                                          <p:attrName>ppt_x</p:attrName>
                                        </p:attrNameLst>
                                      </p:cBhvr>
                                      <p:tavLst>
                                        <p:tav tm="0">
                                          <p:val>
                                            <p:strVal val="#ppt_x"/>
                                          </p:val>
                                        </p:tav>
                                        <p:tav tm="100000">
                                          <p:val>
                                            <p:strVal val="#ppt_x"/>
                                          </p:val>
                                        </p:tav>
                                      </p:tavLst>
                                    </p:anim>
                                    <p:anim calcmode="lin" valueType="num">
                                      <p:cBhvr additive="base">
                                        <p:cTn id="16" dur="125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bwMode="auto">
          <a:xfrm>
            <a:off x="8131360" y="650814"/>
            <a:ext cx="16417740" cy="12832275"/>
          </a:xfrm>
          <a:prstGeom prst="rect">
            <a:avLst/>
          </a:prstGeom>
          <a:solidFill>
            <a:schemeClr val="accent4"/>
          </a:solidFill>
          <a:ln>
            <a:noFill/>
          </a:ln>
        </p:spPr>
        <p:txBody>
          <a:bodyPr lIns="0" tIns="0" rIns="0" bIns="0" rtlCol="0" anchor="ctr"/>
          <a:lstStyle/>
          <a:p>
            <a:pPr algn="ctr"/>
            <a:endParaRPr lang="es-ES" sz="5059" dirty="0"/>
          </a:p>
        </p:txBody>
      </p:sp>
      <p:sp>
        <p:nvSpPr>
          <p:cNvPr id="12" name="Rectángulo 11"/>
          <p:cNvSpPr/>
          <p:nvPr/>
        </p:nvSpPr>
        <p:spPr bwMode="auto">
          <a:xfrm>
            <a:off x="8854170" y="1010854"/>
            <a:ext cx="15694930" cy="1247223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181207" tIns="0" rIns="181207" bIns="0" rtlCol="0" anchor="ctr"/>
          <a:lstStyle/>
          <a:p>
            <a:pPr algn="just">
              <a:lnSpc>
                <a:spcPct val="120000"/>
              </a:lnSpc>
            </a:pPr>
            <a:endParaRPr lang="es-ES" sz="2013" dirty="0">
              <a:solidFill>
                <a:schemeClr val="bg1"/>
              </a:solidFill>
              <a:latin typeface="PT Sans" panose="020B0503020203020204" pitchFamily="34" charset="0"/>
              <a:ea typeface="Open Sans" panose="020B0604020202020204" charset="0"/>
              <a:cs typeface="Open Sans" panose="020B0604020202020204" charset="0"/>
            </a:endParaRPr>
          </a:p>
        </p:txBody>
      </p:sp>
      <p:sp>
        <p:nvSpPr>
          <p:cNvPr id="7" name="6 Título"/>
          <p:cNvSpPr>
            <a:spLocks noGrp="1"/>
          </p:cNvSpPr>
          <p:nvPr>
            <p:ph type="ctrTitle"/>
          </p:nvPr>
        </p:nvSpPr>
        <p:spPr>
          <a:xfrm>
            <a:off x="659499" y="1293198"/>
            <a:ext cx="7207778" cy="1133794"/>
          </a:xfrm>
        </p:spPr>
        <p:txBody>
          <a:bodyPr>
            <a:normAutofit fontScale="90000"/>
          </a:bodyPr>
          <a:lstStyle/>
          <a:p>
            <a:r>
              <a:rPr lang="es-MX" dirty="0"/>
              <a:t>Number of Newly Joined Customers</a:t>
            </a:r>
            <a:endParaRPr lang="es-SV" dirty="0"/>
          </a:p>
        </p:txBody>
      </p:sp>
      <p:sp>
        <p:nvSpPr>
          <p:cNvPr id="14" name="13 Marcador de pie de página"/>
          <p:cNvSpPr>
            <a:spLocks noGrp="1"/>
          </p:cNvSpPr>
          <p:nvPr>
            <p:ph type="ftr" sz="quarter" idx="11"/>
          </p:nvPr>
        </p:nvSpPr>
        <p:spPr/>
        <p:txBody>
          <a:bodyPr/>
          <a:lstStyle/>
          <a:p>
            <a:pPr>
              <a:lnSpc>
                <a:spcPct val="125000"/>
              </a:lnSpc>
            </a:pPr>
            <a:r>
              <a:rPr lang="it-IT" sz="1812" dirty="0">
                <a:latin typeface="Source Sans Pro" panose="020B0503030403020204" pitchFamily="34" charset="0"/>
              </a:rPr>
              <a:t>Sia </a:t>
            </a:r>
            <a:r>
              <a:rPr lang="it-IT" sz="1812" dirty="0" err="1">
                <a:latin typeface="Source Sans Pro" panose="020B0503030403020204" pitchFamily="34" charset="0"/>
              </a:rPr>
              <a:t>Partners</a:t>
            </a:r>
            <a:endParaRPr lang="en-US" sz="1812" dirty="0">
              <a:latin typeface="Source Sans Pro" panose="020B0503030403020204" pitchFamily="34" charset="0"/>
            </a:endParaRPr>
          </a:p>
        </p:txBody>
      </p:sp>
      <p:sp>
        <p:nvSpPr>
          <p:cNvPr id="16" name="Textbox 1"/>
          <p:cNvSpPr/>
          <p:nvPr/>
        </p:nvSpPr>
        <p:spPr>
          <a:xfrm>
            <a:off x="662485" y="3756159"/>
            <a:ext cx="4913196" cy="6149486"/>
          </a:xfrm>
          <a:prstGeom prst="rect">
            <a:avLst/>
          </a:prstGeom>
        </p:spPr>
        <p:txBody>
          <a:bodyPr wrap="square" lIns="243757" tIns="121879" rIns="243757" bIns="121879">
            <a:spAutoFit/>
          </a:bodyPr>
          <a:lstStyle/>
          <a:p>
            <a:pPr algn="just">
              <a:lnSpc>
                <a:spcPct val="120000"/>
              </a:lnSpc>
              <a:spcAft>
                <a:spcPts val="1208"/>
              </a:spcAft>
            </a:pPr>
            <a:r>
              <a:rPr lang="en-US" sz="2400" dirty="0">
                <a:solidFill>
                  <a:schemeClr val="bg2"/>
                </a:solidFill>
                <a:latin typeface="Source Sans Pro" panose="020B0503030403020204" pitchFamily="34" charset="0"/>
              </a:rPr>
              <a:t>The relatively same number of new customers placed their first orders over the last months.</a:t>
            </a:r>
          </a:p>
          <a:p>
            <a:pPr algn="just">
              <a:lnSpc>
                <a:spcPct val="120000"/>
              </a:lnSpc>
              <a:spcAft>
                <a:spcPts val="1208"/>
              </a:spcAft>
            </a:pPr>
            <a:endParaRPr lang="en-US" sz="2400" dirty="0">
              <a:solidFill>
                <a:schemeClr val="bg2"/>
              </a:solidFill>
              <a:latin typeface="Source Sans Pro" panose="020B0503030403020204" pitchFamily="34" charset="0"/>
            </a:endParaRPr>
          </a:p>
          <a:p>
            <a:pPr algn="just">
              <a:lnSpc>
                <a:spcPct val="120000"/>
              </a:lnSpc>
              <a:spcAft>
                <a:spcPts val="1208"/>
              </a:spcAft>
            </a:pPr>
            <a:r>
              <a:rPr lang="en-US" sz="2400" dirty="0">
                <a:solidFill>
                  <a:schemeClr val="bg2"/>
                </a:solidFill>
                <a:latin typeface="Source Sans Pro" panose="020B0503030403020204" pitchFamily="34" charset="0"/>
              </a:rPr>
              <a:t>The platform’s customer attraction rate is not growing quickly.</a:t>
            </a:r>
          </a:p>
          <a:p>
            <a:pPr algn="just">
              <a:lnSpc>
                <a:spcPct val="120000"/>
              </a:lnSpc>
              <a:spcAft>
                <a:spcPts val="1208"/>
              </a:spcAft>
            </a:pPr>
            <a:endParaRPr lang="en-US" sz="2400" dirty="0">
              <a:solidFill>
                <a:schemeClr val="bg2"/>
              </a:solidFill>
              <a:latin typeface="Source Sans Pro" panose="020B0503030403020204" pitchFamily="34" charset="0"/>
            </a:endParaRPr>
          </a:p>
          <a:p>
            <a:pPr algn="just">
              <a:lnSpc>
                <a:spcPct val="120000"/>
              </a:lnSpc>
              <a:spcAft>
                <a:spcPts val="1208"/>
              </a:spcAft>
            </a:pPr>
            <a:r>
              <a:rPr lang="en-US" sz="2400" dirty="0">
                <a:solidFill>
                  <a:schemeClr val="bg2"/>
                </a:solidFill>
                <a:latin typeface="Source Sans Pro" panose="020B0503030403020204" pitchFamily="34" charset="0"/>
              </a:rPr>
              <a:t>The current rate of newly joined customers can be boosted considering the large population of the market. </a:t>
            </a:r>
          </a:p>
        </p:txBody>
      </p:sp>
      <p:pic>
        <p:nvPicPr>
          <p:cNvPr id="5" name="Picture Placeholder 4" descr="Chart, bar chart&#10;&#10;Description automatically generated">
            <a:extLst>
              <a:ext uri="{FF2B5EF4-FFF2-40B4-BE49-F238E27FC236}">
                <a16:creationId xmlns:a16="http://schemas.microsoft.com/office/drawing/2014/main" id="{6A53DEA4-89B6-E341-9518-841A3242938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8" t="-253"/>
          <a:stretch/>
        </p:blipFill>
        <p:spPr>
          <a:xfrm>
            <a:off x="9208555" y="1293198"/>
            <a:ext cx="15340545" cy="11512904"/>
          </a:xfrm>
        </p:spPr>
      </p:pic>
    </p:spTree>
    <p:extLst>
      <p:ext uri="{BB962C8B-B14F-4D97-AF65-F5344CB8AC3E}">
        <p14:creationId xmlns:p14="http://schemas.microsoft.com/office/powerpoint/2010/main" val="250624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bwMode="auto">
          <a:xfrm>
            <a:off x="8131360" y="650814"/>
            <a:ext cx="16417740" cy="12832275"/>
          </a:xfrm>
          <a:prstGeom prst="rect">
            <a:avLst/>
          </a:prstGeom>
          <a:solidFill>
            <a:schemeClr val="accent4"/>
          </a:solidFill>
          <a:ln>
            <a:noFill/>
          </a:ln>
        </p:spPr>
        <p:txBody>
          <a:bodyPr lIns="0" tIns="0" rIns="0" bIns="0" rtlCol="0" anchor="ctr"/>
          <a:lstStyle/>
          <a:p>
            <a:pPr algn="ctr"/>
            <a:endParaRPr lang="es-ES" sz="5059" dirty="0"/>
          </a:p>
        </p:txBody>
      </p:sp>
      <p:sp>
        <p:nvSpPr>
          <p:cNvPr id="12" name="Rectángulo 11"/>
          <p:cNvSpPr/>
          <p:nvPr/>
        </p:nvSpPr>
        <p:spPr bwMode="auto">
          <a:xfrm>
            <a:off x="8854170" y="1010854"/>
            <a:ext cx="15694930" cy="1247223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181207" tIns="0" rIns="181207" bIns="0" rtlCol="0" anchor="ctr"/>
          <a:lstStyle/>
          <a:p>
            <a:pPr algn="just">
              <a:lnSpc>
                <a:spcPct val="120000"/>
              </a:lnSpc>
            </a:pPr>
            <a:endParaRPr lang="es-ES" sz="2013" dirty="0">
              <a:solidFill>
                <a:schemeClr val="bg1"/>
              </a:solidFill>
              <a:latin typeface="PT Sans" panose="020B0503020203020204" pitchFamily="34" charset="0"/>
              <a:ea typeface="Open Sans" panose="020B0604020202020204" charset="0"/>
              <a:cs typeface="Open Sans" panose="020B0604020202020204" charset="0"/>
            </a:endParaRPr>
          </a:p>
        </p:txBody>
      </p:sp>
      <p:sp>
        <p:nvSpPr>
          <p:cNvPr id="7" name="6 Título"/>
          <p:cNvSpPr>
            <a:spLocks noGrp="1"/>
          </p:cNvSpPr>
          <p:nvPr>
            <p:ph type="ctrTitle"/>
          </p:nvPr>
        </p:nvSpPr>
        <p:spPr>
          <a:xfrm>
            <a:off x="659499" y="1293198"/>
            <a:ext cx="7207778" cy="1133794"/>
          </a:xfrm>
        </p:spPr>
        <p:txBody>
          <a:bodyPr>
            <a:normAutofit fontScale="90000"/>
          </a:bodyPr>
          <a:lstStyle/>
          <a:p>
            <a:r>
              <a:rPr lang="es-MX" dirty="0"/>
              <a:t>Number of Active and Inactive Buyers</a:t>
            </a:r>
            <a:endParaRPr lang="es-SV" dirty="0"/>
          </a:p>
        </p:txBody>
      </p:sp>
      <p:sp>
        <p:nvSpPr>
          <p:cNvPr id="14" name="13 Marcador de pie de página"/>
          <p:cNvSpPr>
            <a:spLocks noGrp="1"/>
          </p:cNvSpPr>
          <p:nvPr>
            <p:ph type="ftr" sz="quarter" idx="11"/>
          </p:nvPr>
        </p:nvSpPr>
        <p:spPr/>
        <p:txBody>
          <a:bodyPr/>
          <a:lstStyle/>
          <a:p>
            <a:pPr>
              <a:lnSpc>
                <a:spcPct val="125000"/>
              </a:lnSpc>
            </a:pPr>
            <a:r>
              <a:rPr lang="it-IT" sz="1812" dirty="0">
                <a:latin typeface="Source Sans Pro" panose="020B0503030403020204" pitchFamily="34" charset="0"/>
              </a:rPr>
              <a:t>Sia </a:t>
            </a:r>
            <a:r>
              <a:rPr lang="it-IT" sz="1812" dirty="0" err="1">
                <a:latin typeface="Source Sans Pro" panose="020B0503030403020204" pitchFamily="34" charset="0"/>
              </a:rPr>
              <a:t>Partners</a:t>
            </a:r>
            <a:endParaRPr lang="en-US" sz="1812" dirty="0">
              <a:latin typeface="Source Sans Pro" panose="020B0503030403020204" pitchFamily="34" charset="0"/>
            </a:endParaRPr>
          </a:p>
        </p:txBody>
      </p:sp>
      <p:sp>
        <p:nvSpPr>
          <p:cNvPr id="16" name="Textbox 1"/>
          <p:cNvSpPr/>
          <p:nvPr/>
        </p:nvSpPr>
        <p:spPr>
          <a:xfrm>
            <a:off x="662485" y="3756159"/>
            <a:ext cx="4913196" cy="7035882"/>
          </a:xfrm>
          <a:prstGeom prst="rect">
            <a:avLst/>
          </a:prstGeom>
        </p:spPr>
        <p:txBody>
          <a:bodyPr wrap="square" lIns="243757" tIns="121879" rIns="243757" bIns="121879">
            <a:spAutoFit/>
          </a:bodyPr>
          <a:lstStyle/>
          <a:p>
            <a:pPr algn="just">
              <a:lnSpc>
                <a:spcPct val="120000"/>
              </a:lnSpc>
              <a:spcAft>
                <a:spcPts val="1208"/>
              </a:spcAft>
            </a:pPr>
            <a:r>
              <a:rPr lang="en-US" sz="2400" dirty="0">
                <a:solidFill>
                  <a:schemeClr val="bg2"/>
                </a:solidFill>
                <a:latin typeface="Source Sans Pro" panose="020B0503030403020204" pitchFamily="34" charset="0"/>
              </a:rPr>
              <a:t>Customers are active buyers if their last order was made within the last 6 months.</a:t>
            </a:r>
          </a:p>
          <a:p>
            <a:pPr algn="just">
              <a:lnSpc>
                <a:spcPct val="120000"/>
              </a:lnSpc>
              <a:spcAft>
                <a:spcPts val="1208"/>
              </a:spcAft>
            </a:pPr>
            <a:endParaRPr lang="en-US" sz="2400" dirty="0">
              <a:solidFill>
                <a:schemeClr val="bg2"/>
              </a:solidFill>
              <a:latin typeface="Source Sans Pro" panose="020B0503030403020204" pitchFamily="34" charset="0"/>
            </a:endParaRPr>
          </a:p>
          <a:p>
            <a:pPr algn="just">
              <a:lnSpc>
                <a:spcPct val="120000"/>
              </a:lnSpc>
              <a:spcAft>
                <a:spcPts val="1208"/>
              </a:spcAft>
            </a:pPr>
            <a:r>
              <a:rPr lang="en-US" sz="2400" dirty="0">
                <a:solidFill>
                  <a:schemeClr val="bg2"/>
                </a:solidFill>
                <a:latin typeface="Source Sans Pro" panose="020B0503030403020204" pitchFamily="34" charset="0"/>
              </a:rPr>
              <a:t>The ratio of active customers is large only because of newly joined customers.</a:t>
            </a:r>
          </a:p>
          <a:p>
            <a:pPr algn="just">
              <a:lnSpc>
                <a:spcPct val="120000"/>
              </a:lnSpc>
              <a:spcAft>
                <a:spcPts val="1208"/>
              </a:spcAft>
            </a:pPr>
            <a:endParaRPr lang="en-US" sz="2400" dirty="0">
              <a:solidFill>
                <a:schemeClr val="bg2"/>
              </a:solidFill>
              <a:latin typeface="Source Sans Pro" panose="020B0503030403020204" pitchFamily="34" charset="0"/>
            </a:endParaRPr>
          </a:p>
          <a:p>
            <a:pPr algn="just">
              <a:lnSpc>
                <a:spcPct val="120000"/>
              </a:lnSpc>
              <a:spcAft>
                <a:spcPts val="1208"/>
              </a:spcAft>
            </a:pPr>
            <a:r>
              <a:rPr lang="en-US" sz="2400" dirty="0">
                <a:solidFill>
                  <a:schemeClr val="bg2"/>
                </a:solidFill>
                <a:latin typeface="Source Sans Pro" panose="020B0503030403020204" pitchFamily="34" charset="0"/>
              </a:rPr>
              <a:t>Most of the customers are inactive buyers. That is why it is important to pay attention to customer churn. The customers can be kept active through good marketing plan. </a:t>
            </a:r>
          </a:p>
        </p:txBody>
      </p:sp>
      <p:pic>
        <p:nvPicPr>
          <p:cNvPr id="6" name="Picture Placeholder 5">
            <a:extLst>
              <a:ext uri="{FF2B5EF4-FFF2-40B4-BE49-F238E27FC236}">
                <a16:creationId xmlns:a16="http://schemas.microsoft.com/office/drawing/2014/main" id="{8F1AE9DA-AC56-2F43-9CA8-5D1591BABEA6}"/>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08" t="796" r="-8" b="-35"/>
          <a:stretch/>
        </p:blipFill>
        <p:spPr>
          <a:xfrm>
            <a:off x="9259215" y="1293198"/>
            <a:ext cx="15289885" cy="11373951"/>
          </a:xfrm>
        </p:spPr>
      </p:pic>
    </p:spTree>
    <p:extLst>
      <p:ext uri="{BB962C8B-B14F-4D97-AF65-F5344CB8AC3E}">
        <p14:creationId xmlns:p14="http://schemas.microsoft.com/office/powerpoint/2010/main" val="288563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4"/>
          <p:cNvSpPr/>
          <p:nvPr/>
        </p:nvSpPr>
        <p:spPr bwMode="auto">
          <a:xfrm>
            <a:off x="-1" y="0"/>
            <a:ext cx="24549101" cy="6030437"/>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a:endParaRPr lang="es-ES" sz="5059" dirty="0"/>
          </a:p>
        </p:txBody>
      </p:sp>
      <p:sp>
        <p:nvSpPr>
          <p:cNvPr id="27" name="26 Marcador de pie de página"/>
          <p:cNvSpPr>
            <a:spLocks noGrp="1"/>
          </p:cNvSpPr>
          <p:nvPr>
            <p:ph type="ftr" sz="quarter" idx="11"/>
          </p:nvPr>
        </p:nvSpPr>
        <p:spPr/>
        <p:txBody>
          <a:bodyPr/>
          <a:lstStyle/>
          <a:p>
            <a:pPr>
              <a:lnSpc>
                <a:spcPct val="125000"/>
              </a:lnSpc>
            </a:pPr>
            <a:r>
              <a:rPr lang="it-IT" sz="1812" dirty="0">
                <a:latin typeface="Source Sans Pro" panose="020B0503030403020204" pitchFamily="34" charset="0"/>
              </a:rPr>
              <a:t>Sia </a:t>
            </a:r>
            <a:r>
              <a:rPr lang="it-IT" sz="1812" dirty="0" err="1">
                <a:latin typeface="Source Sans Pro" panose="020B0503030403020204" pitchFamily="34" charset="0"/>
              </a:rPr>
              <a:t>Partners</a:t>
            </a:r>
            <a:endParaRPr lang="en-US" sz="1812" dirty="0">
              <a:latin typeface="Source Sans Pro" panose="020B0503030403020204" pitchFamily="34" charset="0"/>
            </a:endParaRPr>
          </a:p>
        </p:txBody>
      </p:sp>
      <p:sp>
        <p:nvSpPr>
          <p:cNvPr id="26" name="Marcador de número de diapositiva 25"/>
          <p:cNvSpPr>
            <a:spLocks noGrp="1"/>
          </p:cNvSpPr>
          <p:nvPr>
            <p:ph type="sldNum" sz="quarter" idx="12"/>
          </p:nvPr>
        </p:nvSpPr>
        <p:spPr/>
        <p:txBody>
          <a:bodyPr/>
          <a:lstStyle/>
          <a:p>
            <a:fld id="{63356E29-4ECD-4C2B-B26A-7C34C1F3AF5F}" type="slidenum">
              <a:rPr lang="es-SV" smtClean="0"/>
              <a:pPr/>
              <a:t>12</a:t>
            </a:fld>
            <a:endParaRPr lang="es-SV" dirty="0"/>
          </a:p>
        </p:txBody>
      </p:sp>
      <p:sp>
        <p:nvSpPr>
          <p:cNvPr id="18" name="Rectangle 1"/>
          <p:cNvSpPr/>
          <p:nvPr/>
        </p:nvSpPr>
        <p:spPr>
          <a:xfrm>
            <a:off x="3439730" y="9099485"/>
            <a:ext cx="1547063" cy="1216057"/>
          </a:xfrm>
          <a:prstGeom prst="rect">
            <a:avLst/>
          </a:prstGeom>
          <a:solidFill>
            <a:schemeClr val="accent1"/>
          </a:solidFill>
          <a:ln>
            <a:noFill/>
          </a:ln>
          <a:effectLst>
            <a:outerShdw dist="127000" dir="5400000" algn="t" rotWithShape="0">
              <a:schemeClr val="accent1">
                <a:lumMod val="50000"/>
              </a:schemeClr>
            </a:outerShdw>
          </a:effectLst>
        </p:spPr>
        <p:style>
          <a:lnRef idx="1">
            <a:schemeClr val="accent5"/>
          </a:lnRef>
          <a:fillRef idx="3">
            <a:schemeClr val="accent5"/>
          </a:fillRef>
          <a:effectRef idx="2">
            <a:schemeClr val="accent5"/>
          </a:effectRef>
          <a:fontRef idx="minor">
            <a:schemeClr val="lt1"/>
          </a:fontRef>
        </p:style>
        <p:txBody>
          <a:bodyPr lIns="69040" tIns="34520" rIns="69040" bIns="34520" rtlCol="0" anchor="ctr"/>
          <a:lstStyle/>
          <a:p>
            <a:pPr algn="ctr"/>
            <a:r>
              <a:rPr lang="es-ES" sz="5059" dirty="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01</a:t>
            </a:r>
            <a:endParaRPr lang="id-ID" sz="5059" dirty="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9" name="Textbox 1"/>
          <p:cNvSpPr/>
          <p:nvPr/>
        </p:nvSpPr>
        <p:spPr>
          <a:xfrm>
            <a:off x="5255730" y="11484521"/>
            <a:ext cx="6596116" cy="1434888"/>
          </a:xfrm>
          <a:prstGeom prst="rect">
            <a:avLst/>
          </a:prstGeom>
        </p:spPr>
        <p:txBody>
          <a:bodyPr wrap="square" lIns="243340" tIns="121670" rIns="243340" bIns="121670">
            <a:spAutoFit/>
          </a:bodyPr>
          <a:lstStyle/>
          <a:p>
            <a:pPr>
              <a:lnSpc>
                <a:spcPct val="120000"/>
              </a:lnSpc>
            </a:pPr>
            <a:r>
              <a:rPr lang="en-US" sz="2215" b="1" dirty="0">
                <a:solidFill>
                  <a:schemeClr val="tx2"/>
                </a:solidFill>
                <a:latin typeface="Open Sans Condensed" panose="020B0604020202020204" charset="0"/>
                <a:ea typeface="Open Sans Condensed" panose="020B0604020202020204" charset="0"/>
                <a:cs typeface="Open Sans Condensed" panose="020B0604020202020204" charset="0"/>
              </a:rPr>
              <a:t>Can be solved by a large-scale marketing campaign considering tastes of existing customer segments in a local area. </a:t>
            </a:r>
          </a:p>
        </p:txBody>
      </p:sp>
      <p:sp>
        <p:nvSpPr>
          <p:cNvPr id="20" name="Textbox 1"/>
          <p:cNvSpPr/>
          <p:nvPr/>
        </p:nvSpPr>
        <p:spPr>
          <a:xfrm>
            <a:off x="15177913" y="9055158"/>
            <a:ext cx="6598808" cy="1434888"/>
          </a:xfrm>
          <a:prstGeom prst="rect">
            <a:avLst/>
          </a:prstGeom>
        </p:spPr>
        <p:txBody>
          <a:bodyPr wrap="square" lIns="243340" tIns="121670" rIns="243340" bIns="121670">
            <a:spAutoFit/>
          </a:bodyPr>
          <a:lstStyle/>
          <a:p>
            <a:pPr>
              <a:lnSpc>
                <a:spcPct val="120000"/>
              </a:lnSpc>
            </a:pPr>
            <a:r>
              <a:rPr lang="en-US" sz="2215" b="1" dirty="0">
                <a:solidFill>
                  <a:schemeClr val="tx2"/>
                </a:solidFill>
                <a:latin typeface="Open Sans Condensed" panose="020B0604020202020204" charset="0"/>
                <a:ea typeface="Open Sans Condensed" panose="020B0604020202020204" charset="0"/>
                <a:cs typeface="Open Sans Condensed" panose="020B0604020202020204" charset="0"/>
              </a:rPr>
              <a:t>Can be solved using targeted marketing of specific top product to a specific customer segment.</a:t>
            </a:r>
          </a:p>
        </p:txBody>
      </p:sp>
      <p:sp>
        <p:nvSpPr>
          <p:cNvPr id="21" name="Textbox 1"/>
          <p:cNvSpPr/>
          <p:nvPr/>
        </p:nvSpPr>
        <p:spPr>
          <a:xfrm>
            <a:off x="5255730" y="9065131"/>
            <a:ext cx="6596116" cy="1830509"/>
          </a:xfrm>
          <a:prstGeom prst="rect">
            <a:avLst/>
          </a:prstGeom>
        </p:spPr>
        <p:txBody>
          <a:bodyPr wrap="square" lIns="243340" tIns="121670" rIns="243340" bIns="121670">
            <a:spAutoFit/>
          </a:bodyPr>
          <a:lstStyle/>
          <a:p>
            <a:pPr>
              <a:lnSpc>
                <a:spcPct val="120000"/>
              </a:lnSpc>
            </a:pPr>
            <a:r>
              <a:rPr lang="en-US" sz="2215" b="1" dirty="0">
                <a:solidFill>
                  <a:schemeClr val="tx2"/>
                </a:solidFill>
                <a:latin typeface="Open Sans Condensed" panose="020B0604020202020204" charset="0"/>
                <a:ea typeface="Open Sans Condensed" panose="020B0604020202020204" charset="0"/>
                <a:cs typeface="Open Sans Condensed" panose="020B0604020202020204" charset="0"/>
              </a:rPr>
              <a:t>Can be solved by customer segmentation and calculation of product association for each segment.</a:t>
            </a:r>
          </a:p>
          <a:p>
            <a:pPr algn="just">
              <a:lnSpc>
                <a:spcPct val="125000"/>
              </a:lnSpc>
            </a:pPr>
            <a:endParaRPr lang="en-US" sz="2013" dirty="0">
              <a:solidFill>
                <a:schemeClr val="bg2"/>
              </a:solidFill>
              <a:latin typeface="Source Sans Pro" panose="020B0503030403020204" pitchFamily="34" charset="0"/>
            </a:endParaRPr>
          </a:p>
        </p:txBody>
      </p:sp>
      <p:sp>
        <p:nvSpPr>
          <p:cNvPr id="22" name="Textbox 1"/>
          <p:cNvSpPr/>
          <p:nvPr/>
        </p:nvSpPr>
        <p:spPr>
          <a:xfrm>
            <a:off x="15177913" y="11484521"/>
            <a:ext cx="7312772" cy="1434888"/>
          </a:xfrm>
          <a:prstGeom prst="rect">
            <a:avLst/>
          </a:prstGeom>
        </p:spPr>
        <p:txBody>
          <a:bodyPr wrap="square" lIns="243340" tIns="121670" rIns="243340" bIns="121670">
            <a:spAutoFit/>
          </a:bodyPr>
          <a:lstStyle/>
          <a:p>
            <a:pPr>
              <a:lnSpc>
                <a:spcPct val="120000"/>
              </a:lnSpc>
            </a:pPr>
            <a:r>
              <a:rPr lang="en-US" sz="2215" b="1" dirty="0">
                <a:solidFill>
                  <a:schemeClr val="tx2"/>
                </a:solidFill>
                <a:latin typeface="Open Sans Condensed" panose="020B0604020202020204" charset="0"/>
                <a:ea typeface="Open Sans Condensed" panose="020B0604020202020204" charset="0"/>
                <a:cs typeface="Open Sans Condensed" panose="020B0604020202020204" charset="0"/>
              </a:rPr>
              <a:t>Can be solved by sending frequent notifications about arrival of a new product based on which segment the customer belongs to.</a:t>
            </a:r>
          </a:p>
        </p:txBody>
      </p:sp>
      <p:sp>
        <p:nvSpPr>
          <p:cNvPr id="23" name="Rectangle 1"/>
          <p:cNvSpPr/>
          <p:nvPr/>
        </p:nvSpPr>
        <p:spPr>
          <a:xfrm>
            <a:off x="3439730" y="11528848"/>
            <a:ext cx="1547063" cy="1216057"/>
          </a:xfrm>
          <a:prstGeom prst="rect">
            <a:avLst/>
          </a:prstGeom>
          <a:solidFill>
            <a:schemeClr val="accent3"/>
          </a:solidFill>
          <a:ln>
            <a:noFill/>
          </a:ln>
          <a:effectLst>
            <a:outerShdw dist="127000" dir="5400000" algn="t" rotWithShape="0">
              <a:schemeClr val="accent3">
                <a:lumMod val="50000"/>
              </a:schemeClr>
            </a:outerShdw>
          </a:effectLst>
        </p:spPr>
        <p:style>
          <a:lnRef idx="1">
            <a:schemeClr val="accent5"/>
          </a:lnRef>
          <a:fillRef idx="3">
            <a:schemeClr val="accent5"/>
          </a:fillRef>
          <a:effectRef idx="2">
            <a:schemeClr val="accent5"/>
          </a:effectRef>
          <a:fontRef idx="minor">
            <a:schemeClr val="lt1"/>
          </a:fontRef>
        </p:style>
        <p:txBody>
          <a:bodyPr lIns="69040" tIns="34520" rIns="69040" bIns="34520" rtlCol="0" anchor="ctr"/>
          <a:lstStyle/>
          <a:p>
            <a:pPr algn="ctr"/>
            <a:r>
              <a:rPr lang="es-ES" sz="5059" dirty="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03</a:t>
            </a:r>
          </a:p>
        </p:txBody>
      </p:sp>
      <p:sp>
        <p:nvSpPr>
          <p:cNvPr id="24" name="Rectangle 1"/>
          <p:cNvSpPr/>
          <p:nvPr/>
        </p:nvSpPr>
        <p:spPr>
          <a:xfrm>
            <a:off x="13361913" y="9099485"/>
            <a:ext cx="1547063" cy="1216057"/>
          </a:xfrm>
          <a:prstGeom prst="rect">
            <a:avLst/>
          </a:prstGeom>
          <a:solidFill>
            <a:schemeClr val="accent2"/>
          </a:solidFill>
          <a:ln>
            <a:noFill/>
          </a:ln>
          <a:effectLst>
            <a:outerShdw dist="127000" dir="5400000" algn="t" rotWithShape="0">
              <a:schemeClr val="accent2">
                <a:lumMod val="50000"/>
              </a:schemeClr>
            </a:outerShdw>
          </a:effectLst>
        </p:spPr>
        <p:style>
          <a:lnRef idx="1">
            <a:schemeClr val="accent5"/>
          </a:lnRef>
          <a:fillRef idx="3">
            <a:schemeClr val="accent5"/>
          </a:fillRef>
          <a:effectRef idx="2">
            <a:schemeClr val="accent5"/>
          </a:effectRef>
          <a:fontRef idx="minor">
            <a:schemeClr val="lt1"/>
          </a:fontRef>
        </p:style>
        <p:txBody>
          <a:bodyPr lIns="69040" tIns="34520" rIns="69040" bIns="34520" rtlCol="0" anchor="ctr"/>
          <a:lstStyle/>
          <a:p>
            <a:pPr algn="ctr"/>
            <a:r>
              <a:rPr lang="es-ES" sz="5059" dirty="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25" name="Rectangle 1"/>
          <p:cNvSpPr/>
          <p:nvPr/>
        </p:nvSpPr>
        <p:spPr>
          <a:xfrm>
            <a:off x="13361913" y="11528848"/>
            <a:ext cx="1547063" cy="1216057"/>
          </a:xfrm>
          <a:prstGeom prst="rect">
            <a:avLst/>
          </a:prstGeom>
          <a:solidFill>
            <a:schemeClr val="accent4"/>
          </a:solidFill>
          <a:ln>
            <a:noFill/>
          </a:ln>
          <a:effectLst>
            <a:outerShdw dist="127000" dir="5400000" algn="t" rotWithShape="0">
              <a:schemeClr val="accent4">
                <a:lumMod val="50000"/>
              </a:schemeClr>
            </a:outerShdw>
          </a:effectLst>
        </p:spPr>
        <p:style>
          <a:lnRef idx="1">
            <a:schemeClr val="accent5"/>
          </a:lnRef>
          <a:fillRef idx="3">
            <a:schemeClr val="accent5"/>
          </a:fillRef>
          <a:effectRef idx="2">
            <a:schemeClr val="accent5"/>
          </a:effectRef>
          <a:fontRef idx="minor">
            <a:schemeClr val="lt1"/>
          </a:fontRef>
        </p:style>
        <p:txBody>
          <a:bodyPr lIns="69040" tIns="34520" rIns="69040" bIns="34520" rtlCol="0" anchor="ctr"/>
          <a:lstStyle/>
          <a:p>
            <a:pPr algn="ctr"/>
            <a:r>
              <a:rPr lang="es-ES" sz="5059" dirty="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04</a:t>
            </a:r>
          </a:p>
        </p:txBody>
      </p:sp>
      <p:sp>
        <p:nvSpPr>
          <p:cNvPr id="29" name="Marcador de texto 4"/>
          <p:cNvSpPr txBox="1">
            <a:spLocks/>
          </p:cNvSpPr>
          <p:nvPr/>
        </p:nvSpPr>
        <p:spPr>
          <a:xfrm>
            <a:off x="1446232" y="3461335"/>
            <a:ext cx="10012797" cy="1066464"/>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just">
              <a:lnSpc>
                <a:spcPct val="150000"/>
              </a:lnSpc>
              <a:spcBef>
                <a:spcPts val="0"/>
              </a:spcBef>
              <a:spcAft>
                <a:spcPts val="0"/>
              </a:spcAft>
            </a:pPr>
            <a:endParaRPr lang="es-ES" sz="2013"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Marcador de texto 7"/>
          <p:cNvSpPr txBox="1">
            <a:spLocks/>
          </p:cNvSpPr>
          <p:nvPr/>
        </p:nvSpPr>
        <p:spPr>
          <a:xfrm>
            <a:off x="1310311" y="1600487"/>
            <a:ext cx="13598665" cy="2093635"/>
          </a:xfrm>
          <a:prstGeom prst="rect">
            <a:avLst/>
          </a:prstGeom>
        </p:spPr>
        <p:txBody>
          <a:bodyPr anchor="ctr"/>
          <a:lstStyle>
            <a:lvl1pPr marL="0" indent="0" algn="ctr" defTabSz="2416581" rtl="0" eaLnBrk="1" latinLnBrk="0" hangingPunct="1">
              <a:spcBef>
                <a:spcPts val="0"/>
              </a:spcBef>
              <a:spcAft>
                <a:spcPts val="0"/>
              </a:spcAft>
              <a:buFont typeface="Arial" pitchFamily="34" charset="0"/>
              <a:buNone/>
              <a:defRPr lang="es-ES" sz="6000" b="0" kern="1200" spc="600" dirty="0">
                <a:solidFill>
                  <a:schemeClr val="bg1"/>
                </a:solidFill>
                <a:latin typeface="Roboto Condensed" panose="02000000000000000000" pitchFamily="2" charset="0"/>
                <a:ea typeface="Roboto Condensed" panose="02000000000000000000" pitchFamily="2" charset="0"/>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l"/>
            <a:r>
              <a:rPr lang="es-MX" sz="8054" spc="0" dirty="0">
                <a:latin typeface="Open Sans Extrabold" panose="020B0906030804020204" pitchFamily="34" charset="0"/>
                <a:ea typeface="Open Sans Extrabold" panose="020B0906030804020204" pitchFamily="34" charset="0"/>
                <a:cs typeface="Open Sans Extrabold" panose="020B0906030804020204" pitchFamily="34" charset="0"/>
              </a:rPr>
              <a:t>Causes of declining revenue growth rate  </a:t>
            </a:r>
            <a:endParaRPr lang="es-SV" sz="8054" spc="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 name="Rectángulo 2"/>
          <p:cNvSpPr/>
          <p:nvPr/>
        </p:nvSpPr>
        <p:spPr bwMode="auto">
          <a:xfrm>
            <a:off x="2986662" y="4921940"/>
            <a:ext cx="4711904" cy="3383949"/>
          </a:xfrm>
          <a:prstGeom prst="rect">
            <a:avLst/>
          </a:prstGeom>
          <a:solidFill>
            <a:schemeClr val="accent1"/>
          </a:solidFill>
          <a:ln>
            <a:noFill/>
          </a:ln>
        </p:spPr>
        <p:txBody>
          <a:bodyPr lIns="471138" tIns="362414" rIns="471138" bIns="362414" rtlCol="0" anchor="ctr"/>
          <a:lstStyle/>
          <a:p>
            <a:pPr algn="ctr">
              <a:lnSpc>
                <a:spcPct val="125000"/>
              </a:lnSpc>
            </a:pPr>
            <a:endParaRPr lang="en-US" sz="2400" dirty="0">
              <a:solidFill>
                <a:schemeClr val="bg1"/>
              </a:solidFill>
              <a:latin typeface="Source Sans Pro" panose="020B0503030403020204" pitchFamily="34" charset="0"/>
            </a:endParaRPr>
          </a:p>
          <a:p>
            <a:pPr algn="ctr">
              <a:lnSpc>
                <a:spcPct val="125000"/>
              </a:lnSpc>
            </a:pPr>
            <a:r>
              <a:rPr lang="en-US" sz="2400" dirty="0">
                <a:solidFill>
                  <a:schemeClr val="bg1"/>
                </a:solidFill>
                <a:latin typeface="Source Sans Pro" panose="020B0503030403020204" pitchFamily="34" charset="0"/>
              </a:rPr>
              <a:t>Share of orders with more than 1 items is very small </a:t>
            </a:r>
          </a:p>
        </p:txBody>
      </p:sp>
      <p:sp>
        <p:nvSpPr>
          <p:cNvPr id="4" name="Rectángulo 3"/>
          <p:cNvSpPr/>
          <p:nvPr/>
        </p:nvSpPr>
        <p:spPr bwMode="auto">
          <a:xfrm>
            <a:off x="7698566" y="4921940"/>
            <a:ext cx="4711904" cy="3383949"/>
          </a:xfrm>
          <a:prstGeom prst="rect">
            <a:avLst/>
          </a:prstGeom>
          <a:solidFill>
            <a:schemeClr val="accent2"/>
          </a:solidFill>
          <a:ln>
            <a:noFill/>
          </a:ln>
        </p:spPr>
        <p:txBody>
          <a:bodyPr lIns="471138" tIns="362414" rIns="471138" bIns="362414" rtlCol="0" anchor="t"/>
          <a:lstStyle/>
          <a:p>
            <a:pPr algn="ctr">
              <a:lnSpc>
                <a:spcPct val="125000"/>
              </a:lnSpc>
            </a:pPr>
            <a:endParaRPr lang="en-US" sz="2013" dirty="0">
              <a:solidFill>
                <a:schemeClr val="bg1"/>
              </a:solidFill>
              <a:latin typeface="Source Sans Pro" panose="020B0503030403020204" pitchFamily="34" charset="0"/>
            </a:endParaRPr>
          </a:p>
          <a:p>
            <a:pPr algn="ctr">
              <a:lnSpc>
                <a:spcPct val="125000"/>
              </a:lnSpc>
            </a:pPr>
            <a:endParaRPr lang="en-US" sz="2013" dirty="0">
              <a:solidFill>
                <a:schemeClr val="bg1"/>
              </a:solidFill>
              <a:latin typeface="Source Sans Pro" panose="020B0503030403020204" pitchFamily="34" charset="0"/>
            </a:endParaRPr>
          </a:p>
          <a:p>
            <a:pPr algn="ctr">
              <a:lnSpc>
                <a:spcPct val="125000"/>
              </a:lnSpc>
            </a:pPr>
            <a:endParaRPr lang="en-US" sz="2013" dirty="0">
              <a:solidFill>
                <a:schemeClr val="bg1"/>
              </a:solidFill>
              <a:latin typeface="Source Sans Pro" panose="020B0503030403020204" pitchFamily="34" charset="0"/>
            </a:endParaRPr>
          </a:p>
          <a:p>
            <a:pPr algn="ctr">
              <a:lnSpc>
                <a:spcPct val="125000"/>
              </a:lnSpc>
            </a:pPr>
            <a:r>
              <a:rPr lang="en-US" sz="2400" dirty="0">
                <a:solidFill>
                  <a:schemeClr val="bg1"/>
                </a:solidFill>
                <a:latin typeface="Source Sans Pro" panose="020B0503030403020204" pitchFamily="34" charset="0"/>
              </a:rPr>
              <a:t>Demand for top selling product categories is not growing steadily</a:t>
            </a:r>
            <a:endParaRPr lang="en-US" sz="2013" dirty="0">
              <a:solidFill>
                <a:schemeClr val="bg1"/>
              </a:solidFill>
              <a:latin typeface="Source Sans Pro" panose="020B0503030403020204" pitchFamily="34" charset="0"/>
            </a:endParaRPr>
          </a:p>
        </p:txBody>
      </p:sp>
      <p:sp>
        <p:nvSpPr>
          <p:cNvPr id="5" name="Rectángulo 4"/>
          <p:cNvSpPr/>
          <p:nvPr/>
        </p:nvSpPr>
        <p:spPr bwMode="auto">
          <a:xfrm>
            <a:off x="12410470" y="4921940"/>
            <a:ext cx="4711904" cy="3383949"/>
          </a:xfrm>
          <a:prstGeom prst="rect">
            <a:avLst/>
          </a:prstGeom>
          <a:solidFill>
            <a:schemeClr val="accent3"/>
          </a:solidFill>
          <a:ln>
            <a:noFill/>
          </a:ln>
        </p:spPr>
        <p:txBody>
          <a:bodyPr lIns="471138" tIns="362414" rIns="471138" bIns="362414" rtlCol="0" anchor="ctr"/>
          <a:lstStyle/>
          <a:p>
            <a:pPr lvl="0" algn="ctr">
              <a:lnSpc>
                <a:spcPct val="125000"/>
              </a:lnSpc>
            </a:pPr>
            <a:endParaRPr lang="en-US" sz="2800" dirty="0">
              <a:solidFill>
                <a:schemeClr val="bg1"/>
              </a:solidFill>
              <a:latin typeface="FontAwesome" panose="020B0604020202020204" charset="0"/>
            </a:endParaRPr>
          </a:p>
          <a:p>
            <a:pPr lvl="0" algn="ctr">
              <a:lnSpc>
                <a:spcPct val="125000"/>
              </a:lnSpc>
            </a:pPr>
            <a:r>
              <a:rPr lang="en-US" sz="2400" dirty="0">
                <a:solidFill>
                  <a:schemeClr val="bg1"/>
                </a:solidFill>
                <a:latin typeface="Source Sans Pro" panose="020B0503030403020204" pitchFamily="34" charset="0"/>
              </a:rPr>
              <a:t>Rate of newly joined customers is small</a:t>
            </a:r>
          </a:p>
        </p:txBody>
      </p:sp>
      <p:sp>
        <p:nvSpPr>
          <p:cNvPr id="6" name="Rectángulo 5"/>
          <p:cNvSpPr/>
          <p:nvPr/>
        </p:nvSpPr>
        <p:spPr bwMode="auto">
          <a:xfrm>
            <a:off x="17122375" y="4921940"/>
            <a:ext cx="4711904" cy="3383949"/>
          </a:xfrm>
          <a:prstGeom prst="rect">
            <a:avLst/>
          </a:prstGeom>
          <a:solidFill>
            <a:schemeClr val="accent4"/>
          </a:solidFill>
          <a:ln>
            <a:noFill/>
          </a:ln>
        </p:spPr>
        <p:txBody>
          <a:bodyPr lIns="471138" tIns="362414" rIns="471138" bIns="362414" rtlCol="0" anchor="ctr"/>
          <a:lstStyle/>
          <a:p>
            <a:pPr algn="ctr">
              <a:lnSpc>
                <a:spcPct val="125000"/>
              </a:lnSpc>
            </a:pPr>
            <a:endParaRPr lang="es-SV" sz="3200" dirty="0">
              <a:solidFill>
                <a:schemeClr val="bg1"/>
              </a:solidFill>
              <a:latin typeface="FontAwesome" panose="020B0604020202020204" charset="0"/>
            </a:endParaRPr>
          </a:p>
          <a:p>
            <a:pPr algn="ctr">
              <a:lnSpc>
                <a:spcPct val="125000"/>
              </a:lnSpc>
            </a:pPr>
            <a:r>
              <a:rPr lang="en-US" sz="2400" dirty="0">
                <a:solidFill>
                  <a:schemeClr val="bg1"/>
                </a:solidFill>
                <a:latin typeface="Source Sans Pro" panose="020B0503030403020204" pitchFamily="34" charset="0"/>
              </a:rPr>
              <a:t>Most of the customers are not active buyers </a:t>
            </a:r>
          </a:p>
        </p:txBody>
      </p:sp>
    </p:spTree>
    <p:extLst>
      <p:ext uri="{BB962C8B-B14F-4D97-AF65-F5344CB8AC3E}">
        <p14:creationId xmlns:p14="http://schemas.microsoft.com/office/powerpoint/2010/main" val="153289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50"/>
                                        <p:tgtEl>
                                          <p:spTgt spid="29"/>
                                        </p:tgtEl>
                                      </p:cBhvr>
                                    </p:animEffect>
                                  </p:childTnLst>
                                </p:cTn>
                              </p:par>
                            </p:childTnLst>
                          </p:cTn>
                        </p:par>
                        <p:par>
                          <p:cTn id="14" fill="hold">
                            <p:stCondLst>
                              <p:cond delay="2000"/>
                            </p:stCondLst>
                            <p:childTnLst>
                              <p:par>
                                <p:cTn id="15" presetID="53" presetClass="entr" presetSubtype="528" fill="hold" grpId="0" nodeType="afterEffect">
                                  <p:stCondLst>
                                    <p:cond delay="0"/>
                                  </p:stCondLst>
                                  <p:childTnLst>
                                    <p:set>
                                      <p:cBhvr>
                                        <p:cTn id="16" dur="1" fill="hold">
                                          <p:stCondLst>
                                            <p:cond delay="0"/>
                                          </p:stCondLst>
                                        </p:cTn>
                                        <p:tgtEl>
                                          <p:spTgt spid="3">
                                            <p:bg/>
                                          </p:spTgt>
                                        </p:tgtEl>
                                        <p:attrNameLst>
                                          <p:attrName>style.visibility</p:attrName>
                                        </p:attrNameLst>
                                      </p:cBhvr>
                                      <p:to>
                                        <p:strVal val="visible"/>
                                      </p:to>
                                    </p:set>
                                    <p:anim calcmode="lin" valueType="num">
                                      <p:cBhvr>
                                        <p:cTn id="17" dur="500" fill="hold"/>
                                        <p:tgtEl>
                                          <p:spTgt spid="3">
                                            <p:bg/>
                                          </p:spTgt>
                                        </p:tgtEl>
                                        <p:attrNameLst>
                                          <p:attrName>ppt_w</p:attrName>
                                        </p:attrNameLst>
                                      </p:cBhvr>
                                      <p:tavLst>
                                        <p:tav tm="0">
                                          <p:val>
                                            <p:fltVal val="0"/>
                                          </p:val>
                                        </p:tav>
                                        <p:tav tm="100000">
                                          <p:val>
                                            <p:strVal val="#ppt_w"/>
                                          </p:val>
                                        </p:tav>
                                      </p:tavLst>
                                    </p:anim>
                                    <p:anim calcmode="lin" valueType="num">
                                      <p:cBhvr>
                                        <p:cTn id="18" dur="500" fill="hold"/>
                                        <p:tgtEl>
                                          <p:spTgt spid="3">
                                            <p:bg/>
                                          </p:spTgt>
                                        </p:tgtEl>
                                        <p:attrNameLst>
                                          <p:attrName>ppt_h</p:attrName>
                                        </p:attrNameLst>
                                      </p:cBhvr>
                                      <p:tavLst>
                                        <p:tav tm="0">
                                          <p:val>
                                            <p:fltVal val="0"/>
                                          </p:val>
                                        </p:tav>
                                        <p:tav tm="100000">
                                          <p:val>
                                            <p:strVal val="#ppt_h"/>
                                          </p:val>
                                        </p:tav>
                                      </p:tavLst>
                                    </p:anim>
                                    <p:animEffect transition="in" filter="fade">
                                      <p:cBhvr>
                                        <p:cTn id="19" dur="500"/>
                                        <p:tgtEl>
                                          <p:spTgt spid="3">
                                            <p:bg/>
                                          </p:spTgt>
                                        </p:tgtEl>
                                      </p:cBhvr>
                                    </p:animEffect>
                                    <p:anim calcmode="lin" valueType="num">
                                      <p:cBhvr>
                                        <p:cTn id="20" dur="500" fill="hold"/>
                                        <p:tgtEl>
                                          <p:spTgt spid="3">
                                            <p:bg/>
                                          </p:spTgt>
                                        </p:tgtEl>
                                        <p:attrNameLst>
                                          <p:attrName>ppt_x</p:attrName>
                                        </p:attrNameLst>
                                      </p:cBhvr>
                                      <p:tavLst>
                                        <p:tav tm="0">
                                          <p:val>
                                            <p:fltVal val="0.5"/>
                                          </p:val>
                                        </p:tav>
                                        <p:tav tm="100000">
                                          <p:val>
                                            <p:strVal val="#ppt_x"/>
                                          </p:val>
                                        </p:tav>
                                      </p:tavLst>
                                    </p:anim>
                                    <p:anim calcmode="lin" valueType="num">
                                      <p:cBhvr>
                                        <p:cTn id="21" dur="500" fill="hold"/>
                                        <p:tgtEl>
                                          <p:spTgt spid="3">
                                            <p:bg/>
                                          </p:spTgt>
                                        </p:tgtEl>
                                        <p:attrNameLst>
                                          <p:attrName>ppt_y</p:attrName>
                                        </p:attrNameLst>
                                      </p:cBhvr>
                                      <p:tavLst>
                                        <p:tav tm="0">
                                          <p:val>
                                            <p:fltVal val="0.5"/>
                                          </p:val>
                                        </p:tav>
                                        <p:tav tm="100000">
                                          <p:val>
                                            <p:strVal val="#ppt_y"/>
                                          </p:val>
                                        </p:tav>
                                      </p:tavLst>
                                    </p:anim>
                                  </p:childTnLst>
                                </p:cTn>
                              </p:par>
                              <p:par>
                                <p:cTn id="22" presetID="53" presetClass="entr" presetSubtype="528" fill="hold" grpId="0" nodeType="withEffect">
                                  <p:stCondLst>
                                    <p:cond delay="15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3">
                                            <p:txEl>
                                              <p:pRg st="1" end="1"/>
                                            </p:txEl>
                                          </p:spTgt>
                                        </p:tgtEl>
                                      </p:cBhvr>
                                    </p:animEffect>
                                    <p:anim calcmode="lin" valueType="num">
                                      <p:cBhvr>
                                        <p:cTn id="27" dur="500" fill="hold"/>
                                        <p:tgtEl>
                                          <p:spTgt spid="3">
                                            <p:txEl>
                                              <p:pRg st="1" end="1"/>
                                            </p:txEl>
                                          </p:spTgt>
                                        </p:tgtEl>
                                        <p:attrNameLst>
                                          <p:attrName>ppt_x</p:attrName>
                                        </p:attrNameLst>
                                      </p:cBhvr>
                                      <p:tavLst>
                                        <p:tav tm="0">
                                          <p:val>
                                            <p:fltVal val="0.5"/>
                                          </p:val>
                                        </p:tav>
                                        <p:tav tm="100000">
                                          <p:val>
                                            <p:strVal val="#ppt_x"/>
                                          </p:val>
                                        </p:tav>
                                      </p:tavLst>
                                    </p:anim>
                                    <p:anim calcmode="lin" valueType="num">
                                      <p:cBhvr>
                                        <p:cTn id="28" dur="500" fill="hold"/>
                                        <p:tgtEl>
                                          <p:spTgt spid="3">
                                            <p:txEl>
                                              <p:pRg st="1" end="1"/>
                                            </p:txEl>
                                          </p:spTgt>
                                        </p:tgtEl>
                                        <p:attrNameLst>
                                          <p:attrName>ppt_y</p:attrName>
                                        </p:attrNameLst>
                                      </p:cBhvr>
                                      <p:tavLst>
                                        <p:tav tm="0">
                                          <p:val>
                                            <p:fltVal val="0.5"/>
                                          </p:val>
                                        </p:tav>
                                        <p:tav tm="100000">
                                          <p:val>
                                            <p:strVal val="#ppt_y"/>
                                          </p:val>
                                        </p:tav>
                                      </p:tavLst>
                                    </p:anim>
                                  </p:childTnLst>
                                </p:cTn>
                              </p:par>
                            </p:childTnLst>
                          </p:cTn>
                        </p:par>
                        <p:par>
                          <p:cTn id="29" fill="hold">
                            <p:stCondLst>
                              <p:cond delay="2650"/>
                            </p:stCondLst>
                            <p:childTnLst>
                              <p:par>
                                <p:cTn id="30" presetID="53" presetClass="entr" presetSubtype="528" fill="hold" grpId="0" nodeType="afterEffect">
                                  <p:stCondLst>
                                    <p:cond delay="0"/>
                                  </p:stCondLst>
                                  <p:childTnLst>
                                    <p:set>
                                      <p:cBhvr>
                                        <p:cTn id="31" dur="1" fill="hold">
                                          <p:stCondLst>
                                            <p:cond delay="0"/>
                                          </p:stCondLst>
                                        </p:cTn>
                                        <p:tgtEl>
                                          <p:spTgt spid="4">
                                            <p:bg/>
                                          </p:spTgt>
                                        </p:tgtEl>
                                        <p:attrNameLst>
                                          <p:attrName>style.visibility</p:attrName>
                                        </p:attrNameLst>
                                      </p:cBhvr>
                                      <p:to>
                                        <p:strVal val="visible"/>
                                      </p:to>
                                    </p:set>
                                    <p:anim calcmode="lin" valueType="num">
                                      <p:cBhvr>
                                        <p:cTn id="32" dur="500" fill="hold"/>
                                        <p:tgtEl>
                                          <p:spTgt spid="4">
                                            <p:bg/>
                                          </p:spTgt>
                                        </p:tgtEl>
                                        <p:attrNameLst>
                                          <p:attrName>ppt_w</p:attrName>
                                        </p:attrNameLst>
                                      </p:cBhvr>
                                      <p:tavLst>
                                        <p:tav tm="0">
                                          <p:val>
                                            <p:fltVal val="0"/>
                                          </p:val>
                                        </p:tav>
                                        <p:tav tm="100000">
                                          <p:val>
                                            <p:strVal val="#ppt_w"/>
                                          </p:val>
                                        </p:tav>
                                      </p:tavLst>
                                    </p:anim>
                                    <p:anim calcmode="lin" valueType="num">
                                      <p:cBhvr>
                                        <p:cTn id="33" dur="500" fill="hold"/>
                                        <p:tgtEl>
                                          <p:spTgt spid="4">
                                            <p:bg/>
                                          </p:spTgt>
                                        </p:tgtEl>
                                        <p:attrNameLst>
                                          <p:attrName>ppt_h</p:attrName>
                                        </p:attrNameLst>
                                      </p:cBhvr>
                                      <p:tavLst>
                                        <p:tav tm="0">
                                          <p:val>
                                            <p:fltVal val="0"/>
                                          </p:val>
                                        </p:tav>
                                        <p:tav tm="100000">
                                          <p:val>
                                            <p:strVal val="#ppt_h"/>
                                          </p:val>
                                        </p:tav>
                                      </p:tavLst>
                                    </p:anim>
                                    <p:animEffect transition="in" filter="fade">
                                      <p:cBhvr>
                                        <p:cTn id="34" dur="500"/>
                                        <p:tgtEl>
                                          <p:spTgt spid="4">
                                            <p:bg/>
                                          </p:spTgt>
                                        </p:tgtEl>
                                      </p:cBhvr>
                                    </p:animEffect>
                                    <p:anim calcmode="lin" valueType="num">
                                      <p:cBhvr>
                                        <p:cTn id="35" dur="500" fill="hold"/>
                                        <p:tgtEl>
                                          <p:spTgt spid="4">
                                            <p:bg/>
                                          </p:spTgt>
                                        </p:tgtEl>
                                        <p:attrNameLst>
                                          <p:attrName>ppt_x</p:attrName>
                                        </p:attrNameLst>
                                      </p:cBhvr>
                                      <p:tavLst>
                                        <p:tav tm="0">
                                          <p:val>
                                            <p:fltVal val="0.5"/>
                                          </p:val>
                                        </p:tav>
                                        <p:tav tm="100000">
                                          <p:val>
                                            <p:strVal val="#ppt_x"/>
                                          </p:val>
                                        </p:tav>
                                      </p:tavLst>
                                    </p:anim>
                                    <p:anim calcmode="lin" valueType="num">
                                      <p:cBhvr>
                                        <p:cTn id="36" dur="500" fill="hold"/>
                                        <p:tgtEl>
                                          <p:spTgt spid="4">
                                            <p:bg/>
                                          </p:spTgt>
                                        </p:tgtEl>
                                        <p:attrNameLst>
                                          <p:attrName>ppt_y</p:attrName>
                                        </p:attrNameLst>
                                      </p:cBhvr>
                                      <p:tavLst>
                                        <p:tav tm="0">
                                          <p:val>
                                            <p:fltVal val="0.5"/>
                                          </p:val>
                                        </p:tav>
                                        <p:tav tm="100000">
                                          <p:val>
                                            <p:strVal val="#ppt_y"/>
                                          </p:val>
                                        </p:tav>
                                      </p:tavLst>
                                    </p:anim>
                                  </p:childTnLst>
                                </p:cTn>
                              </p:par>
                            </p:childTnLst>
                          </p:cTn>
                        </p:par>
                        <p:par>
                          <p:cTn id="37" fill="hold">
                            <p:stCondLst>
                              <p:cond delay="3150"/>
                            </p:stCondLst>
                            <p:childTnLst>
                              <p:par>
                                <p:cTn id="38" presetID="53" presetClass="entr" presetSubtype="528" fill="hold" grpId="0" nodeType="afterEffect">
                                  <p:stCondLst>
                                    <p:cond delay="0"/>
                                  </p:stCondLst>
                                  <p:childTnLst>
                                    <p:set>
                                      <p:cBhvr>
                                        <p:cTn id="39" dur="1" fill="hold">
                                          <p:stCondLst>
                                            <p:cond delay="0"/>
                                          </p:stCondLst>
                                        </p:cTn>
                                        <p:tgtEl>
                                          <p:spTgt spid="5">
                                            <p:bg/>
                                          </p:spTgt>
                                        </p:tgtEl>
                                        <p:attrNameLst>
                                          <p:attrName>style.visibility</p:attrName>
                                        </p:attrNameLst>
                                      </p:cBhvr>
                                      <p:to>
                                        <p:strVal val="visible"/>
                                      </p:to>
                                    </p:set>
                                    <p:anim calcmode="lin" valueType="num">
                                      <p:cBhvr>
                                        <p:cTn id="40" dur="500" fill="hold"/>
                                        <p:tgtEl>
                                          <p:spTgt spid="5">
                                            <p:bg/>
                                          </p:spTgt>
                                        </p:tgtEl>
                                        <p:attrNameLst>
                                          <p:attrName>ppt_w</p:attrName>
                                        </p:attrNameLst>
                                      </p:cBhvr>
                                      <p:tavLst>
                                        <p:tav tm="0">
                                          <p:val>
                                            <p:fltVal val="0"/>
                                          </p:val>
                                        </p:tav>
                                        <p:tav tm="100000">
                                          <p:val>
                                            <p:strVal val="#ppt_w"/>
                                          </p:val>
                                        </p:tav>
                                      </p:tavLst>
                                    </p:anim>
                                    <p:anim calcmode="lin" valueType="num">
                                      <p:cBhvr>
                                        <p:cTn id="41" dur="500" fill="hold"/>
                                        <p:tgtEl>
                                          <p:spTgt spid="5">
                                            <p:bg/>
                                          </p:spTgt>
                                        </p:tgtEl>
                                        <p:attrNameLst>
                                          <p:attrName>ppt_h</p:attrName>
                                        </p:attrNameLst>
                                      </p:cBhvr>
                                      <p:tavLst>
                                        <p:tav tm="0">
                                          <p:val>
                                            <p:fltVal val="0"/>
                                          </p:val>
                                        </p:tav>
                                        <p:tav tm="100000">
                                          <p:val>
                                            <p:strVal val="#ppt_h"/>
                                          </p:val>
                                        </p:tav>
                                      </p:tavLst>
                                    </p:anim>
                                    <p:animEffect transition="in" filter="fade">
                                      <p:cBhvr>
                                        <p:cTn id="42" dur="500"/>
                                        <p:tgtEl>
                                          <p:spTgt spid="5">
                                            <p:bg/>
                                          </p:spTgt>
                                        </p:tgtEl>
                                      </p:cBhvr>
                                    </p:animEffect>
                                    <p:anim calcmode="lin" valueType="num">
                                      <p:cBhvr>
                                        <p:cTn id="43" dur="500" fill="hold"/>
                                        <p:tgtEl>
                                          <p:spTgt spid="5">
                                            <p:bg/>
                                          </p:spTgt>
                                        </p:tgtEl>
                                        <p:attrNameLst>
                                          <p:attrName>ppt_x</p:attrName>
                                        </p:attrNameLst>
                                      </p:cBhvr>
                                      <p:tavLst>
                                        <p:tav tm="0">
                                          <p:val>
                                            <p:fltVal val="0.5"/>
                                          </p:val>
                                        </p:tav>
                                        <p:tav tm="100000">
                                          <p:val>
                                            <p:strVal val="#ppt_x"/>
                                          </p:val>
                                        </p:tav>
                                      </p:tavLst>
                                    </p:anim>
                                    <p:anim calcmode="lin" valueType="num">
                                      <p:cBhvr>
                                        <p:cTn id="44" dur="500" fill="hold"/>
                                        <p:tgtEl>
                                          <p:spTgt spid="5">
                                            <p:bg/>
                                          </p:spTgt>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150"/>
                                  </p:stCondLst>
                                  <p:childTnLst>
                                    <p:set>
                                      <p:cBhvr>
                                        <p:cTn id="46" dur="1" fill="hold">
                                          <p:stCondLst>
                                            <p:cond delay="0"/>
                                          </p:stCondLst>
                                        </p:cTn>
                                        <p:tgtEl>
                                          <p:spTgt spid="5">
                                            <p:txEl>
                                              <p:pRg st="1" end="1"/>
                                            </p:txEl>
                                          </p:spTgt>
                                        </p:tgtEl>
                                        <p:attrNameLst>
                                          <p:attrName>style.visibility</p:attrName>
                                        </p:attrNameLst>
                                      </p:cBhvr>
                                      <p:to>
                                        <p:strVal val="visible"/>
                                      </p:to>
                                    </p:set>
                                    <p:anim calcmode="lin" valueType="num">
                                      <p:cBhvr>
                                        <p:cTn id="4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48"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49" dur="500"/>
                                        <p:tgtEl>
                                          <p:spTgt spid="5">
                                            <p:txEl>
                                              <p:pRg st="1" end="1"/>
                                            </p:txEl>
                                          </p:spTgt>
                                        </p:tgtEl>
                                      </p:cBhvr>
                                    </p:animEffect>
                                    <p:anim calcmode="lin" valueType="num">
                                      <p:cBhvr>
                                        <p:cTn id="50" dur="500" fill="hold"/>
                                        <p:tgtEl>
                                          <p:spTgt spid="5">
                                            <p:txEl>
                                              <p:pRg st="1" end="1"/>
                                            </p:txEl>
                                          </p:spTgt>
                                        </p:tgtEl>
                                        <p:attrNameLst>
                                          <p:attrName>ppt_x</p:attrName>
                                        </p:attrNameLst>
                                      </p:cBhvr>
                                      <p:tavLst>
                                        <p:tav tm="0">
                                          <p:val>
                                            <p:fltVal val="0.5"/>
                                          </p:val>
                                        </p:tav>
                                        <p:tav tm="100000">
                                          <p:val>
                                            <p:strVal val="#ppt_x"/>
                                          </p:val>
                                        </p:tav>
                                      </p:tavLst>
                                    </p:anim>
                                    <p:anim calcmode="lin" valueType="num">
                                      <p:cBhvr>
                                        <p:cTn id="51" dur="500" fill="hold"/>
                                        <p:tgtEl>
                                          <p:spTgt spid="5">
                                            <p:txEl>
                                              <p:pRg st="1" end="1"/>
                                            </p:txEl>
                                          </p:spTgt>
                                        </p:tgtEl>
                                        <p:attrNameLst>
                                          <p:attrName>ppt_y</p:attrName>
                                        </p:attrNameLst>
                                      </p:cBhvr>
                                      <p:tavLst>
                                        <p:tav tm="0">
                                          <p:val>
                                            <p:fltVal val="0.5"/>
                                          </p:val>
                                        </p:tav>
                                        <p:tav tm="100000">
                                          <p:val>
                                            <p:strVal val="#ppt_y"/>
                                          </p:val>
                                        </p:tav>
                                      </p:tavLst>
                                    </p:anim>
                                  </p:childTnLst>
                                </p:cTn>
                              </p:par>
                            </p:childTnLst>
                          </p:cTn>
                        </p:par>
                        <p:par>
                          <p:cTn id="52" fill="hold">
                            <p:stCondLst>
                              <p:cond delay="3800"/>
                            </p:stCondLst>
                            <p:childTnLst>
                              <p:par>
                                <p:cTn id="53" presetID="53" presetClass="entr" presetSubtype="528" fill="hold" grpId="0" nodeType="afterEffect">
                                  <p:stCondLst>
                                    <p:cond delay="0"/>
                                  </p:stCondLst>
                                  <p:childTnLst>
                                    <p:set>
                                      <p:cBhvr>
                                        <p:cTn id="54" dur="1" fill="hold">
                                          <p:stCondLst>
                                            <p:cond delay="0"/>
                                          </p:stCondLst>
                                        </p:cTn>
                                        <p:tgtEl>
                                          <p:spTgt spid="6">
                                            <p:bg/>
                                          </p:spTgt>
                                        </p:tgtEl>
                                        <p:attrNameLst>
                                          <p:attrName>style.visibility</p:attrName>
                                        </p:attrNameLst>
                                      </p:cBhvr>
                                      <p:to>
                                        <p:strVal val="visible"/>
                                      </p:to>
                                    </p:set>
                                    <p:anim calcmode="lin" valueType="num">
                                      <p:cBhvr>
                                        <p:cTn id="55" dur="500" fill="hold"/>
                                        <p:tgtEl>
                                          <p:spTgt spid="6">
                                            <p:bg/>
                                          </p:spTgt>
                                        </p:tgtEl>
                                        <p:attrNameLst>
                                          <p:attrName>ppt_w</p:attrName>
                                        </p:attrNameLst>
                                      </p:cBhvr>
                                      <p:tavLst>
                                        <p:tav tm="0">
                                          <p:val>
                                            <p:fltVal val="0"/>
                                          </p:val>
                                        </p:tav>
                                        <p:tav tm="100000">
                                          <p:val>
                                            <p:strVal val="#ppt_w"/>
                                          </p:val>
                                        </p:tav>
                                      </p:tavLst>
                                    </p:anim>
                                    <p:anim calcmode="lin" valueType="num">
                                      <p:cBhvr>
                                        <p:cTn id="56" dur="500" fill="hold"/>
                                        <p:tgtEl>
                                          <p:spTgt spid="6">
                                            <p:bg/>
                                          </p:spTgt>
                                        </p:tgtEl>
                                        <p:attrNameLst>
                                          <p:attrName>ppt_h</p:attrName>
                                        </p:attrNameLst>
                                      </p:cBhvr>
                                      <p:tavLst>
                                        <p:tav tm="0">
                                          <p:val>
                                            <p:fltVal val="0"/>
                                          </p:val>
                                        </p:tav>
                                        <p:tav tm="100000">
                                          <p:val>
                                            <p:strVal val="#ppt_h"/>
                                          </p:val>
                                        </p:tav>
                                      </p:tavLst>
                                    </p:anim>
                                    <p:animEffect transition="in" filter="fade">
                                      <p:cBhvr>
                                        <p:cTn id="57" dur="500"/>
                                        <p:tgtEl>
                                          <p:spTgt spid="6">
                                            <p:bg/>
                                          </p:spTgt>
                                        </p:tgtEl>
                                      </p:cBhvr>
                                    </p:animEffect>
                                    <p:anim calcmode="lin" valueType="num">
                                      <p:cBhvr>
                                        <p:cTn id="58" dur="500" fill="hold"/>
                                        <p:tgtEl>
                                          <p:spTgt spid="6">
                                            <p:bg/>
                                          </p:spTgt>
                                        </p:tgtEl>
                                        <p:attrNameLst>
                                          <p:attrName>ppt_x</p:attrName>
                                        </p:attrNameLst>
                                      </p:cBhvr>
                                      <p:tavLst>
                                        <p:tav tm="0">
                                          <p:val>
                                            <p:fltVal val="0.5"/>
                                          </p:val>
                                        </p:tav>
                                        <p:tav tm="100000">
                                          <p:val>
                                            <p:strVal val="#ppt_x"/>
                                          </p:val>
                                        </p:tav>
                                      </p:tavLst>
                                    </p:anim>
                                    <p:anim calcmode="lin" valueType="num">
                                      <p:cBhvr>
                                        <p:cTn id="59" dur="500" fill="hold"/>
                                        <p:tgtEl>
                                          <p:spTgt spid="6">
                                            <p:bg/>
                                          </p:spTgt>
                                        </p:tgtEl>
                                        <p:attrNameLst>
                                          <p:attrName>ppt_y</p:attrName>
                                        </p:attrNameLst>
                                      </p:cBhvr>
                                      <p:tavLst>
                                        <p:tav tm="0">
                                          <p:val>
                                            <p:fltVal val="0.5"/>
                                          </p:val>
                                        </p:tav>
                                        <p:tav tm="100000">
                                          <p:val>
                                            <p:strVal val="#ppt_y"/>
                                          </p:val>
                                        </p:tav>
                                      </p:tavLst>
                                    </p:anim>
                                  </p:childTnLst>
                                </p:cTn>
                              </p:par>
                              <p:par>
                                <p:cTn id="60" presetID="53" presetClass="entr" presetSubtype="528" fill="hold" grpId="0" nodeType="withEffect">
                                  <p:stCondLst>
                                    <p:cond delay="150"/>
                                  </p:stCondLst>
                                  <p:childTnLst>
                                    <p:set>
                                      <p:cBhvr>
                                        <p:cTn id="61" dur="1" fill="hold">
                                          <p:stCondLst>
                                            <p:cond delay="0"/>
                                          </p:stCondLst>
                                        </p:cTn>
                                        <p:tgtEl>
                                          <p:spTgt spid="6">
                                            <p:txEl>
                                              <p:pRg st="1" end="1"/>
                                            </p:txEl>
                                          </p:spTgt>
                                        </p:tgtEl>
                                        <p:attrNameLst>
                                          <p:attrName>style.visibility</p:attrName>
                                        </p:attrNameLst>
                                      </p:cBhvr>
                                      <p:to>
                                        <p:strVal val="visible"/>
                                      </p:to>
                                    </p:set>
                                    <p:anim calcmode="lin" valueType="num">
                                      <p:cBhvr>
                                        <p:cTn id="6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6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64" dur="500"/>
                                        <p:tgtEl>
                                          <p:spTgt spid="6">
                                            <p:txEl>
                                              <p:pRg st="1" end="1"/>
                                            </p:txEl>
                                          </p:spTgt>
                                        </p:tgtEl>
                                      </p:cBhvr>
                                    </p:animEffect>
                                    <p:anim calcmode="lin" valueType="num">
                                      <p:cBhvr>
                                        <p:cTn id="65"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66" dur="500" fill="hold"/>
                                        <p:tgtEl>
                                          <p:spTgt spid="6">
                                            <p:txEl>
                                              <p:pRg st="1" end="1"/>
                                            </p:txEl>
                                          </p:spTgt>
                                        </p:tgtEl>
                                        <p:attrNameLst>
                                          <p:attrName>ppt_y</p:attrName>
                                        </p:attrNameLst>
                                      </p:cBhvr>
                                      <p:tavLst>
                                        <p:tav tm="0">
                                          <p:val>
                                            <p:fltVal val="0.5"/>
                                          </p:val>
                                        </p:tav>
                                        <p:tav tm="100000">
                                          <p:val>
                                            <p:strVal val="#ppt_y"/>
                                          </p:val>
                                        </p:tav>
                                      </p:tavLst>
                                    </p:anim>
                                  </p:childTnLst>
                                </p:cTn>
                              </p:par>
                            </p:childTnLst>
                          </p:cTn>
                        </p:par>
                        <p:par>
                          <p:cTn id="67" fill="hold">
                            <p:stCondLst>
                              <p:cond delay="4450"/>
                            </p:stCondLst>
                            <p:childTnLst>
                              <p:par>
                                <p:cTn id="68" presetID="2" presetClass="entr" presetSubtype="8" decel="100000"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1000" fill="hold"/>
                                        <p:tgtEl>
                                          <p:spTgt spid="18"/>
                                        </p:tgtEl>
                                        <p:attrNameLst>
                                          <p:attrName>ppt_x</p:attrName>
                                        </p:attrNameLst>
                                      </p:cBhvr>
                                      <p:tavLst>
                                        <p:tav tm="0">
                                          <p:val>
                                            <p:strVal val="0-#ppt_w/2"/>
                                          </p:val>
                                        </p:tav>
                                        <p:tav tm="100000">
                                          <p:val>
                                            <p:strVal val="#ppt_x"/>
                                          </p:val>
                                        </p:tav>
                                      </p:tavLst>
                                    </p:anim>
                                    <p:anim calcmode="lin" valueType="num">
                                      <p:cBhvr additive="base">
                                        <p:cTn id="71" dur="1000" fill="hold"/>
                                        <p:tgtEl>
                                          <p:spTgt spid="18"/>
                                        </p:tgtEl>
                                        <p:attrNameLst>
                                          <p:attrName>ppt_y</p:attrName>
                                        </p:attrNameLst>
                                      </p:cBhvr>
                                      <p:tavLst>
                                        <p:tav tm="0">
                                          <p:val>
                                            <p:strVal val="#ppt_y"/>
                                          </p:val>
                                        </p:tav>
                                        <p:tav tm="100000">
                                          <p:val>
                                            <p:strVal val="#ppt_y"/>
                                          </p:val>
                                        </p:tav>
                                      </p:tavLst>
                                    </p:anim>
                                  </p:childTnLst>
                                </p:cTn>
                              </p:par>
                              <p:par>
                                <p:cTn id="72" presetID="2" presetClass="entr" presetSubtype="8" decel="10000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1000" fill="hold"/>
                                        <p:tgtEl>
                                          <p:spTgt spid="21"/>
                                        </p:tgtEl>
                                        <p:attrNameLst>
                                          <p:attrName>ppt_x</p:attrName>
                                        </p:attrNameLst>
                                      </p:cBhvr>
                                      <p:tavLst>
                                        <p:tav tm="0">
                                          <p:val>
                                            <p:strVal val="0-#ppt_w/2"/>
                                          </p:val>
                                        </p:tav>
                                        <p:tav tm="100000">
                                          <p:val>
                                            <p:strVal val="#ppt_x"/>
                                          </p:val>
                                        </p:tav>
                                      </p:tavLst>
                                    </p:anim>
                                    <p:anim calcmode="lin" valueType="num">
                                      <p:cBhvr additive="base">
                                        <p:cTn id="75" dur="1000" fill="hold"/>
                                        <p:tgtEl>
                                          <p:spTgt spid="21"/>
                                        </p:tgtEl>
                                        <p:attrNameLst>
                                          <p:attrName>ppt_y</p:attrName>
                                        </p:attrNameLst>
                                      </p:cBhvr>
                                      <p:tavLst>
                                        <p:tav tm="0">
                                          <p:val>
                                            <p:strVal val="#ppt_y"/>
                                          </p:val>
                                        </p:tav>
                                        <p:tav tm="100000">
                                          <p:val>
                                            <p:strVal val="#ppt_y"/>
                                          </p:val>
                                        </p:tav>
                                      </p:tavLst>
                                    </p:anim>
                                  </p:childTnLst>
                                </p:cTn>
                              </p:par>
                              <p:par>
                                <p:cTn id="76" presetID="2" presetClass="entr" presetSubtype="8" decel="10000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 calcmode="lin" valueType="num">
                                      <p:cBhvr additive="base">
                                        <p:cTn id="78" dur="1000" fill="hold"/>
                                        <p:tgtEl>
                                          <p:spTgt spid="23"/>
                                        </p:tgtEl>
                                        <p:attrNameLst>
                                          <p:attrName>ppt_x</p:attrName>
                                        </p:attrNameLst>
                                      </p:cBhvr>
                                      <p:tavLst>
                                        <p:tav tm="0">
                                          <p:val>
                                            <p:strVal val="0-#ppt_w/2"/>
                                          </p:val>
                                        </p:tav>
                                        <p:tav tm="100000">
                                          <p:val>
                                            <p:strVal val="#ppt_x"/>
                                          </p:val>
                                        </p:tav>
                                      </p:tavLst>
                                    </p:anim>
                                    <p:anim calcmode="lin" valueType="num">
                                      <p:cBhvr additive="base">
                                        <p:cTn id="79" dur="1000" fill="hold"/>
                                        <p:tgtEl>
                                          <p:spTgt spid="23"/>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1000" fill="hold"/>
                                        <p:tgtEl>
                                          <p:spTgt spid="19"/>
                                        </p:tgtEl>
                                        <p:attrNameLst>
                                          <p:attrName>ppt_x</p:attrName>
                                        </p:attrNameLst>
                                      </p:cBhvr>
                                      <p:tavLst>
                                        <p:tav tm="0">
                                          <p:val>
                                            <p:strVal val="0-#ppt_w/2"/>
                                          </p:val>
                                        </p:tav>
                                        <p:tav tm="100000">
                                          <p:val>
                                            <p:strVal val="#ppt_x"/>
                                          </p:val>
                                        </p:tav>
                                      </p:tavLst>
                                    </p:anim>
                                    <p:anim calcmode="lin" valueType="num">
                                      <p:cBhvr additive="base">
                                        <p:cTn id="83" dur="1000" fill="hold"/>
                                        <p:tgtEl>
                                          <p:spTgt spid="19"/>
                                        </p:tgtEl>
                                        <p:attrNameLst>
                                          <p:attrName>ppt_y</p:attrName>
                                        </p:attrNameLst>
                                      </p:cBhvr>
                                      <p:tavLst>
                                        <p:tav tm="0">
                                          <p:val>
                                            <p:strVal val="#ppt_y"/>
                                          </p:val>
                                        </p:tav>
                                        <p:tav tm="100000">
                                          <p:val>
                                            <p:strVal val="#ppt_y"/>
                                          </p:val>
                                        </p:tav>
                                      </p:tavLst>
                                    </p:anim>
                                  </p:childTnLst>
                                </p:cTn>
                              </p:par>
                              <p:par>
                                <p:cTn id="84" presetID="2" presetClass="entr" presetSubtype="2" decel="10000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1000" fill="hold"/>
                                        <p:tgtEl>
                                          <p:spTgt spid="24"/>
                                        </p:tgtEl>
                                        <p:attrNameLst>
                                          <p:attrName>ppt_x</p:attrName>
                                        </p:attrNameLst>
                                      </p:cBhvr>
                                      <p:tavLst>
                                        <p:tav tm="0">
                                          <p:val>
                                            <p:strVal val="1+#ppt_w/2"/>
                                          </p:val>
                                        </p:tav>
                                        <p:tav tm="100000">
                                          <p:val>
                                            <p:strVal val="#ppt_x"/>
                                          </p:val>
                                        </p:tav>
                                      </p:tavLst>
                                    </p:anim>
                                    <p:anim calcmode="lin" valueType="num">
                                      <p:cBhvr additive="base">
                                        <p:cTn id="87" dur="1000" fill="hold"/>
                                        <p:tgtEl>
                                          <p:spTgt spid="24"/>
                                        </p:tgtEl>
                                        <p:attrNameLst>
                                          <p:attrName>ppt_y</p:attrName>
                                        </p:attrNameLst>
                                      </p:cBhvr>
                                      <p:tavLst>
                                        <p:tav tm="0">
                                          <p:val>
                                            <p:strVal val="#ppt_y"/>
                                          </p:val>
                                        </p:tav>
                                        <p:tav tm="100000">
                                          <p:val>
                                            <p:strVal val="#ppt_y"/>
                                          </p:val>
                                        </p:tav>
                                      </p:tavLst>
                                    </p:anim>
                                  </p:childTnLst>
                                </p:cTn>
                              </p:par>
                              <p:par>
                                <p:cTn id="88" presetID="2" presetClass="entr" presetSubtype="2"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1000" fill="hold"/>
                                        <p:tgtEl>
                                          <p:spTgt spid="20"/>
                                        </p:tgtEl>
                                        <p:attrNameLst>
                                          <p:attrName>ppt_x</p:attrName>
                                        </p:attrNameLst>
                                      </p:cBhvr>
                                      <p:tavLst>
                                        <p:tav tm="0">
                                          <p:val>
                                            <p:strVal val="1+#ppt_w/2"/>
                                          </p:val>
                                        </p:tav>
                                        <p:tav tm="100000">
                                          <p:val>
                                            <p:strVal val="#ppt_x"/>
                                          </p:val>
                                        </p:tav>
                                      </p:tavLst>
                                    </p:anim>
                                    <p:anim calcmode="lin" valueType="num">
                                      <p:cBhvr additive="base">
                                        <p:cTn id="91" dur="1000" fill="hold"/>
                                        <p:tgtEl>
                                          <p:spTgt spid="20"/>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 calcmode="lin" valueType="num">
                                      <p:cBhvr additive="base">
                                        <p:cTn id="94" dur="1000" fill="hold"/>
                                        <p:tgtEl>
                                          <p:spTgt spid="25"/>
                                        </p:tgtEl>
                                        <p:attrNameLst>
                                          <p:attrName>ppt_x</p:attrName>
                                        </p:attrNameLst>
                                      </p:cBhvr>
                                      <p:tavLst>
                                        <p:tav tm="0">
                                          <p:val>
                                            <p:strVal val="1+#ppt_w/2"/>
                                          </p:val>
                                        </p:tav>
                                        <p:tav tm="100000">
                                          <p:val>
                                            <p:strVal val="#ppt_x"/>
                                          </p:val>
                                        </p:tav>
                                      </p:tavLst>
                                    </p:anim>
                                    <p:anim calcmode="lin" valueType="num">
                                      <p:cBhvr additive="base">
                                        <p:cTn id="95" dur="1000" fill="hold"/>
                                        <p:tgtEl>
                                          <p:spTgt spid="25"/>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additive="base">
                                        <p:cTn id="98" dur="1000" fill="hold"/>
                                        <p:tgtEl>
                                          <p:spTgt spid="22"/>
                                        </p:tgtEl>
                                        <p:attrNameLst>
                                          <p:attrName>ppt_x</p:attrName>
                                        </p:attrNameLst>
                                      </p:cBhvr>
                                      <p:tavLst>
                                        <p:tav tm="0">
                                          <p:val>
                                            <p:strVal val="1+#ppt_w/2"/>
                                          </p:val>
                                        </p:tav>
                                        <p:tav tm="100000">
                                          <p:val>
                                            <p:strVal val="#ppt_x"/>
                                          </p:val>
                                        </p:tav>
                                      </p:tavLst>
                                    </p:anim>
                                    <p:anim calcmode="lin" valueType="num">
                                      <p:cBhvr additive="base">
                                        <p:cTn id="99"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P spid="22" grpId="0"/>
      <p:bldP spid="23" grpId="0" animBg="1"/>
      <p:bldP spid="24" grpId="0" animBg="1"/>
      <p:bldP spid="25" grpId="0" animBg="1"/>
      <p:bldP spid="29" grpId="0"/>
      <p:bldP spid="30" grpId="0"/>
      <p:bldP spid="3" grpId="0" build="allAtOnce" animBg="1"/>
      <p:bldP spid="4" grpId="0" build="allAtOnce" animBg="1"/>
      <p:bldP spid="5" grpId="0" build="allAtOnce" animBg="1"/>
      <p:bldP spid="6"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text, businesscard&#10;&#10;Description automatically generated">
            <a:extLst>
              <a:ext uri="{FF2B5EF4-FFF2-40B4-BE49-F238E27FC236}">
                <a16:creationId xmlns:a16="http://schemas.microsoft.com/office/drawing/2014/main" id="{B83ADC85-F99C-5747-A41C-859A3F7C7EA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429" r="16429"/>
          <a:stretch>
            <a:fillRect/>
          </a:stretch>
        </p:blipFill>
        <p:spPr/>
      </p:pic>
      <p:sp>
        <p:nvSpPr>
          <p:cNvPr id="10" name="34 Rectángulo"/>
          <p:cNvSpPr/>
          <p:nvPr/>
        </p:nvSpPr>
        <p:spPr bwMode="auto">
          <a:xfrm>
            <a:off x="2" y="0"/>
            <a:ext cx="24549099" cy="15343188"/>
          </a:xfrm>
          <a:prstGeom prst="rect">
            <a:avLst/>
          </a:prstGeom>
          <a:gradFill flip="none" rotWithShape="1">
            <a:gsLst>
              <a:gs pos="6000">
                <a:schemeClr val="accent6"/>
              </a:gs>
              <a:gs pos="100000">
                <a:srgbClr val="24AFB6">
                  <a:alpha val="85098"/>
                </a:srgbClr>
              </a:gs>
            </a:gsLst>
            <a:lin ang="0" scaled="1"/>
            <a:tileRect/>
          </a:gradFill>
          <a:ln>
            <a:noFill/>
          </a:ln>
        </p:spPr>
        <p:txBody>
          <a:bodyPr lIns="0" tIns="0" rIns="0" bIns="0" rtlCol="0" anchor="ctr"/>
          <a:lstStyle/>
          <a:p>
            <a:pPr algn="ctr" defTabSz="2433667"/>
            <a:endParaRPr lang="es-SV" sz="2919"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Rectángulo 7"/>
          <p:cNvSpPr/>
          <p:nvPr/>
        </p:nvSpPr>
        <p:spPr>
          <a:xfrm>
            <a:off x="5786095" y="3680329"/>
            <a:ext cx="12976909" cy="798253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sz="9700" dirty="0">
                <a:latin typeface="Open Sans bold" panose="020B0806030504020204" pitchFamily="34" charset="0"/>
                <a:ea typeface="Open Sans bold" panose="020B0806030504020204" pitchFamily="34" charset="0"/>
                <a:cs typeface="Open Sans bold" panose="020B0806030504020204" pitchFamily="34" charset="0"/>
              </a:rPr>
              <a:t>Customer Segmentation</a:t>
            </a:r>
          </a:p>
        </p:txBody>
      </p:sp>
      <p:sp>
        <p:nvSpPr>
          <p:cNvPr id="18" name="Textbox 1"/>
          <p:cNvSpPr/>
          <p:nvPr/>
        </p:nvSpPr>
        <p:spPr>
          <a:xfrm>
            <a:off x="5478534" y="8812416"/>
            <a:ext cx="13592033" cy="744480"/>
          </a:xfrm>
          <a:prstGeom prst="rect">
            <a:avLst/>
          </a:prstGeom>
        </p:spPr>
        <p:txBody>
          <a:bodyPr wrap="square" lIns="243757" tIns="121879" rIns="243757" bIns="121879">
            <a:spAutoFit/>
          </a:bodyPr>
          <a:lstStyle/>
          <a:p>
            <a:pPr algn="ctr">
              <a:lnSpc>
                <a:spcPct val="114000"/>
              </a:lnSpc>
            </a:pPr>
            <a:r>
              <a:rPr lang="en-US" sz="3020" dirty="0">
                <a:solidFill>
                  <a:schemeClr val="bg1"/>
                </a:solidFill>
                <a:latin typeface="Source Sans Pro" panose="020B0503030403020204" pitchFamily="34" charset="0"/>
              </a:rPr>
              <a:t> </a:t>
            </a:r>
          </a:p>
        </p:txBody>
      </p:sp>
    </p:spTree>
    <p:extLst>
      <p:ext uri="{BB962C8B-B14F-4D97-AF65-F5344CB8AC3E}">
        <p14:creationId xmlns:p14="http://schemas.microsoft.com/office/powerpoint/2010/main" val="394506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250" fill="hold"/>
                                        <p:tgtEl>
                                          <p:spTgt spid="18"/>
                                        </p:tgtEl>
                                        <p:attrNameLst>
                                          <p:attrName>ppt_x</p:attrName>
                                        </p:attrNameLst>
                                      </p:cBhvr>
                                      <p:tavLst>
                                        <p:tav tm="0">
                                          <p:val>
                                            <p:strVal val="#ppt_x"/>
                                          </p:val>
                                        </p:tav>
                                        <p:tav tm="100000">
                                          <p:val>
                                            <p:strVal val="#ppt_x"/>
                                          </p:val>
                                        </p:tav>
                                      </p:tavLst>
                                    </p:anim>
                                    <p:anim calcmode="lin" valueType="num">
                                      <p:cBhvr additive="base">
                                        <p:cTn id="8" dur="125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ppt_x"/>
                                          </p:val>
                                        </p:tav>
                                        <p:tav tm="100000">
                                          <p:val>
                                            <p:strVal val="#ppt_x"/>
                                          </p:val>
                                        </p:tav>
                                      </p:tavLst>
                                    </p:anim>
                                    <p:anim calcmode="lin" valueType="num">
                                      <p:cBhvr additive="base">
                                        <p:cTn id="12" dur="12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bwMode="auto">
          <a:xfrm>
            <a:off x="5866142" y="2698400"/>
            <a:ext cx="4174098" cy="4051696"/>
          </a:xfrm>
          <a:prstGeom prst="rect">
            <a:avLst/>
          </a:prstGeom>
          <a:solidFill>
            <a:schemeClr val="accent4"/>
          </a:solidFill>
          <a:ln>
            <a:noFill/>
          </a:ln>
          <a:effectLst>
            <a:outerShdw blurRad="812800" dist="165100" dir="9660000" sx="105000" sy="105000" algn="t" rotWithShape="0">
              <a:prstClr val="black"/>
            </a:outerShdw>
          </a:effectLst>
          <a:scene3d>
            <a:camera prst="isometricOffAxis2Top">
              <a:rot lat="19545987" lon="19677410" rev="2481444"/>
            </a:camera>
            <a:lightRig rig="soft" dir="t"/>
          </a:scene3d>
          <a:sp3d extrusionH="1016000"/>
        </p:spPr>
        <p:txBody>
          <a:bodyPr lIns="108724" tIns="253690" rIns="108724" bIns="289931" rtlCol="0" anchor="t"/>
          <a:lstStyle/>
          <a:p>
            <a:r>
              <a:rPr lang="es-SV" sz="5059" dirty="0">
                <a:solidFill>
                  <a:schemeClr val="accent4">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04</a:t>
            </a:r>
          </a:p>
          <a:p>
            <a:r>
              <a:rPr lang="es-SV" sz="5059" dirty="0">
                <a:solidFill>
                  <a:schemeClr val="accent4">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Purchase Min</a:t>
            </a:r>
          </a:p>
        </p:txBody>
      </p:sp>
      <p:sp>
        <p:nvSpPr>
          <p:cNvPr id="7" name="6 Rectángulo"/>
          <p:cNvSpPr/>
          <p:nvPr/>
        </p:nvSpPr>
        <p:spPr bwMode="auto">
          <a:xfrm>
            <a:off x="1783283" y="5066781"/>
            <a:ext cx="5075626" cy="4051696"/>
          </a:xfrm>
          <a:prstGeom prst="rect">
            <a:avLst/>
          </a:prstGeom>
          <a:solidFill>
            <a:schemeClr val="accent5"/>
          </a:solidFill>
          <a:ln>
            <a:noFill/>
          </a:ln>
          <a:effectLst>
            <a:outerShdw blurRad="812800" dist="165100" dir="9660000" sx="105000" sy="105000" algn="t" rotWithShape="0">
              <a:prstClr val="black"/>
            </a:outerShdw>
          </a:effectLst>
          <a:scene3d>
            <a:camera prst="isometricOffAxis2Top">
              <a:rot lat="19545987" lon="19677410" rev="2481444"/>
            </a:camera>
            <a:lightRig rig="soft" dir="t"/>
          </a:scene3d>
          <a:sp3d extrusionH="1016000"/>
        </p:spPr>
        <p:txBody>
          <a:bodyPr lIns="108724" tIns="253690" rIns="108724" bIns="289931" rtlCol="0" anchor="t"/>
          <a:lstStyle/>
          <a:p>
            <a:r>
              <a:rPr lang="es-SV" sz="5059" dirty="0">
                <a:solidFill>
                  <a:schemeClr val="accent3">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03</a:t>
            </a:r>
          </a:p>
          <a:p>
            <a:r>
              <a:rPr lang="es-SV" sz="5059" dirty="0">
                <a:solidFill>
                  <a:schemeClr val="accent3">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Purchase Mean</a:t>
            </a:r>
          </a:p>
        </p:txBody>
      </p:sp>
      <p:sp>
        <p:nvSpPr>
          <p:cNvPr id="5" name="4 Rectángulo"/>
          <p:cNvSpPr/>
          <p:nvPr/>
        </p:nvSpPr>
        <p:spPr bwMode="auto">
          <a:xfrm>
            <a:off x="9409225" y="7734812"/>
            <a:ext cx="4174098" cy="3713355"/>
          </a:xfrm>
          <a:prstGeom prst="rect">
            <a:avLst/>
          </a:prstGeom>
          <a:solidFill>
            <a:schemeClr val="accent4"/>
          </a:solidFill>
          <a:ln>
            <a:noFill/>
          </a:ln>
          <a:effectLst>
            <a:outerShdw blurRad="812800" dist="165100" dir="9660000" sx="105000" sy="105000" algn="t" rotWithShape="0">
              <a:prstClr val="black"/>
            </a:outerShdw>
          </a:effectLst>
          <a:scene3d>
            <a:camera prst="isometricOffAxis2Top">
              <a:rot lat="19545987" lon="19677410" rev="2481444"/>
            </a:camera>
            <a:lightRig rig="soft" dir="t"/>
          </a:scene3d>
          <a:sp3d extrusionH="1016000"/>
        </p:spPr>
        <p:txBody>
          <a:bodyPr lIns="108724" tIns="253690" rIns="108724" bIns="289931" rtlCol="0" anchor="b"/>
          <a:lstStyle/>
          <a:p>
            <a:r>
              <a:rPr lang="es-SV" sz="5059" dirty="0">
                <a:solidFill>
                  <a:schemeClr val="accent4">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02</a:t>
            </a:r>
          </a:p>
          <a:p>
            <a:r>
              <a:rPr lang="es-SV" sz="5059" dirty="0">
                <a:solidFill>
                  <a:schemeClr val="accent4">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Purchase Sum</a:t>
            </a:r>
          </a:p>
        </p:txBody>
      </p:sp>
      <p:sp>
        <p:nvSpPr>
          <p:cNvPr id="3" name="2 Rectángulo"/>
          <p:cNvSpPr/>
          <p:nvPr/>
        </p:nvSpPr>
        <p:spPr bwMode="auto">
          <a:xfrm>
            <a:off x="3778338" y="9171738"/>
            <a:ext cx="4174098" cy="4051696"/>
          </a:xfrm>
          <a:prstGeom prst="rect">
            <a:avLst/>
          </a:prstGeom>
          <a:solidFill>
            <a:schemeClr val="accent1"/>
          </a:solidFill>
          <a:ln>
            <a:noFill/>
          </a:ln>
          <a:effectLst>
            <a:outerShdw blurRad="812800" dist="165100" dir="9660000" sx="105000" sy="105000" algn="t" rotWithShape="0">
              <a:prstClr val="black"/>
            </a:outerShdw>
          </a:effectLst>
          <a:scene3d>
            <a:camera prst="isometricOffAxis2Top">
              <a:rot lat="19545987" lon="19677410" rev="2481444"/>
            </a:camera>
            <a:lightRig rig="soft" dir="t"/>
          </a:scene3d>
          <a:sp3d extrusionH="1016000"/>
        </p:spPr>
        <p:txBody>
          <a:bodyPr lIns="108724" tIns="253690" rIns="108724" bIns="289931" rtlCol="0" anchor="b"/>
          <a:lstStyle/>
          <a:p>
            <a:r>
              <a:rPr lang="es-MX" sz="5059" dirty="0">
                <a:solidFill>
                  <a:schemeClr val="accent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01 </a:t>
            </a:r>
          </a:p>
          <a:p>
            <a:r>
              <a:rPr lang="es-MX" sz="5059" dirty="0">
                <a:solidFill>
                  <a:schemeClr val="accent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Top 15 product categories</a:t>
            </a:r>
          </a:p>
        </p:txBody>
      </p:sp>
      <p:sp>
        <p:nvSpPr>
          <p:cNvPr id="6" name="5 Rectángulo"/>
          <p:cNvSpPr/>
          <p:nvPr/>
        </p:nvSpPr>
        <p:spPr bwMode="auto">
          <a:xfrm>
            <a:off x="8699804" y="4030464"/>
            <a:ext cx="4174098" cy="4681092"/>
          </a:xfrm>
          <a:prstGeom prst="rect">
            <a:avLst/>
          </a:prstGeom>
          <a:solidFill>
            <a:schemeClr val="accent2"/>
          </a:solidFill>
          <a:ln>
            <a:noFill/>
          </a:ln>
          <a:effectLst>
            <a:outerShdw blurRad="812800" dist="165100" dir="9660000" sx="105000" sy="105000" algn="t" rotWithShape="0">
              <a:prstClr val="black"/>
            </a:outerShdw>
          </a:effectLst>
          <a:scene3d>
            <a:camera prst="isometricOffAxis2Top">
              <a:rot lat="19545987" lon="19677410" rev="2481444"/>
            </a:camera>
            <a:lightRig rig="soft" dir="t"/>
          </a:scene3d>
          <a:sp3d extrusionH="1016000"/>
        </p:spPr>
        <p:txBody>
          <a:bodyPr lIns="108724" tIns="253690" rIns="108724" bIns="289931" rtlCol="0" anchor="b"/>
          <a:lstStyle/>
          <a:p>
            <a:r>
              <a:rPr lang="es-SV" sz="5059" dirty="0">
                <a:solidFill>
                  <a:schemeClr val="accent2">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06</a:t>
            </a:r>
          </a:p>
          <a:p>
            <a:r>
              <a:rPr lang="es-SV" sz="5059" dirty="0">
                <a:solidFill>
                  <a:schemeClr val="accent2">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Freight Mean</a:t>
            </a:r>
          </a:p>
        </p:txBody>
      </p:sp>
      <p:sp>
        <p:nvSpPr>
          <p:cNvPr id="4" name="3 Rectángulo"/>
          <p:cNvSpPr/>
          <p:nvPr/>
        </p:nvSpPr>
        <p:spPr bwMode="auto">
          <a:xfrm>
            <a:off x="4822240" y="5706352"/>
            <a:ext cx="4174098" cy="4681092"/>
          </a:xfrm>
          <a:prstGeom prst="rect">
            <a:avLst/>
          </a:prstGeom>
          <a:solidFill>
            <a:schemeClr val="accent3"/>
          </a:solidFill>
          <a:ln>
            <a:noFill/>
          </a:ln>
          <a:effectLst>
            <a:outerShdw blurRad="812800" dist="165100" dir="9660000" sx="105000" sy="105000" algn="t" rotWithShape="0">
              <a:prstClr val="black"/>
            </a:outerShdw>
          </a:effectLst>
          <a:scene3d>
            <a:camera prst="isometricOffAxis2Top">
              <a:rot lat="19545987" lon="19677410" rev="2481444"/>
            </a:camera>
            <a:lightRig rig="soft" dir="t"/>
          </a:scene3d>
          <a:sp3d extrusionH="1016000"/>
        </p:spPr>
        <p:txBody>
          <a:bodyPr lIns="108724" tIns="253690" rIns="108724" bIns="289931" rtlCol="0" anchor="b"/>
          <a:lstStyle/>
          <a:p>
            <a:r>
              <a:rPr lang="es-SV" sz="5059" dirty="0">
                <a:solidFill>
                  <a:schemeClr val="accent3">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05</a:t>
            </a:r>
          </a:p>
          <a:p>
            <a:r>
              <a:rPr lang="es-SV" sz="5059" dirty="0">
                <a:solidFill>
                  <a:schemeClr val="accent3">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Purchase Max</a:t>
            </a:r>
          </a:p>
        </p:txBody>
      </p:sp>
      <p:sp>
        <p:nvSpPr>
          <p:cNvPr id="10" name="9 Rectángulo"/>
          <p:cNvSpPr/>
          <p:nvPr/>
        </p:nvSpPr>
        <p:spPr bwMode="auto">
          <a:xfrm>
            <a:off x="9748995" y="2850555"/>
            <a:ext cx="2861401" cy="2995830"/>
          </a:xfrm>
          <a:prstGeom prst="rect">
            <a:avLst/>
          </a:prstGeom>
          <a:solidFill>
            <a:schemeClr val="accent1"/>
          </a:solidFill>
          <a:ln>
            <a:noFill/>
          </a:ln>
          <a:effectLst>
            <a:outerShdw blurRad="812800" dist="165100" dir="9660000" sx="105000" sy="105000" algn="t" rotWithShape="0">
              <a:prstClr val="black"/>
            </a:outerShdw>
          </a:effectLst>
          <a:scene3d>
            <a:camera prst="isometricOffAxis2Top">
              <a:rot lat="19545987" lon="19677410" rev="2481444"/>
            </a:camera>
            <a:lightRig rig="soft" dir="t"/>
          </a:scene3d>
          <a:sp3d extrusionH="1016000"/>
        </p:spPr>
        <p:txBody>
          <a:bodyPr lIns="108724" tIns="253690" rIns="108724" bIns="289931" rtlCol="0" anchor="b"/>
          <a:lstStyle/>
          <a:p>
            <a:r>
              <a:rPr lang="es-SV" sz="5059" dirty="0">
                <a:solidFill>
                  <a:schemeClr val="accent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07</a:t>
            </a:r>
          </a:p>
          <a:p>
            <a:r>
              <a:rPr lang="es-SV" sz="5059" dirty="0">
                <a:solidFill>
                  <a:schemeClr val="accent1">
                    <a:lumMod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Freight Sum</a:t>
            </a:r>
          </a:p>
        </p:txBody>
      </p:sp>
      <p:sp>
        <p:nvSpPr>
          <p:cNvPr id="9" name="Título 8"/>
          <p:cNvSpPr>
            <a:spLocks noGrp="1"/>
          </p:cNvSpPr>
          <p:nvPr>
            <p:ph type="ctrTitle"/>
          </p:nvPr>
        </p:nvSpPr>
        <p:spPr/>
        <p:txBody>
          <a:bodyPr/>
          <a:lstStyle/>
          <a:p>
            <a:r>
              <a:rPr lang="es-MX" dirty="0"/>
              <a:t>Customer Segmentation</a:t>
            </a:r>
            <a:endParaRPr lang="es-SV" dirty="0"/>
          </a:p>
        </p:txBody>
      </p:sp>
      <p:sp>
        <p:nvSpPr>
          <p:cNvPr id="14" name="Marcador de pie de página 13"/>
          <p:cNvSpPr>
            <a:spLocks noGrp="1"/>
          </p:cNvSpPr>
          <p:nvPr>
            <p:ph type="ftr" sz="quarter" idx="11"/>
          </p:nvPr>
        </p:nvSpPr>
        <p:spPr/>
        <p:txBody>
          <a:bodyPr/>
          <a:lstStyle/>
          <a:p>
            <a:pPr>
              <a:lnSpc>
                <a:spcPct val="125000"/>
              </a:lnSpc>
            </a:pPr>
            <a:r>
              <a:rPr lang="it-IT" sz="1812" dirty="0">
                <a:latin typeface="Source Sans Pro" panose="020B0503030403020204" pitchFamily="34" charset="0"/>
              </a:rPr>
              <a:t>Sia </a:t>
            </a:r>
            <a:r>
              <a:rPr lang="it-IT" sz="1812" dirty="0" err="1">
                <a:latin typeface="Source Sans Pro" panose="020B0503030403020204" pitchFamily="34" charset="0"/>
              </a:rPr>
              <a:t>Partners</a:t>
            </a:r>
            <a:endParaRPr lang="en-US" sz="1812" dirty="0">
              <a:latin typeface="Source Sans Pro" panose="020B0503030403020204" pitchFamily="34" charset="0"/>
            </a:endParaRPr>
          </a:p>
        </p:txBody>
      </p:sp>
      <p:sp>
        <p:nvSpPr>
          <p:cNvPr id="15" name="Marcador de número de diapositiva 14"/>
          <p:cNvSpPr>
            <a:spLocks noGrp="1"/>
          </p:cNvSpPr>
          <p:nvPr>
            <p:ph type="sldNum" sz="quarter" idx="12"/>
          </p:nvPr>
        </p:nvSpPr>
        <p:spPr/>
        <p:txBody>
          <a:bodyPr/>
          <a:lstStyle/>
          <a:p>
            <a:fld id="{FF439014-E629-42E3-A58B-61A0F1C8CFFE}" type="slidenum">
              <a:rPr lang="es-SV" smtClean="0"/>
              <a:pPr/>
              <a:t>14</a:t>
            </a:fld>
            <a:endParaRPr lang="es-SV"/>
          </a:p>
        </p:txBody>
      </p:sp>
      <p:sp>
        <p:nvSpPr>
          <p:cNvPr id="16" name="Textbox 1"/>
          <p:cNvSpPr/>
          <p:nvPr/>
        </p:nvSpPr>
        <p:spPr>
          <a:xfrm>
            <a:off x="14534950" y="2940840"/>
            <a:ext cx="8722288" cy="3809256"/>
          </a:xfrm>
          <a:prstGeom prst="rect">
            <a:avLst/>
          </a:prstGeom>
        </p:spPr>
        <p:txBody>
          <a:bodyPr wrap="square" lIns="243340" tIns="121670" rIns="243340" bIns="121670">
            <a:spAutoFit/>
          </a:bodyPr>
          <a:lstStyle/>
          <a:p>
            <a:pPr algn="r">
              <a:lnSpc>
                <a:spcPct val="120000"/>
              </a:lnSpc>
              <a:spcAft>
                <a:spcPts val="1208"/>
              </a:spcAft>
            </a:pPr>
            <a:r>
              <a:rPr lang="en-US" sz="2013" dirty="0">
                <a:solidFill>
                  <a:schemeClr val="bg2"/>
                </a:solidFill>
                <a:latin typeface="Source Sans Pro" panose="020B0503030403020204" pitchFamily="34" charset="0"/>
              </a:rPr>
              <a:t>Customers are separated into 5 segments.</a:t>
            </a:r>
          </a:p>
          <a:p>
            <a:pPr algn="r">
              <a:lnSpc>
                <a:spcPct val="120000"/>
              </a:lnSpc>
              <a:spcAft>
                <a:spcPts val="1208"/>
              </a:spcAft>
            </a:pPr>
            <a:endParaRPr lang="en-US" sz="2013" dirty="0">
              <a:solidFill>
                <a:schemeClr val="bg2"/>
              </a:solidFill>
              <a:latin typeface="Source Sans Pro" panose="020B0503030403020204" pitchFamily="34" charset="0"/>
            </a:endParaRPr>
          </a:p>
          <a:p>
            <a:pPr algn="r">
              <a:lnSpc>
                <a:spcPct val="120000"/>
              </a:lnSpc>
              <a:spcAft>
                <a:spcPts val="1208"/>
              </a:spcAft>
            </a:pPr>
            <a:r>
              <a:rPr lang="en-US" sz="2013" dirty="0">
                <a:solidFill>
                  <a:schemeClr val="bg2"/>
                </a:solidFill>
                <a:latin typeface="Source Sans Pro" panose="020B0503030403020204" pitchFamily="34" charset="0"/>
              </a:rPr>
              <a:t>Only customers from major two cities,  namely, Sao Paulo and Rio de Janeiro were segmented since they share about 80 percent of total revenue. Also, this helps to achieve results for a more convenient  interpretation.</a:t>
            </a:r>
          </a:p>
          <a:p>
            <a:pPr algn="r">
              <a:lnSpc>
                <a:spcPct val="120000"/>
              </a:lnSpc>
              <a:spcAft>
                <a:spcPts val="1208"/>
              </a:spcAft>
            </a:pPr>
            <a:endParaRPr lang="en-US" sz="2013" dirty="0">
              <a:solidFill>
                <a:schemeClr val="bg2"/>
              </a:solidFill>
              <a:latin typeface="Source Sans Pro" panose="020B0503030403020204" pitchFamily="34" charset="0"/>
            </a:endParaRPr>
          </a:p>
          <a:p>
            <a:pPr algn="r">
              <a:lnSpc>
                <a:spcPct val="120000"/>
              </a:lnSpc>
              <a:spcAft>
                <a:spcPts val="1208"/>
              </a:spcAft>
            </a:pPr>
            <a:r>
              <a:rPr lang="en-US" sz="2013" dirty="0">
                <a:solidFill>
                  <a:schemeClr val="bg2"/>
                </a:solidFill>
                <a:latin typeface="Source Sans Pro" panose="020B0503030403020204" pitchFamily="34" charset="0"/>
              </a:rPr>
              <a:t>Diagram on the left, illustrates some of the data used for customer segmentation.</a:t>
            </a:r>
          </a:p>
        </p:txBody>
      </p:sp>
      <p:sp>
        <p:nvSpPr>
          <p:cNvPr id="17" name="Elipse 16"/>
          <p:cNvSpPr>
            <a:spLocks noChangeAspect="1"/>
          </p:cNvSpPr>
          <p:nvPr/>
        </p:nvSpPr>
        <p:spPr>
          <a:xfrm>
            <a:off x="19714746" y="7076130"/>
            <a:ext cx="4174098" cy="417409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1207" rtlCol="0" anchor="ctr"/>
          <a:lstStyle/>
          <a:p>
            <a:pPr algn="ctr"/>
            <a:r>
              <a:rPr lang="es-SV" sz="7248" dirty="0">
                <a:latin typeface="Open Sans Extrabold" panose="020B0906030804020204" pitchFamily="34" charset="0"/>
                <a:ea typeface="Open Sans Extrabold" panose="020B0906030804020204" pitchFamily="34" charset="0"/>
                <a:cs typeface="Open Sans Extrabold" panose="020B0906030804020204" pitchFamily="34" charset="0"/>
              </a:rPr>
              <a:t>Over 21000</a:t>
            </a:r>
          </a:p>
        </p:txBody>
      </p:sp>
      <p:sp>
        <p:nvSpPr>
          <p:cNvPr id="18" name="8 Forma libre"/>
          <p:cNvSpPr/>
          <p:nvPr/>
        </p:nvSpPr>
        <p:spPr bwMode="auto">
          <a:xfrm flipV="1">
            <a:off x="9083617" y="10387444"/>
            <a:ext cx="11049279" cy="640236"/>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tx2"/>
            </a:solidFill>
            <a:bevel/>
            <a:headEnd w="med" len="sm"/>
            <a:tailEnd type="oval" w="med" len="med"/>
          </a:ln>
        </p:spPr>
        <p:txBody>
          <a:bodyPr lIns="243340" tIns="121670" rIns="243340" bIns="121670" rtlCol="0" anchor="ctr"/>
          <a:lstStyle/>
          <a:p>
            <a:pPr algn="ctr"/>
            <a:endParaRPr lang="es-SV" sz="1812">
              <a:solidFill>
                <a:schemeClr val="bg1">
                  <a:lumMod val="65000"/>
                </a:schemeClr>
              </a:solidFill>
            </a:endParaRPr>
          </a:p>
        </p:txBody>
      </p:sp>
      <p:sp>
        <p:nvSpPr>
          <p:cNvPr id="19" name="69 CuadroTexto"/>
          <p:cNvSpPr txBox="1"/>
          <p:nvPr/>
        </p:nvSpPr>
        <p:spPr>
          <a:xfrm>
            <a:off x="16417740" y="8587016"/>
            <a:ext cx="3209727" cy="1769974"/>
          </a:xfrm>
          <a:prstGeom prst="rect">
            <a:avLst/>
          </a:prstGeom>
          <a:noFill/>
        </p:spPr>
        <p:txBody>
          <a:bodyPr wrap="square" lIns="182485" tIns="91282" rIns="182485" bIns="91282" rtlCol="0">
            <a:spAutoFit/>
          </a:bodyPr>
          <a:lstStyle/>
          <a:p>
            <a:pPr algn="r">
              <a:lnSpc>
                <a:spcPct val="125000"/>
              </a:lnSpc>
            </a:pPr>
            <a:r>
              <a:rPr lang="es-MX" sz="2819" noProof="1">
                <a:solidFill>
                  <a:schemeClr val="accent4"/>
                </a:solidFill>
                <a:latin typeface="Source Sans Pro" panose="020B0503030403020204" pitchFamily="34" charset="0"/>
              </a:rPr>
              <a:t>Segmentation is performed on over 21000 customers</a:t>
            </a:r>
            <a:endParaRPr lang="es-MX" sz="2819" dirty="0">
              <a:solidFill>
                <a:schemeClr val="accent4"/>
              </a:solidFill>
              <a:latin typeface="Source Sans Pro" panose="020B0503030403020204" pitchFamily="34" charset="0"/>
            </a:endParaRPr>
          </a:p>
        </p:txBody>
      </p:sp>
    </p:spTree>
    <p:extLst>
      <p:ext uri="{BB962C8B-B14F-4D97-AF65-F5344CB8AC3E}">
        <p14:creationId xmlns:p14="http://schemas.microsoft.com/office/powerpoint/2010/main" val="25076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75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1" decel="10000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ppt_x"/>
                                          </p:val>
                                        </p:tav>
                                        <p:tav tm="100000">
                                          <p:val>
                                            <p:strVal val="#ppt_x"/>
                                          </p:val>
                                        </p:tav>
                                      </p:tavLst>
                                    </p:anim>
                                    <p:anim calcmode="lin" valueType="num">
                                      <p:cBhvr additive="base">
                                        <p:cTn id="14" dur="1000" fill="hold"/>
                                        <p:tgtEl>
                                          <p:spTgt spid="3"/>
                                        </p:tgtEl>
                                        <p:attrNameLst>
                                          <p:attrName>ppt_y</p:attrName>
                                        </p:attrNameLst>
                                      </p:cBhvr>
                                      <p:tavLst>
                                        <p:tav tm="0">
                                          <p:val>
                                            <p:strVal val="0-#ppt_h/2"/>
                                          </p:val>
                                        </p:tav>
                                        <p:tav tm="100000">
                                          <p:val>
                                            <p:strVal val="#ppt_y"/>
                                          </p:val>
                                        </p:tav>
                                      </p:tavLst>
                                    </p:anim>
                                  </p:childTnLst>
                                </p:cTn>
                              </p:par>
                              <p:par>
                                <p:cTn id="15" presetID="2" presetClass="entr" presetSubtype="1" decel="100000" fill="hold" grpId="0" nodeType="withEffect">
                                  <p:stCondLst>
                                    <p:cond delay="25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1000" fill="hold"/>
                                        <p:tgtEl>
                                          <p:spTgt spid="5"/>
                                        </p:tgtEl>
                                        <p:attrNameLst>
                                          <p:attrName>ppt_x</p:attrName>
                                        </p:attrNameLst>
                                      </p:cBhvr>
                                      <p:tavLst>
                                        <p:tav tm="0">
                                          <p:val>
                                            <p:strVal val="#ppt_x"/>
                                          </p:val>
                                        </p:tav>
                                        <p:tav tm="100000">
                                          <p:val>
                                            <p:strVal val="#ppt_x"/>
                                          </p:val>
                                        </p:tav>
                                      </p:tavLst>
                                    </p:anim>
                                    <p:anim calcmode="lin" valueType="num">
                                      <p:cBhvr additive="base">
                                        <p:cTn id="18" dur="1000" fill="hold"/>
                                        <p:tgtEl>
                                          <p:spTgt spid="5"/>
                                        </p:tgtEl>
                                        <p:attrNameLst>
                                          <p:attrName>ppt_y</p:attrName>
                                        </p:attrNameLst>
                                      </p:cBhvr>
                                      <p:tavLst>
                                        <p:tav tm="0">
                                          <p:val>
                                            <p:strVal val="0-#ppt_h/2"/>
                                          </p:val>
                                        </p:tav>
                                        <p:tav tm="100000">
                                          <p:val>
                                            <p:strVal val="#ppt_y"/>
                                          </p:val>
                                        </p:tav>
                                      </p:tavLst>
                                    </p:anim>
                                  </p:childTnLst>
                                </p:cTn>
                              </p:par>
                              <p:par>
                                <p:cTn id="19" presetID="2" presetClass="entr" presetSubtype="1" decel="100000" fill="hold" grpId="0" nodeType="withEffect">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1" decel="100000" fill="hold" grpId="0" nodeType="withEffect">
                                  <p:stCondLst>
                                    <p:cond delay="3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fill="hold"/>
                                        <p:tgtEl>
                                          <p:spTgt spid="8"/>
                                        </p:tgtEl>
                                        <p:attrNameLst>
                                          <p:attrName>ppt_x</p:attrName>
                                        </p:attrNameLst>
                                      </p:cBhvr>
                                      <p:tavLst>
                                        <p:tav tm="0">
                                          <p:val>
                                            <p:strVal val="#ppt_x"/>
                                          </p:val>
                                        </p:tav>
                                        <p:tav tm="100000">
                                          <p:val>
                                            <p:strVal val="#ppt_x"/>
                                          </p:val>
                                        </p:tav>
                                      </p:tavLst>
                                    </p:anim>
                                    <p:anim calcmode="lin" valueType="num">
                                      <p:cBhvr additive="base">
                                        <p:cTn id="26" dur="10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55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75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1000" fill="hold"/>
                                        <p:tgtEl>
                                          <p:spTgt spid="6"/>
                                        </p:tgtEl>
                                        <p:attrNameLst>
                                          <p:attrName>ppt_x</p:attrName>
                                        </p:attrNameLst>
                                      </p:cBhvr>
                                      <p:tavLst>
                                        <p:tav tm="0">
                                          <p:val>
                                            <p:strVal val="#ppt_x"/>
                                          </p:val>
                                        </p:tav>
                                        <p:tav tm="100000">
                                          <p:val>
                                            <p:strVal val="#ppt_x"/>
                                          </p:val>
                                        </p:tav>
                                      </p:tavLst>
                                    </p:anim>
                                    <p:anim calcmode="lin" valueType="num">
                                      <p:cBhvr additive="base">
                                        <p:cTn id="34" dur="1000" fill="hold"/>
                                        <p:tgtEl>
                                          <p:spTgt spid="6"/>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100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fill="hold"/>
                                        <p:tgtEl>
                                          <p:spTgt spid="10"/>
                                        </p:tgtEl>
                                        <p:attrNameLst>
                                          <p:attrName>ppt_x</p:attrName>
                                        </p:attrNameLst>
                                      </p:cBhvr>
                                      <p:tavLst>
                                        <p:tav tm="0">
                                          <p:val>
                                            <p:strVal val="#ppt_x"/>
                                          </p:val>
                                        </p:tav>
                                        <p:tav tm="100000">
                                          <p:val>
                                            <p:strVal val="#ppt_x"/>
                                          </p:val>
                                        </p:tav>
                                      </p:tavLst>
                                    </p:anim>
                                    <p:anim calcmode="lin" valueType="num">
                                      <p:cBhvr additive="base">
                                        <p:cTn id="38" dur="1000" fill="hold"/>
                                        <p:tgtEl>
                                          <p:spTgt spid="10"/>
                                        </p:tgtEl>
                                        <p:attrNameLst>
                                          <p:attrName>ppt_y</p:attrName>
                                        </p:attrNameLst>
                                      </p:cBhvr>
                                      <p:tavLst>
                                        <p:tav tm="0">
                                          <p:val>
                                            <p:strVal val="0-#ppt_h/2"/>
                                          </p:val>
                                        </p:tav>
                                        <p:tav tm="100000">
                                          <p:val>
                                            <p:strVal val="#ppt_y"/>
                                          </p:val>
                                        </p:tav>
                                      </p:tavLst>
                                    </p:anim>
                                  </p:childTnLst>
                                </p:cTn>
                              </p:par>
                            </p:childTnLst>
                          </p:cTn>
                        </p:par>
                        <p:par>
                          <p:cTn id="39" fill="hold">
                            <p:stCondLst>
                              <p:cond delay="2750"/>
                            </p:stCondLst>
                            <p:childTnLst>
                              <p:par>
                                <p:cTn id="40" presetID="53" presetClass="entr" presetSubtype="16"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750"/>
                                        <p:tgtEl>
                                          <p:spTgt spid="19"/>
                                        </p:tgtEl>
                                      </p:cBhvr>
                                    </p:animEffect>
                                    <p:anim calcmode="lin" valueType="num">
                                      <p:cBhvr>
                                        <p:cTn id="48" dur="750" fill="hold"/>
                                        <p:tgtEl>
                                          <p:spTgt spid="19"/>
                                        </p:tgtEl>
                                        <p:attrNameLst>
                                          <p:attrName>ppt_x</p:attrName>
                                        </p:attrNameLst>
                                      </p:cBhvr>
                                      <p:tavLst>
                                        <p:tav tm="0">
                                          <p:val>
                                            <p:strVal val="#ppt_x"/>
                                          </p:val>
                                        </p:tav>
                                        <p:tav tm="100000">
                                          <p:val>
                                            <p:strVal val="#ppt_x"/>
                                          </p:val>
                                        </p:tav>
                                      </p:tavLst>
                                    </p:anim>
                                    <p:anim calcmode="lin" valueType="num">
                                      <p:cBhvr>
                                        <p:cTn id="49" dur="750" fill="hold"/>
                                        <p:tgtEl>
                                          <p:spTgt spid="19"/>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22" presetClass="entr" presetSubtype="2"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right)">
                                      <p:cBhvr>
                                        <p:cTn id="53"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P spid="3" grpId="0" animBg="1"/>
      <p:bldP spid="6" grpId="0" animBg="1"/>
      <p:bldP spid="4" grpId="0" animBg="1"/>
      <p:bldP spid="10" grpId="0" animBg="1"/>
      <p:bldP spid="16" grpId="0"/>
      <p:bldP spid="17" grpId="0" animBg="1"/>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6FCC5EC0-7138-3E4F-9FC3-3D86CB5D7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956" y="0"/>
            <a:ext cx="15343188" cy="15343188"/>
          </a:xfrm>
          <a:prstGeom prst="rect">
            <a:avLst/>
          </a:prstGeom>
        </p:spPr>
      </p:pic>
      <p:sp>
        <p:nvSpPr>
          <p:cNvPr id="2" name="Title 1">
            <a:extLst>
              <a:ext uri="{FF2B5EF4-FFF2-40B4-BE49-F238E27FC236}">
                <a16:creationId xmlns:a16="http://schemas.microsoft.com/office/drawing/2014/main" id="{A257D3A5-765F-3044-B709-B73BD87DC124}"/>
              </a:ext>
            </a:extLst>
          </p:cNvPr>
          <p:cNvSpPr>
            <a:spLocks noGrp="1"/>
          </p:cNvSpPr>
          <p:nvPr>
            <p:ph type="ctrTitle"/>
          </p:nvPr>
        </p:nvSpPr>
        <p:spPr/>
        <p:txBody>
          <a:bodyPr>
            <a:normAutofit/>
          </a:bodyPr>
          <a:lstStyle/>
          <a:p>
            <a:r>
              <a:rPr lang="en-US" dirty="0"/>
              <a:t>Results</a:t>
            </a:r>
            <a:br>
              <a:rPr lang="en-US" dirty="0"/>
            </a:br>
            <a:r>
              <a:rPr lang="en-US" sz="2700" dirty="0"/>
              <a:t>(need to zoom in)</a:t>
            </a:r>
            <a:endParaRPr lang="en-US" dirty="0"/>
          </a:p>
        </p:txBody>
      </p:sp>
    </p:spTree>
    <p:extLst>
      <p:ext uri="{BB962C8B-B14F-4D97-AF65-F5344CB8AC3E}">
        <p14:creationId xmlns:p14="http://schemas.microsoft.com/office/powerpoint/2010/main" val="275891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s-ES" dirty="0" err="1"/>
              <a:t>Main</a:t>
            </a:r>
            <a:r>
              <a:rPr lang="es-ES" dirty="0"/>
              <a:t> </a:t>
            </a:r>
            <a:r>
              <a:rPr lang="es-ES" dirty="0" err="1"/>
              <a:t>Insights</a:t>
            </a:r>
            <a:endParaRPr lang="es-ES" dirty="0"/>
          </a:p>
        </p:txBody>
      </p:sp>
      <p:sp>
        <p:nvSpPr>
          <p:cNvPr id="2" name="1 Marcador de pie de página"/>
          <p:cNvSpPr>
            <a:spLocks noGrp="1"/>
          </p:cNvSpPr>
          <p:nvPr>
            <p:ph type="ftr" sz="quarter" idx="11"/>
          </p:nvPr>
        </p:nvSpPr>
        <p:spPr/>
        <p:txBody>
          <a:bodyPr/>
          <a:lstStyle/>
          <a:p>
            <a:pPr>
              <a:lnSpc>
                <a:spcPct val="125000"/>
              </a:lnSpc>
            </a:pPr>
            <a:r>
              <a:rPr lang="it-IT" sz="1812" dirty="0">
                <a:latin typeface="Source Sans Pro" panose="020B0503030403020204" pitchFamily="34" charset="0"/>
              </a:rPr>
              <a:t>Sia </a:t>
            </a:r>
            <a:r>
              <a:rPr lang="it-IT" sz="1812" dirty="0" err="1">
                <a:latin typeface="Source Sans Pro" panose="020B0503030403020204" pitchFamily="34" charset="0"/>
              </a:rPr>
              <a:t>Partners</a:t>
            </a:r>
            <a:endParaRPr lang="en-US" sz="1812" dirty="0">
              <a:latin typeface="Source Sans Pro" panose="020B0503030403020204" pitchFamily="34" charset="0"/>
            </a:endParaRPr>
          </a:p>
        </p:txBody>
      </p:sp>
      <p:sp>
        <p:nvSpPr>
          <p:cNvPr id="3" name="2 Marcador de número de diapositiva"/>
          <p:cNvSpPr>
            <a:spLocks noGrp="1"/>
          </p:cNvSpPr>
          <p:nvPr>
            <p:ph type="sldNum" sz="quarter" idx="12"/>
          </p:nvPr>
        </p:nvSpPr>
        <p:spPr/>
        <p:txBody>
          <a:bodyPr/>
          <a:lstStyle/>
          <a:p>
            <a:fld id="{FF439014-E629-42E3-A58B-61A0F1C8CFFE}" type="slidenum">
              <a:rPr lang="es-SV" smtClean="0"/>
              <a:pPr/>
              <a:t>16</a:t>
            </a:fld>
            <a:endParaRPr lang="es-SV"/>
          </a:p>
        </p:txBody>
      </p:sp>
      <p:sp>
        <p:nvSpPr>
          <p:cNvPr id="10" name="Rectángulo redondeado 9"/>
          <p:cNvSpPr/>
          <p:nvPr/>
        </p:nvSpPr>
        <p:spPr>
          <a:xfrm>
            <a:off x="1566014" y="4817787"/>
            <a:ext cx="4909821" cy="689438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5487" tIns="122744" rIns="245487" bIns="122744" rtlCol="0" anchor="ctr"/>
          <a:lstStyle/>
          <a:p>
            <a:pPr algn="ctr"/>
            <a:endParaRPr lang="es-ES" sz="5059"/>
          </a:p>
        </p:txBody>
      </p:sp>
      <p:sp>
        <p:nvSpPr>
          <p:cNvPr id="11" name="Rectángulo redondeado 10"/>
          <p:cNvSpPr/>
          <p:nvPr/>
        </p:nvSpPr>
        <p:spPr>
          <a:xfrm>
            <a:off x="7027850" y="4817786"/>
            <a:ext cx="4925658" cy="7354307"/>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5487" tIns="122744" rIns="245487" bIns="122744" rtlCol="0" anchor="ctr"/>
          <a:lstStyle/>
          <a:p>
            <a:pPr algn="ctr"/>
            <a:endParaRPr lang="es-ES" sz="5059"/>
          </a:p>
        </p:txBody>
      </p:sp>
      <p:sp>
        <p:nvSpPr>
          <p:cNvPr id="12" name="Rectángulo redondeado 11"/>
          <p:cNvSpPr/>
          <p:nvPr/>
        </p:nvSpPr>
        <p:spPr>
          <a:xfrm>
            <a:off x="12489688" y="4817787"/>
            <a:ext cx="4909820" cy="735430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5487" tIns="122744" rIns="245487" bIns="122744" rtlCol="0" anchor="ctr"/>
          <a:lstStyle/>
          <a:p>
            <a:pPr algn="ctr"/>
            <a:endParaRPr lang="es-ES" sz="5059"/>
          </a:p>
        </p:txBody>
      </p:sp>
      <p:sp>
        <p:nvSpPr>
          <p:cNvPr id="13" name="Rectángulo redondeado 12"/>
          <p:cNvSpPr/>
          <p:nvPr/>
        </p:nvSpPr>
        <p:spPr>
          <a:xfrm>
            <a:off x="17951526" y="4817787"/>
            <a:ext cx="4925662" cy="735430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5487" tIns="122744" rIns="245487" bIns="122744" rtlCol="0" anchor="ctr"/>
          <a:lstStyle/>
          <a:p>
            <a:pPr algn="ctr"/>
            <a:endParaRPr lang="es-ES" sz="5059"/>
          </a:p>
        </p:txBody>
      </p:sp>
      <p:sp>
        <p:nvSpPr>
          <p:cNvPr id="14" name="Rectángulo redondeado 13"/>
          <p:cNvSpPr/>
          <p:nvPr/>
        </p:nvSpPr>
        <p:spPr>
          <a:xfrm>
            <a:off x="1566014" y="6776723"/>
            <a:ext cx="4909821" cy="137055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45487" tIns="122744" rIns="245487" bIns="122744" rtlCol="0" anchor="ctr"/>
          <a:lstStyle/>
          <a:p>
            <a:pPr algn="ctr"/>
            <a:r>
              <a:rPr lang="es-ES" sz="2617"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SIMPLE BUYERS</a:t>
            </a:r>
          </a:p>
        </p:txBody>
      </p:sp>
      <p:sp>
        <p:nvSpPr>
          <p:cNvPr id="15" name="Rectángulo redondeado 14"/>
          <p:cNvSpPr/>
          <p:nvPr/>
        </p:nvSpPr>
        <p:spPr>
          <a:xfrm>
            <a:off x="7027850" y="6776723"/>
            <a:ext cx="4909821" cy="1370559"/>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45487" tIns="122744" rIns="245487" bIns="122744" rtlCol="0" anchor="ctr"/>
          <a:lstStyle/>
          <a:p>
            <a:pPr algn="ctr"/>
            <a:r>
              <a:rPr lang="es-ES" sz="2617"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HOME BUYERS</a:t>
            </a:r>
          </a:p>
        </p:txBody>
      </p:sp>
      <p:sp>
        <p:nvSpPr>
          <p:cNvPr id="16" name="Rectángulo redondeado 15"/>
          <p:cNvSpPr/>
          <p:nvPr/>
        </p:nvSpPr>
        <p:spPr>
          <a:xfrm>
            <a:off x="12489687" y="6776723"/>
            <a:ext cx="4909821" cy="1370559"/>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45487" tIns="122744" rIns="245487" bIns="122744" rtlCol="0" anchor="ctr"/>
          <a:lstStyle/>
          <a:p>
            <a:pPr algn="ctr"/>
            <a:r>
              <a:rPr lang="es-ES" sz="2617"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RICHEST BUYERS</a:t>
            </a:r>
          </a:p>
        </p:txBody>
      </p:sp>
      <p:sp>
        <p:nvSpPr>
          <p:cNvPr id="17" name="Rectángulo redondeado 16"/>
          <p:cNvSpPr/>
          <p:nvPr/>
        </p:nvSpPr>
        <p:spPr>
          <a:xfrm>
            <a:off x="17951526" y="6776723"/>
            <a:ext cx="4909821" cy="1370559"/>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45487" tIns="122744" rIns="245487" bIns="122744" rtlCol="0" anchor="ctr"/>
          <a:lstStyle/>
          <a:p>
            <a:pPr algn="ctr"/>
            <a:r>
              <a:rPr lang="es-ES" sz="2617"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FREQUENT BUYERS</a:t>
            </a:r>
          </a:p>
        </p:txBody>
      </p:sp>
      <p:sp>
        <p:nvSpPr>
          <p:cNvPr id="18" name="CuadroTexto 17"/>
          <p:cNvSpPr txBox="1"/>
          <p:nvPr/>
        </p:nvSpPr>
        <p:spPr>
          <a:xfrm>
            <a:off x="1566014" y="5240978"/>
            <a:ext cx="4909817" cy="924994"/>
          </a:xfrm>
          <a:prstGeom prst="rect">
            <a:avLst/>
          </a:prstGeom>
          <a:noFill/>
        </p:spPr>
        <p:txBody>
          <a:bodyPr wrap="square" lIns="245487" tIns="122744" rIns="245487" bIns="122744" rtlCol="0">
            <a:spAutoFit/>
          </a:bodyPr>
          <a:lstStyle/>
          <a:p>
            <a:r>
              <a:rPr lang="es-ES" sz="4400"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SEGMENT 01</a:t>
            </a:r>
          </a:p>
        </p:txBody>
      </p:sp>
      <p:sp>
        <p:nvSpPr>
          <p:cNvPr id="19" name="CuadroTexto 18"/>
          <p:cNvSpPr txBox="1"/>
          <p:nvPr/>
        </p:nvSpPr>
        <p:spPr>
          <a:xfrm>
            <a:off x="7027853" y="5240978"/>
            <a:ext cx="4909817" cy="924994"/>
          </a:xfrm>
          <a:prstGeom prst="rect">
            <a:avLst/>
          </a:prstGeom>
          <a:noFill/>
        </p:spPr>
        <p:txBody>
          <a:bodyPr wrap="square" lIns="245487" tIns="122744" rIns="245487" bIns="122744" rtlCol="0">
            <a:spAutoFit/>
          </a:bodyPr>
          <a:lstStyle/>
          <a:p>
            <a:r>
              <a:rPr lang="es-ES" sz="4400" dirty="0">
                <a:solidFill>
                  <a:schemeClr val="accent2"/>
                </a:solidFill>
                <a:latin typeface="Open Sans Extrabold" panose="020B0906030804020204" pitchFamily="34" charset="0"/>
                <a:ea typeface="Open Sans Extrabold" panose="020B0906030804020204" pitchFamily="34" charset="0"/>
                <a:cs typeface="Open Sans Extrabold" panose="020B0906030804020204" pitchFamily="34" charset="0"/>
              </a:rPr>
              <a:t>SEGMENT 02</a:t>
            </a:r>
          </a:p>
        </p:txBody>
      </p:sp>
      <p:sp>
        <p:nvSpPr>
          <p:cNvPr id="20" name="CuadroTexto 19"/>
          <p:cNvSpPr txBox="1"/>
          <p:nvPr/>
        </p:nvSpPr>
        <p:spPr>
          <a:xfrm>
            <a:off x="12489690" y="5240978"/>
            <a:ext cx="4909817" cy="924994"/>
          </a:xfrm>
          <a:prstGeom prst="rect">
            <a:avLst/>
          </a:prstGeom>
          <a:noFill/>
        </p:spPr>
        <p:txBody>
          <a:bodyPr wrap="square" lIns="245487" tIns="122744" rIns="245487" bIns="122744" rtlCol="0">
            <a:spAutoFit/>
          </a:bodyPr>
          <a:lstStyle/>
          <a:p>
            <a:r>
              <a:rPr lang="es-ES" sz="4400" dirty="0">
                <a:solidFill>
                  <a:schemeClr val="accent3"/>
                </a:solidFill>
                <a:latin typeface="Open Sans Extrabold" panose="020B0906030804020204" pitchFamily="34" charset="0"/>
                <a:ea typeface="Open Sans Extrabold" panose="020B0906030804020204" pitchFamily="34" charset="0"/>
                <a:cs typeface="Open Sans Extrabold" panose="020B0906030804020204" pitchFamily="34" charset="0"/>
              </a:rPr>
              <a:t>SEGMENT 03</a:t>
            </a:r>
          </a:p>
        </p:txBody>
      </p:sp>
      <p:sp>
        <p:nvSpPr>
          <p:cNvPr id="21" name="CuadroTexto 20"/>
          <p:cNvSpPr txBox="1"/>
          <p:nvPr/>
        </p:nvSpPr>
        <p:spPr>
          <a:xfrm>
            <a:off x="17951529" y="5240978"/>
            <a:ext cx="4909817" cy="924994"/>
          </a:xfrm>
          <a:prstGeom prst="rect">
            <a:avLst/>
          </a:prstGeom>
          <a:noFill/>
        </p:spPr>
        <p:txBody>
          <a:bodyPr wrap="square" lIns="245487" tIns="122744" rIns="245487" bIns="122744" rtlCol="0">
            <a:spAutoFit/>
          </a:bodyPr>
          <a:lstStyle/>
          <a:p>
            <a:r>
              <a:rPr lang="es-ES" sz="4400" dirty="0">
                <a:solidFill>
                  <a:schemeClr val="accent4"/>
                </a:solidFill>
                <a:latin typeface="Open Sans Extrabold" panose="020B0906030804020204" pitchFamily="34" charset="0"/>
                <a:ea typeface="Open Sans Extrabold" panose="020B0906030804020204" pitchFamily="34" charset="0"/>
                <a:cs typeface="Open Sans Extrabold" panose="020B0906030804020204" pitchFamily="34" charset="0"/>
              </a:rPr>
              <a:t>SEGMENT 04</a:t>
            </a:r>
          </a:p>
        </p:txBody>
      </p:sp>
      <p:sp>
        <p:nvSpPr>
          <p:cNvPr id="22" name="Title 1"/>
          <p:cNvSpPr txBox="1">
            <a:spLocks/>
          </p:cNvSpPr>
          <p:nvPr/>
        </p:nvSpPr>
        <p:spPr>
          <a:xfrm>
            <a:off x="1566011" y="8362697"/>
            <a:ext cx="4909821" cy="2460798"/>
          </a:xfrm>
          <a:prstGeom prst="rect">
            <a:avLst/>
          </a:prstGeom>
        </p:spPr>
        <p:txBody>
          <a:bodyPr vert="horz" lIns="245487" tIns="122744" rIns="245487" bIns="122744"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indent="-281286" algn="l" defTabSz="1824181">
              <a:lnSpc>
                <a:spcPct val="120000"/>
              </a:lnSpc>
              <a:buFont typeface="Arial" panose="020B0604020202020204" pitchFamily="34" charset="0"/>
              <a:buChar char="•"/>
            </a:pPr>
            <a:r>
              <a:rPr lang="es-ES" sz="2416" dirty="0" err="1">
                <a:solidFill>
                  <a:schemeClr val="tx1">
                    <a:lumMod val="75000"/>
                    <a:lumOff val="25000"/>
                  </a:schemeClr>
                </a:solidFill>
                <a:latin typeface="Source Sans Pro" panose="020B0503030403020204" pitchFamily="34" charset="0"/>
                <a:ea typeface="+mn-ea"/>
                <a:cs typeface="+mn-cs"/>
              </a:rPr>
              <a:t>They</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like</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buying</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health</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beauty</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products</a:t>
            </a:r>
            <a:r>
              <a:rPr lang="es-ES" sz="2416" dirty="0">
                <a:solidFill>
                  <a:schemeClr val="tx1">
                    <a:lumMod val="75000"/>
                    <a:lumOff val="25000"/>
                  </a:schemeClr>
                </a:solidFill>
                <a:latin typeface="Source Sans Pro" panose="020B0503030403020204" pitchFamily="34" charset="0"/>
                <a:ea typeface="+mn-ea"/>
                <a:cs typeface="+mn-cs"/>
              </a:rPr>
              <a:t> and </a:t>
            </a:r>
            <a:r>
              <a:rPr lang="es-ES" sz="2416" dirty="0" err="1">
                <a:solidFill>
                  <a:schemeClr val="tx1">
                    <a:lumMod val="75000"/>
                    <a:lumOff val="25000"/>
                  </a:schemeClr>
                </a:solidFill>
                <a:latin typeface="Source Sans Pro" panose="020B0503030403020204" pitchFamily="34" charset="0"/>
                <a:ea typeface="+mn-ea"/>
                <a:cs typeface="+mn-cs"/>
              </a:rPr>
              <a:t>watches</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gifts</a:t>
            </a:r>
            <a:endParaRPr lang="es-ES" sz="2416" dirty="0">
              <a:solidFill>
                <a:schemeClr val="tx1">
                  <a:lumMod val="75000"/>
                  <a:lumOff val="25000"/>
                </a:schemeClr>
              </a:solidFill>
              <a:latin typeface="Source Sans Pro" panose="020B0503030403020204" pitchFamily="34" charset="0"/>
              <a:ea typeface="+mn-ea"/>
              <a:cs typeface="+mn-cs"/>
            </a:endParaRPr>
          </a:p>
          <a:p>
            <a:pPr indent="-281286" algn="l" defTabSz="1824181">
              <a:lnSpc>
                <a:spcPct val="120000"/>
              </a:lnSpc>
              <a:buFont typeface="Arial" panose="020B0604020202020204" pitchFamily="34" charset="0"/>
              <a:buChar char="•"/>
            </a:pPr>
            <a:r>
              <a:rPr lang="es-ES" sz="2416" dirty="0" err="1">
                <a:solidFill>
                  <a:schemeClr val="tx1">
                    <a:lumMod val="75000"/>
                    <a:lumOff val="25000"/>
                  </a:schemeClr>
                </a:solidFill>
                <a:latin typeface="Source Sans Pro" panose="020B0503030403020204" pitchFamily="34" charset="0"/>
                <a:ea typeface="+mn-ea"/>
                <a:cs typeface="+mn-cs"/>
              </a:rPr>
              <a:t>They</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might</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like</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buying</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things</a:t>
            </a:r>
            <a:r>
              <a:rPr lang="es-ES" sz="2416" dirty="0">
                <a:solidFill>
                  <a:schemeClr val="tx1">
                    <a:lumMod val="75000"/>
                    <a:lumOff val="25000"/>
                  </a:schemeClr>
                </a:solidFill>
                <a:latin typeface="Source Sans Pro" panose="020B0503030403020204" pitchFamily="34" charset="0"/>
                <a:ea typeface="+mn-ea"/>
                <a:cs typeface="+mn-cs"/>
              </a:rPr>
              <a:t> as a </a:t>
            </a:r>
            <a:r>
              <a:rPr lang="es-ES" sz="2416" dirty="0" err="1">
                <a:solidFill>
                  <a:schemeClr val="tx1">
                    <a:lumMod val="75000"/>
                    <a:lumOff val="25000"/>
                  </a:schemeClr>
                </a:solidFill>
                <a:latin typeface="Source Sans Pro" panose="020B0503030403020204" pitchFamily="34" charset="0"/>
                <a:ea typeface="+mn-ea"/>
                <a:cs typeface="+mn-cs"/>
              </a:rPr>
              <a:t>gift</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for</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someone</a:t>
            </a:r>
            <a:endParaRPr lang="es-ES" sz="2416" dirty="0">
              <a:solidFill>
                <a:schemeClr val="tx1">
                  <a:lumMod val="75000"/>
                  <a:lumOff val="25000"/>
                </a:schemeClr>
              </a:solidFill>
              <a:latin typeface="Source Sans Pro" panose="020B0503030403020204" pitchFamily="34" charset="0"/>
              <a:ea typeface="+mn-ea"/>
              <a:cs typeface="+mn-cs"/>
            </a:endParaRPr>
          </a:p>
        </p:txBody>
      </p:sp>
      <p:sp>
        <p:nvSpPr>
          <p:cNvPr id="23" name="Title 1"/>
          <p:cNvSpPr txBox="1">
            <a:spLocks/>
          </p:cNvSpPr>
          <p:nvPr/>
        </p:nvSpPr>
        <p:spPr>
          <a:xfrm>
            <a:off x="7027847" y="8362697"/>
            <a:ext cx="4909821" cy="2460798"/>
          </a:xfrm>
          <a:prstGeom prst="rect">
            <a:avLst/>
          </a:prstGeom>
        </p:spPr>
        <p:txBody>
          <a:bodyPr vert="horz" lIns="245487" tIns="122744" rIns="245487" bIns="122744"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indent="-281286" algn="l" defTabSz="1824181">
              <a:lnSpc>
                <a:spcPct val="120000"/>
              </a:lnSpc>
              <a:buFont typeface="Arial" panose="020B0604020202020204" pitchFamily="34" charset="0"/>
              <a:buChar char="•"/>
            </a:pPr>
            <a:r>
              <a:rPr lang="es-ES" sz="2416" dirty="0" err="1">
                <a:solidFill>
                  <a:schemeClr val="tx1">
                    <a:lumMod val="75000"/>
                    <a:lumOff val="25000"/>
                  </a:schemeClr>
                </a:solidFill>
                <a:latin typeface="Source Sans Pro" panose="020B0503030403020204" pitchFamily="34" charset="0"/>
              </a:rPr>
              <a:t>They</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like</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purchasing</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furniture</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decor</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bed</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baths</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tables</a:t>
            </a:r>
            <a:r>
              <a:rPr lang="es-ES" sz="2416" dirty="0">
                <a:solidFill>
                  <a:schemeClr val="tx1">
                    <a:lumMod val="75000"/>
                    <a:lumOff val="25000"/>
                  </a:schemeClr>
                </a:solidFill>
                <a:latin typeface="Source Sans Pro" panose="020B0503030403020204" pitchFamily="34" charset="0"/>
              </a:rPr>
              <a:t>.</a:t>
            </a:r>
          </a:p>
          <a:p>
            <a:pPr indent="-281286" algn="l" defTabSz="1824181">
              <a:lnSpc>
                <a:spcPct val="120000"/>
              </a:lnSpc>
              <a:buFont typeface="Arial" panose="020B0604020202020204" pitchFamily="34" charset="0"/>
              <a:buChar char="•"/>
            </a:pPr>
            <a:r>
              <a:rPr lang="es-ES" sz="2416" dirty="0" err="1">
                <a:solidFill>
                  <a:schemeClr val="tx1">
                    <a:lumMod val="75000"/>
                    <a:lumOff val="25000"/>
                  </a:schemeClr>
                </a:solidFill>
                <a:latin typeface="Source Sans Pro" panose="020B0503030403020204" pitchFamily="34" charset="0"/>
              </a:rPr>
              <a:t>Overall</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they</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like</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buying</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things</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for</a:t>
            </a:r>
            <a:r>
              <a:rPr lang="es-ES" sz="2416" dirty="0">
                <a:solidFill>
                  <a:schemeClr val="tx1">
                    <a:lumMod val="75000"/>
                    <a:lumOff val="25000"/>
                  </a:schemeClr>
                </a:solidFill>
                <a:latin typeface="Source Sans Pro" panose="020B0503030403020204" pitchFamily="34" charset="0"/>
              </a:rPr>
              <a:t> home.</a:t>
            </a:r>
          </a:p>
        </p:txBody>
      </p:sp>
      <p:sp>
        <p:nvSpPr>
          <p:cNvPr id="24" name="Title 1"/>
          <p:cNvSpPr txBox="1">
            <a:spLocks/>
          </p:cNvSpPr>
          <p:nvPr/>
        </p:nvSpPr>
        <p:spPr>
          <a:xfrm>
            <a:off x="12505527" y="8362697"/>
            <a:ext cx="4909821" cy="2460798"/>
          </a:xfrm>
          <a:prstGeom prst="rect">
            <a:avLst/>
          </a:prstGeom>
        </p:spPr>
        <p:txBody>
          <a:bodyPr vert="horz" lIns="245487" tIns="122744" rIns="245487" bIns="122744"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indent="-281286" algn="l" defTabSz="1824181">
              <a:lnSpc>
                <a:spcPct val="120000"/>
              </a:lnSpc>
              <a:buFont typeface="Arial" panose="020B0604020202020204" pitchFamily="34" charset="0"/>
              <a:buChar char="•"/>
            </a:pPr>
            <a:r>
              <a:rPr lang="es-ES" sz="2416" dirty="0" err="1">
                <a:solidFill>
                  <a:schemeClr val="tx1">
                    <a:lumMod val="75000"/>
                    <a:lumOff val="25000"/>
                  </a:schemeClr>
                </a:solidFill>
                <a:latin typeface="Source Sans Pro" panose="020B0503030403020204" pitchFamily="34" charset="0"/>
              </a:rPr>
              <a:t>They</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purchase</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less</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but</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expensive</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products</a:t>
            </a:r>
            <a:r>
              <a:rPr lang="es-ES" sz="2416" dirty="0">
                <a:solidFill>
                  <a:schemeClr val="tx1">
                    <a:lumMod val="75000"/>
                    <a:lumOff val="25000"/>
                  </a:schemeClr>
                </a:solidFill>
                <a:latin typeface="Source Sans Pro" panose="020B0503030403020204" pitchFamily="34" charset="0"/>
              </a:rPr>
              <a:t>.</a:t>
            </a:r>
          </a:p>
          <a:p>
            <a:pPr indent="-281286" algn="l" defTabSz="1824181">
              <a:lnSpc>
                <a:spcPct val="120000"/>
              </a:lnSpc>
              <a:buFont typeface="Arial" panose="020B0604020202020204" pitchFamily="34" charset="0"/>
              <a:buChar char="•"/>
            </a:pPr>
            <a:r>
              <a:rPr lang="es-ES" sz="2416" dirty="0" err="1">
                <a:solidFill>
                  <a:schemeClr val="tx1">
                    <a:lumMod val="75000"/>
                    <a:lumOff val="25000"/>
                  </a:schemeClr>
                </a:solidFill>
                <a:latin typeface="Source Sans Pro" panose="020B0503030403020204" pitchFamily="34" charset="0"/>
              </a:rPr>
              <a:t>This</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segment</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makes</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highest</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contribution</a:t>
            </a:r>
            <a:r>
              <a:rPr lang="es-ES" sz="2416" dirty="0">
                <a:solidFill>
                  <a:schemeClr val="tx1">
                    <a:lumMod val="75000"/>
                    <a:lumOff val="25000"/>
                  </a:schemeClr>
                </a:solidFill>
                <a:latin typeface="Source Sans Pro" panose="020B0503030403020204" pitchFamily="34" charset="0"/>
              </a:rPr>
              <a:t> to </a:t>
            </a:r>
            <a:r>
              <a:rPr lang="es-ES" sz="2416" dirty="0" err="1">
                <a:solidFill>
                  <a:schemeClr val="tx1">
                    <a:lumMod val="75000"/>
                    <a:lumOff val="25000"/>
                  </a:schemeClr>
                </a:solidFill>
                <a:latin typeface="Source Sans Pro" panose="020B0503030403020204" pitchFamily="34" charset="0"/>
              </a:rPr>
              <a:t>the</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revenue</a:t>
            </a:r>
            <a:endParaRPr lang="es-ES" sz="2416" dirty="0">
              <a:solidFill>
                <a:schemeClr val="tx1">
                  <a:lumMod val="75000"/>
                  <a:lumOff val="25000"/>
                </a:schemeClr>
              </a:solidFill>
              <a:latin typeface="Source Sans Pro" panose="020B0503030403020204" pitchFamily="34" charset="0"/>
            </a:endParaRPr>
          </a:p>
          <a:p>
            <a:pPr indent="-281286" algn="l" defTabSz="1824181">
              <a:lnSpc>
                <a:spcPct val="120000"/>
              </a:lnSpc>
              <a:buFont typeface="Arial" panose="020B0604020202020204" pitchFamily="34" charset="0"/>
              <a:buChar char="•"/>
            </a:pPr>
            <a:r>
              <a:rPr lang="es-ES" sz="2416" dirty="0" err="1">
                <a:solidFill>
                  <a:schemeClr val="tx1">
                    <a:lumMod val="75000"/>
                    <a:lumOff val="25000"/>
                  </a:schemeClr>
                </a:solidFill>
                <a:latin typeface="Source Sans Pro" panose="020B0503030403020204" pitchFamily="34" charset="0"/>
              </a:rPr>
              <a:t>Segment</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does</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not</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have</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specific</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category</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preferences</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but</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they</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buy</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fairly</a:t>
            </a:r>
            <a:r>
              <a:rPr lang="es-ES" sz="2416" dirty="0">
                <a:solidFill>
                  <a:schemeClr val="tx1">
                    <a:lumMod val="75000"/>
                    <a:lumOff val="25000"/>
                  </a:schemeClr>
                </a:solidFill>
                <a:latin typeface="Source Sans Pro" panose="020B0503030403020204" pitchFamily="34" charset="0"/>
              </a:rPr>
              <a:t> more </a:t>
            </a:r>
            <a:r>
              <a:rPr lang="es-ES" sz="2416" dirty="0" err="1">
                <a:solidFill>
                  <a:schemeClr val="tx1">
                    <a:lumMod val="75000"/>
                    <a:lumOff val="25000"/>
                  </a:schemeClr>
                </a:solidFill>
                <a:latin typeface="Source Sans Pro" panose="020B0503030403020204" pitchFamily="34" charset="0"/>
              </a:rPr>
              <a:t>amount</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than</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some</a:t>
            </a:r>
            <a:r>
              <a:rPr lang="es-ES" sz="2416" dirty="0">
                <a:solidFill>
                  <a:schemeClr val="tx1">
                    <a:lumMod val="75000"/>
                    <a:lumOff val="25000"/>
                  </a:schemeClr>
                </a:solidFill>
                <a:latin typeface="Source Sans Pro" panose="020B0503030403020204" pitchFamily="34" charset="0"/>
              </a:rPr>
              <a:t> </a:t>
            </a:r>
            <a:r>
              <a:rPr lang="es-ES" sz="2416" dirty="0" err="1">
                <a:solidFill>
                  <a:schemeClr val="tx1">
                    <a:lumMod val="75000"/>
                    <a:lumOff val="25000"/>
                  </a:schemeClr>
                </a:solidFill>
                <a:latin typeface="Source Sans Pro" panose="020B0503030403020204" pitchFamily="34" charset="0"/>
              </a:rPr>
              <a:t>segments</a:t>
            </a:r>
            <a:r>
              <a:rPr lang="es-ES" sz="2416" dirty="0">
                <a:solidFill>
                  <a:schemeClr val="tx1">
                    <a:lumMod val="75000"/>
                    <a:lumOff val="25000"/>
                  </a:schemeClr>
                </a:solidFill>
                <a:latin typeface="Source Sans Pro" panose="020B0503030403020204" pitchFamily="34" charset="0"/>
              </a:rPr>
              <a:t>.</a:t>
            </a:r>
          </a:p>
        </p:txBody>
      </p:sp>
      <p:sp>
        <p:nvSpPr>
          <p:cNvPr id="25" name="Title 1"/>
          <p:cNvSpPr txBox="1">
            <a:spLocks/>
          </p:cNvSpPr>
          <p:nvPr/>
        </p:nvSpPr>
        <p:spPr>
          <a:xfrm>
            <a:off x="17967367" y="8362697"/>
            <a:ext cx="4909821" cy="2460798"/>
          </a:xfrm>
          <a:prstGeom prst="rect">
            <a:avLst/>
          </a:prstGeom>
        </p:spPr>
        <p:txBody>
          <a:bodyPr vert="horz" lIns="245487" tIns="122744" rIns="245487" bIns="122744"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indent="-281286" algn="l" defTabSz="1824181">
              <a:lnSpc>
                <a:spcPct val="120000"/>
              </a:lnSpc>
              <a:buFont typeface="Arial" panose="020B0604020202020204" pitchFamily="34" charset="0"/>
              <a:buChar char="•"/>
            </a:pPr>
            <a:r>
              <a:rPr lang="es-ES" sz="2416" dirty="0" err="1">
                <a:solidFill>
                  <a:schemeClr val="tx1">
                    <a:lumMod val="75000"/>
                    <a:lumOff val="25000"/>
                  </a:schemeClr>
                </a:solidFill>
                <a:latin typeface="Source Sans Pro" panose="020B0503030403020204" pitchFamily="34" charset="0"/>
                <a:ea typeface="+mn-ea"/>
                <a:cs typeface="+mn-cs"/>
              </a:rPr>
              <a:t>It</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is</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important</a:t>
            </a:r>
            <a:r>
              <a:rPr lang="es-ES" sz="2416" dirty="0">
                <a:solidFill>
                  <a:schemeClr val="tx1">
                    <a:lumMod val="75000"/>
                    <a:lumOff val="25000"/>
                  </a:schemeClr>
                </a:solidFill>
                <a:latin typeface="Source Sans Pro" panose="020B0503030403020204" pitchFamily="34" charset="0"/>
                <a:ea typeface="+mn-ea"/>
                <a:cs typeface="+mn-cs"/>
              </a:rPr>
              <a:t> to </a:t>
            </a:r>
            <a:r>
              <a:rPr lang="es-ES" sz="2416" dirty="0" err="1">
                <a:solidFill>
                  <a:schemeClr val="tx1">
                    <a:lumMod val="75000"/>
                    <a:lumOff val="25000"/>
                  </a:schemeClr>
                </a:solidFill>
                <a:latin typeface="Source Sans Pro" panose="020B0503030403020204" pitchFamily="34" charset="0"/>
                <a:ea typeface="+mn-ea"/>
                <a:cs typeface="+mn-cs"/>
              </a:rPr>
              <a:t>keep</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this</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segment’s</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customers</a:t>
            </a:r>
            <a:r>
              <a:rPr lang="es-ES" sz="2416" dirty="0">
                <a:solidFill>
                  <a:schemeClr val="tx1">
                    <a:lumMod val="75000"/>
                    <a:lumOff val="25000"/>
                  </a:schemeClr>
                </a:solidFill>
                <a:latin typeface="Source Sans Pro" panose="020B0503030403020204" pitchFamily="34" charset="0"/>
                <a:ea typeface="+mn-ea"/>
                <a:cs typeface="+mn-cs"/>
              </a:rPr>
              <a:t> as active </a:t>
            </a:r>
            <a:r>
              <a:rPr lang="es-ES" sz="2416" dirty="0" err="1">
                <a:solidFill>
                  <a:schemeClr val="tx1">
                    <a:lumMod val="75000"/>
                    <a:lumOff val="25000"/>
                  </a:schemeClr>
                </a:solidFill>
                <a:latin typeface="Source Sans Pro" panose="020B0503030403020204" pitchFamily="34" charset="0"/>
                <a:ea typeface="+mn-ea"/>
                <a:cs typeface="+mn-cs"/>
              </a:rPr>
              <a:t>because</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they</a:t>
            </a:r>
            <a:r>
              <a:rPr lang="es-ES" sz="2416" dirty="0">
                <a:solidFill>
                  <a:schemeClr val="tx1">
                    <a:lumMod val="75000"/>
                    <a:lumOff val="25000"/>
                  </a:schemeClr>
                </a:solidFill>
                <a:latin typeface="Source Sans Pro" panose="020B0503030403020204" pitchFamily="34" charset="0"/>
                <a:ea typeface="+mn-ea"/>
                <a:cs typeface="+mn-cs"/>
              </a:rPr>
              <a:t> are </a:t>
            </a:r>
            <a:r>
              <a:rPr lang="es-ES" sz="2416" dirty="0" err="1">
                <a:solidFill>
                  <a:schemeClr val="tx1">
                    <a:lumMod val="75000"/>
                    <a:lumOff val="25000"/>
                  </a:schemeClr>
                </a:solidFill>
                <a:latin typeface="Source Sans Pro" panose="020B0503030403020204" pitchFamily="34" charset="0"/>
                <a:ea typeface="+mn-ea"/>
                <a:cs typeface="+mn-cs"/>
              </a:rPr>
              <a:t>the</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most</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frequent</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buyers</a:t>
            </a:r>
            <a:r>
              <a:rPr lang="es-ES" sz="2416" dirty="0">
                <a:solidFill>
                  <a:schemeClr val="tx1">
                    <a:lumMod val="75000"/>
                    <a:lumOff val="25000"/>
                  </a:schemeClr>
                </a:solidFill>
                <a:latin typeface="Source Sans Pro" panose="020B0503030403020204" pitchFamily="34" charset="0"/>
                <a:ea typeface="+mn-ea"/>
                <a:cs typeface="+mn-cs"/>
              </a:rPr>
              <a:t>.</a:t>
            </a:r>
          </a:p>
          <a:p>
            <a:pPr indent="-281286" algn="l" defTabSz="1824181">
              <a:lnSpc>
                <a:spcPct val="120000"/>
              </a:lnSpc>
              <a:buFont typeface="Arial" panose="020B0604020202020204" pitchFamily="34" charset="0"/>
              <a:buChar char="•"/>
            </a:pPr>
            <a:r>
              <a:rPr lang="es-ES" sz="2416" dirty="0" err="1">
                <a:solidFill>
                  <a:schemeClr val="tx1">
                    <a:lumMod val="75000"/>
                    <a:lumOff val="25000"/>
                  </a:schemeClr>
                </a:solidFill>
                <a:latin typeface="Source Sans Pro" panose="020B0503030403020204" pitchFamily="34" charset="0"/>
                <a:ea typeface="+mn-ea"/>
                <a:cs typeface="+mn-cs"/>
              </a:rPr>
              <a:t>This</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segment</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likes</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buying</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computer</a:t>
            </a:r>
            <a:r>
              <a:rPr lang="es-ES" sz="2416" dirty="0">
                <a:solidFill>
                  <a:schemeClr val="tx1">
                    <a:lumMod val="75000"/>
                    <a:lumOff val="25000"/>
                  </a:schemeClr>
                </a:solidFill>
                <a:latin typeface="Source Sans Pro" panose="020B0503030403020204" pitchFamily="34" charset="0"/>
                <a:ea typeface="+mn-ea"/>
                <a:cs typeface="+mn-cs"/>
              </a:rPr>
              <a:t> </a:t>
            </a:r>
            <a:r>
              <a:rPr lang="es-ES" sz="2416" dirty="0" err="1">
                <a:solidFill>
                  <a:schemeClr val="tx1">
                    <a:lumMod val="75000"/>
                    <a:lumOff val="25000"/>
                  </a:schemeClr>
                </a:solidFill>
                <a:latin typeface="Source Sans Pro" panose="020B0503030403020204" pitchFamily="34" charset="0"/>
                <a:ea typeface="+mn-ea"/>
                <a:cs typeface="+mn-cs"/>
              </a:rPr>
              <a:t>accessories</a:t>
            </a:r>
            <a:endParaRPr lang="es-ES" sz="2416" dirty="0">
              <a:solidFill>
                <a:schemeClr val="tx1">
                  <a:lumMod val="75000"/>
                  <a:lumOff val="25000"/>
                </a:schemeClr>
              </a:solidFill>
              <a:latin typeface="Source Sans Pro" panose="020B0503030403020204" pitchFamily="34" charset="0"/>
              <a:ea typeface="+mn-ea"/>
              <a:cs typeface="+mn-cs"/>
            </a:endParaRPr>
          </a:p>
          <a:p>
            <a:pPr indent="-281286" algn="l" defTabSz="1824181">
              <a:lnSpc>
                <a:spcPct val="120000"/>
              </a:lnSpc>
              <a:buFont typeface="Arial" panose="020B0604020202020204" pitchFamily="34" charset="0"/>
              <a:buChar char="•"/>
            </a:pPr>
            <a:endParaRPr lang="es-ES" sz="2416" dirty="0">
              <a:solidFill>
                <a:schemeClr val="tx1">
                  <a:lumMod val="75000"/>
                  <a:lumOff val="25000"/>
                </a:schemeClr>
              </a:solidFill>
              <a:latin typeface="Source Sans Pro" panose="020B0503030403020204" pitchFamily="34" charset="0"/>
              <a:ea typeface="+mn-ea"/>
              <a:cs typeface="+mn-cs"/>
            </a:endParaRPr>
          </a:p>
        </p:txBody>
      </p:sp>
    </p:spTree>
    <p:extLst>
      <p:ext uri="{BB962C8B-B14F-4D97-AF65-F5344CB8AC3E}">
        <p14:creationId xmlns:p14="http://schemas.microsoft.com/office/powerpoint/2010/main" val="345413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ppt_x"/>
                                          </p:val>
                                        </p:tav>
                                        <p:tav tm="100000">
                                          <p:val>
                                            <p:strVal val="#ppt_x"/>
                                          </p:val>
                                        </p:tav>
                                      </p:tavLst>
                                    </p:anim>
                                    <p:anim calcmode="lin" valueType="num">
                                      <p:cBhvr additive="base">
                                        <p:cTn id="12" dur="10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000" fill="hold"/>
                                        <p:tgtEl>
                                          <p:spTgt spid="22"/>
                                        </p:tgtEl>
                                        <p:attrNameLst>
                                          <p:attrName>ppt_x</p:attrName>
                                        </p:attrNameLst>
                                      </p:cBhvr>
                                      <p:tavLst>
                                        <p:tav tm="0">
                                          <p:val>
                                            <p:strVal val="#ppt_x"/>
                                          </p:val>
                                        </p:tav>
                                        <p:tav tm="100000">
                                          <p:val>
                                            <p:strVal val="#ppt_x"/>
                                          </p:val>
                                        </p:tav>
                                      </p:tavLst>
                                    </p:anim>
                                    <p:anim calcmode="lin" valueType="num">
                                      <p:cBhvr additive="base">
                                        <p:cTn id="20" dur="10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5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1000" fill="hold"/>
                                        <p:tgtEl>
                                          <p:spTgt spid="11"/>
                                        </p:tgtEl>
                                        <p:attrNameLst>
                                          <p:attrName>ppt_x</p:attrName>
                                        </p:attrNameLst>
                                      </p:cBhvr>
                                      <p:tavLst>
                                        <p:tav tm="0">
                                          <p:val>
                                            <p:strVal val="#ppt_x"/>
                                          </p:val>
                                        </p:tav>
                                        <p:tav tm="100000">
                                          <p:val>
                                            <p:strVal val="#ppt_x"/>
                                          </p:val>
                                        </p:tav>
                                      </p:tavLst>
                                    </p:anim>
                                    <p:anim calcmode="lin" valueType="num">
                                      <p:cBhvr additive="base">
                                        <p:cTn id="24" dur="10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000" fill="hold"/>
                                        <p:tgtEl>
                                          <p:spTgt spid="15"/>
                                        </p:tgtEl>
                                        <p:attrNameLst>
                                          <p:attrName>ppt_x</p:attrName>
                                        </p:attrNameLst>
                                      </p:cBhvr>
                                      <p:tavLst>
                                        <p:tav tm="0">
                                          <p:val>
                                            <p:strVal val="#ppt_x"/>
                                          </p:val>
                                        </p:tav>
                                        <p:tav tm="100000">
                                          <p:val>
                                            <p:strVal val="#ppt_x"/>
                                          </p:val>
                                        </p:tav>
                                      </p:tavLst>
                                    </p:anim>
                                    <p:anim calcmode="lin" valueType="num">
                                      <p:cBhvr additive="base">
                                        <p:cTn id="28" dur="10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1000" fill="hold"/>
                                        <p:tgtEl>
                                          <p:spTgt spid="19"/>
                                        </p:tgtEl>
                                        <p:attrNameLst>
                                          <p:attrName>ppt_x</p:attrName>
                                        </p:attrNameLst>
                                      </p:cBhvr>
                                      <p:tavLst>
                                        <p:tav tm="0">
                                          <p:val>
                                            <p:strVal val="#ppt_x"/>
                                          </p:val>
                                        </p:tav>
                                        <p:tav tm="100000">
                                          <p:val>
                                            <p:strVal val="#ppt_x"/>
                                          </p:val>
                                        </p:tav>
                                      </p:tavLst>
                                    </p:anim>
                                    <p:anim calcmode="lin" valueType="num">
                                      <p:cBhvr additive="base">
                                        <p:cTn id="32" dur="10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50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1000" fill="hold"/>
                                        <p:tgtEl>
                                          <p:spTgt spid="23"/>
                                        </p:tgtEl>
                                        <p:attrNameLst>
                                          <p:attrName>ppt_x</p:attrName>
                                        </p:attrNameLst>
                                      </p:cBhvr>
                                      <p:tavLst>
                                        <p:tav tm="0">
                                          <p:val>
                                            <p:strVal val="#ppt_x"/>
                                          </p:val>
                                        </p:tav>
                                        <p:tav tm="100000">
                                          <p:val>
                                            <p:strVal val="#ppt_x"/>
                                          </p:val>
                                        </p:tav>
                                      </p:tavLst>
                                    </p:anim>
                                    <p:anim calcmode="lin" valueType="num">
                                      <p:cBhvr additive="base">
                                        <p:cTn id="36" dur="10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100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1000" fill="hold"/>
                                        <p:tgtEl>
                                          <p:spTgt spid="12"/>
                                        </p:tgtEl>
                                        <p:attrNameLst>
                                          <p:attrName>ppt_x</p:attrName>
                                        </p:attrNameLst>
                                      </p:cBhvr>
                                      <p:tavLst>
                                        <p:tav tm="0">
                                          <p:val>
                                            <p:strVal val="#ppt_x"/>
                                          </p:val>
                                        </p:tav>
                                        <p:tav tm="100000">
                                          <p:val>
                                            <p:strVal val="#ppt_x"/>
                                          </p:val>
                                        </p:tav>
                                      </p:tavLst>
                                    </p:anim>
                                    <p:anim calcmode="lin" valueType="num">
                                      <p:cBhvr additive="base">
                                        <p:cTn id="40" dur="10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100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1000" fill="hold"/>
                                        <p:tgtEl>
                                          <p:spTgt spid="16"/>
                                        </p:tgtEl>
                                        <p:attrNameLst>
                                          <p:attrName>ppt_x</p:attrName>
                                        </p:attrNameLst>
                                      </p:cBhvr>
                                      <p:tavLst>
                                        <p:tav tm="0">
                                          <p:val>
                                            <p:strVal val="#ppt_x"/>
                                          </p:val>
                                        </p:tav>
                                        <p:tav tm="100000">
                                          <p:val>
                                            <p:strVal val="#ppt_x"/>
                                          </p:val>
                                        </p:tav>
                                      </p:tavLst>
                                    </p:anim>
                                    <p:anim calcmode="lin" valueType="num">
                                      <p:cBhvr additive="base">
                                        <p:cTn id="44" dur="10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1000" fill="hold"/>
                                        <p:tgtEl>
                                          <p:spTgt spid="20"/>
                                        </p:tgtEl>
                                        <p:attrNameLst>
                                          <p:attrName>ppt_x</p:attrName>
                                        </p:attrNameLst>
                                      </p:cBhvr>
                                      <p:tavLst>
                                        <p:tav tm="0">
                                          <p:val>
                                            <p:strVal val="#ppt_x"/>
                                          </p:val>
                                        </p:tav>
                                        <p:tav tm="100000">
                                          <p:val>
                                            <p:strVal val="#ppt_x"/>
                                          </p:val>
                                        </p:tav>
                                      </p:tavLst>
                                    </p:anim>
                                    <p:anim calcmode="lin" valueType="num">
                                      <p:cBhvr additive="base">
                                        <p:cTn id="48" dur="1000" fill="hold"/>
                                        <p:tgtEl>
                                          <p:spTgt spid="2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0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1000" fill="hold"/>
                                        <p:tgtEl>
                                          <p:spTgt spid="24"/>
                                        </p:tgtEl>
                                        <p:attrNameLst>
                                          <p:attrName>ppt_x</p:attrName>
                                        </p:attrNameLst>
                                      </p:cBhvr>
                                      <p:tavLst>
                                        <p:tav tm="0">
                                          <p:val>
                                            <p:strVal val="#ppt_x"/>
                                          </p:val>
                                        </p:tav>
                                        <p:tav tm="100000">
                                          <p:val>
                                            <p:strVal val="#ppt_x"/>
                                          </p:val>
                                        </p:tav>
                                      </p:tavLst>
                                    </p:anim>
                                    <p:anim calcmode="lin" valueType="num">
                                      <p:cBhvr additive="base">
                                        <p:cTn id="52" dur="1000" fill="hold"/>
                                        <p:tgtEl>
                                          <p:spTgt spid="24"/>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150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1000" fill="hold"/>
                                        <p:tgtEl>
                                          <p:spTgt spid="13"/>
                                        </p:tgtEl>
                                        <p:attrNameLst>
                                          <p:attrName>ppt_x</p:attrName>
                                        </p:attrNameLst>
                                      </p:cBhvr>
                                      <p:tavLst>
                                        <p:tav tm="0">
                                          <p:val>
                                            <p:strVal val="#ppt_x"/>
                                          </p:val>
                                        </p:tav>
                                        <p:tav tm="100000">
                                          <p:val>
                                            <p:strVal val="#ppt_x"/>
                                          </p:val>
                                        </p:tav>
                                      </p:tavLst>
                                    </p:anim>
                                    <p:anim calcmode="lin" valueType="num">
                                      <p:cBhvr additive="base">
                                        <p:cTn id="56" dur="1000" fill="hold"/>
                                        <p:tgtEl>
                                          <p:spTgt spid="13"/>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150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1000" fill="hold"/>
                                        <p:tgtEl>
                                          <p:spTgt spid="17"/>
                                        </p:tgtEl>
                                        <p:attrNameLst>
                                          <p:attrName>ppt_x</p:attrName>
                                        </p:attrNameLst>
                                      </p:cBhvr>
                                      <p:tavLst>
                                        <p:tav tm="0">
                                          <p:val>
                                            <p:strVal val="#ppt_x"/>
                                          </p:val>
                                        </p:tav>
                                        <p:tav tm="100000">
                                          <p:val>
                                            <p:strVal val="#ppt_x"/>
                                          </p:val>
                                        </p:tav>
                                      </p:tavLst>
                                    </p:anim>
                                    <p:anim calcmode="lin" valueType="num">
                                      <p:cBhvr additive="base">
                                        <p:cTn id="60" dur="10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150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1000" fill="hold"/>
                                        <p:tgtEl>
                                          <p:spTgt spid="21"/>
                                        </p:tgtEl>
                                        <p:attrNameLst>
                                          <p:attrName>ppt_x</p:attrName>
                                        </p:attrNameLst>
                                      </p:cBhvr>
                                      <p:tavLst>
                                        <p:tav tm="0">
                                          <p:val>
                                            <p:strVal val="#ppt_x"/>
                                          </p:val>
                                        </p:tav>
                                        <p:tav tm="100000">
                                          <p:val>
                                            <p:strVal val="#ppt_x"/>
                                          </p:val>
                                        </p:tav>
                                      </p:tavLst>
                                    </p:anim>
                                    <p:anim calcmode="lin" valueType="num">
                                      <p:cBhvr additive="base">
                                        <p:cTn id="64" dur="1000" fill="hold"/>
                                        <p:tgtEl>
                                          <p:spTgt spid="21"/>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150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1000" fill="hold"/>
                                        <p:tgtEl>
                                          <p:spTgt spid="25"/>
                                        </p:tgtEl>
                                        <p:attrNameLst>
                                          <p:attrName>ppt_x</p:attrName>
                                        </p:attrNameLst>
                                      </p:cBhvr>
                                      <p:tavLst>
                                        <p:tav tm="0">
                                          <p:val>
                                            <p:strVal val="#ppt_x"/>
                                          </p:val>
                                        </p:tav>
                                        <p:tav tm="100000">
                                          <p:val>
                                            <p:strVal val="#ppt_x"/>
                                          </p:val>
                                        </p:tav>
                                      </p:tavLst>
                                    </p:anim>
                                    <p:anim calcmode="lin" valueType="num">
                                      <p:cBhvr additive="base">
                                        <p:cTn id="68" dur="10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24 Elipse"/>
          <p:cNvSpPr/>
          <p:nvPr/>
        </p:nvSpPr>
        <p:spPr>
          <a:xfrm>
            <a:off x="9661368" y="9813938"/>
            <a:ext cx="7017604" cy="2081496"/>
          </a:xfrm>
          <a:prstGeom prst="ellipse">
            <a:avLst/>
          </a:prstGeom>
          <a:gradFill flip="none" rotWithShape="1">
            <a:gsLst>
              <a:gs pos="0">
                <a:schemeClr val="tx1">
                  <a:lumMod val="75000"/>
                  <a:lumOff val="25000"/>
                  <a:alpha val="65000"/>
                </a:schemeClr>
              </a:gs>
              <a:gs pos="100000">
                <a:schemeClr val="tx1">
                  <a:lumMod val="75000"/>
                  <a:lumOff val="25000"/>
                  <a:alpha val="65000"/>
                </a:schemeClr>
              </a:gs>
            </a:gsLst>
            <a:lin ang="5400000" scaled="0"/>
            <a:tileRect/>
          </a:gradFill>
          <a:ln>
            <a:noFill/>
          </a:ln>
          <a:effectLst>
            <a:softEdge rad="444500"/>
          </a:effectLst>
        </p:spPr>
        <p:style>
          <a:lnRef idx="2">
            <a:schemeClr val="accent2">
              <a:shade val="50000"/>
            </a:schemeClr>
          </a:lnRef>
          <a:fillRef idx="1">
            <a:schemeClr val="accent2"/>
          </a:fillRef>
          <a:effectRef idx="0">
            <a:schemeClr val="accent2"/>
          </a:effectRef>
          <a:fontRef idx="minor">
            <a:schemeClr val="lt1"/>
          </a:fontRef>
        </p:style>
        <p:txBody>
          <a:bodyPr lIns="243211" tIns="121605" rIns="243211" bIns="121605" rtlCol="0" anchor="ctr"/>
          <a:lstStyle/>
          <a:p>
            <a:pPr algn="ctr"/>
            <a:endParaRPr lang="es-MX" sz="5059"/>
          </a:p>
        </p:txBody>
      </p:sp>
      <p:sp>
        <p:nvSpPr>
          <p:cNvPr id="3" name="2 Título"/>
          <p:cNvSpPr>
            <a:spLocks noGrp="1"/>
          </p:cNvSpPr>
          <p:nvPr>
            <p:ph type="ctrTitle"/>
          </p:nvPr>
        </p:nvSpPr>
        <p:spPr/>
        <p:txBody>
          <a:bodyPr/>
          <a:lstStyle/>
          <a:p>
            <a:r>
              <a:rPr lang="es-MX" dirty="0"/>
              <a:t>Conclusion</a:t>
            </a:r>
            <a:endParaRPr lang="es-SV" dirty="0"/>
          </a:p>
        </p:txBody>
      </p:sp>
      <p:sp>
        <p:nvSpPr>
          <p:cNvPr id="4" name="Freeform 11"/>
          <p:cNvSpPr>
            <a:spLocks noChangeAspect="1" noEditPoints="1"/>
          </p:cNvSpPr>
          <p:nvPr/>
        </p:nvSpPr>
        <p:spPr bwMode="auto">
          <a:xfrm flipH="1">
            <a:off x="9376517" y="5279953"/>
            <a:ext cx="4616619" cy="4305386"/>
          </a:xfrm>
          <a:custGeom>
            <a:avLst/>
            <a:gdLst>
              <a:gd name="T0" fmla="*/ 2506 w 3564"/>
              <a:gd name="T1" fmla="*/ 1344 h 3766"/>
              <a:gd name="T2" fmla="*/ 2416 w 3564"/>
              <a:gd name="T3" fmla="*/ 1492 h 3766"/>
              <a:gd name="T4" fmla="*/ 2456 w 3564"/>
              <a:gd name="T5" fmla="*/ 1660 h 3766"/>
              <a:gd name="T6" fmla="*/ 2603 w 3564"/>
              <a:gd name="T7" fmla="*/ 1750 h 3766"/>
              <a:gd name="T8" fmla="*/ 2772 w 3564"/>
              <a:gd name="T9" fmla="*/ 1710 h 3766"/>
              <a:gd name="T10" fmla="*/ 2861 w 3564"/>
              <a:gd name="T11" fmla="*/ 1563 h 3766"/>
              <a:gd name="T12" fmla="*/ 2821 w 3564"/>
              <a:gd name="T13" fmla="*/ 1394 h 3766"/>
              <a:gd name="T14" fmla="*/ 2674 w 3564"/>
              <a:gd name="T15" fmla="*/ 1305 h 3766"/>
              <a:gd name="T16" fmla="*/ 1935 w 3564"/>
              <a:gd name="T17" fmla="*/ 724 h 3766"/>
              <a:gd name="T18" fmla="*/ 1823 w 3564"/>
              <a:gd name="T19" fmla="*/ 858 h 3766"/>
              <a:gd name="T20" fmla="*/ 1835 w 3564"/>
              <a:gd name="T21" fmla="*/ 1026 h 3766"/>
              <a:gd name="T22" fmla="*/ 1967 w 3564"/>
              <a:gd name="T23" fmla="*/ 1140 h 3766"/>
              <a:gd name="T24" fmla="*/ 2140 w 3564"/>
              <a:gd name="T25" fmla="*/ 1126 h 3766"/>
              <a:gd name="T26" fmla="*/ 2252 w 3564"/>
              <a:gd name="T27" fmla="*/ 994 h 3766"/>
              <a:gd name="T28" fmla="*/ 2240 w 3564"/>
              <a:gd name="T29" fmla="*/ 824 h 3766"/>
              <a:gd name="T30" fmla="*/ 2108 w 3564"/>
              <a:gd name="T31" fmla="*/ 710 h 3766"/>
              <a:gd name="T32" fmla="*/ 2869 w 3564"/>
              <a:gd name="T33" fmla="*/ 411 h 3766"/>
              <a:gd name="T34" fmla="*/ 2738 w 3564"/>
              <a:gd name="T35" fmla="*/ 522 h 3766"/>
              <a:gd name="T36" fmla="*/ 2725 w 3564"/>
              <a:gd name="T37" fmla="*/ 695 h 3766"/>
              <a:gd name="T38" fmla="*/ 2837 w 3564"/>
              <a:gd name="T39" fmla="*/ 826 h 3766"/>
              <a:gd name="T40" fmla="*/ 3010 w 3564"/>
              <a:gd name="T41" fmla="*/ 839 h 3766"/>
              <a:gd name="T42" fmla="*/ 3141 w 3564"/>
              <a:gd name="T43" fmla="*/ 728 h 3766"/>
              <a:gd name="T44" fmla="*/ 3154 w 3564"/>
              <a:gd name="T45" fmla="*/ 555 h 3766"/>
              <a:gd name="T46" fmla="*/ 3042 w 3564"/>
              <a:gd name="T47" fmla="*/ 423 h 3766"/>
              <a:gd name="T48" fmla="*/ 3002 w 3564"/>
              <a:gd name="T49" fmla="*/ 4 h 3766"/>
              <a:gd name="T50" fmla="*/ 3285 w 3564"/>
              <a:gd name="T51" fmla="*/ 105 h 3766"/>
              <a:gd name="T52" fmla="*/ 3488 w 3564"/>
              <a:gd name="T53" fmla="*/ 324 h 3766"/>
              <a:gd name="T54" fmla="*/ 3564 w 3564"/>
              <a:gd name="T55" fmla="*/ 597 h 3766"/>
              <a:gd name="T56" fmla="*/ 3513 w 3564"/>
              <a:gd name="T57" fmla="*/ 874 h 3766"/>
              <a:gd name="T58" fmla="*/ 3344 w 3564"/>
              <a:gd name="T59" fmla="*/ 1101 h 3766"/>
              <a:gd name="T60" fmla="*/ 3199 w 3564"/>
              <a:gd name="T61" fmla="*/ 1257 h 3766"/>
              <a:gd name="T62" fmla="*/ 3261 w 3564"/>
              <a:gd name="T63" fmla="*/ 1544 h 3766"/>
              <a:gd name="T64" fmla="*/ 3188 w 3564"/>
              <a:gd name="T65" fmla="*/ 1825 h 3766"/>
              <a:gd name="T66" fmla="*/ 2986 w 3564"/>
              <a:gd name="T67" fmla="*/ 2047 h 3766"/>
              <a:gd name="T68" fmla="*/ 2701 w 3564"/>
              <a:gd name="T69" fmla="*/ 2149 h 3766"/>
              <a:gd name="T70" fmla="*/ 2399 w 3564"/>
              <a:gd name="T71" fmla="*/ 2104 h 3766"/>
              <a:gd name="T72" fmla="*/ 2035 w 3564"/>
              <a:gd name="T73" fmla="*/ 1814 h 3766"/>
              <a:gd name="T74" fmla="*/ 1447 w 3564"/>
              <a:gd name="T75" fmla="*/ 2694 h 3766"/>
              <a:gd name="T76" fmla="*/ 1419 w 3564"/>
              <a:gd name="T77" fmla="*/ 2812 h 3766"/>
              <a:gd name="T78" fmla="*/ 1219 w 3564"/>
              <a:gd name="T79" fmla="*/ 2965 h 3766"/>
              <a:gd name="T80" fmla="*/ 1026 w 3564"/>
              <a:gd name="T81" fmla="*/ 2820 h 3766"/>
              <a:gd name="T82" fmla="*/ 1068 w 3564"/>
              <a:gd name="T83" fmla="*/ 3118 h 3766"/>
              <a:gd name="T84" fmla="*/ 916 w 3564"/>
              <a:gd name="T85" fmla="*/ 3332 h 3766"/>
              <a:gd name="T86" fmla="*/ 811 w 3564"/>
              <a:gd name="T87" fmla="*/ 3363 h 3766"/>
              <a:gd name="T88" fmla="*/ 515 w 3564"/>
              <a:gd name="T89" fmla="*/ 3332 h 3766"/>
              <a:gd name="T90" fmla="*/ 667 w 3564"/>
              <a:gd name="T91" fmla="*/ 3544 h 3766"/>
              <a:gd name="T92" fmla="*/ 498 w 3564"/>
              <a:gd name="T93" fmla="*/ 3746 h 3766"/>
              <a:gd name="T94" fmla="*/ 390 w 3564"/>
              <a:gd name="T95" fmla="*/ 3758 h 3766"/>
              <a:gd name="T96" fmla="*/ 5 w 3564"/>
              <a:gd name="T97" fmla="*/ 3368 h 3766"/>
              <a:gd name="T98" fmla="*/ 32 w 3564"/>
              <a:gd name="T99" fmla="*/ 3250 h 3766"/>
              <a:gd name="T100" fmla="*/ 1555 w 3564"/>
              <a:gd name="T101" fmla="*/ 1323 h 3766"/>
              <a:gd name="T102" fmla="*/ 1428 w 3564"/>
              <a:gd name="T103" fmla="*/ 1066 h 3766"/>
              <a:gd name="T104" fmla="*/ 1428 w 3564"/>
              <a:gd name="T105" fmla="*/ 785 h 3766"/>
              <a:gd name="T106" fmla="*/ 1555 w 3564"/>
              <a:gd name="T107" fmla="*/ 529 h 3766"/>
              <a:gd name="T108" fmla="*/ 1796 w 3564"/>
              <a:gd name="T109" fmla="*/ 350 h 3766"/>
              <a:gd name="T110" fmla="*/ 2092 w 3564"/>
              <a:gd name="T111" fmla="*/ 305 h 3766"/>
              <a:gd name="T112" fmla="*/ 2360 w 3564"/>
              <a:gd name="T113" fmla="*/ 394 h 3766"/>
              <a:gd name="T114" fmla="*/ 2498 w 3564"/>
              <a:gd name="T115" fmla="*/ 183 h 3766"/>
              <a:gd name="T116" fmla="*/ 2758 w 3564"/>
              <a:gd name="T117" fmla="*/ 27 h 3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64" h="3766">
                <a:moveTo>
                  <a:pt x="2638" y="1301"/>
                </a:moveTo>
                <a:lnTo>
                  <a:pt x="2603" y="1305"/>
                </a:lnTo>
                <a:lnTo>
                  <a:pt x="2568" y="1313"/>
                </a:lnTo>
                <a:lnTo>
                  <a:pt x="2536" y="1325"/>
                </a:lnTo>
                <a:lnTo>
                  <a:pt x="2506" y="1344"/>
                </a:lnTo>
                <a:lnTo>
                  <a:pt x="2479" y="1368"/>
                </a:lnTo>
                <a:lnTo>
                  <a:pt x="2456" y="1394"/>
                </a:lnTo>
                <a:lnTo>
                  <a:pt x="2437" y="1424"/>
                </a:lnTo>
                <a:lnTo>
                  <a:pt x="2424" y="1457"/>
                </a:lnTo>
                <a:lnTo>
                  <a:pt x="2416" y="1492"/>
                </a:lnTo>
                <a:lnTo>
                  <a:pt x="2413" y="1527"/>
                </a:lnTo>
                <a:lnTo>
                  <a:pt x="2416" y="1563"/>
                </a:lnTo>
                <a:lnTo>
                  <a:pt x="2424" y="1598"/>
                </a:lnTo>
                <a:lnTo>
                  <a:pt x="2437" y="1630"/>
                </a:lnTo>
                <a:lnTo>
                  <a:pt x="2456" y="1660"/>
                </a:lnTo>
                <a:lnTo>
                  <a:pt x="2479" y="1687"/>
                </a:lnTo>
                <a:lnTo>
                  <a:pt x="2506" y="1710"/>
                </a:lnTo>
                <a:lnTo>
                  <a:pt x="2536" y="1729"/>
                </a:lnTo>
                <a:lnTo>
                  <a:pt x="2568" y="1742"/>
                </a:lnTo>
                <a:lnTo>
                  <a:pt x="2603" y="1750"/>
                </a:lnTo>
                <a:lnTo>
                  <a:pt x="2638" y="1753"/>
                </a:lnTo>
                <a:lnTo>
                  <a:pt x="2674" y="1750"/>
                </a:lnTo>
                <a:lnTo>
                  <a:pt x="2709" y="1742"/>
                </a:lnTo>
                <a:lnTo>
                  <a:pt x="2742" y="1729"/>
                </a:lnTo>
                <a:lnTo>
                  <a:pt x="2772" y="1710"/>
                </a:lnTo>
                <a:lnTo>
                  <a:pt x="2798" y="1687"/>
                </a:lnTo>
                <a:lnTo>
                  <a:pt x="2821" y="1660"/>
                </a:lnTo>
                <a:lnTo>
                  <a:pt x="2840" y="1630"/>
                </a:lnTo>
                <a:lnTo>
                  <a:pt x="2853" y="1598"/>
                </a:lnTo>
                <a:lnTo>
                  <a:pt x="2861" y="1563"/>
                </a:lnTo>
                <a:lnTo>
                  <a:pt x="2865" y="1527"/>
                </a:lnTo>
                <a:lnTo>
                  <a:pt x="2861" y="1492"/>
                </a:lnTo>
                <a:lnTo>
                  <a:pt x="2853" y="1457"/>
                </a:lnTo>
                <a:lnTo>
                  <a:pt x="2840" y="1424"/>
                </a:lnTo>
                <a:lnTo>
                  <a:pt x="2821" y="1394"/>
                </a:lnTo>
                <a:lnTo>
                  <a:pt x="2798" y="1368"/>
                </a:lnTo>
                <a:lnTo>
                  <a:pt x="2772" y="1344"/>
                </a:lnTo>
                <a:lnTo>
                  <a:pt x="2742" y="1325"/>
                </a:lnTo>
                <a:lnTo>
                  <a:pt x="2709" y="1313"/>
                </a:lnTo>
                <a:lnTo>
                  <a:pt x="2674" y="1305"/>
                </a:lnTo>
                <a:lnTo>
                  <a:pt x="2638" y="1301"/>
                </a:lnTo>
                <a:close/>
                <a:moveTo>
                  <a:pt x="2038" y="700"/>
                </a:moveTo>
                <a:lnTo>
                  <a:pt x="2002" y="702"/>
                </a:lnTo>
                <a:lnTo>
                  <a:pt x="1967" y="710"/>
                </a:lnTo>
                <a:lnTo>
                  <a:pt x="1935" y="724"/>
                </a:lnTo>
                <a:lnTo>
                  <a:pt x="1904" y="743"/>
                </a:lnTo>
                <a:lnTo>
                  <a:pt x="1878" y="766"/>
                </a:lnTo>
                <a:lnTo>
                  <a:pt x="1854" y="794"/>
                </a:lnTo>
                <a:lnTo>
                  <a:pt x="1835" y="824"/>
                </a:lnTo>
                <a:lnTo>
                  <a:pt x="1823" y="858"/>
                </a:lnTo>
                <a:lnTo>
                  <a:pt x="1815" y="891"/>
                </a:lnTo>
                <a:lnTo>
                  <a:pt x="1811" y="925"/>
                </a:lnTo>
                <a:lnTo>
                  <a:pt x="1815" y="960"/>
                </a:lnTo>
                <a:lnTo>
                  <a:pt x="1823" y="994"/>
                </a:lnTo>
                <a:lnTo>
                  <a:pt x="1835" y="1026"/>
                </a:lnTo>
                <a:lnTo>
                  <a:pt x="1854" y="1057"/>
                </a:lnTo>
                <a:lnTo>
                  <a:pt x="1878" y="1085"/>
                </a:lnTo>
                <a:lnTo>
                  <a:pt x="1904" y="1108"/>
                </a:lnTo>
                <a:lnTo>
                  <a:pt x="1935" y="1126"/>
                </a:lnTo>
                <a:lnTo>
                  <a:pt x="1967" y="1140"/>
                </a:lnTo>
                <a:lnTo>
                  <a:pt x="2002" y="1148"/>
                </a:lnTo>
                <a:lnTo>
                  <a:pt x="2038" y="1152"/>
                </a:lnTo>
                <a:lnTo>
                  <a:pt x="2073" y="1148"/>
                </a:lnTo>
                <a:lnTo>
                  <a:pt x="2108" y="1140"/>
                </a:lnTo>
                <a:lnTo>
                  <a:pt x="2140" y="1126"/>
                </a:lnTo>
                <a:lnTo>
                  <a:pt x="2170" y="1108"/>
                </a:lnTo>
                <a:lnTo>
                  <a:pt x="2197" y="1085"/>
                </a:lnTo>
                <a:lnTo>
                  <a:pt x="2221" y="1057"/>
                </a:lnTo>
                <a:lnTo>
                  <a:pt x="2240" y="1026"/>
                </a:lnTo>
                <a:lnTo>
                  <a:pt x="2252" y="994"/>
                </a:lnTo>
                <a:lnTo>
                  <a:pt x="2260" y="960"/>
                </a:lnTo>
                <a:lnTo>
                  <a:pt x="2263" y="925"/>
                </a:lnTo>
                <a:lnTo>
                  <a:pt x="2260" y="891"/>
                </a:lnTo>
                <a:lnTo>
                  <a:pt x="2252" y="858"/>
                </a:lnTo>
                <a:lnTo>
                  <a:pt x="2240" y="824"/>
                </a:lnTo>
                <a:lnTo>
                  <a:pt x="2221" y="794"/>
                </a:lnTo>
                <a:lnTo>
                  <a:pt x="2197" y="766"/>
                </a:lnTo>
                <a:lnTo>
                  <a:pt x="2170" y="743"/>
                </a:lnTo>
                <a:lnTo>
                  <a:pt x="2140" y="724"/>
                </a:lnTo>
                <a:lnTo>
                  <a:pt x="2108" y="710"/>
                </a:lnTo>
                <a:lnTo>
                  <a:pt x="2073" y="702"/>
                </a:lnTo>
                <a:lnTo>
                  <a:pt x="2038" y="700"/>
                </a:lnTo>
                <a:close/>
                <a:moveTo>
                  <a:pt x="2940" y="399"/>
                </a:moveTo>
                <a:lnTo>
                  <a:pt x="2904" y="402"/>
                </a:lnTo>
                <a:lnTo>
                  <a:pt x="2869" y="411"/>
                </a:lnTo>
                <a:lnTo>
                  <a:pt x="2837" y="423"/>
                </a:lnTo>
                <a:lnTo>
                  <a:pt x="2807" y="442"/>
                </a:lnTo>
                <a:lnTo>
                  <a:pt x="2780" y="466"/>
                </a:lnTo>
                <a:lnTo>
                  <a:pt x="2757" y="492"/>
                </a:lnTo>
                <a:lnTo>
                  <a:pt x="2738" y="522"/>
                </a:lnTo>
                <a:lnTo>
                  <a:pt x="2725" y="555"/>
                </a:lnTo>
                <a:lnTo>
                  <a:pt x="2717" y="589"/>
                </a:lnTo>
                <a:lnTo>
                  <a:pt x="2714" y="625"/>
                </a:lnTo>
                <a:lnTo>
                  <a:pt x="2717" y="661"/>
                </a:lnTo>
                <a:lnTo>
                  <a:pt x="2725" y="695"/>
                </a:lnTo>
                <a:lnTo>
                  <a:pt x="2738" y="728"/>
                </a:lnTo>
                <a:lnTo>
                  <a:pt x="2757" y="758"/>
                </a:lnTo>
                <a:lnTo>
                  <a:pt x="2780" y="785"/>
                </a:lnTo>
                <a:lnTo>
                  <a:pt x="2807" y="808"/>
                </a:lnTo>
                <a:lnTo>
                  <a:pt x="2837" y="826"/>
                </a:lnTo>
                <a:lnTo>
                  <a:pt x="2869" y="839"/>
                </a:lnTo>
                <a:lnTo>
                  <a:pt x="2904" y="848"/>
                </a:lnTo>
                <a:lnTo>
                  <a:pt x="2940" y="851"/>
                </a:lnTo>
                <a:lnTo>
                  <a:pt x="2975" y="848"/>
                </a:lnTo>
                <a:lnTo>
                  <a:pt x="3010" y="839"/>
                </a:lnTo>
                <a:lnTo>
                  <a:pt x="3042" y="826"/>
                </a:lnTo>
                <a:lnTo>
                  <a:pt x="3072" y="808"/>
                </a:lnTo>
                <a:lnTo>
                  <a:pt x="3099" y="785"/>
                </a:lnTo>
                <a:lnTo>
                  <a:pt x="3122" y="758"/>
                </a:lnTo>
                <a:lnTo>
                  <a:pt x="3141" y="728"/>
                </a:lnTo>
                <a:lnTo>
                  <a:pt x="3154" y="695"/>
                </a:lnTo>
                <a:lnTo>
                  <a:pt x="3162" y="661"/>
                </a:lnTo>
                <a:lnTo>
                  <a:pt x="3165" y="625"/>
                </a:lnTo>
                <a:lnTo>
                  <a:pt x="3162" y="589"/>
                </a:lnTo>
                <a:lnTo>
                  <a:pt x="3154" y="555"/>
                </a:lnTo>
                <a:lnTo>
                  <a:pt x="3141" y="522"/>
                </a:lnTo>
                <a:lnTo>
                  <a:pt x="3122" y="492"/>
                </a:lnTo>
                <a:lnTo>
                  <a:pt x="3099" y="466"/>
                </a:lnTo>
                <a:lnTo>
                  <a:pt x="3072" y="442"/>
                </a:lnTo>
                <a:lnTo>
                  <a:pt x="3042" y="423"/>
                </a:lnTo>
                <a:lnTo>
                  <a:pt x="3010" y="411"/>
                </a:lnTo>
                <a:lnTo>
                  <a:pt x="2975" y="402"/>
                </a:lnTo>
                <a:lnTo>
                  <a:pt x="2940" y="399"/>
                </a:lnTo>
                <a:close/>
                <a:moveTo>
                  <a:pt x="2940" y="0"/>
                </a:moveTo>
                <a:lnTo>
                  <a:pt x="3002" y="4"/>
                </a:lnTo>
                <a:lnTo>
                  <a:pt x="3063" y="12"/>
                </a:lnTo>
                <a:lnTo>
                  <a:pt x="3121" y="27"/>
                </a:lnTo>
                <a:lnTo>
                  <a:pt x="3179" y="47"/>
                </a:lnTo>
                <a:lnTo>
                  <a:pt x="3234" y="74"/>
                </a:lnTo>
                <a:lnTo>
                  <a:pt x="3285" y="105"/>
                </a:lnTo>
                <a:lnTo>
                  <a:pt x="3335" y="142"/>
                </a:lnTo>
                <a:lnTo>
                  <a:pt x="3381" y="183"/>
                </a:lnTo>
                <a:lnTo>
                  <a:pt x="3421" y="228"/>
                </a:lnTo>
                <a:lnTo>
                  <a:pt x="3457" y="275"/>
                </a:lnTo>
                <a:lnTo>
                  <a:pt x="3488" y="324"/>
                </a:lnTo>
                <a:lnTo>
                  <a:pt x="3513" y="376"/>
                </a:lnTo>
                <a:lnTo>
                  <a:pt x="3532" y="430"/>
                </a:lnTo>
                <a:lnTo>
                  <a:pt x="3549" y="485"/>
                </a:lnTo>
                <a:lnTo>
                  <a:pt x="3558" y="540"/>
                </a:lnTo>
                <a:lnTo>
                  <a:pt x="3564" y="597"/>
                </a:lnTo>
                <a:lnTo>
                  <a:pt x="3564" y="653"/>
                </a:lnTo>
                <a:lnTo>
                  <a:pt x="3558" y="709"/>
                </a:lnTo>
                <a:lnTo>
                  <a:pt x="3549" y="766"/>
                </a:lnTo>
                <a:lnTo>
                  <a:pt x="3532" y="820"/>
                </a:lnTo>
                <a:lnTo>
                  <a:pt x="3513" y="874"/>
                </a:lnTo>
                <a:lnTo>
                  <a:pt x="3488" y="925"/>
                </a:lnTo>
                <a:lnTo>
                  <a:pt x="3457" y="975"/>
                </a:lnTo>
                <a:lnTo>
                  <a:pt x="3422" y="1022"/>
                </a:lnTo>
                <a:lnTo>
                  <a:pt x="3381" y="1067"/>
                </a:lnTo>
                <a:lnTo>
                  <a:pt x="3344" y="1101"/>
                </a:lnTo>
                <a:lnTo>
                  <a:pt x="3304" y="1132"/>
                </a:lnTo>
                <a:lnTo>
                  <a:pt x="3262" y="1159"/>
                </a:lnTo>
                <a:lnTo>
                  <a:pt x="3218" y="1183"/>
                </a:lnTo>
                <a:lnTo>
                  <a:pt x="3171" y="1203"/>
                </a:lnTo>
                <a:lnTo>
                  <a:pt x="3199" y="1257"/>
                </a:lnTo>
                <a:lnTo>
                  <a:pt x="3222" y="1313"/>
                </a:lnTo>
                <a:lnTo>
                  <a:pt x="3241" y="1369"/>
                </a:lnTo>
                <a:lnTo>
                  <a:pt x="3253" y="1426"/>
                </a:lnTo>
                <a:lnTo>
                  <a:pt x="3260" y="1485"/>
                </a:lnTo>
                <a:lnTo>
                  <a:pt x="3261" y="1544"/>
                </a:lnTo>
                <a:lnTo>
                  <a:pt x="3257" y="1602"/>
                </a:lnTo>
                <a:lnTo>
                  <a:pt x="3248" y="1660"/>
                </a:lnTo>
                <a:lnTo>
                  <a:pt x="3233" y="1716"/>
                </a:lnTo>
                <a:lnTo>
                  <a:pt x="3213" y="1771"/>
                </a:lnTo>
                <a:lnTo>
                  <a:pt x="3188" y="1825"/>
                </a:lnTo>
                <a:lnTo>
                  <a:pt x="3157" y="1876"/>
                </a:lnTo>
                <a:lnTo>
                  <a:pt x="3121" y="1924"/>
                </a:lnTo>
                <a:lnTo>
                  <a:pt x="3081" y="1969"/>
                </a:lnTo>
                <a:lnTo>
                  <a:pt x="3035" y="2010"/>
                </a:lnTo>
                <a:lnTo>
                  <a:pt x="2986" y="2047"/>
                </a:lnTo>
                <a:lnTo>
                  <a:pt x="2933" y="2079"/>
                </a:lnTo>
                <a:lnTo>
                  <a:pt x="2877" y="2104"/>
                </a:lnTo>
                <a:lnTo>
                  <a:pt x="2821" y="2125"/>
                </a:lnTo>
                <a:lnTo>
                  <a:pt x="2761" y="2140"/>
                </a:lnTo>
                <a:lnTo>
                  <a:pt x="2701" y="2149"/>
                </a:lnTo>
                <a:lnTo>
                  <a:pt x="2638" y="2151"/>
                </a:lnTo>
                <a:lnTo>
                  <a:pt x="2576" y="2149"/>
                </a:lnTo>
                <a:lnTo>
                  <a:pt x="2517" y="2140"/>
                </a:lnTo>
                <a:lnTo>
                  <a:pt x="2457" y="2125"/>
                </a:lnTo>
                <a:lnTo>
                  <a:pt x="2399" y="2104"/>
                </a:lnTo>
                <a:lnTo>
                  <a:pt x="2345" y="2079"/>
                </a:lnTo>
                <a:lnTo>
                  <a:pt x="2293" y="2047"/>
                </a:lnTo>
                <a:lnTo>
                  <a:pt x="2243" y="2011"/>
                </a:lnTo>
                <a:lnTo>
                  <a:pt x="2197" y="1969"/>
                </a:lnTo>
                <a:lnTo>
                  <a:pt x="2035" y="1814"/>
                </a:lnTo>
                <a:lnTo>
                  <a:pt x="2033" y="1814"/>
                </a:lnTo>
                <a:lnTo>
                  <a:pt x="1308" y="2539"/>
                </a:lnTo>
                <a:lnTo>
                  <a:pt x="1419" y="2650"/>
                </a:lnTo>
                <a:lnTo>
                  <a:pt x="1437" y="2671"/>
                </a:lnTo>
                <a:lnTo>
                  <a:pt x="1447" y="2694"/>
                </a:lnTo>
                <a:lnTo>
                  <a:pt x="1453" y="2719"/>
                </a:lnTo>
                <a:lnTo>
                  <a:pt x="1453" y="2744"/>
                </a:lnTo>
                <a:lnTo>
                  <a:pt x="1447" y="2768"/>
                </a:lnTo>
                <a:lnTo>
                  <a:pt x="1437" y="2791"/>
                </a:lnTo>
                <a:lnTo>
                  <a:pt x="1419" y="2812"/>
                </a:lnTo>
                <a:lnTo>
                  <a:pt x="1301" y="2932"/>
                </a:lnTo>
                <a:lnTo>
                  <a:pt x="1284" y="2947"/>
                </a:lnTo>
                <a:lnTo>
                  <a:pt x="1263" y="2957"/>
                </a:lnTo>
                <a:lnTo>
                  <a:pt x="1242" y="2963"/>
                </a:lnTo>
                <a:lnTo>
                  <a:pt x="1219" y="2965"/>
                </a:lnTo>
                <a:lnTo>
                  <a:pt x="1196" y="2963"/>
                </a:lnTo>
                <a:lnTo>
                  <a:pt x="1176" y="2957"/>
                </a:lnTo>
                <a:lnTo>
                  <a:pt x="1155" y="2947"/>
                </a:lnTo>
                <a:lnTo>
                  <a:pt x="1138" y="2932"/>
                </a:lnTo>
                <a:lnTo>
                  <a:pt x="1026" y="2820"/>
                </a:lnTo>
                <a:lnTo>
                  <a:pt x="916" y="2930"/>
                </a:lnTo>
                <a:lnTo>
                  <a:pt x="1035" y="3049"/>
                </a:lnTo>
                <a:lnTo>
                  <a:pt x="1052" y="3071"/>
                </a:lnTo>
                <a:lnTo>
                  <a:pt x="1063" y="3094"/>
                </a:lnTo>
                <a:lnTo>
                  <a:pt x="1068" y="3118"/>
                </a:lnTo>
                <a:lnTo>
                  <a:pt x="1068" y="3143"/>
                </a:lnTo>
                <a:lnTo>
                  <a:pt x="1063" y="3168"/>
                </a:lnTo>
                <a:lnTo>
                  <a:pt x="1052" y="3191"/>
                </a:lnTo>
                <a:lnTo>
                  <a:pt x="1035" y="3212"/>
                </a:lnTo>
                <a:lnTo>
                  <a:pt x="916" y="3332"/>
                </a:lnTo>
                <a:lnTo>
                  <a:pt x="899" y="3345"/>
                </a:lnTo>
                <a:lnTo>
                  <a:pt x="879" y="3357"/>
                </a:lnTo>
                <a:lnTo>
                  <a:pt x="857" y="3363"/>
                </a:lnTo>
                <a:lnTo>
                  <a:pt x="834" y="3365"/>
                </a:lnTo>
                <a:lnTo>
                  <a:pt x="811" y="3363"/>
                </a:lnTo>
                <a:lnTo>
                  <a:pt x="791" y="3357"/>
                </a:lnTo>
                <a:lnTo>
                  <a:pt x="771" y="3345"/>
                </a:lnTo>
                <a:lnTo>
                  <a:pt x="753" y="3332"/>
                </a:lnTo>
                <a:lnTo>
                  <a:pt x="634" y="3212"/>
                </a:lnTo>
                <a:lnTo>
                  <a:pt x="515" y="3332"/>
                </a:lnTo>
                <a:lnTo>
                  <a:pt x="634" y="3450"/>
                </a:lnTo>
                <a:lnTo>
                  <a:pt x="651" y="3471"/>
                </a:lnTo>
                <a:lnTo>
                  <a:pt x="662" y="3495"/>
                </a:lnTo>
                <a:lnTo>
                  <a:pt x="667" y="3519"/>
                </a:lnTo>
                <a:lnTo>
                  <a:pt x="667" y="3544"/>
                </a:lnTo>
                <a:lnTo>
                  <a:pt x="662" y="3569"/>
                </a:lnTo>
                <a:lnTo>
                  <a:pt x="651" y="3592"/>
                </a:lnTo>
                <a:lnTo>
                  <a:pt x="634" y="3613"/>
                </a:lnTo>
                <a:lnTo>
                  <a:pt x="515" y="3733"/>
                </a:lnTo>
                <a:lnTo>
                  <a:pt x="498" y="3746"/>
                </a:lnTo>
                <a:lnTo>
                  <a:pt x="478" y="3758"/>
                </a:lnTo>
                <a:lnTo>
                  <a:pt x="456" y="3764"/>
                </a:lnTo>
                <a:lnTo>
                  <a:pt x="433" y="3766"/>
                </a:lnTo>
                <a:lnTo>
                  <a:pt x="412" y="3764"/>
                </a:lnTo>
                <a:lnTo>
                  <a:pt x="390" y="3758"/>
                </a:lnTo>
                <a:lnTo>
                  <a:pt x="370" y="3746"/>
                </a:lnTo>
                <a:lnTo>
                  <a:pt x="352" y="3733"/>
                </a:lnTo>
                <a:lnTo>
                  <a:pt x="32" y="3413"/>
                </a:lnTo>
                <a:lnTo>
                  <a:pt x="16" y="3392"/>
                </a:lnTo>
                <a:lnTo>
                  <a:pt x="5" y="3368"/>
                </a:lnTo>
                <a:lnTo>
                  <a:pt x="0" y="3344"/>
                </a:lnTo>
                <a:lnTo>
                  <a:pt x="0" y="3319"/>
                </a:lnTo>
                <a:lnTo>
                  <a:pt x="5" y="3294"/>
                </a:lnTo>
                <a:lnTo>
                  <a:pt x="16" y="3271"/>
                </a:lnTo>
                <a:lnTo>
                  <a:pt x="32" y="3250"/>
                </a:lnTo>
                <a:lnTo>
                  <a:pt x="1751" y="1532"/>
                </a:lnTo>
                <a:lnTo>
                  <a:pt x="1751" y="1531"/>
                </a:lnTo>
                <a:lnTo>
                  <a:pt x="1751" y="1530"/>
                </a:lnTo>
                <a:lnTo>
                  <a:pt x="1595" y="1367"/>
                </a:lnTo>
                <a:lnTo>
                  <a:pt x="1555" y="1323"/>
                </a:lnTo>
                <a:lnTo>
                  <a:pt x="1519" y="1275"/>
                </a:lnTo>
                <a:lnTo>
                  <a:pt x="1489" y="1225"/>
                </a:lnTo>
                <a:lnTo>
                  <a:pt x="1464" y="1174"/>
                </a:lnTo>
                <a:lnTo>
                  <a:pt x="1443" y="1121"/>
                </a:lnTo>
                <a:lnTo>
                  <a:pt x="1428" y="1066"/>
                </a:lnTo>
                <a:lnTo>
                  <a:pt x="1418" y="1010"/>
                </a:lnTo>
                <a:lnTo>
                  <a:pt x="1414" y="954"/>
                </a:lnTo>
                <a:lnTo>
                  <a:pt x="1414" y="897"/>
                </a:lnTo>
                <a:lnTo>
                  <a:pt x="1419" y="841"/>
                </a:lnTo>
                <a:lnTo>
                  <a:pt x="1428" y="785"/>
                </a:lnTo>
                <a:lnTo>
                  <a:pt x="1445" y="731"/>
                </a:lnTo>
                <a:lnTo>
                  <a:pt x="1464" y="677"/>
                </a:lnTo>
                <a:lnTo>
                  <a:pt x="1489" y="625"/>
                </a:lnTo>
                <a:lnTo>
                  <a:pt x="1520" y="576"/>
                </a:lnTo>
                <a:lnTo>
                  <a:pt x="1555" y="529"/>
                </a:lnTo>
                <a:lnTo>
                  <a:pt x="1595" y="484"/>
                </a:lnTo>
                <a:lnTo>
                  <a:pt x="1641" y="443"/>
                </a:lnTo>
                <a:lnTo>
                  <a:pt x="1690" y="406"/>
                </a:lnTo>
                <a:lnTo>
                  <a:pt x="1742" y="375"/>
                </a:lnTo>
                <a:lnTo>
                  <a:pt x="1796" y="350"/>
                </a:lnTo>
                <a:lnTo>
                  <a:pt x="1854" y="329"/>
                </a:lnTo>
                <a:lnTo>
                  <a:pt x="1912" y="314"/>
                </a:lnTo>
                <a:lnTo>
                  <a:pt x="1972" y="306"/>
                </a:lnTo>
                <a:lnTo>
                  <a:pt x="2034" y="303"/>
                </a:lnTo>
                <a:lnTo>
                  <a:pt x="2092" y="305"/>
                </a:lnTo>
                <a:lnTo>
                  <a:pt x="2148" y="313"/>
                </a:lnTo>
                <a:lnTo>
                  <a:pt x="2203" y="325"/>
                </a:lnTo>
                <a:lnTo>
                  <a:pt x="2258" y="344"/>
                </a:lnTo>
                <a:lnTo>
                  <a:pt x="2310" y="367"/>
                </a:lnTo>
                <a:lnTo>
                  <a:pt x="2360" y="394"/>
                </a:lnTo>
                <a:lnTo>
                  <a:pt x="2381" y="347"/>
                </a:lnTo>
                <a:lnTo>
                  <a:pt x="2405" y="303"/>
                </a:lnTo>
                <a:lnTo>
                  <a:pt x="2433" y="260"/>
                </a:lnTo>
                <a:lnTo>
                  <a:pt x="2464" y="221"/>
                </a:lnTo>
                <a:lnTo>
                  <a:pt x="2498" y="183"/>
                </a:lnTo>
                <a:lnTo>
                  <a:pt x="2544" y="142"/>
                </a:lnTo>
                <a:lnTo>
                  <a:pt x="2594" y="105"/>
                </a:lnTo>
                <a:lnTo>
                  <a:pt x="2645" y="74"/>
                </a:lnTo>
                <a:lnTo>
                  <a:pt x="2701" y="47"/>
                </a:lnTo>
                <a:lnTo>
                  <a:pt x="2758" y="27"/>
                </a:lnTo>
                <a:lnTo>
                  <a:pt x="2817" y="12"/>
                </a:lnTo>
                <a:lnTo>
                  <a:pt x="2877" y="4"/>
                </a:lnTo>
                <a:lnTo>
                  <a:pt x="2940" y="0"/>
                </a:lnTo>
                <a:close/>
              </a:path>
            </a:pathLst>
          </a:custGeom>
          <a:solidFill>
            <a:schemeClr val="accent2"/>
          </a:solidFill>
          <a:ln w="0">
            <a:noFill/>
            <a:prstDash val="solid"/>
            <a:round/>
            <a:headEnd/>
            <a:tailEnd/>
          </a:ln>
          <a:effectLst>
            <a:outerShdw blurRad="50800" dist="38100" dir="5400000" algn="t" rotWithShape="0">
              <a:prstClr val="black">
                <a:alpha val="40000"/>
              </a:prstClr>
            </a:outerShdw>
            <a:reflection blurRad="6350" stA="52000" endA="300" endPos="35000" dir="5400000" sy="-100000" algn="bl" rotWithShape="0"/>
          </a:effectLst>
          <a:scene3d>
            <a:camera prst="isometricOffAxis1Left">
              <a:rot lat="0" lon="19800000" rev="11312"/>
            </a:camera>
            <a:lightRig rig="soft" dir="t">
              <a:rot lat="0" lon="0" rev="18000000"/>
            </a:lightRig>
          </a:scene3d>
          <a:sp3d extrusionH="406400">
            <a:bevelT w="12700" h="12700" prst="cross"/>
            <a:extrusionClr>
              <a:schemeClr val="bg1"/>
            </a:extrusionClr>
            <a:contourClr>
              <a:schemeClr val="bg1"/>
            </a:contourClr>
          </a:sp3d>
        </p:spPr>
        <p:txBody>
          <a:bodyPr vert="horz" wrap="square" lIns="45939" tIns="22966" rIns="45939" bIns="22966" numCol="1" anchor="t" anchorCtr="0" compatLnSpc="1">
            <a:prstTxWarp prst="textNoShape">
              <a:avLst/>
            </a:prstTxWarp>
          </a:bodyPr>
          <a:lstStyle/>
          <a:p>
            <a:pPr algn="ctr"/>
            <a:endParaRPr lang="es-SV" sz="5943" b="1">
              <a:solidFill>
                <a:schemeClr val="bg1"/>
              </a:solidFill>
              <a:latin typeface="Trebuchet MS" panose="020B0603020202020204" pitchFamily="34" charset="0"/>
            </a:endParaRPr>
          </a:p>
        </p:txBody>
      </p:sp>
      <p:sp>
        <p:nvSpPr>
          <p:cNvPr id="5" name="Freeform 11"/>
          <p:cNvSpPr>
            <a:spLocks noChangeAspect="1" noEditPoints="1"/>
          </p:cNvSpPr>
          <p:nvPr/>
        </p:nvSpPr>
        <p:spPr bwMode="auto">
          <a:xfrm flipH="1">
            <a:off x="11866421" y="6775077"/>
            <a:ext cx="3596396" cy="3353943"/>
          </a:xfrm>
          <a:custGeom>
            <a:avLst/>
            <a:gdLst>
              <a:gd name="T0" fmla="*/ 2506 w 3564"/>
              <a:gd name="T1" fmla="*/ 1344 h 3766"/>
              <a:gd name="T2" fmla="*/ 2416 w 3564"/>
              <a:gd name="T3" fmla="*/ 1492 h 3766"/>
              <a:gd name="T4" fmla="*/ 2456 w 3564"/>
              <a:gd name="T5" fmla="*/ 1660 h 3766"/>
              <a:gd name="T6" fmla="*/ 2603 w 3564"/>
              <a:gd name="T7" fmla="*/ 1750 h 3766"/>
              <a:gd name="T8" fmla="*/ 2772 w 3564"/>
              <a:gd name="T9" fmla="*/ 1710 h 3766"/>
              <a:gd name="T10" fmla="*/ 2861 w 3564"/>
              <a:gd name="T11" fmla="*/ 1563 h 3766"/>
              <a:gd name="T12" fmla="*/ 2821 w 3564"/>
              <a:gd name="T13" fmla="*/ 1394 h 3766"/>
              <a:gd name="T14" fmla="*/ 2674 w 3564"/>
              <a:gd name="T15" fmla="*/ 1305 h 3766"/>
              <a:gd name="T16" fmla="*/ 1935 w 3564"/>
              <a:gd name="T17" fmla="*/ 724 h 3766"/>
              <a:gd name="T18" fmla="*/ 1823 w 3564"/>
              <a:gd name="T19" fmla="*/ 858 h 3766"/>
              <a:gd name="T20" fmla="*/ 1835 w 3564"/>
              <a:gd name="T21" fmla="*/ 1026 h 3766"/>
              <a:gd name="T22" fmla="*/ 1967 w 3564"/>
              <a:gd name="T23" fmla="*/ 1140 h 3766"/>
              <a:gd name="T24" fmla="*/ 2140 w 3564"/>
              <a:gd name="T25" fmla="*/ 1126 h 3766"/>
              <a:gd name="T26" fmla="*/ 2252 w 3564"/>
              <a:gd name="T27" fmla="*/ 994 h 3766"/>
              <a:gd name="T28" fmla="*/ 2240 w 3564"/>
              <a:gd name="T29" fmla="*/ 824 h 3766"/>
              <a:gd name="T30" fmla="*/ 2108 w 3564"/>
              <a:gd name="T31" fmla="*/ 710 h 3766"/>
              <a:gd name="T32" fmla="*/ 2869 w 3564"/>
              <a:gd name="T33" fmla="*/ 411 h 3766"/>
              <a:gd name="T34" fmla="*/ 2738 w 3564"/>
              <a:gd name="T35" fmla="*/ 522 h 3766"/>
              <a:gd name="T36" fmla="*/ 2725 w 3564"/>
              <a:gd name="T37" fmla="*/ 695 h 3766"/>
              <a:gd name="T38" fmla="*/ 2837 w 3564"/>
              <a:gd name="T39" fmla="*/ 826 h 3766"/>
              <a:gd name="T40" fmla="*/ 3010 w 3564"/>
              <a:gd name="T41" fmla="*/ 839 h 3766"/>
              <a:gd name="T42" fmla="*/ 3141 w 3564"/>
              <a:gd name="T43" fmla="*/ 728 h 3766"/>
              <a:gd name="T44" fmla="*/ 3154 w 3564"/>
              <a:gd name="T45" fmla="*/ 555 h 3766"/>
              <a:gd name="T46" fmla="*/ 3042 w 3564"/>
              <a:gd name="T47" fmla="*/ 423 h 3766"/>
              <a:gd name="T48" fmla="*/ 3002 w 3564"/>
              <a:gd name="T49" fmla="*/ 4 h 3766"/>
              <a:gd name="T50" fmla="*/ 3285 w 3564"/>
              <a:gd name="T51" fmla="*/ 105 h 3766"/>
              <a:gd name="T52" fmla="*/ 3488 w 3564"/>
              <a:gd name="T53" fmla="*/ 324 h 3766"/>
              <a:gd name="T54" fmla="*/ 3564 w 3564"/>
              <a:gd name="T55" fmla="*/ 597 h 3766"/>
              <a:gd name="T56" fmla="*/ 3513 w 3564"/>
              <a:gd name="T57" fmla="*/ 874 h 3766"/>
              <a:gd name="T58" fmla="*/ 3344 w 3564"/>
              <a:gd name="T59" fmla="*/ 1101 h 3766"/>
              <a:gd name="T60" fmla="*/ 3199 w 3564"/>
              <a:gd name="T61" fmla="*/ 1257 h 3766"/>
              <a:gd name="T62" fmla="*/ 3261 w 3564"/>
              <a:gd name="T63" fmla="*/ 1544 h 3766"/>
              <a:gd name="T64" fmla="*/ 3188 w 3564"/>
              <a:gd name="T65" fmla="*/ 1825 h 3766"/>
              <a:gd name="T66" fmla="*/ 2986 w 3564"/>
              <a:gd name="T67" fmla="*/ 2047 h 3766"/>
              <a:gd name="T68" fmla="*/ 2701 w 3564"/>
              <a:gd name="T69" fmla="*/ 2149 h 3766"/>
              <a:gd name="T70" fmla="*/ 2399 w 3564"/>
              <a:gd name="T71" fmla="*/ 2104 h 3766"/>
              <a:gd name="T72" fmla="*/ 2035 w 3564"/>
              <a:gd name="T73" fmla="*/ 1814 h 3766"/>
              <a:gd name="T74" fmla="*/ 1447 w 3564"/>
              <a:gd name="T75" fmla="*/ 2694 h 3766"/>
              <a:gd name="T76" fmla="*/ 1419 w 3564"/>
              <a:gd name="T77" fmla="*/ 2812 h 3766"/>
              <a:gd name="T78" fmla="*/ 1219 w 3564"/>
              <a:gd name="T79" fmla="*/ 2965 h 3766"/>
              <a:gd name="T80" fmla="*/ 1026 w 3564"/>
              <a:gd name="T81" fmla="*/ 2820 h 3766"/>
              <a:gd name="T82" fmla="*/ 1068 w 3564"/>
              <a:gd name="T83" fmla="*/ 3118 h 3766"/>
              <a:gd name="T84" fmla="*/ 916 w 3564"/>
              <a:gd name="T85" fmla="*/ 3332 h 3766"/>
              <a:gd name="T86" fmla="*/ 811 w 3564"/>
              <a:gd name="T87" fmla="*/ 3363 h 3766"/>
              <a:gd name="T88" fmla="*/ 515 w 3564"/>
              <a:gd name="T89" fmla="*/ 3332 h 3766"/>
              <a:gd name="T90" fmla="*/ 667 w 3564"/>
              <a:gd name="T91" fmla="*/ 3544 h 3766"/>
              <a:gd name="T92" fmla="*/ 498 w 3564"/>
              <a:gd name="T93" fmla="*/ 3746 h 3766"/>
              <a:gd name="T94" fmla="*/ 390 w 3564"/>
              <a:gd name="T95" fmla="*/ 3758 h 3766"/>
              <a:gd name="T96" fmla="*/ 5 w 3564"/>
              <a:gd name="T97" fmla="*/ 3368 h 3766"/>
              <a:gd name="T98" fmla="*/ 32 w 3564"/>
              <a:gd name="T99" fmla="*/ 3250 h 3766"/>
              <a:gd name="T100" fmla="*/ 1555 w 3564"/>
              <a:gd name="T101" fmla="*/ 1323 h 3766"/>
              <a:gd name="T102" fmla="*/ 1428 w 3564"/>
              <a:gd name="T103" fmla="*/ 1066 h 3766"/>
              <a:gd name="T104" fmla="*/ 1428 w 3564"/>
              <a:gd name="T105" fmla="*/ 785 h 3766"/>
              <a:gd name="T106" fmla="*/ 1555 w 3564"/>
              <a:gd name="T107" fmla="*/ 529 h 3766"/>
              <a:gd name="T108" fmla="*/ 1796 w 3564"/>
              <a:gd name="T109" fmla="*/ 350 h 3766"/>
              <a:gd name="T110" fmla="*/ 2092 w 3564"/>
              <a:gd name="T111" fmla="*/ 305 h 3766"/>
              <a:gd name="T112" fmla="*/ 2360 w 3564"/>
              <a:gd name="T113" fmla="*/ 394 h 3766"/>
              <a:gd name="T114" fmla="*/ 2498 w 3564"/>
              <a:gd name="T115" fmla="*/ 183 h 3766"/>
              <a:gd name="T116" fmla="*/ 2758 w 3564"/>
              <a:gd name="T117" fmla="*/ 27 h 3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64" h="3766">
                <a:moveTo>
                  <a:pt x="2638" y="1301"/>
                </a:moveTo>
                <a:lnTo>
                  <a:pt x="2603" y="1305"/>
                </a:lnTo>
                <a:lnTo>
                  <a:pt x="2568" y="1313"/>
                </a:lnTo>
                <a:lnTo>
                  <a:pt x="2536" y="1325"/>
                </a:lnTo>
                <a:lnTo>
                  <a:pt x="2506" y="1344"/>
                </a:lnTo>
                <a:lnTo>
                  <a:pt x="2479" y="1368"/>
                </a:lnTo>
                <a:lnTo>
                  <a:pt x="2456" y="1394"/>
                </a:lnTo>
                <a:lnTo>
                  <a:pt x="2437" y="1424"/>
                </a:lnTo>
                <a:lnTo>
                  <a:pt x="2424" y="1457"/>
                </a:lnTo>
                <a:lnTo>
                  <a:pt x="2416" y="1492"/>
                </a:lnTo>
                <a:lnTo>
                  <a:pt x="2413" y="1527"/>
                </a:lnTo>
                <a:lnTo>
                  <a:pt x="2416" y="1563"/>
                </a:lnTo>
                <a:lnTo>
                  <a:pt x="2424" y="1598"/>
                </a:lnTo>
                <a:lnTo>
                  <a:pt x="2437" y="1630"/>
                </a:lnTo>
                <a:lnTo>
                  <a:pt x="2456" y="1660"/>
                </a:lnTo>
                <a:lnTo>
                  <a:pt x="2479" y="1687"/>
                </a:lnTo>
                <a:lnTo>
                  <a:pt x="2506" y="1710"/>
                </a:lnTo>
                <a:lnTo>
                  <a:pt x="2536" y="1729"/>
                </a:lnTo>
                <a:lnTo>
                  <a:pt x="2568" y="1742"/>
                </a:lnTo>
                <a:lnTo>
                  <a:pt x="2603" y="1750"/>
                </a:lnTo>
                <a:lnTo>
                  <a:pt x="2638" y="1753"/>
                </a:lnTo>
                <a:lnTo>
                  <a:pt x="2674" y="1750"/>
                </a:lnTo>
                <a:lnTo>
                  <a:pt x="2709" y="1742"/>
                </a:lnTo>
                <a:lnTo>
                  <a:pt x="2742" y="1729"/>
                </a:lnTo>
                <a:lnTo>
                  <a:pt x="2772" y="1710"/>
                </a:lnTo>
                <a:lnTo>
                  <a:pt x="2798" y="1687"/>
                </a:lnTo>
                <a:lnTo>
                  <a:pt x="2821" y="1660"/>
                </a:lnTo>
                <a:lnTo>
                  <a:pt x="2840" y="1630"/>
                </a:lnTo>
                <a:lnTo>
                  <a:pt x="2853" y="1598"/>
                </a:lnTo>
                <a:lnTo>
                  <a:pt x="2861" y="1563"/>
                </a:lnTo>
                <a:lnTo>
                  <a:pt x="2865" y="1527"/>
                </a:lnTo>
                <a:lnTo>
                  <a:pt x="2861" y="1492"/>
                </a:lnTo>
                <a:lnTo>
                  <a:pt x="2853" y="1457"/>
                </a:lnTo>
                <a:lnTo>
                  <a:pt x="2840" y="1424"/>
                </a:lnTo>
                <a:lnTo>
                  <a:pt x="2821" y="1394"/>
                </a:lnTo>
                <a:lnTo>
                  <a:pt x="2798" y="1368"/>
                </a:lnTo>
                <a:lnTo>
                  <a:pt x="2772" y="1344"/>
                </a:lnTo>
                <a:lnTo>
                  <a:pt x="2742" y="1325"/>
                </a:lnTo>
                <a:lnTo>
                  <a:pt x="2709" y="1313"/>
                </a:lnTo>
                <a:lnTo>
                  <a:pt x="2674" y="1305"/>
                </a:lnTo>
                <a:lnTo>
                  <a:pt x="2638" y="1301"/>
                </a:lnTo>
                <a:close/>
                <a:moveTo>
                  <a:pt x="2038" y="700"/>
                </a:moveTo>
                <a:lnTo>
                  <a:pt x="2002" y="702"/>
                </a:lnTo>
                <a:lnTo>
                  <a:pt x="1967" y="710"/>
                </a:lnTo>
                <a:lnTo>
                  <a:pt x="1935" y="724"/>
                </a:lnTo>
                <a:lnTo>
                  <a:pt x="1904" y="743"/>
                </a:lnTo>
                <a:lnTo>
                  <a:pt x="1878" y="766"/>
                </a:lnTo>
                <a:lnTo>
                  <a:pt x="1854" y="794"/>
                </a:lnTo>
                <a:lnTo>
                  <a:pt x="1835" y="824"/>
                </a:lnTo>
                <a:lnTo>
                  <a:pt x="1823" y="858"/>
                </a:lnTo>
                <a:lnTo>
                  <a:pt x="1815" y="891"/>
                </a:lnTo>
                <a:lnTo>
                  <a:pt x="1811" y="925"/>
                </a:lnTo>
                <a:lnTo>
                  <a:pt x="1815" y="960"/>
                </a:lnTo>
                <a:lnTo>
                  <a:pt x="1823" y="994"/>
                </a:lnTo>
                <a:lnTo>
                  <a:pt x="1835" y="1026"/>
                </a:lnTo>
                <a:lnTo>
                  <a:pt x="1854" y="1057"/>
                </a:lnTo>
                <a:lnTo>
                  <a:pt x="1878" y="1085"/>
                </a:lnTo>
                <a:lnTo>
                  <a:pt x="1904" y="1108"/>
                </a:lnTo>
                <a:lnTo>
                  <a:pt x="1935" y="1126"/>
                </a:lnTo>
                <a:lnTo>
                  <a:pt x="1967" y="1140"/>
                </a:lnTo>
                <a:lnTo>
                  <a:pt x="2002" y="1148"/>
                </a:lnTo>
                <a:lnTo>
                  <a:pt x="2038" y="1152"/>
                </a:lnTo>
                <a:lnTo>
                  <a:pt x="2073" y="1148"/>
                </a:lnTo>
                <a:lnTo>
                  <a:pt x="2108" y="1140"/>
                </a:lnTo>
                <a:lnTo>
                  <a:pt x="2140" y="1126"/>
                </a:lnTo>
                <a:lnTo>
                  <a:pt x="2170" y="1108"/>
                </a:lnTo>
                <a:lnTo>
                  <a:pt x="2197" y="1085"/>
                </a:lnTo>
                <a:lnTo>
                  <a:pt x="2221" y="1057"/>
                </a:lnTo>
                <a:lnTo>
                  <a:pt x="2240" y="1026"/>
                </a:lnTo>
                <a:lnTo>
                  <a:pt x="2252" y="994"/>
                </a:lnTo>
                <a:lnTo>
                  <a:pt x="2260" y="960"/>
                </a:lnTo>
                <a:lnTo>
                  <a:pt x="2263" y="925"/>
                </a:lnTo>
                <a:lnTo>
                  <a:pt x="2260" y="891"/>
                </a:lnTo>
                <a:lnTo>
                  <a:pt x="2252" y="858"/>
                </a:lnTo>
                <a:lnTo>
                  <a:pt x="2240" y="824"/>
                </a:lnTo>
                <a:lnTo>
                  <a:pt x="2221" y="794"/>
                </a:lnTo>
                <a:lnTo>
                  <a:pt x="2197" y="766"/>
                </a:lnTo>
                <a:lnTo>
                  <a:pt x="2170" y="743"/>
                </a:lnTo>
                <a:lnTo>
                  <a:pt x="2140" y="724"/>
                </a:lnTo>
                <a:lnTo>
                  <a:pt x="2108" y="710"/>
                </a:lnTo>
                <a:lnTo>
                  <a:pt x="2073" y="702"/>
                </a:lnTo>
                <a:lnTo>
                  <a:pt x="2038" y="700"/>
                </a:lnTo>
                <a:close/>
                <a:moveTo>
                  <a:pt x="2940" y="399"/>
                </a:moveTo>
                <a:lnTo>
                  <a:pt x="2904" y="402"/>
                </a:lnTo>
                <a:lnTo>
                  <a:pt x="2869" y="411"/>
                </a:lnTo>
                <a:lnTo>
                  <a:pt x="2837" y="423"/>
                </a:lnTo>
                <a:lnTo>
                  <a:pt x="2807" y="442"/>
                </a:lnTo>
                <a:lnTo>
                  <a:pt x="2780" y="466"/>
                </a:lnTo>
                <a:lnTo>
                  <a:pt x="2757" y="492"/>
                </a:lnTo>
                <a:lnTo>
                  <a:pt x="2738" y="522"/>
                </a:lnTo>
                <a:lnTo>
                  <a:pt x="2725" y="555"/>
                </a:lnTo>
                <a:lnTo>
                  <a:pt x="2717" y="589"/>
                </a:lnTo>
                <a:lnTo>
                  <a:pt x="2714" y="625"/>
                </a:lnTo>
                <a:lnTo>
                  <a:pt x="2717" y="661"/>
                </a:lnTo>
                <a:lnTo>
                  <a:pt x="2725" y="695"/>
                </a:lnTo>
                <a:lnTo>
                  <a:pt x="2738" y="728"/>
                </a:lnTo>
                <a:lnTo>
                  <a:pt x="2757" y="758"/>
                </a:lnTo>
                <a:lnTo>
                  <a:pt x="2780" y="785"/>
                </a:lnTo>
                <a:lnTo>
                  <a:pt x="2807" y="808"/>
                </a:lnTo>
                <a:lnTo>
                  <a:pt x="2837" y="826"/>
                </a:lnTo>
                <a:lnTo>
                  <a:pt x="2869" y="839"/>
                </a:lnTo>
                <a:lnTo>
                  <a:pt x="2904" y="848"/>
                </a:lnTo>
                <a:lnTo>
                  <a:pt x="2940" y="851"/>
                </a:lnTo>
                <a:lnTo>
                  <a:pt x="2975" y="848"/>
                </a:lnTo>
                <a:lnTo>
                  <a:pt x="3010" y="839"/>
                </a:lnTo>
                <a:lnTo>
                  <a:pt x="3042" y="826"/>
                </a:lnTo>
                <a:lnTo>
                  <a:pt x="3072" y="808"/>
                </a:lnTo>
                <a:lnTo>
                  <a:pt x="3099" y="785"/>
                </a:lnTo>
                <a:lnTo>
                  <a:pt x="3122" y="758"/>
                </a:lnTo>
                <a:lnTo>
                  <a:pt x="3141" y="728"/>
                </a:lnTo>
                <a:lnTo>
                  <a:pt x="3154" y="695"/>
                </a:lnTo>
                <a:lnTo>
                  <a:pt x="3162" y="661"/>
                </a:lnTo>
                <a:lnTo>
                  <a:pt x="3165" y="625"/>
                </a:lnTo>
                <a:lnTo>
                  <a:pt x="3162" y="589"/>
                </a:lnTo>
                <a:lnTo>
                  <a:pt x="3154" y="555"/>
                </a:lnTo>
                <a:lnTo>
                  <a:pt x="3141" y="522"/>
                </a:lnTo>
                <a:lnTo>
                  <a:pt x="3122" y="492"/>
                </a:lnTo>
                <a:lnTo>
                  <a:pt x="3099" y="466"/>
                </a:lnTo>
                <a:lnTo>
                  <a:pt x="3072" y="442"/>
                </a:lnTo>
                <a:lnTo>
                  <a:pt x="3042" y="423"/>
                </a:lnTo>
                <a:lnTo>
                  <a:pt x="3010" y="411"/>
                </a:lnTo>
                <a:lnTo>
                  <a:pt x="2975" y="402"/>
                </a:lnTo>
                <a:lnTo>
                  <a:pt x="2940" y="399"/>
                </a:lnTo>
                <a:close/>
                <a:moveTo>
                  <a:pt x="2940" y="0"/>
                </a:moveTo>
                <a:lnTo>
                  <a:pt x="3002" y="4"/>
                </a:lnTo>
                <a:lnTo>
                  <a:pt x="3063" y="12"/>
                </a:lnTo>
                <a:lnTo>
                  <a:pt x="3121" y="27"/>
                </a:lnTo>
                <a:lnTo>
                  <a:pt x="3179" y="47"/>
                </a:lnTo>
                <a:lnTo>
                  <a:pt x="3234" y="74"/>
                </a:lnTo>
                <a:lnTo>
                  <a:pt x="3285" y="105"/>
                </a:lnTo>
                <a:lnTo>
                  <a:pt x="3335" y="142"/>
                </a:lnTo>
                <a:lnTo>
                  <a:pt x="3381" y="183"/>
                </a:lnTo>
                <a:lnTo>
                  <a:pt x="3421" y="228"/>
                </a:lnTo>
                <a:lnTo>
                  <a:pt x="3457" y="275"/>
                </a:lnTo>
                <a:lnTo>
                  <a:pt x="3488" y="324"/>
                </a:lnTo>
                <a:lnTo>
                  <a:pt x="3513" y="376"/>
                </a:lnTo>
                <a:lnTo>
                  <a:pt x="3532" y="430"/>
                </a:lnTo>
                <a:lnTo>
                  <a:pt x="3549" y="485"/>
                </a:lnTo>
                <a:lnTo>
                  <a:pt x="3558" y="540"/>
                </a:lnTo>
                <a:lnTo>
                  <a:pt x="3564" y="597"/>
                </a:lnTo>
                <a:lnTo>
                  <a:pt x="3564" y="653"/>
                </a:lnTo>
                <a:lnTo>
                  <a:pt x="3558" y="709"/>
                </a:lnTo>
                <a:lnTo>
                  <a:pt x="3549" y="766"/>
                </a:lnTo>
                <a:lnTo>
                  <a:pt x="3532" y="820"/>
                </a:lnTo>
                <a:lnTo>
                  <a:pt x="3513" y="874"/>
                </a:lnTo>
                <a:lnTo>
                  <a:pt x="3488" y="925"/>
                </a:lnTo>
                <a:lnTo>
                  <a:pt x="3457" y="975"/>
                </a:lnTo>
                <a:lnTo>
                  <a:pt x="3422" y="1022"/>
                </a:lnTo>
                <a:lnTo>
                  <a:pt x="3381" y="1067"/>
                </a:lnTo>
                <a:lnTo>
                  <a:pt x="3344" y="1101"/>
                </a:lnTo>
                <a:lnTo>
                  <a:pt x="3304" y="1132"/>
                </a:lnTo>
                <a:lnTo>
                  <a:pt x="3262" y="1159"/>
                </a:lnTo>
                <a:lnTo>
                  <a:pt x="3218" y="1183"/>
                </a:lnTo>
                <a:lnTo>
                  <a:pt x="3171" y="1203"/>
                </a:lnTo>
                <a:lnTo>
                  <a:pt x="3199" y="1257"/>
                </a:lnTo>
                <a:lnTo>
                  <a:pt x="3222" y="1313"/>
                </a:lnTo>
                <a:lnTo>
                  <a:pt x="3241" y="1369"/>
                </a:lnTo>
                <a:lnTo>
                  <a:pt x="3253" y="1426"/>
                </a:lnTo>
                <a:lnTo>
                  <a:pt x="3260" y="1485"/>
                </a:lnTo>
                <a:lnTo>
                  <a:pt x="3261" y="1544"/>
                </a:lnTo>
                <a:lnTo>
                  <a:pt x="3257" y="1602"/>
                </a:lnTo>
                <a:lnTo>
                  <a:pt x="3248" y="1660"/>
                </a:lnTo>
                <a:lnTo>
                  <a:pt x="3233" y="1716"/>
                </a:lnTo>
                <a:lnTo>
                  <a:pt x="3213" y="1771"/>
                </a:lnTo>
                <a:lnTo>
                  <a:pt x="3188" y="1825"/>
                </a:lnTo>
                <a:lnTo>
                  <a:pt x="3157" y="1876"/>
                </a:lnTo>
                <a:lnTo>
                  <a:pt x="3121" y="1924"/>
                </a:lnTo>
                <a:lnTo>
                  <a:pt x="3081" y="1969"/>
                </a:lnTo>
                <a:lnTo>
                  <a:pt x="3035" y="2010"/>
                </a:lnTo>
                <a:lnTo>
                  <a:pt x="2986" y="2047"/>
                </a:lnTo>
                <a:lnTo>
                  <a:pt x="2933" y="2079"/>
                </a:lnTo>
                <a:lnTo>
                  <a:pt x="2877" y="2104"/>
                </a:lnTo>
                <a:lnTo>
                  <a:pt x="2821" y="2125"/>
                </a:lnTo>
                <a:lnTo>
                  <a:pt x="2761" y="2140"/>
                </a:lnTo>
                <a:lnTo>
                  <a:pt x="2701" y="2149"/>
                </a:lnTo>
                <a:lnTo>
                  <a:pt x="2638" y="2151"/>
                </a:lnTo>
                <a:lnTo>
                  <a:pt x="2576" y="2149"/>
                </a:lnTo>
                <a:lnTo>
                  <a:pt x="2517" y="2140"/>
                </a:lnTo>
                <a:lnTo>
                  <a:pt x="2457" y="2125"/>
                </a:lnTo>
                <a:lnTo>
                  <a:pt x="2399" y="2104"/>
                </a:lnTo>
                <a:lnTo>
                  <a:pt x="2345" y="2079"/>
                </a:lnTo>
                <a:lnTo>
                  <a:pt x="2293" y="2047"/>
                </a:lnTo>
                <a:lnTo>
                  <a:pt x="2243" y="2011"/>
                </a:lnTo>
                <a:lnTo>
                  <a:pt x="2197" y="1969"/>
                </a:lnTo>
                <a:lnTo>
                  <a:pt x="2035" y="1814"/>
                </a:lnTo>
                <a:lnTo>
                  <a:pt x="2033" y="1814"/>
                </a:lnTo>
                <a:lnTo>
                  <a:pt x="1308" y="2539"/>
                </a:lnTo>
                <a:lnTo>
                  <a:pt x="1419" y="2650"/>
                </a:lnTo>
                <a:lnTo>
                  <a:pt x="1437" y="2671"/>
                </a:lnTo>
                <a:lnTo>
                  <a:pt x="1447" y="2694"/>
                </a:lnTo>
                <a:lnTo>
                  <a:pt x="1453" y="2719"/>
                </a:lnTo>
                <a:lnTo>
                  <a:pt x="1453" y="2744"/>
                </a:lnTo>
                <a:lnTo>
                  <a:pt x="1447" y="2768"/>
                </a:lnTo>
                <a:lnTo>
                  <a:pt x="1437" y="2791"/>
                </a:lnTo>
                <a:lnTo>
                  <a:pt x="1419" y="2812"/>
                </a:lnTo>
                <a:lnTo>
                  <a:pt x="1301" y="2932"/>
                </a:lnTo>
                <a:lnTo>
                  <a:pt x="1284" y="2947"/>
                </a:lnTo>
                <a:lnTo>
                  <a:pt x="1263" y="2957"/>
                </a:lnTo>
                <a:lnTo>
                  <a:pt x="1242" y="2963"/>
                </a:lnTo>
                <a:lnTo>
                  <a:pt x="1219" y="2965"/>
                </a:lnTo>
                <a:lnTo>
                  <a:pt x="1196" y="2963"/>
                </a:lnTo>
                <a:lnTo>
                  <a:pt x="1176" y="2957"/>
                </a:lnTo>
                <a:lnTo>
                  <a:pt x="1155" y="2947"/>
                </a:lnTo>
                <a:lnTo>
                  <a:pt x="1138" y="2932"/>
                </a:lnTo>
                <a:lnTo>
                  <a:pt x="1026" y="2820"/>
                </a:lnTo>
                <a:lnTo>
                  <a:pt x="916" y="2930"/>
                </a:lnTo>
                <a:lnTo>
                  <a:pt x="1035" y="3049"/>
                </a:lnTo>
                <a:lnTo>
                  <a:pt x="1052" y="3071"/>
                </a:lnTo>
                <a:lnTo>
                  <a:pt x="1063" y="3094"/>
                </a:lnTo>
                <a:lnTo>
                  <a:pt x="1068" y="3118"/>
                </a:lnTo>
                <a:lnTo>
                  <a:pt x="1068" y="3143"/>
                </a:lnTo>
                <a:lnTo>
                  <a:pt x="1063" y="3168"/>
                </a:lnTo>
                <a:lnTo>
                  <a:pt x="1052" y="3191"/>
                </a:lnTo>
                <a:lnTo>
                  <a:pt x="1035" y="3212"/>
                </a:lnTo>
                <a:lnTo>
                  <a:pt x="916" y="3332"/>
                </a:lnTo>
                <a:lnTo>
                  <a:pt x="899" y="3345"/>
                </a:lnTo>
                <a:lnTo>
                  <a:pt x="879" y="3357"/>
                </a:lnTo>
                <a:lnTo>
                  <a:pt x="857" y="3363"/>
                </a:lnTo>
                <a:lnTo>
                  <a:pt x="834" y="3365"/>
                </a:lnTo>
                <a:lnTo>
                  <a:pt x="811" y="3363"/>
                </a:lnTo>
                <a:lnTo>
                  <a:pt x="791" y="3357"/>
                </a:lnTo>
                <a:lnTo>
                  <a:pt x="771" y="3345"/>
                </a:lnTo>
                <a:lnTo>
                  <a:pt x="753" y="3332"/>
                </a:lnTo>
                <a:lnTo>
                  <a:pt x="634" y="3212"/>
                </a:lnTo>
                <a:lnTo>
                  <a:pt x="515" y="3332"/>
                </a:lnTo>
                <a:lnTo>
                  <a:pt x="634" y="3450"/>
                </a:lnTo>
                <a:lnTo>
                  <a:pt x="651" y="3471"/>
                </a:lnTo>
                <a:lnTo>
                  <a:pt x="662" y="3495"/>
                </a:lnTo>
                <a:lnTo>
                  <a:pt x="667" y="3519"/>
                </a:lnTo>
                <a:lnTo>
                  <a:pt x="667" y="3544"/>
                </a:lnTo>
                <a:lnTo>
                  <a:pt x="662" y="3569"/>
                </a:lnTo>
                <a:lnTo>
                  <a:pt x="651" y="3592"/>
                </a:lnTo>
                <a:lnTo>
                  <a:pt x="634" y="3613"/>
                </a:lnTo>
                <a:lnTo>
                  <a:pt x="515" y="3733"/>
                </a:lnTo>
                <a:lnTo>
                  <a:pt x="498" y="3746"/>
                </a:lnTo>
                <a:lnTo>
                  <a:pt x="478" y="3758"/>
                </a:lnTo>
                <a:lnTo>
                  <a:pt x="456" y="3764"/>
                </a:lnTo>
                <a:lnTo>
                  <a:pt x="433" y="3766"/>
                </a:lnTo>
                <a:lnTo>
                  <a:pt x="412" y="3764"/>
                </a:lnTo>
                <a:lnTo>
                  <a:pt x="390" y="3758"/>
                </a:lnTo>
                <a:lnTo>
                  <a:pt x="370" y="3746"/>
                </a:lnTo>
                <a:lnTo>
                  <a:pt x="352" y="3733"/>
                </a:lnTo>
                <a:lnTo>
                  <a:pt x="32" y="3413"/>
                </a:lnTo>
                <a:lnTo>
                  <a:pt x="16" y="3392"/>
                </a:lnTo>
                <a:lnTo>
                  <a:pt x="5" y="3368"/>
                </a:lnTo>
                <a:lnTo>
                  <a:pt x="0" y="3344"/>
                </a:lnTo>
                <a:lnTo>
                  <a:pt x="0" y="3319"/>
                </a:lnTo>
                <a:lnTo>
                  <a:pt x="5" y="3294"/>
                </a:lnTo>
                <a:lnTo>
                  <a:pt x="16" y="3271"/>
                </a:lnTo>
                <a:lnTo>
                  <a:pt x="32" y="3250"/>
                </a:lnTo>
                <a:lnTo>
                  <a:pt x="1751" y="1532"/>
                </a:lnTo>
                <a:lnTo>
                  <a:pt x="1751" y="1531"/>
                </a:lnTo>
                <a:lnTo>
                  <a:pt x="1751" y="1530"/>
                </a:lnTo>
                <a:lnTo>
                  <a:pt x="1595" y="1367"/>
                </a:lnTo>
                <a:lnTo>
                  <a:pt x="1555" y="1323"/>
                </a:lnTo>
                <a:lnTo>
                  <a:pt x="1519" y="1275"/>
                </a:lnTo>
                <a:lnTo>
                  <a:pt x="1489" y="1225"/>
                </a:lnTo>
                <a:lnTo>
                  <a:pt x="1464" y="1174"/>
                </a:lnTo>
                <a:lnTo>
                  <a:pt x="1443" y="1121"/>
                </a:lnTo>
                <a:lnTo>
                  <a:pt x="1428" y="1066"/>
                </a:lnTo>
                <a:lnTo>
                  <a:pt x="1418" y="1010"/>
                </a:lnTo>
                <a:lnTo>
                  <a:pt x="1414" y="954"/>
                </a:lnTo>
                <a:lnTo>
                  <a:pt x="1414" y="897"/>
                </a:lnTo>
                <a:lnTo>
                  <a:pt x="1419" y="841"/>
                </a:lnTo>
                <a:lnTo>
                  <a:pt x="1428" y="785"/>
                </a:lnTo>
                <a:lnTo>
                  <a:pt x="1445" y="731"/>
                </a:lnTo>
                <a:lnTo>
                  <a:pt x="1464" y="677"/>
                </a:lnTo>
                <a:lnTo>
                  <a:pt x="1489" y="625"/>
                </a:lnTo>
                <a:lnTo>
                  <a:pt x="1520" y="576"/>
                </a:lnTo>
                <a:lnTo>
                  <a:pt x="1555" y="529"/>
                </a:lnTo>
                <a:lnTo>
                  <a:pt x="1595" y="484"/>
                </a:lnTo>
                <a:lnTo>
                  <a:pt x="1641" y="443"/>
                </a:lnTo>
                <a:lnTo>
                  <a:pt x="1690" y="406"/>
                </a:lnTo>
                <a:lnTo>
                  <a:pt x="1742" y="375"/>
                </a:lnTo>
                <a:lnTo>
                  <a:pt x="1796" y="350"/>
                </a:lnTo>
                <a:lnTo>
                  <a:pt x="1854" y="329"/>
                </a:lnTo>
                <a:lnTo>
                  <a:pt x="1912" y="314"/>
                </a:lnTo>
                <a:lnTo>
                  <a:pt x="1972" y="306"/>
                </a:lnTo>
                <a:lnTo>
                  <a:pt x="2034" y="303"/>
                </a:lnTo>
                <a:lnTo>
                  <a:pt x="2092" y="305"/>
                </a:lnTo>
                <a:lnTo>
                  <a:pt x="2148" y="313"/>
                </a:lnTo>
                <a:lnTo>
                  <a:pt x="2203" y="325"/>
                </a:lnTo>
                <a:lnTo>
                  <a:pt x="2258" y="344"/>
                </a:lnTo>
                <a:lnTo>
                  <a:pt x="2310" y="367"/>
                </a:lnTo>
                <a:lnTo>
                  <a:pt x="2360" y="394"/>
                </a:lnTo>
                <a:lnTo>
                  <a:pt x="2381" y="347"/>
                </a:lnTo>
                <a:lnTo>
                  <a:pt x="2405" y="303"/>
                </a:lnTo>
                <a:lnTo>
                  <a:pt x="2433" y="260"/>
                </a:lnTo>
                <a:lnTo>
                  <a:pt x="2464" y="221"/>
                </a:lnTo>
                <a:lnTo>
                  <a:pt x="2498" y="183"/>
                </a:lnTo>
                <a:lnTo>
                  <a:pt x="2544" y="142"/>
                </a:lnTo>
                <a:lnTo>
                  <a:pt x="2594" y="105"/>
                </a:lnTo>
                <a:lnTo>
                  <a:pt x="2645" y="74"/>
                </a:lnTo>
                <a:lnTo>
                  <a:pt x="2701" y="47"/>
                </a:lnTo>
                <a:lnTo>
                  <a:pt x="2758" y="27"/>
                </a:lnTo>
                <a:lnTo>
                  <a:pt x="2817" y="12"/>
                </a:lnTo>
                <a:lnTo>
                  <a:pt x="2877" y="4"/>
                </a:lnTo>
                <a:lnTo>
                  <a:pt x="2940" y="0"/>
                </a:lnTo>
                <a:close/>
              </a:path>
            </a:pathLst>
          </a:custGeom>
          <a:solidFill>
            <a:schemeClr val="accent5"/>
          </a:solidFill>
          <a:ln w="0">
            <a:noFill/>
            <a:prstDash val="solid"/>
            <a:round/>
            <a:headEnd/>
            <a:tailEnd/>
          </a:ln>
          <a:effectLst>
            <a:outerShdw blurRad="50800" dist="38100" dir="5400000" algn="t" rotWithShape="0">
              <a:prstClr val="black">
                <a:alpha val="40000"/>
              </a:prstClr>
            </a:outerShdw>
            <a:reflection blurRad="6350" stA="52000" endA="300" endPos="35000" dir="5400000" sy="-100000" algn="bl" rotWithShape="0"/>
          </a:effectLst>
          <a:scene3d>
            <a:camera prst="isometricOffAxis1Left">
              <a:rot lat="0" lon="19800000" rev="11312"/>
            </a:camera>
            <a:lightRig rig="soft" dir="t">
              <a:rot lat="0" lon="0" rev="18000000"/>
            </a:lightRig>
          </a:scene3d>
          <a:sp3d extrusionH="406400">
            <a:bevelT w="12700" h="12700" prst="cross"/>
            <a:extrusionClr>
              <a:schemeClr val="bg1"/>
            </a:extrusionClr>
            <a:contourClr>
              <a:schemeClr val="bg1"/>
            </a:contourClr>
          </a:sp3d>
        </p:spPr>
        <p:txBody>
          <a:bodyPr vert="horz" wrap="square" lIns="45939" tIns="22966" rIns="45939" bIns="22966" numCol="1" anchor="t" anchorCtr="0" compatLnSpc="1">
            <a:prstTxWarp prst="textNoShape">
              <a:avLst/>
            </a:prstTxWarp>
          </a:bodyPr>
          <a:lstStyle/>
          <a:p>
            <a:pPr algn="ctr"/>
            <a:endParaRPr lang="es-SV" sz="5943" b="1">
              <a:solidFill>
                <a:schemeClr val="bg1"/>
              </a:solidFill>
              <a:latin typeface="Trebuchet MS" panose="020B0603020202020204" pitchFamily="34" charset="0"/>
            </a:endParaRPr>
          </a:p>
        </p:txBody>
      </p:sp>
      <p:sp>
        <p:nvSpPr>
          <p:cNvPr id="6" name="Freeform 11"/>
          <p:cNvSpPr>
            <a:spLocks noChangeAspect="1" noEditPoints="1"/>
          </p:cNvSpPr>
          <p:nvPr/>
        </p:nvSpPr>
        <p:spPr bwMode="auto">
          <a:xfrm flipH="1">
            <a:off x="9864099" y="7640826"/>
            <a:ext cx="3641462" cy="3395971"/>
          </a:xfrm>
          <a:custGeom>
            <a:avLst/>
            <a:gdLst>
              <a:gd name="T0" fmla="*/ 2506 w 3564"/>
              <a:gd name="T1" fmla="*/ 1344 h 3766"/>
              <a:gd name="T2" fmla="*/ 2416 w 3564"/>
              <a:gd name="T3" fmla="*/ 1492 h 3766"/>
              <a:gd name="T4" fmla="*/ 2456 w 3564"/>
              <a:gd name="T5" fmla="*/ 1660 h 3766"/>
              <a:gd name="T6" fmla="*/ 2603 w 3564"/>
              <a:gd name="T7" fmla="*/ 1750 h 3766"/>
              <a:gd name="T8" fmla="*/ 2772 w 3564"/>
              <a:gd name="T9" fmla="*/ 1710 h 3766"/>
              <a:gd name="T10" fmla="*/ 2861 w 3564"/>
              <a:gd name="T11" fmla="*/ 1563 h 3766"/>
              <a:gd name="T12" fmla="*/ 2821 w 3564"/>
              <a:gd name="T13" fmla="*/ 1394 h 3766"/>
              <a:gd name="T14" fmla="*/ 2674 w 3564"/>
              <a:gd name="T15" fmla="*/ 1305 h 3766"/>
              <a:gd name="T16" fmla="*/ 1935 w 3564"/>
              <a:gd name="T17" fmla="*/ 724 h 3766"/>
              <a:gd name="T18" fmla="*/ 1823 w 3564"/>
              <a:gd name="T19" fmla="*/ 858 h 3766"/>
              <a:gd name="T20" fmla="*/ 1835 w 3564"/>
              <a:gd name="T21" fmla="*/ 1026 h 3766"/>
              <a:gd name="T22" fmla="*/ 1967 w 3564"/>
              <a:gd name="T23" fmla="*/ 1140 h 3766"/>
              <a:gd name="T24" fmla="*/ 2140 w 3564"/>
              <a:gd name="T25" fmla="*/ 1126 h 3766"/>
              <a:gd name="T26" fmla="*/ 2252 w 3564"/>
              <a:gd name="T27" fmla="*/ 994 h 3766"/>
              <a:gd name="T28" fmla="*/ 2240 w 3564"/>
              <a:gd name="T29" fmla="*/ 824 h 3766"/>
              <a:gd name="T30" fmla="*/ 2108 w 3564"/>
              <a:gd name="T31" fmla="*/ 710 h 3766"/>
              <a:gd name="T32" fmla="*/ 2869 w 3564"/>
              <a:gd name="T33" fmla="*/ 411 h 3766"/>
              <a:gd name="T34" fmla="*/ 2738 w 3564"/>
              <a:gd name="T35" fmla="*/ 522 h 3766"/>
              <a:gd name="T36" fmla="*/ 2725 w 3564"/>
              <a:gd name="T37" fmla="*/ 695 h 3766"/>
              <a:gd name="T38" fmla="*/ 2837 w 3564"/>
              <a:gd name="T39" fmla="*/ 826 h 3766"/>
              <a:gd name="T40" fmla="*/ 3010 w 3564"/>
              <a:gd name="T41" fmla="*/ 839 h 3766"/>
              <a:gd name="T42" fmla="*/ 3141 w 3564"/>
              <a:gd name="T43" fmla="*/ 728 h 3766"/>
              <a:gd name="T44" fmla="*/ 3154 w 3564"/>
              <a:gd name="T45" fmla="*/ 555 h 3766"/>
              <a:gd name="T46" fmla="*/ 3042 w 3564"/>
              <a:gd name="T47" fmla="*/ 423 h 3766"/>
              <a:gd name="T48" fmla="*/ 3002 w 3564"/>
              <a:gd name="T49" fmla="*/ 4 h 3766"/>
              <a:gd name="T50" fmla="*/ 3285 w 3564"/>
              <a:gd name="T51" fmla="*/ 105 h 3766"/>
              <a:gd name="T52" fmla="*/ 3488 w 3564"/>
              <a:gd name="T53" fmla="*/ 324 h 3766"/>
              <a:gd name="T54" fmla="*/ 3564 w 3564"/>
              <a:gd name="T55" fmla="*/ 597 h 3766"/>
              <a:gd name="T56" fmla="*/ 3513 w 3564"/>
              <a:gd name="T57" fmla="*/ 874 h 3766"/>
              <a:gd name="T58" fmla="*/ 3344 w 3564"/>
              <a:gd name="T59" fmla="*/ 1101 h 3766"/>
              <a:gd name="T60" fmla="*/ 3199 w 3564"/>
              <a:gd name="T61" fmla="*/ 1257 h 3766"/>
              <a:gd name="T62" fmla="*/ 3261 w 3564"/>
              <a:gd name="T63" fmla="*/ 1544 h 3766"/>
              <a:gd name="T64" fmla="*/ 3188 w 3564"/>
              <a:gd name="T65" fmla="*/ 1825 h 3766"/>
              <a:gd name="T66" fmla="*/ 2986 w 3564"/>
              <a:gd name="T67" fmla="*/ 2047 h 3766"/>
              <a:gd name="T68" fmla="*/ 2701 w 3564"/>
              <a:gd name="T69" fmla="*/ 2149 h 3766"/>
              <a:gd name="T70" fmla="*/ 2399 w 3564"/>
              <a:gd name="T71" fmla="*/ 2104 h 3766"/>
              <a:gd name="T72" fmla="*/ 2035 w 3564"/>
              <a:gd name="T73" fmla="*/ 1814 h 3766"/>
              <a:gd name="T74" fmla="*/ 1447 w 3564"/>
              <a:gd name="T75" fmla="*/ 2694 h 3766"/>
              <a:gd name="T76" fmla="*/ 1419 w 3564"/>
              <a:gd name="T77" fmla="*/ 2812 h 3766"/>
              <a:gd name="T78" fmla="*/ 1219 w 3564"/>
              <a:gd name="T79" fmla="*/ 2965 h 3766"/>
              <a:gd name="T80" fmla="*/ 1026 w 3564"/>
              <a:gd name="T81" fmla="*/ 2820 h 3766"/>
              <a:gd name="T82" fmla="*/ 1068 w 3564"/>
              <a:gd name="T83" fmla="*/ 3118 h 3766"/>
              <a:gd name="T84" fmla="*/ 916 w 3564"/>
              <a:gd name="T85" fmla="*/ 3332 h 3766"/>
              <a:gd name="T86" fmla="*/ 811 w 3564"/>
              <a:gd name="T87" fmla="*/ 3363 h 3766"/>
              <a:gd name="T88" fmla="*/ 515 w 3564"/>
              <a:gd name="T89" fmla="*/ 3332 h 3766"/>
              <a:gd name="T90" fmla="*/ 667 w 3564"/>
              <a:gd name="T91" fmla="*/ 3544 h 3766"/>
              <a:gd name="T92" fmla="*/ 498 w 3564"/>
              <a:gd name="T93" fmla="*/ 3746 h 3766"/>
              <a:gd name="T94" fmla="*/ 390 w 3564"/>
              <a:gd name="T95" fmla="*/ 3758 h 3766"/>
              <a:gd name="T96" fmla="*/ 5 w 3564"/>
              <a:gd name="T97" fmla="*/ 3368 h 3766"/>
              <a:gd name="T98" fmla="*/ 32 w 3564"/>
              <a:gd name="T99" fmla="*/ 3250 h 3766"/>
              <a:gd name="T100" fmla="*/ 1555 w 3564"/>
              <a:gd name="T101" fmla="*/ 1323 h 3766"/>
              <a:gd name="T102" fmla="*/ 1428 w 3564"/>
              <a:gd name="T103" fmla="*/ 1066 h 3766"/>
              <a:gd name="T104" fmla="*/ 1428 w 3564"/>
              <a:gd name="T105" fmla="*/ 785 h 3766"/>
              <a:gd name="T106" fmla="*/ 1555 w 3564"/>
              <a:gd name="T107" fmla="*/ 529 h 3766"/>
              <a:gd name="T108" fmla="*/ 1796 w 3564"/>
              <a:gd name="T109" fmla="*/ 350 h 3766"/>
              <a:gd name="T110" fmla="*/ 2092 w 3564"/>
              <a:gd name="T111" fmla="*/ 305 h 3766"/>
              <a:gd name="T112" fmla="*/ 2360 w 3564"/>
              <a:gd name="T113" fmla="*/ 394 h 3766"/>
              <a:gd name="T114" fmla="*/ 2498 w 3564"/>
              <a:gd name="T115" fmla="*/ 183 h 3766"/>
              <a:gd name="T116" fmla="*/ 2758 w 3564"/>
              <a:gd name="T117" fmla="*/ 27 h 3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64" h="3766">
                <a:moveTo>
                  <a:pt x="2638" y="1301"/>
                </a:moveTo>
                <a:lnTo>
                  <a:pt x="2603" y="1305"/>
                </a:lnTo>
                <a:lnTo>
                  <a:pt x="2568" y="1313"/>
                </a:lnTo>
                <a:lnTo>
                  <a:pt x="2536" y="1325"/>
                </a:lnTo>
                <a:lnTo>
                  <a:pt x="2506" y="1344"/>
                </a:lnTo>
                <a:lnTo>
                  <a:pt x="2479" y="1368"/>
                </a:lnTo>
                <a:lnTo>
                  <a:pt x="2456" y="1394"/>
                </a:lnTo>
                <a:lnTo>
                  <a:pt x="2437" y="1424"/>
                </a:lnTo>
                <a:lnTo>
                  <a:pt x="2424" y="1457"/>
                </a:lnTo>
                <a:lnTo>
                  <a:pt x="2416" y="1492"/>
                </a:lnTo>
                <a:lnTo>
                  <a:pt x="2413" y="1527"/>
                </a:lnTo>
                <a:lnTo>
                  <a:pt x="2416" y="1563"/>
                </a:lnTo>
                <a:lnTo>
                  <a:pt x="2424" y="1598"/>
                </a:lnTo>
                <a:lnTo>
                  <a:pt x="2437" y="1630"/>
                </a:lnTo>
                <a:lnTo>
                  <a:pt x="2456" y="1660"/>
                </a:lnTo>
                <a:lnTo>
                  <a:pt x="2479" y="1687"/>
                </a:lnTo>
                <a:lnTo>
                  <a:pt x="2506" y="1710"/>
                </a:lnTo>
                <a:lnTo>
                  <a:pt x="2536" y="1729"/>
                </a:lnTo>
                <a:lnTo>
                  <a:pt x="2568" y="1742"/>
                </a:lnTo>
                <a:lnTo>
                  <a:pt x="2603" y="1750"/>
                </a:lnTo>
                <a:lnTo>
                  <a:pt x="2638" y="1753"/>
                </a:lnTo>
                <a:lnTo>
                  <a:pt x="2674" y="1750"/>
                </a:lnTo>
                <a:lnTo>
                  <a:pt x="2709" y="1742"/>
                </a:lnTo>
                <a:lnTo>
                  <a:pt x="2742" y="1729"/>
                </a:lnTo>
                <a:lnTo>
                  <a:pt x="2772" y="1710"/>
                </a:lnTo>
                <a:lnTo>
                  <a:pt x="2798" y="1687"/>
                </a:lnTo>
                <a:lnTo>
                  <a:pt x="2821" y="1660"/>
                </a:lnTo>
                <a:lnTo>
                  <a:pt x="2840" y="1630"/>
                </a:lnTo>
                <a:lnTo>
                  <a:pt x="2853" y="1598"/>
                </a:lnTo>
                <a:lnTo>
                  <a:pt x="2861" y="1563"/>
                </a:lnTo>
                <a:lnTo>
                  <a:pt x="2865" y="1527"/>
                </a:lnTo>
                <a:lnTo>
                  <a:pt x="2861" y="1492"/>
                </a:lnTo>
                <a:lnTo>
                  <a:pt x="2853" y="1457"/>
                </a:lnTo>
                <a:lnTo>
                  <a:pt x="2840" y="1424"/>
                </a:lnTo>
                <a:lnTo>
                  <a:pt x="2821" y="1394"/>
                </a:lnTo>
                <a:lnTo>
                  <a:pt x="2798" y="1368"/>
                </a:lnTo>
                <a:lnTo>
                  <a:pt x="2772" y="1344"/>
                </a:lnTo>
                <a:lnTo>
                  <a:pt x="2742" y="1325"/>
                </a:lnTo>
                <a:lnTo>
                  <a:pt x="2709" y="1313"/>
                </a:lnTo>
                <a:lnTo>
                  <a:pt x="2674" y="1305"/>
                </a:lnTo>
                <a:lnTo>
                  <a:pt x="2638" y="1301"/>
                </a:lnTo>
                <a:close/>
                <a:moveTo>
                  <a:pt x="2038" y="700"/>
                </a:moveTo>
                <a:lnTo>
                  <a:pt x="2002" y="702"/>
                </a:lnTo>
                <a:lnTo>
                  <a:pt x="1967" y="710"/>
                </a:lnTo>
                <a:lnTo>
                  <a:pt x="1935" y="724"/>
                </a:lnTo>
                <a:lnTo>
                  <a:pt x="1904" y="743"/>
                </a:lnTo>
                <a:lnTo>
                  <a:pt x="1878" y="766"/>
                </a:lnTo>
                <a:lnTo>
                  <a:pt x="1854" y="794"/>
                </a:lnTo>
                <a:lnTo>
                  <a:pt x="1835" y="824"/>
                </a:lnTo>
                <a:lnTo>
                  <a:pt x="1823" y="858"/>
                </a:lnTo>
                <a:lnTo>
                  <a:pt x="1815" y="891"/>
                </a:lnTo>
                <a:lnTo>
                  <a:pt x="1811" y="925"/>
                </a:lnTo>
                <a:lnTo>
                  <a:pt x="1815" y="960"/>
                </a:lnTo>
                <a:lnTo>
                  <a:pt x="1823" y="994"/>
                </a:lnTo>
                <a:lnTo>
                  <a:pt x="1835" y="1026"/>
                </a:lnTo>
                <a:lnTo>
                  <a:pt x="1854" y="1057"/>
                </a:lnTo>
                <a:lnTo>
                  <a:pt x="1878" y="1085"/>
                </a:lnTo>
                <a:lnTo>
                  <a:pt x="1904" y="1108"/>
                </a:lnTo>
                <a:lnTo>
                  <a:pt x="1935" y="1126"/>
                </a:lnTo>
                <a:lnTo>
                  <a:pt x="1967" y="1140"/>
                </a:lnTo>
                <a:lnTo>
                  <a:pt x="2002" y="1148"/>
                </a:lnTo>
                <a:lnTo>
                  <a:pt x="2038" y="1152"/>
                </a:lnTo>
                <a:lnTo>
                  <a:pt x="2073" y="1148"/>
                </a:lnTo>
                <a:lnTo>
                  <a:pt x="2108" y="1140"/>
                </a:lnTo>
                <a:lnTo>
                  <a:pt x="2140" y="1126"/>
                </a:lnTo>
                <a:lnTo>
                  <a:pt x="2170" y="1108"/>
                </a:lnTo>
                <a:lnTo>
                  <a:pt x="2197" y="1085"/>
                </a:lnTo>
                <a:lnTo>
                  <a:pt x="2221" y="1057"/>
                </a:lnTo>
                <a:lnTo>
                  <a:pt x="2240" y="1026"/>
                </a:lnTo>
                <a:lnTo>
                  <a:pt x="2252" y="994"/>
                </a:lnTo>
                <a:lnTo>
                  <a:pt x="2260" y="960"/>
                </a:lnTo>
                <a:lnTo>
                  <a:pt x="2263" y="925"/>
                </a:lnTo>
                <a:lnTo>
                  <a:pt x="2260" y="891"/>
                </a:lnTo>
                <a:lnTo>
                  <a:pt x="2252" y="858"/>
                </a:lnTo>
                <a:lnTo>
                  <a:pt x="2240" y="824"/>
                </a:lnTo>
                <a:lnTo>
                  <a:pt x="2221" y="794"/>
                </a:lnTo>
                <a:lnTo>
                  <a:pt x="2197" y="766"/>
                </a:lnTo>
                <a:lnTo>
                  <a:pt x="2170" y="743"/>
                </a:lnTo>
                <a:lnTo>
                  <a:pt x="2140" y="724"/>
                </a:lnTo>
                <a:lnTo>
                  <a:pt x="2108" y="710"/>
                </a:lnTo>
                <a:lnTo>
                  <a:pt x="2073" y="702"/>
                </a:lnTo>
                <a:lnTo>
                  <a:pt x="2038" y="700"/>
                </a:lnTo>
                <a:close/>
                <a:moveTo>
                  <a:pt x="2940" y="399"/>
                </a:moveTo>
                <a:lnTo>
                  <a:pt x="2904" y="402"/>
                </a:lnTo>
                <a:lnTo>
                  <a:pt x="2869" y="411"/>
                </a:lnTo>
                <a:lnTo>
                  <a:pt x="2837" y="423"/>
                </a:lnTo>
                <a:lnTo>
                  <a:pt x="2807" y="442"/>
                </a:lnTo>
                <a:lnTo>
                  <a:pt x="2780" y="466"/>
                </a:lnTo>
                <a:lnTo>
                  <a:pt x="2757" y="492"/>
                </a:lnTo>
                <a:lnTo>
                  <a:pt x="2738" y="522"/>
                </a:lnTo>
                <a:lnTo>
                  <a:pt x="2725" y="555"/>
                </a:lnTo>
                <a:lnTo>
                  <a:pt x="2717" y="589"/>
                </a:lnTo>
                <a:lnTo>
                  <a:pt x="2714" y="625"/>
                </a:lnTo>
                <a:lnTo>
                  <a:pt x="2717" y="661"/>
                </a:lnTo>
                <a:lnTo>
                  <a:pt x="2725" y="695"/>
                </a:lnTo>
                <a:lnTo>
                  <a:pt x="2738" y="728"/>
                </a:lnTo>
                <a:lnTo>
                  <a:pt x="2757" y="758"/>
                </a:lnTo>
                <a:lnTo>
                  <a:pt x="2780" y="785"/>
                </a:lnTo>
                <a:lnTo>
                  <a:pt x="2807" y="808"/>
                </a:lnTo>
                <a:lnTo>
                  <a:pt x="2837" y="826"/>
                </a:lnTo>
                <a:lnTo>
                  <a:pt x="2869" y="839"/>
                </a:lnTo>
                <a:lnTo>
                  <a:pt x="2904" y="848"/>
                </a:lnTo>
                <a:lnTo>
                  <a:pt x="2940" y="851"/>
                </a:lnTo>
                <a:lnTo>
                  <a:pt x="2975" y="848"/>
                </a:lnTo>
                <a:lnTo>
                  <a:pt x="3010" y="839"/>
                </a:lnTo>
                <a:lnTo>
                  <a:pt x="3042" y="826"/>
                </a:lnTo>
                <a:lnTo>
                  <a:pt x="3072" y="808"/>
                </a:lnTo>
                <a:lnTo>
                  <a:pt x="3099" y="785"/>
                </a:lnTo>
                <a:lnTo>
                  <a:pt x="3122" y="758"/>
                </a:lnTo>
                <a:lnTo>
                  <a:pt x="3141" y="728"/>
                </a:lnTo>
                <a:lnTo>
                  <a:pt x="3154" y="695"/>
                </a:lnTo>
                <a:lnTo>
                  <a:pt x="3162" y="661"/>
                </a:lnTo>
                <a:lnTo>
                  <a:pt x="3165" y="625"/>
                </a:lnTo>
                <a:lnTo>
                  <a:pt x="3162" y="589"/>
                </a:lnTo>
                <a:lnTo>
                  <a:pt x="3154" y="555"/>
                </a:lnTo>
                <a:lnTo>
                  <a:pt x="3141" y="522"/>
                </a:lnTo>
                <a:lnTo>
                  <a:pt x="3122" y="492"/>
                </a:lnTo>
                <a:lnTo>
                  <a:pt x="3099" y="466"/>
                </a:lnTo>
                <a:lnTo>
                  <a:pt x="3072" y="442"/>
                </a:lnTo>
                <a:lnTo>
                  <a:pt x="3042" y="423"/>
                </a:lnTo>
                <a:lnTo>
                  <a:pt x="3010" y="411"/>
                </a:lnTo>
                <a:lnTo>
                  <a:pt x="2975" y="402"/>
                </a:lnTo>
                <a:lnTo>
                  <a:pt x="2940" y="399"/>
                </a:lnTo>
                <a:close/>
                <a:moveTo>
                  <a:pt x="2940" y="0"/>
                </a:moveTo>
                <a:lnTo>
                  <a:pt x="3002" y="4"/>
                </a:lnTo>
                <a:lnTo>
                  <a:pt x="3063" y="12"/>
                </a:lnTo>
                <a:lnTo>
                  <a:pt x="3121" y="27"/>
                </a:lnTo>
                <a:lnTo>
                  <a:pt x="3179" y="47"/>
                </a:lnTo>
                <a:lnTo>
                  <a:pt x="3234" y="74"/>
                </a:lnTo>
                <a:lnTo>
                  <a:pt x="3285" y="105"/>
                </a:lnTo>
                <a:lnTo>
                  <a:pt x="3335" y="142"/>
                </a:lnTo>
                <a:lnTo>
                  <a:pt x="3381" y="183"/>
                </a:lnTo>
                <a:lnTo>
                  <a:pt x="3421" y="228"/>
                </a:lnTo>
                <a:lnTo>
                  <a:pt x="3457" y="275"/>
                </a:lnTo>
                <a:lnTo>
                  <a:pt x="3488" y="324"/>
                </a:lnTo>
                <a:lnTo>
                  <a:pt x="3513" y="376"/>
                </a:lnTo>
                <a:lnTo>
                  <a:pt x="3532" y="430"/>
                </a:lnTo>
                <a:lnTo>
                  <a:pt x="3549" y="485"/>
                </a:lnTo>
                <a:lnTo>
                  <a:pt x="3558" y="540"/>
                </a:lnTo>
                <a:lnTo>
                  <a:pt x="3564" y="597"/>
                </a:lnTo>
                <a:lnTo>
                  <a:pt x="3564" y="653"/>
                </a:lnTo>
                <a:lnTo>
                  <a:pt x="3558" y="709"/>
                </a:lnTo>
                <a:lnTo>
                  <a:pt x="3549" y="766"/>
                </a:lnTo>
                <a:lnTo>
                  <a:pt x="3532" y="820"/>
                </a:lnTo>
                <a:lnTo>
                  <a:pt x="3513" y="874"/>
                </a:lnTo>
                <a:lnTo>
                  <a:pt x="3488" y="925"/>
                </a:lnTo>
                <a:lnTo>
                  <a:pt x="3457" y="975"/>
                </a:lnTo>
                <a:lnTo>
                  <a:pt x="3422" y="1022"/>
                </a:lnTo>
                <a:lnTo>
                  <a:pt x="3381" y="1067"/>
                </a:lnTo>
                <a:lnTo>
                  <a:pt x="3344" y="1101"/>
                </a:lnTo>
                <a:lnTo>
                  <a:pt x="3304" y="1132"/>
                </a:lnTo>
                <a:lnTo>
                  <a:pt x="3262" y="1159"/>
                </a:lnTo>
                <a:lnTo>
                  <a:pt x="3218" y="1183"/>
                </a:lnTo>
                <a:lnTo>
                  <a:pt x="3171" y="1203"/>
                </a:lnTo>
                <a:lnTo>
                  <a:pt x="3199" y="1257"/>
                </a:lnTo>
                <a:lnTo>
                  <a:pt x="3222" y="1313"/>
                </a:lnTo>
                <a:lnTo>
                  <a:pt x="3241" y="1369"/>
                </a:lnTo>
                <a:lnTo>
                  <a:pt x="3253" y="1426"/>
                </a:lnTo>
                <a:lnTo>
                  <a:pt x="3260" y="1485"/>
                </a:lnTo>
                <a:lnTo>
                  <a:pt x="3261" y="1544"/>
                </a:lnTo>
                <a:lnTo>
                  <a:pt x="3257" y="1602"/>
                </a:lnTo>
                <a:lnTo>
                  <a:pt x="3248" y="1660"/>
                </a:lnTo>
                <a:lnTo>
                  <a:pt x="3233" y="1716"/>
                </a:lnTo>
                <a:lnTo>
                  <a:pt x="3213" y="1771"/>
                </a:lnTo>
                <a:lnTo>
                  <a:pt x="3188" y="1825"/>
                </a:lnTo>
                <a:lnTo>
                  <a:pt x="3157" y="1876"/>
                </a:lnTo>
                <a:lnTo>
                  <a:pt x="3121" y="1924"/>
                </a:lnTo>
                <a:lnTo>
                  <a:pt x="3081" y="1969"/>
                </a:lnTo>
                <a:lnTo>
                  <a:pt x="3035" y="2010"/>
                </a:lnTo>
                <a:lnTo>
                  <a:pt x="2986" y="2047"/>
                </a:lnTo>
                <a:lnTo>
                  <a:pt x="2933" y="2079"/>
                </a:lnTo>
                <a:lnTo>
                  <a:pt x="2877" y="2104"/>
                </a:lnTo>
                <a:lnTo>
                  <a:pt x="2821" y="2125"/>
                </a:lnTo>
                <a:lnTo>
                  <a:pt x="2761" y="2140"/>
                </a:lnTo>
                <a:lnTo>
                  <a:pt x="2701" y="2149"/>
                </a:lnTo>
                <a:lnTo>
                  <a:pt x="2638" y="2151"/>
                </a:lnTo>
                <a:lnTo>
                  <a:pt x="2576" y="2149"/>
                </a:lnTo>
                <a:lnTo>
                  <a:pt x="2517" y="2140"/>
                </a:lnTo>
                <a:lnTo>
                  <a:pt x="2457" y="2125"/>
                </a:lnTo>
                <a:lnTo>
                  <a:pt x="2399" y="2104"/>
                </a:lnTo>
                <a:lnTo>
                  <a:pt x="2345" y="2079"/>
                </a:lnTo>
                <a:lnTo>
                  <a:pt x="2293" y="2047"/>
                </a:lnTo>
                <a:lnTo>
                  <a:pt x="2243" y="2011"/>
                </a:lnTo>
                <a:lnTo>
                  <a:pt x="2197" y="1969"/>
                </a:lnTo>
                <a:lnTo>
                  <a:pt x="2035" y="1814"/>
                </a:lnTo>
                <a:lnTo>
                  <a:pt x="2033" y="1814"/>
                </a:lnTo>
                <a:lnTo>
                  <a:pt x="1308" y="2539"/>
                </a:lnTo>
                <a:lnTo>
                  <a:pt x="1419" y="2650"/>
                </a:lnTo>
                <a:lnTo>
                  <a:pt x="1437" y="2671"/>
                </a:lnTo>
                <a:lnTo>
                  <a:pt x="1447" y="2694"/>
                </a:lnTo>
                <a:lnTo>
                  <a:pt x="1453" y="2719"/>
                </a:lnTo>
                <a:lnTo>
                  <a:pt x="1453" y="2744"/>
                </a:lnTo>
                <a:lnTo>
                  <a:pt x="1447" y="2768"/>
                </a:lnTo>
                <a:lnTo>
                  <a:pt x="1437" y="2791"/>
                </a:lnTo>
                <a:lnTo>
                  <a:pt x="1419" y="2812"/>
                </a:lnTo>
                <a:lnTo>
                  <a:pt x="1301" y="2932"/>
                </a:lnTo>
                <a:lnTo>
                  <a:pt x="1284" y="2947"/>
                </a:lnTo>
                <a:lnTo>
                  <a:pt x="1263" y="2957"/>
                </a:lnTo>
                <a:lnTo>
                  <a:pt x="1242" y="2963"/>
                </a:lnTo>
                <a:lnTo>
                  <a:pt x="1219" y="2965"/>
                </a:lnTo>
                <a:lnTo>
                  <a:pt x="1196" y="2963"/>
                </a:lnTo>
                <a:lnTo>
                  <a:pt x="1176" y="2957"/>
                </a:lnTo>
                <a:lnTo>
                  <a:pt x="1155" y="2947"/>
                </a:lnTo>
                <a:lnTo>
                  <a:pt x="1138" y="2932"/>
                </a:lnTo>
                <a:lnTo>
                  <a:pt x="1026" y="2820"/>
                </a:lnTo>
                <a:lnTo>
                  <a:pt x="916" y="2930"/>
                </a:lnTo>
                <a:lnTo>
                  <a:pt x="1035" y="3049"/>
                </a:lnTo>
                <a:lnTo>
                  <a:pt x="1052" y="3071"/>
                </a:lnTo>
                <a:lnTo>
                  <a:pt x="1063" y="3094"/>
                </a:lnTo>
                <a:lnTo>
                  <a:pt x="1068" y="3118"/>
                </a:lnTo>
                <a:lnTo>
                  <a:pt x="1068" y="3143"/>
                </a:lnTo>
                <a:lnTo>
                  <a:pt x="1063" y="3168"/>
                </a:lnTo>
                <a:lnTo>
                  <a:pt x="1052" y="3191"/>
                </a:lnTo>
                <a:lnTo>
                  <a:pt x="1035" y="3212"/>
                </a:lnTo>
                <a:lnTo>
                  <a:pt x="916" y="3332"/>
                </a:lnTo>
                <a:lnTo>
                  <a:pt x="899" y="3345"/>
                </a:lnTo>
                <a:lnTo>
                  <a:pt x="879" y="3357"/>
                </a:lnTo>
                <a:lnTo>
                  <a:pt x="857" y="3363"/>
                </a:lnTo>
                <a:lnTo>
                  <a:pt x="834" y="3365"/>
                </a:lnTo>
                <a:lnTo>
                  <a:pt x="811" y="3363"/>
                </a:lnTo>
                <a:lnTo>
                  <a:pt x="791" y="3357"/>
                </a:lnTo>
                <a:lnTo>
                  <a:pt x="771" y="3345"/>
                </a:lnTo>
                <a:lnTo>
                  <a:pt x="753" y="3332"/>
                </a:lnTo>
                <a:lnTo>
                  <a:pt x="634" y="3212"/>
                </a:lnTo>
                <a:lnTo>
                  <a:pt x="515" y="3332"/>
                </a:lnTo>
                <a:lnTo>
                  <a:pt x="634" y="3450"/>
                </a:lnTo>
                <a:lnTo>
                  <a:pt x="651" y="3471"/>
                </a:lnTo>
                <a:lnTo>
                  <a:pt x="662" y="3495"/>
                </a:lnTo>
                <a:lnTo>
                  <a:pt x="667" y="3519"/>
                </a:lnTo>
                <a:lnTo>
                  <a:pt x="667" y="3544"/>
                </a:lnTo>
                <a:lnTo>
                  <a:pt x="662" y="3569"/>
                </a:lnTo>
                <a:lnTo>
                  <a:pt x="651" y="3592"/>
                </a:lnTo>
                <a:lnTo>
                  <a:pt x="634" y="3613"/>
                </a:lnTo>
                <a:lnTo>
                  <a:pt x="515" y="3733"/>
                </a:lnTo>
                <a:lnTo>
                  <a:pt x="498" y="3746"/>
                </a:lnTo>
                <a:lnTo>
                  <a:pt x="478" y="3758"/>
                </a:lnTo>
                <a:lnTo>
                  <a:pt x="456" y="3764"/>
                </a:lnTo>
                <a:lnTo>
                  <a:pt x="433" y="3766"/>
                </a:lnTo>
                <a:lnTo>
                  <a:pt x="412" y="3764"/>
                </a:lnTo>
                <a:lnTo>
                  <a:pt x="390" y="3758"/>
                </a:lnTo>
                <a:lnTo>
                  <a:pt x="370" y="3746"/>
                </a:lnTo>
                <a:lnTo>
                  <a:pt x="352" y="3733"/>
                </a:lnTo>
                <a:lnTo>
                  <a:pt x="32" y="3413"/>
                </a:lnTo>
                <a:lnTo>
                  <a:pt x="16" y="3392"/>
                </a:lnTo>
                <a:lnTo>
                  <a:pt x="5" y="3368"/>
                </a:lnTo>
                <a:lnTo>
                  <a:pt x="0" y="3344"/>
                </a:lnTo>
                <a:lnTo>
                  <a:pt x="0" y="3319"/>
                </a:lnTo>
                <a:lnTo>
                  <a:pt x="5" y="3294"/>
                </a:lnTo>
                <a:lnTo>
                  <a:pt x="16" y="3271"/>
                </a:lnTo>
                <a:lnTo>
                  <a:pt x="32" y="3250"/>
                </a:lnTo>
                <a:lnTo>
                  <a:pt x="1751" y="1532"/>
                </a:lnTo>
                <a:lnTo>
                  <a:pt x="1751" y="1531"/>
                </a:lnTo>
                <a:lnTo>
                  <a:pt x="1751" y="1530"/>
                </a:lnTo>
                <a:lnTo>
                  <a:pt x="1595" y="1367"/>
                </a:lnTo>
                <a:lnTo>
                  <a:pt x="1555" y="1323"/>
                </a:lnTo>
                <a:lnTo>
                  <a:pt x="1519" y="1275"/>
                </a:lnTo>
                <a:lnTo>
                  <a:pt x="1489" y="1225"/>
                </a:lnTo>
                <a:lnTo>
                  <a:pt x="1464" y="1174"/>
                </a:lnTo>
                <a:lnTo>
                  <a:pt x="1443" y="1121"/>
                </a:lnTo>
                <a:lnTo>
                  <a:pt x="1428" y="1066"/>
                </a:lnTo>
                <a:lnTo>
                  <a:pt x="1418" y="1010"/>
                </a:lnTo>
                <a:lnTo>
                  <a:pt x="1414" y="954"/>
                </a:lnTo>
                <a:lnTo>
                  <a:pt x="1414" y="897"/>
                </a:lnTo>
                <a:lnTo>
                  <a:pt x="1419" y="841"/>
                </a:lnTo>
                <a:lnTo>
                  <a:pt x="1428" y="785"/>
                </a:lnTo>
                <a:lnTo>
                  <a:pt x="1445" y="731"/>
                </a:lnTo>
                <a:lnTo>
                  <a:pt x="1464" y="677"/>
                </a:lnTo>
                <a:lnTo>
                  <a:pt x="1489" y="625"/>
                </a:lnTo>
                <a:lnTo>
                  <a:pt x="1520" y="576"/>
                </a:lnTo>
                <a:lnTo>
                  <a:pt x="1555" y="529"/>
                </a:lnTo>
                <a:lnTo>
                  <a:pt x="1595" y="484"/>
                </a:lnTo>
                <a:lnTo>
                  <a:pt x="1641" y="443"/>
                </a:lnTo>
                <a:lnTo>
                  <a:pt x="1690" y="406"/>
                </a:lnTo>
                <a:lnTo>
                  <a:pt x="1742" y="375"/>
                </a:lnTo>
                <a:lnTo>
                  <a:pt x="1796" y="350"/>
                </a:lnTo>
                <a:lnTo>
                  <a:pt x="1854" y="329"/>
                </a:lnTo>
                <a:lnTo>
                  <a:pt x="1912" y="314"/>
                </a:lnTo>
                <a:lnTo>
                  <a:pt x="1972" y="306"/>
                </a:lnTo>
                <a:lnTo>
                  <a:pt x="2034" y="303"/>
                </a:lnTo>
                <a:lnTo>
                  <a:pt x="2092" y="305"/>
                </a:lnTo>
                <a:lnTo>
                  <a:pt x="2148" y="313"/>
                </a:lnTo>
                <a:lnTo>
                  <a:pt x="2203" y="325"/>
                </a:lnTo>
                <a:lnTo>
                  <a:pt x="2258" y="344"/>
                </a:lnTo>
                <a:lnTo>
                  <a:pt x="2310" y="367"/>
                </a:lnTo>
                <a:lnTo>
                  <a:pt x="2360" y="394"/>
                </a:lnTo>
                <a:lnTo>
                  <a:pt x="2381" y="347"/>
                </a:lnTo>
                <a:lnTo>
                  <a:pt x="2405" y="303"/>
                </a:lnTo>
                <a:lnTo>
                  <a:pt x="2433" y="260"/>
                </a:lnTo>
                <a:lnTo>
                  <a:pt x="2464" y="221"/>
                </a:lnTo>
                <a:lnTo>
                  <a:pt x="2498" y="183"/>
                </a:lnTo>
                <a:lnTo>
                  <a:pt x="2544" y="142"/>
                </a:lnTo>
                <a:lnTo>
                  <a:pt x="2594" y="105"/>
                </a:lnTo>
                <a:lnTo>
                  <a:pt x="2645" y="74"/>
                </a:lnTo>
                <a:lnTo>
                  <a:pt x="2701" y="47"/>
                </a:lnTo>
                <a:lnTo>
                  <a:pt x="2758" y="27"/>
                </a:lnTo>
                <a:lnTo>
                  <a:pt x="2817" y="12"/>
                </a:lnTo>
                <a:lnTo>
                  <a:pt x="2877" y="4"/>
                </a:lnTo>
                <a:lnTo>
                  <a:pt x="2940" y="0"/>
                </a:lnTo>
                <a:close/>
              </a:path>
            </a:pathLst>
          </a:custGeom>
          <a:solidFill>
            <a:schemeClr val="accent1"/>
          </a:solidFill>
          <a:ln w="0">
            <a:noFill/>
            <a:prstDash val="solid"/>
            <a:round/>
            <a:headEnd/>
            <a:tailEnd/>
          </a:ln>
          <a:effectLst>
            <a:outerShdw blurRad="50800" dist="38100" dir="5400000" algn="t" rotWithShape="0">
              <a:prstClr val="black">
                <a:alpha val="40000"/>
              </a:prstClr>
            </a:outerShdw>
            <a:reflection blurRad="6350" stA="52000" endA="300" endPos="35000" dir="5400000" sy="-100000" algn="bl" rotWithShape="0"/>
          </a:effectLst>
          <a:scene3d>
            <a:camera prst="isometricOffAxis1Left">
              <a:rot lat="0" lon="19800000" rev="11312"/>
            </a:camera>
            <a:lightRig rig="soft" dir="t">
              <a:rot lat="0" lon="0" rev="18000000"/>
            </a:lightRig>
          </a:scene3d>
          <a:sp3d extrusionH="406400">
            <a:bevelT w="12700" h="12700" prst="cross"/>
            <a:extrusionClr>
              <a:schemeClr val="bg1"/>
            </a:extrusionClr>
            <a:contourClr>
              <a:schemeClr val="bg1"/>
            </a:contourClr>
          </a:sp3d>
        </p:spPr>
        <p:txBody>
          <a:bodyPr vert="horz" wrap="square" lIns="45939" tIns="22966" rIns="45939" bIns="22966" numCol="1" anchor="t" anchorCtr="0" compatLnSpc="1">
            <a:prstTxWarp prst="textNoShape">
              <a:avLst/>
            </a:prstTxWarp>
          </a:bodyPr>
          <a:lstStyle/>
          <a:p>
            <a:pPr algn="ctr"/>
            <a:endParaRPr lang="es-SV" sz="5943" b="1">
              <a:solidFill>
                <a:schemeClr val="bg1"/>
              </a:solidFill>
              <a:latin typeface="Trebuchet MS" panose="020B0603020202020204" pitchFamily="34" charset="0"/>
            </a:endParaRPr>
          </a:p>
        </p:txBody>
      </p:sp>
      <p:sp>
        <p:nvSpPr>
          <p:cNvPr id="7" name="Freeform 11"/>
          <p:cNvSpPr>
            <a:spLocks noChangeAspect="1" noEditPoints="1"/>
          </p:cNvSpPr>
          <p:nvPr/>
        </p:nvSpPr>
        <p:spPr bwMode="auto">
          <a:xfrm flipH="1">
            <a:off x="11993518" y="8501656"/>
            <a:ext cx="2718405" cy="2535142"/>
          </a:xfrm>
          <a:custGeom>
            <a:avLst/>
            <a:gdLst>
              <a:gd name="T0" fmla="*/ 2506 w 3564"/>
              <a:gd name="T1" fmla="*/ 1344 h 3766"/>
              <a:gd name="T2" fmla="*/ 2416 w 3564"/>
              <a:gd name="T3" fmla="*/ 1492 h 3766"/>
              <a:gd name="T4" fmla="*/ 2456 w 3564"/>
              <a:gd name="T5" fmla="*/ 1660 h 3766"/>
              <a:gd name="T6" fmla="*/ 2603 w 3564"/>
              <a:gd name="T7" fmla="*/ 1750 h 3766"/>
              <a:gd name="T8" fmla="*/ 2772 w 3564"/>
              <a:gd name="T9" fmla="*/ 1710 h 3766"/>
              <a:gd name="T10" fmla="*/ 2861 w 3564"/>
              <a:gd name="T11" fmla="*/ 1563 h 3766"/>
              <a:gd name="T12" fmla="*/ 2821 w 3564"/>
              <a:gd name="T13" fmla="*/ 1394 h 3766"/>
              <a:gd name="T14" fmla="*/ 2674 w 3564"/>
              <a:gd name="T15" fmla="*/ 1305 h 3766"/>
              <a:gd name="T16" fmla="*/ 1935 w 3564"/>
              <a:gd name="T17" fmla="*/ 724 h 3766"/>
              <a:gd name="T18" fmla="*/ 1823 w 3564"/>
              <a:gd name="T19" fmla="*/ 858 h 3766"/>
              <a:gd name="T20" fmla="*/ 1835 w 3564"/>
              <a:gd name="T21" fmla="*/ 1026 h 3766"/>
              <a:gd name="T22" fmla="*/ 1967 w 3564"/>
              <a:gd name="T23" fmla="*/ 1140 h 3766"/>
              <a:gd name="T24" fmla="*/ 2140 w 3564"/>
              <a:gd name="T25" fmla="*/ 1126 h 3766"/>
              <a:gd name="T26" fmla="*/ 2252 w 3564"/>
              <a:gd name="T27" fmla="*/ 994 h 3766"/>
              <a:gd name="T28" fmla="*/ 2240 w 3564"/>
              <a:gd name="T29" fmla="*/ 824 h 3766"/>
              <a:gd name="T30" fmla="*/ 2108 w 3564"/>
              <a:gd name="T31" fmla="*/ 710 h 3766"/>
              <a:gd name="T32" fmla="*/ 2869 w 3564"/>
              <a:gd name="T33" fmla="*/ 411 h 3766"/>
              <a:gd name="T34" fmla="*/ 2738 w 3564"/>
              <a:gd name="T35" fmla="*/ 522 h 3766"/>
              <a:gd name="T36" fmla="*/ 2725 w 3564"/>
              <a:gd name="T37" fmla="*/ 695 h 3766"/>
              <a:gd name="T38" fmla="*/ 2837 w 3564"/>
              <a:gd name="T39" fmla="*/ 826 h 3766"/>
              <a:gd name="T40" fmla="*/ 3010 w 3564"/>
              <a:gd name="T41" fmla="*/ 839 h 3766"/>
              <a:gd name="T42" fmla="*/ 3141 w 3564"/>
              <a:gd name="T43" fmla="*/ 728 h 3766"/>
              <a:gd name="T44" fmla="*/ 3154 w 3564"/>
              <a:gd name="T45" fmla="*/ 555 h 3766"/>
              <a:gd name="T46" fmla="*/ 3042 w 3564"/>
              <a:gd name="T47" fmla="*/ 423 h 3766"/>
              <a:gd name="T48" fmla="*/ 3002 w 3564"/>
              <a:gd name="T49" fmla="*/ 4 h 3766"/>
              <a:gd name="T50" fmla="*/ 3285 w 3564"/>
              <a:gd name="T51" fmla="*/ 105 h 3766"/>
              <a:gd name="T52" fmla="*/ 3488 w 3564"/>
              <a:gd name="T53" fmla="*/ 324 h 3766"/>
              <a:gd name="T54" fmla="*/ 3564 w 3564"/>
              <a:gd name="T55" fmla="*/ 597 h 3766"/>
              <a:gd name="T56" fmla="*/ 3513 w 3564"/>
              <a:gd name="T57" fmla="*/ 874 h 3766"/>
              <a:gd name="T58" fmla="*/ 3344 w 3564"/>
              <a:gd name="T59" fmla="*/ 1101 h 3766"/>
              <a:gd name="T60" fmla="*/ 3199 w 3564"/>
              <a:gd name="T61" fmla="*/ 1257 h 3766"/>
              <a:gd name="T62" fmla="*/ 3261 w 3564"/>
              <a:gd name="T63" fmla="*/ 1544 h 3766"/>
              <a:gd name="T64" fmla="*/ 3188 w 3564"/>
              <a:gd name="T65" fmla="*/ 1825 h 3766"/>
              <a:gd name="T66" fmla="*/ 2986 w 3564"/>
              <a:gd name="T67" fmla="*/ 2047 h 3766"/>
              <a:gd name="T68" fmla="*/ 2701 w 3564"/>
              <a:gd name="T69" fmla="*/ 2149 h 3766"/>
              <a:gd name="T70" fmla="*/ 2399 w 3564"/>
              <a:gd name="T71" fmla="*/ 2104 h 3766"/>
              <a:gd name="T72" fmla="*/ 2035 w 3564"/>
              <a:gd name="T73" fmla="*/ 1814 h 3766"/>
              <a:gd name="T74" fmla="*/ 1447 w 3564"/>
              <a:gd name="T75" fmla="*/ 2694 h 3766"/>
              <a:gd name="T76" fmla="*/ 1419 w 3564"/>
              <a:gd name="T77" fmla="*/ 2812 h 3766"/>
              <a:gd name="T78" fmla="*/ 1219 w 3564"/>
              <a:gd name="T79" fmla="*/ 2965 h 3766"/>
              <a:gd name="T80" fmla="*/ 1026 w 3564"/>
              <a:gd name="T81" fmla="*/ 2820 h 3766"/>
              <a:gd name="T82" fmla="*/ 1068 w 3564"/>
              <a:gd name="T83" fmla="*/ 3118 h 3766"/>
              <a:gd name="T84" fmla="*/ 916 w 3564"/>
              <a:gd name="T85" fmla="*/ 3332 h 3766"/>
              <a:gd name="T86" fmla="*/ 811 w 3564"/>
              <a:gd name="T87" fmla="*/ 3363 h 3766"/>
              <a:gd name="T88" fmla="*/ 515 w 3564"/>
              <a:gd name="T89" fmla="*/ 3332 h 3766"/>
              <a:gd name="T90" fmla="*/ 667 w 3564"/>
              <a:gd name="T91" fmla="*/ 3544 h 3766"/>
              <a:gd name="T92" fmla="*/ 498 w 3564"/>
              <a:gd name="T93" fmla="*/ 3746 h 3766"/>
              <a:gd name="T94" fmla="*/ 390 w 3564"/>
              <a:gd name="T95" fmla="*/ 3758 h 3766"/>
              <a:gd name="T96" fmla="*/ 5 w 3564"/>
              <a:gd name="T97" fmla="*/ 3368 h 3766"/>
              <a:gd name="T98" fmla="*/ 32 w 3564"/>
              <a:gd name="T99" fmla="*/ 3250 h 3766"/>
              <a:gd name="T100" fmla="*/ 1555 w 3564"/>
              <a:gd name="T101" fmla="*/ 1323 h 3766"/>
              <a:gd name="T102" fmla="*/ 1428 w 3564"/>
              <a:gd name="T103" fmla="*/ 1066 h 3766"/>
              <a:gd name="T104" fmla="*/ 1428 w 3564"/>
              <a:gd name="T105" fmla="*/ 785 h 3766"/>
              <a:gd name="T106" fmla="*/ 1555 w 3564"/>
              <a:gd name="T107" fmla="*/ 529 h 3766"/>
              <a:gd name="T108" fmla="*/ 1796 w 3564"/>
              <a:gd name="T109" fmla="*/ 350 h 3766"/>
              <a:gd name="T110" fmla="*/ 2092 w 3564"/>
              <a:gd name="T111" fmla="*/ 305 h 3766"/>
              <a:gd name="T112" fmla="*/ 2360 w 3564"/>
              <a:gd name="T113" fmla="*/ 394 h 3766"/>
              <a:gd name="T114" fmla="*/ 2498 w 3564"/>
              <a:gd name="T115" fmla="*/ 183 h 3766"/>
              <a:gd name="T116" fmla="*/ 2758 w 3564"/>
              <a:gd name="T117" fmla="*/ 27 h 3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64" h="3766">
                <a:moveTo>
                  <a:pt x="2638" y="1301"/>
                </a:moveTo>
                <a:lnTo>
                  <a:pt x="2603" y="1305"/>
                </a:lnTo>
                <a:lnTo>
                  <a:pt x="2568" y="1313"/>
                </a:lnTo>
                <a:lnTo>
                  <a:pt x="2536" y="1325"/>
                </a:lnTo>
                <a:lnTo>
                  <a:pt x="2506" y="1344"/>
                </a:lnTo>
                <a:lnTo>
                  <a:pt x="2479" y="1368"/>
                </a:lnTo>
                <a:lnTo>
                  <a:pt x="2456" y="1394"/>
                </a:lnTo>
                <a:lnTo>
                  <a:pt x="2437" y="1424"/>
                </a:lnTo>
                <a:lnTo>
                  <a:pt x="2424" y="1457"/>
                </a:lnTo>
                <a:lnTo>
                  <a:pt x="2416" y="1492"/>
                </a:lnTo>
                <a:lnTo>
                  <a:pt x="2413" y="1527"/>
                </a:lnTo>
                <a:lnTo>
                  <a:pt x="2416" y="1563"/>
                </a:lnTo>
                <a:lnTo>
                  <a:pt x="2424" y="1598"/>
                </a:lnTo>
                <a:lnTo>
                  <a:pt x="2437" y="1630"/>
                </a:lnTo>
                <a:lnTo>
                  <a:pt x="2456" y="1660"/>
                </a:lnTo>
                <a:lnTo>
                  <a:pt x="2479" y="1687"/>
                </a:lnTo>
                <a:lnTo>
                  <a:pt x="2506" y="1710"/>
                </a:lnTo>
                <a:lnTo>
                  <a:pt x="2536" y="1729"/>
                </a:lnTo>
                <a:lnTo>
                  <a:pt x="2568" y="1742"/>
                </a:lnTo>
                <a:lnTo>
                  <a:pt x="2603" y="1750"/>
                </a:lnTo>
                <a:lnTo>
                  <a:pt x="2638" y="1753"/>
                </a:lnTo>
                <a:lnTo>
                  <a:pt x="2674" y="1750"/>
                </a:lnTo>
                <a:lnTo>
                  <a:pt x="2709" y="1742"/>
                </a:lnTo>
                <a:lnTo>
                  <a:pt x="2742" y="1729"/>
                </a:lnTo>
                <a:lnTo>
                  <a:pt x="2772" y="1710"/>
                </a:lnTo>
                <a:lnTo>
                  <a:pt x="2798" y="1687"/>
                </a:lnTo>
                <a:lnTo>
                  <a:pt x="2821" y="1660"/>
                </a:lnTo>
                <a:lnTo>
                  <a:pt x="2840" y="1630"/>
                </a:lnTo>
                <a:lnTo>
                  <a:pt x="2853" y="1598"/>
                </a:lnTo>
                <a:lnTo>
                  <a:pt x="2861" y="1563"/>
                </a:lnTo>
                <a:lnTo>
                  <a:pt x="2865" y="1527"/>
                </a:lnTo>
                <a:lnTo>
                  <a:pt x="2861" y="1492"/>
                </a:lnTo>
                <a:lnTo>
                  <a:pt x="2853" y="1457"/>
                </a:lnTo>
                <a:lnTo>
                  <a:pt x="2840" y="1424"/>
                </a:lnTo>
                <a:lnTo>
                  <a:pt x="2821" y="1394"/>
                </a:lnTo>
                <a:lnTo>
                  <a:pt x="2798" y="1368"/>
                </a:lnTo>
                <a:lnTo>
                  <a:pt x="2772" y="1344"/>
                </a:lnTo>
                <a:lnTo>
                  <a:pt x="2742" y="1325"/>
                </a:lnTo>
                <a:lnTo>
                  <a:pt x="2709" y="1313"/>
                </a:lnTo>
                <a:lnTo>
                  <a:pt x="2674" y="1305"/>
                </a:lnTo>
                <a:lnTo>
                  <a:pt x="2638" y="1301"/>
                </a:lnTo>
                <a:close/>
                <a:moveTo>
                  <a:pt x="2038" y="700"/>
                </a:moveTo>
                <a:lnTo>
                  <a:pt x="2002" y="702"/>
                </a:lnTo>
                <a:lnTo>
                  <a:pt x="1967" y="710"/>
                </a:lnTo>
                <a:lnTo>
                  <a:pt x="1935" y="724"/>
                </a:lnTo>
                <a:lnTo>
                  <a:pt x="1904" y="743"/>
                </a:lnTo>
                <a:lnTo>
                  <a:pt x="1878" y="766"/>
                </a:lnTo>
                <a:lnTo>
                  <a:pt x="1854" y="794"/>
                </a:lnTo>
                <a:lnTo>
                  <a:pt x="1835" y="824"/>
                </a:lnTo>
                <a:lnTo>
                  <a:pt x="1823" y="858"/>
                </a:lnTo>
                <a:lnTo>
                  <a:pt x="1815" y="891"/>
                </a:lnTo>
                <a:lnTo>
                  <a:pt x="1811" y="925"/>
                </a:lnTo>
                <a:lnTo>
                  <a:pt x="1815" y="960"/>
                </a:lnTo>
                <a:lnTo>
                  <a:pt x="1823" y="994"/>
                </a:lnTo>
                <a:lnTo>
                  <a:pt x="1835" y="1026"/>
                </a:lnTo>
                <a:lnTo>
                  <a:pt x="1854" y="1057"/>
                </a:lnTo>
                <a:lnTo>
                  <a:pt x="1878" y="1085"/>
                </a:lnTo>
                <a:lnTo>
                  <a:pt x="1904" y="1108"/>
                </a:lnTo>
                <a:lnTo>
                  <a:pt x="1935" y="1126"/>
                </a:lnTo>
                <a:lnTo>
                  <a:pt x="1967" y="1140"/>
                </a:lnTo>
                <a:lnTo>
                  <a:pt x="2002" y="1148"/>
                </a:lnTo>
                <a:lnTo>
                  <a:pt x="2038" y="1152"/>
                </a:lnTo>
                <a:lnTo>
                  <a:pt x="2073" y="1148"/>
                </a:lnTo>
                <a:lnTo>
                  <a:pt x="2108" y="1140"/>
                </a:lnTo>
                <a:lnTo>
                  <a:pt x="2140" y="1126"/>
                </a:lnTo>
                <a:lnTo>
                  <a:pt x="2170" y="1108"/>
                </a:lnTo>
                <a:lnTo>
                  <a:pt x="2197" y="1085"/>
                </a:lnTo>
                <a:lnTo>
                  <a:pt x="2221" y="1057"/>
                </a:lnTo>
                <a:lnTo>
                  <a:pt x="2240" y="1026"/>
                </a:lnTo>
                <a:lnTo>
                  <a:pt x="2252" y="994"/>
                </a:lnTo>
                <a:lnTo>
                  <a:pt x="2260" y="960"/>
                </a:lnTo>
                <a:lnTo>
                  <a:pt x="2263" y="925"/>
                </a:lnTo>
                <a:lnTo>
                  <a:pt x="2260" y="891"/>
                </a:lnTo>
                <a:lnTo>
                  <a:pt x="2252" y="858"/>
                </a:lnTo>
                <a:lnTo>
                  <a:pt x="2240" y="824"/>
                </a:lnTo>
                <a:lnTo>
                  <a:pt x="2221" y="794"/>
                </a:lnTo>
                <a:lnTo>
                  <a:pt x="2197" y="766"/>
                </a:lnTo>
                <a:lnTo>
                  <a:pt x="2170" y="743"/>
                </a:lnTo>
                <a:lnTo>
                  <a:pt x="2140" y="724"/>
                </a:lnTo>
                <a:lnTo>
                  <a:pt x="2108" y="710"/>
                </a:lnTo>
                <a:lnTo>
                  <a:pt x="2073" y="702"/>
                </a:lnTo>
                <a:lnTo>
                  <a:pt x="2038" y="700"/>
                </a:lnTo>
                <a:close/>
                <a:moveTo>
                  <a:pt x="2940" y="399"/>
                </a:moveTo>
                <a:lnTo>
                  <a:pt x="2904" y="402"/>
                </a:lnTo>
                <a:lnTo>
                  <a:pt x="2869" y="411"/>
                </a:lnTo>
                <a:lnTo>
                  <a:pt x="2837" y="423"/>
                </a:lnTo>
                <a:lnTo>
                  <a:pt x="2807" y="442"/>
                </a:lnTo>
                <a:lnTo>
                  <a:pt x="2780" y="466"/>
                </a:lnTo>
                <a:lnTo>
                  <a:pt x="2757" y="492"/>
                </a:lnTo>
                <a:lnTo>
                  <a:pt x="2738" y="522"/>
                </a:lnTo>
                <a:lnTo>
                  <a:pt x="2725" y="555"/>
                </a:lnTo>
                <a:lnTo>
                  <a:pt x="2717" y="589"/>
                </a:lnTo>
                <a:lnTo>
                  <a:pt x="2714" y="625"/>
                </a:lnTo>
                <a:lnTo>
                  <a:pt x="2717" y="661"/>
                </a:lnTo>
                <a:lnTo>
                  <a:pt x="2725" y="695"/>
                </a:lnTo>
                <a:lnTo>
                  <a:pt x="2738" y="728"/>
                </a:lnTo>
                <a:lnTo>
                  <a:pt x="2757" y="758"/>
                </a:lnTo>
                <a:lnTo>
                  <a:pt x="2780" y="785"/>
                </a:lnTo>
                <a:lnTo>
                  <a:pt x="2807" y="808"/>
                </a:lnTo>
                <a:lnTo>
                  <a:pt x="2837" y="826"/>
                </a:lnTo>
                <a:lnTo>
                  <a:pt x="2869" y="839"/>
                </a:lnTo>
                <a:lnTo>
                  <a:pt x="2904" y="848"/>
                </a:lnTo>
                <a:lnTo>
                  <a:pt x="2940" y="851"/>
                </a:lnTo>
                <a:lnTo>
                  <a:pt x="2975" y="848"/>
                </a:lnTo>
                <a:lnTo>
                  <a:pt x="3010" y="839"/>
                </a:lnTo>
                <a:lnTo>
                  <a:pt x="3042" y="826"/>
                </a:lnTo>
                <a:lnTo>
                  <a:pt x="3072" y="808"/>
                </a:lnTo>
                <a:lnTo>
                  <a:pt x="3099" y="785"/>
                </a:lnTo>
                <a:lnTo>
                  <a:pt x="3122" y="758"/>
                </a:lnTo>
                <a:lnTo>
                  <a:pt x="3141" y="728"/>
                </a:lnTo>
                <a:lnTo>
                  <a:pt x="3154" y="695"/>
                </a:lnTo>
                <a:lnTo>
                  <a:pt x="3162" y="661"/>
                </a:lnTo>
                <a:lnTo>
                  <a:pt x="3165" y="625"/>
                </a:lnTo>
                <a:lnTo>
                  <a:pt x="3162" y="589"/>
                </a:lnTo>
                <a:lnTo>
                  <a:pt x="3154" y="555"/>
                </a:lnTo>
                <a:lnTo>
                  <a:pt x="3141" y="522"/>
                </a:lnTo>
                <a:lnTo>
                  <a:pt x="3122" y="492"/>
                </a:lnTo>
                <a:lnTo>
                  <a:pt x="3099" y="466"/>
                </a:lnTo>
                <a:lnTo>
                  <a:pt x="3072" y="442"/>
                </a:lnTo>
                <a:lnTo>
                  <a:pt x="3042" y="423"/>
                </a:lnTo>
                <a:lnTo>
                  <a:pt x="3010" y="411"/>
                </a:lnTo>
                <a:lnTo>
                  <a:pt x="2975" y="402"/>
                </a:lnTo>
                <a:lnTo>
                  <a:pt x="2940" y="399"/>
                </a:lnTo>
                <a:close/>
                <a:moveTo>
                  <a:pt x="2940" y="0"/>
                </a:moveTo>
                <a:lnTo>
                  <a:pt x="3002" y="4"/>
                </a:lnTo>
                <a:lnTo>
                  <a:pt x="3063" y="12"/>
                </a:lnTo>
                <a:lnTo>
                  <a:pt x="3121" y="27"/>
                </a:lnTo>
                <a:lnTo>
                  <a:pt x="3179" y="47"/>
                </a:lnTo>
                <a:lnTo>
                  <a:pt x="3234" y="74"/>
                </a:lnTo>
                <a:lnTo>
                  <a:pt x="3285" y="105"/>
                </a:lnTo>
                <a:lnTo>
                  <a:pt x="3335" y="142"/>
                </a:lnTo>
                <a:lnTo>
                  <a:pt x="3381" y="183"/>
                </a:lnTo>
                <a:lnTo>
                  <a:pt x="3421" y="228"/>
                </a:lnTo>
                <a:lnTo>
                  <a:pt x="3457" y="275"/>
                </a:lnTo>
                <a:lnTo>
                  <a:pt x="3488" y="324"/>
                </a:lnTo>
                <a:lnTo>
                  <a:pt x="3513" y="376"/>
                </a:lnTo>
                <a:lnTo>
                  <a:pt x="3532" y="430"/>
                </a:lnTo>
                <a:lnTo>
                  <a:pt x="3549" y="485"/>
                </a:lnTo>
                <a:lnTo>
                  <a:pt x="3558" y="540"/>
                </a:lnTo>
                <a:lnTo>
                  <a:pt x="3564" y="597"/>
                </a:lnTo>
                <a:lnTo>
                  <a:pt x="3564" y="653"/>
                </a:lnTo>
                <a:lnTo>
                  <a:pt x="3558" y="709"/>
                </a:lnTo>
                <a:lnTo>
                  <a:pt x="3549" y="766"/>
                </a:lnTo>
                <a:lnTo>
                  <a:pt x="3532" y="820"/>
                </a:lnTo>
                <a:lnTo>
                  <a:pt x="3513" y="874"/>
                </a:lnTo>
                <a:lnTo>
                  <a:pt x="3488" y="925"/>
                </a:lnTo>
                <a:lnTo>
                  <a:pt x="3457" y="975"/>
                </a:lnTo>
                <a:lnTo>
                  <a:pt x="3422" y="1022"/>
                </a:lnTo>
                <a:lnTo>
                  <a:pt x="3381" y="1067"/>
                </a:lnTo>
                <a:lnTo>
                  <a:pt x="3344" y="1101"/>
                </a:lnTo>
                <a:lnTo>
                  <a:pt x="3304" y="1132"/>
                </a:lnTo>
                <a:lnTo>
                  <a:pt x="3262" y="1159"/>
                </a:lnTo>
                <a:lnTo>
                  <a:pt x="3218" y="1183"/>
                </a:lnTo>
                <a:lnTo>
                  <a:pt x="3171" y="1203"/>
                </a:lnTo>
                <a:lnTo>
                  <a:pt x="3199" y="1257"/>
                </a:lnTo>
                <a:lnTo>
                  <a:pt x="3222" y="1313"/>
                </a:lnTo>
                <a:lnTo>
                  <a:pt x="3241" y="1369"/>
                </a:lnTo>
                <a:lnTo>
                  <a:pt x="3253" y="1426"/>
                </a:lnTo>
                <a:lnTo>
                  <a:pt x="3260" y="1485"/>
                </a:lnTo>
                <a:lnTo>
                  <a:pt x="3261" y="1544"/>
                </a:lnTo>
                <a:lnTo>
                  <a:pt x="3257" y="1602"/>
                </a:lnTo>
                <a:lnTo>
                  <a:pt x="3248" y="1660"/>
                </a:lnTo>
                <a:lnTo>
                  <a:pt x="3233" y="1716"/>
                </a:lnTo>
                <a:lnTo>
                  <a:pt x="3213" y="1771"/>
                </a:lnTo>
                <a:lnTo>
                  <a:pt x="3188" y="1825"/>
                </a:lnTo>
                <a:lnTo>
                  <a:pt x="3157" y="1876"/>
                </a:lnTo>
                <a:lnTo>
                  <a:pt x="3121" y="1924"/>
                </a:lnTo>
                <a:lnTo>
                  <a:pt x="3081" y="1969"/>
                </a:lnTo>
                <a:lnTo>
                  <a:pt x="3035" y="2010"/>
                </a:lnTo>
                <a:lnTo>
                  <a:pt x="2986" y="2047"/>
                </a:lnTo>
                <a:lnTo>
                  <a:pt x="2933" y="2079"/>
                </a:lnTo>
                <a:lnTo>
                  <a:pt x="2877" y="2104"/>
                </a:lnTo>
                <a:lnTo>
                  <a:pt x="2821" y="2125"/>
                </a:lnTo>
                <a:lnTo>
                  <a:pt x="2761" y="2140"/>
                </a:lnTo>
                <a:lnTo>
                  <a:pt x="2701" y="2149"/>
                </a:lnTo>
                <a:lnTo>
                  <a:pt x="2638" y="2151"/>
                </a:lnTo>
                <a:lnTo>
                  <a:pt x="2576" y="2149"/>
                </a:lnTo>
                <a:lnTo>
                  <a:pt x="2517" y="2140"/>
                </a:lnTo>
                <a:lnTo>
                  <a:pt x="2457" y="2125"/>
                </a:lnTo>
                <a:lnTo>
                  <a:pt x="2399" y="2104"/>
                </a:lnTo>
                <a:lnTo>
                  <a:pt x="2345" y="2079"/>
                </a:lnTo>
                <a:lnTo>
                  <a:pt x="2293" y="2047"/>
                </a:lnTo>
                <a:lnTo>
                  <a:pt x="2243" y="2011"/>
                </a:lnTo>
                <a:lnTo>
                  <a:pt x="2197" y="1969"/>
                </a:lnTo>
                <a:lnTo>
                  <a:pt x="2035" y="1814"/>
                </a:lnTo>
                <a:lnTo>
                  <a:pt x="2033" y="1814"/>
                </a:lnTo>
                <a:lnTo>
                  <a:pt x="1308" y="2539"/>
                </a:lnTo>
                <a:lnTo>
                  <a:pt x="1419" y="2650"/>
                </a:lnTo>
                <a:lnTo>
                  <a:pt x="1437" y="2671"/>
                </a:lnTo>
                <a:lnTo>
                  <a:pt x="1447" y="2694"/>
                </a:lnTo>
                <a:lnTo>
                  <a:pt x="1453" y="2719"/>
                </a:lnTo>
                <a:lnTo>
                  <a:pt x="1453" y="2744"/>
                </a:lnTo>
                <a:lnTo>
                  <a:pt x="1447" y="2768"/>
                </a:lnTo>
                <a:lnTo>
                  <a:pt x="1437" y="2791"/>
                </a:lnTo>
                <a:lnTo>
                  <a:pt x="1419" y="2812"/>
                </a:lnTo>
                <a:lnTo>
                  <a:pt x="1301" y="2932"/>
                </a:lnTo>
                <a:lnTo>
                  <a:pt x="1284" y="2947"/>
                </a:lnTo>
                <a:lnTo>
                  <a:pt x="1263" y="2957"/>
                </a:lnTo>
                <a:lnTo>
                  <a:pt x="1242" y="2963"/>
                </a:lnTo>
                <a:lnTo>
                  <a:pt x="1219" y="2965"/>
                </a:lnTo>
                <a:lnTo>
                  <a:pt x="1196" y="2963"/>
                </a:lnTo>
                <a:lnTo>
                  <a:pt x="1176" y="2957"/>
                </a:lnTo>
                <a:lnTo>
                  <a:pt x="1155" y="2947"/>
                </a:lnTo>
                <a:lnTo>
                  <a:pt x="1138" y="2932"/>
                </a:lnTo>
                <a:lnTo>
                  <a:pt x="1026" y="2820"/>
                </a:lnTo>
                <a:lnTo>
                  <a:pt x="916" y="2930"/>
                </a:lnTo>
                <a:lnTo>
                  <a:pt x="1035" y="3049"/>
                </a:lnTo>
                <a:lnTo>
                  <a:pt x="1052" y="3071"/>
                </a:lnTo>
                <a:lnTo>
                  <a:pt x="1063" y="3094"/>
                </a:lnTo>
                <a:lnTo>
                  <a:pt x="1068" y="3118"/>
                </a:lnTo>
                <a:lnTo>
                  <a:pt x="1068" y="3143"/>
                </a:lnTo>
                <a:lnTo>
                  <a:pt x="1063" y="3168"/>
                </a:lnTo>
                <a:lnTo>
                  <a:pt x="1052" y="3191"/>
                </a:lnTo>
                <a:lnTo>
                  <a:pt x="1035" y="3212"/>
                </a:lnTo>
                <a:lnTo>
                  <a:pt x="916" y="3332"/>
                </a:lnTo>
                <a:lnTo>
                  <a:pt x="899" y="3345"/>
                </a:lnTo>
                <a:lnTo>
                  <a:pt x="879" y="3357"/>
                </a:lnTo>
                <a:lnTo>
                  <a:pt x="857" y="3363"/>
                </a:lnTo>
                <a:lnTo>
                  <a:pt x="834" y="3365"/>
                </a:lnTo>
                <a:lnTo>
                  <a:pt x="811" y="3363"/>
                </a:lnTo>
                <a:lnTo>
                  <a:pt x="791" y="3357"/>
                </a:lnTo>
                <a:lnTo>
                  <a:pt x="771" y="3345"/>
                </a:lnTo>
                <a:lnTo>
                  <a:pt x="753" y="3332"/>
                </a:lnTo>
                <a:lnTo>
                  <a:pt x="634" y="3212"/>
                </a:lnTo>
                <a:lnTo>
                  <a:pt x="515" y="3332"/>
                </a:lnTo>
                <a:lnTo>
                  <a:pt x="634" y="3450"/>
                </a:lnTo>
                <a:lnTo>
                  <a:pt x="651" y="3471"/>
                </a:lnTo>
                <a:lnTo>
                  <a:pt x="662" y="3495"/>
                </a:lnTo>
                <a:lnTo>
                  <a:pt x="667" y="3519"/>
                </a:lnTo>
                <a:lnTo>
                  <a:pt x="667" y="3544"/>
                </a:lnTo>
                <a:lnTo>
                  <a:pt x="662" y="3569"/>
                </a:lnTo>
                <a:lnTo>
                  <a:pt x="651" y="3592"/>
                </a:lnTo>
                <a:lnTo>
                  <a:pt x="634" y="3613"/>
                </a:lnTo>
                <a:lnTo>
                  <a:pt x="515" y="3733"/>
                </a:lnTo>
                <a:lnTo>
                  <a:pt x="498" y="3746"/>
                </a:lnTo>
                <a:lnTo>
                  <a:pt x="478" y="3758"/>
                </a:lnTo>
                <a:lnTo>
                  <a:pt x="456" y="3764"/>
                </a:lnTo>
                <a:lnTo>
                  <a:pt x="433" y="3766"/>
                </a:lnTo>
                <a:lnTo>
                  <a:pt x="412" y="3764"/>
                </a:lnTo>
                <a:lnTo>
                  <a:pt x="390" y="3758"/>
                </a:lnTo>
                <a:lnTo>
                  <a:pt x="370" y="3746"/>
                </a:lnTo>
                <a:lnTo>
                  <a:pt x="352" y="3733"/>
                </a:lnTo>
                <a:lnTo>
                  <a:pt x="32" y="3413"/>
                </a:lnTo>
                <a:lnTo>
                  <a:pt x="16" y="3392"/>
                </a:lnTo>
                <a:lnTo>
                  <a:pt x="5" y="3368"/>
                </a:lnTo>
                <a:lnTo>
                  <a:pt x="0" y="3344"/>
                </a:lnTo>
                <a:lnTo>
                  <a:pt x="0" y="3319"/>
                </a:lnTo>
                <a:lnTo>
                  <a:pt x="5" y="3294"/>
                </a:lnTo>
                <a:lnTo>
                  <a:pt x="16" y="3271"/>
                </a:lnTo>
                <a:lnTo>
                  <a:pt x="32" y="3250"/>
                </a:lnTo>
                <a:lnTo>
                  <a:pt x="1751" y="1532"/>
                </a:lnTo>
                <a:lnTo>
                  <a:pt x="1751" y="1531"/>
                </a:lnTo>
                <a:lnTo>
                  <a:pt x="1751" y="1530"/>
                </a:lnTo>
                <a:lnTo>
                  <a:pt x="1595" y="1367"/>
                </a:lnTo>
                <a:lnTo>
                  <a:pt x="1555" y="1323"/>
                </a:lnTo>
                <a:lnTo>
                  <a:pt x="1519" y="1275"/>
                </a:lnTo>
                <a:lnTo>
                  <a:pt x="1489" y="1225"/>
                </a:lnTo>
                <a:lnTo>
                  <a:pt x="1464" y="1174"/>
                </a:lnTo>
                <a:lnTo>
                  <a:pt x="1443" y="1121"/>
                </a:lnTo>
                <a:lnTo>
                  <a:pt x="1428" y="1066"/>
                </a:lnTo>
                <a:lnTo>
                  <a:pt x="1418" y="1010"/>
                </a:lnTo>
                <a:lnTo>
                  <a:pt x="1414" y="954"/>
                </a:lnTo>
                <a:lnTo>
                  <a:pt x="1414" y="897"/>
                </a:lnTo>
                <a:lnTo>
                  <a:pt x="1419" y="841"/>
                </a:lnTo>
                <a:lnTo>
                  <a:pt x="1428" y="785"/>
                </a:lnTo>
                <a:lnTo>
                  <a:pt x="1445" y="731"/>
                </a:lnTo>
                <a:lnTo>
                  <a:pt x="1464" y="677"/>
                </a:lnTo>
                <a:lnTo>
                  <a:pt x="1489" y="625"/>
                </a:lnTo>
                <a:lnTo>
                  <a:pt x="1520" y="576"/>
                </a:lnTo>
                <a:lnTo>
                  <a:pt x="1555" y="529"/>
                </a:lnTo>
                <a:lnTo>
                  <a:pt x="1595" y="484"/>
                </a:lnTo>
                <a:lnTo>
                  <a:pt x="1641" y="443"/>
                </a:lnTo>
                <a:lnTo>
                  <a:pt x="1690" y="406"/>
                </a:lnTo>
                <a:lnTo>
                  <a:pt x="1742" y="375"/>
                </a:lnTo>
                <a:lnTo>
                  <a:pt x="1796" y="350"/>
                </a:lnTo>
                <a:lnTo>
                  <a:pt x="1854" y="329"/>
                </a:lnTo>
                <a:lnTo>
                  <a:pt x="1912" y="314"/>
                </a:lnTo>
                <a:lnTo>
                  <a:pt x="1972" y="306"/>
                </a:lnTo>
                <a:lnTo>
                  <a:pt x="2034" y="303"/>
                </a:lnTo>
                <a:lnTo>
                  <a:pt x="2092" y="305"/>
                </a:lnTo>
                <a:lnTo>
                  <a:pt x="2148" y="313"/>
                </a:lnTo>
                <a:lnTo>
                  <a:pt x="2203" y="325"/>
                </a:lnTo>
                <a:lnTo>
                  <a:pt x="2258" y="344"/>
                </a:lnTo>
                <a:lnTo>
                  <a:pt x="2310" y="367"/>
                </a:lnTo>
                <a:lnTo>
                  <a:pt x="2360" y="394"/>
                </a:lnTo>
                <a:lnTo>
                  <a:pt x="2381" y="347"/>
                </a:lnTo>
                <a:lnTo>
                  <a:pt x="2405" y="303"/>
                </a:lnTo>
                <a:lnTo>
                  <a:pt x="2433" y="260"/>
                </a:lnTo>
                <a:lnTo>
                  <a:pt x="2464" y="221"/>
                </a:lnTo>
                <a:lnTo>
                  <a:pt x="2498" y="183"/>
                </a:lnTo>
                <a:lnTo>
                  <a:pt x="2544" y="142"/>
                </a:lnTo>
                <a:lnTo>
                  <a:pt x="2594" y="105"/>
                </a:lnTo>
                <a:lnTo>
                  <a:pt x="2645" y="74"/>
                </a:lnTo>
                <a:lnTo>
                  <a:pt x="2701" y="47"/>
                </a:lnTo>
                <a:lnTo>
                  <a:pt x="2758" y="27"/>
                </a:lnTo>
                <a:lnTo>
                  <a:pt x="2817" y="12"/>
                </a:lnTo>
                <a:lnTo>
                  <a:pt x="2877" y="4"/>
                </a:lnTo>
                <a:lnTo>
                  <a:pt x="2940" y="0"/>
                </a:lnTo>
                <a:close/>
              </a:path>
            </a:pathLst>
          </a:custGeom>
          <a:solidFill>
            <a:schemeClr val="accent4"/>
          </a:solidFill>
          <a:ln w="0">
            <a:noFill/>
            <a:prstDash val="solid"/>
            <a:round/>
            <a:headEnd/>
            <a:tailEnd/>
          </a:ln>
          <a:effectLst>
            <a:outerShdw blurRad="50800" dist="38100" dir="5400000" algn="t" rotWithShape="0">
              <a:prstClr val="black">
                <a:alpha val="40000"/>
              </a:prstClr>
            </a:outerShdw>
            <a:reflection blurRad="6350" stA="52000" endA="300" endPos="35000" dir="5400000" sy="-100000" algn="bl" rotWithShape="0"/>
          </a:effectLst>
          <a:scene3d>
            <a:camera prst="isometricOffAxis1Left">
              <a:rot lat="0" lon="19800000" rev="11312"/>
            </a:camera>
            <a:lightRig rig="soft" dir="t">
              <a:rot lat="0" lon="0" rev="18000000"/>
            </a:lightRig>
          </a:scene3d>
          <a:sp3d extrusionH="406400">
            <a:bevelT w="12700" h="12700" prst="cross"/>
            <a:extrusionClr>
              <a:schemeClr val="bg1"/>
            </a:extrusionClr>
            <a:contourClr>
              <a:schemeClr val="bg1"/>
            </a:contourClr>
          </a:sp3d>
        </p:spPr>
        <p:txBody>
          <a:bodyPr vert="horz" wrap="square" lIns="45939" tIns="22966" rIns="45939" bIns="22966" numCol="1" anchor="t" anchorCtr="0" compatLnSpc="1">
            <a:prstTxWarp prst="textNoShape">
              <a:avLst/>
            </a:prstTxWarp>
          </a:bodyPr>
          <a:lstStyle/>
          <a:p>
            <a:pPr algn="ctr"/>
            <a:endParaRPr lang="es-SV" sz="5943" b="1">
              <a:solidFill>
                <a:schemeClr val="bg1"/>
              </a:solidFill>
              <a:latin typeface="Trebuchet MS" panose="020B0603020202020204" pitchFamily="34" charset="0"/>
            </a:endParaRPr>
          </a:p>
        </p:txBody>
      </p:sp>
      <p:sp>
        <p:nvSpPr>
          <p:cNvPr id="22" name="8 Forma libre"/>
          <p:cNvSpPr/>
          <p:nvPr/>
        </p:nvSpPr>
        <p:spPr bwMode="auto">
          <a:xfrm>
            <a:off x="6873057" y="5542176"/>
            <a:ext cx="2549329" cy="348288"/>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tx1">
                <a:lumMod val="65000"/>
                <a:lumOff val="35000"/>
              </a:schemeClr>
            </a:solidFill>
            <a:bevel/>
            <a:headEnd w="med" len="sm"/>
            <a:tailEnd type="oval" w="med" len="med"/>
          </a:ln>
        </p:spPr>
        <p:txBody>
          <a:bodyPr lIns="243340" tIns="121670" rIns="243340" bIns="121670" rtlCol="0" anchor="ctr"/>
          <a:lstStyle/>
          <a:p>
            <a:pPr algn="ctr"/>
            <a:endParaRPr lang="es-SV" sz="1812">
              <a:solidFill>
                <a:schemeClr val="bg1">
                  <a:lumMod val="65000"/>
                </a:schemeClr>
              </a:solidFill>
            </a:endParaRPr>
          </a:p>
        </p:txBody>
      </p:sp>
      <p:sp>
        <p:nvSpPr>
          <p:cNvPr id="24" name="Textbox 1"/>
          <p:cNvSpPr/>
          <p:nvPr/>
        </p:nvSpPr>
        <p:spPr>
          <a:xfrm>
            <a:off x="1572165" y="4708271"/>
            <a:ext cx="5300892" cy="1399687"/>
          </a:xfrm>
          <a:prstGeom prst="rect">
            <a:avLst/>
          </a:prstGeom>
        </p:spPr>
        <p:txBody>
          <a:bodyPr wrap="square" lIns="243340" tIns="121670" rIns="243340" bIns="121670">
            <a:spAutoFit/>
          </a:bodyPr>
          <a:lstStyle/>
          <a:p>
            <a:pPr algn="r">
              <a:lnSpc>
                <a:spcPct val="120000"/>
              </a:lnSpc>
            </a:pPr>
            <a:r>
              <a:rPr lang="en-US" sz="2215" b="1" dirty="0">
                <a:solidFill>
                  <a:schemeClr val="tx2"/>
                </a:solidFill>
                <a:latin typeface="Open Sans Condensed" panose="020B0604020202020204" charset="0"/>
                <a:ea typeface="Open Sans Condensed" panose="020B0604020202020204" charset="0"/>
                <a:cs typeface="Open Sans Condensed" panose="020B0604020202020204" charset="0"/>
              </a:rPr>
              <a:t>Marketing adjustment</a:t>
            </a:r>
          </a:p>
          <a:p>
            <a:pPr algn="r">
              <a:lnSpc>
                <a:spcPct val="125000"/>
              </a:lnSpc>
            </a:pPr>
            <a:r>
              <a:rPr lang="en-US" sz="2013" dirty="0">
                <a:solidFill>
                  <a:schemeClr val="bg2"/>
                </a:solidFill>
                <a:latin typeface="Source Sans Pro" panose="020B0503030403020204" pitchFamily="34" charset="0"/>
              </a:rPr>
              <a:t>Marketing strategies applied to each segment should be adjusted accordingly.</a:t>
            </a:r>
          </a:p>
        </p:txBody>
      </p:sp>
      <p:sp>
        <p:nvSpPr>
          <p:cNvPr id="25" name="Textbox 1"/>
          <p:cNvSpPr/>
          <p:nvPr/>
        </p:nvSpPr>
        <p:spPr>
          <a:xfrm>
            <a:off x="1570001" y="8804263"/>
            <a:ext cx="5303056" cy="1399687"/>
          </a:xfrm>
          <a:prstGeom prst="rect">
            <a:avLst/>
          </a:prstGeom>
        </p:spPr>
        <p:txBody>
          <a:bodyPr wrap="square" lIns="243340" tIns="121670" rIns="243340" bIns="121670">
            <a:spAutoFit/>
          </a:bodyPr>
          <a:lstStyle/>
          <a:p>
            <a:pPr algn="r">
              <a:lnSpc>
                <a:spcPct val="120000"/>
              </a:lnSpc>
            </a:pPr>
            <a:r>
              <a:rPr lang="en-US" sz="2215" b="1" dirty="0">
                <a:solidFill>
                  <a:schemeClr val="tx2"/>
                </a:solidFill>
                <a:latin typeface="Open Sans Condensed" panose="020B0604020202020204" charset="0"/>
                <a:ea typeface="Open Sans Condensed" panose="020B0604020202020204" charset="0"/>
                <a:cs typeface="Open Sans Condensed" panose="020B0604020202020204" charset="0"/>
              </a:rPr>
              <a:t>Customer Activity</a:t>
            </a:r>
          </a:p>
          <a:p>
            <a:pPr algn="r">
              <a:lnSpc>
                <a:spcPct val="125000"/>
              </a:lnSpc>
            </a:pPr>
            <a:r>
              <a:rPr lang="en-US" sz="2013" dirty="0">
                <a:solidFill>
                  <a:schemeClr val="bg2"/>
                </a:solidFill>
                <a:latin typeface="Source Sans Pro" panose="020B0503030403020204" pitchFamily="34" charset="0"/>
              </a:rPr>
              <a:t>Send newly arrived specific products to each segment depending on their tastes. </a:t>
            </a:r>
          </a:p>
        </p:txBody>
      </p:sp>
      <p:sp>
        <p:nvSpPr>
          <p:cNvPr id="26" name="Textbox 1"/>
          <p:cNvSpPr/>
          <p:nvPr/>
        </p:nvSpPr>
        <p:spPr>
          <a:xfrm>
            <a:off x="17710639" y="5279953"/>
            <a:ext cx="5300892" cy="1399687"/>
          </a:xfrm>
          <a:prstGeom prst="rect">
            <a:avLst/>
          </a:prstGeom>
        </p:spPr>
        <p:txBody>
          <a:bodyPr wrap="square" lIns="243340" tIns="121670" rIns="243340" bIns="121670">
            <a:spAutoFit/>
          </a:bodyPr>
          <a:lstStyle/>
          <a:p>
            <a:pPr>
              <a:lnSpc>
                <a:spcPct val="120000"/>
              </a:lnSpc>
            </a:pPr>
            <a:r>
              <a:rPr lang="en-US" sz="2215" b="1" dirty="0">
                <a:solidFill>
                  <a:schemeClr val="tx2"/>
                </a:solidFill>
                <a:latin typeface="Open Sans Condensed" panose="020B0604020202020204" charset="0"/>
                <a:ea typeface="Open Sans Condensed" panose="020B0604020202020204" charset="0"/>
                <a:cs typeface="Open Sans Condensed" panose="020B0604020202020204" charset="0"/>
              </a:rPr>
              <a:t>Product Association</a:t>
            </a:r>
          </a:p>
          <a:p>
            <a:pPr algn="just">
              <a:lnSpc>
                <a:spcPct val="125000"/>
              </a:lnSpc>
            </a:pPr>
            <a:r>
              <a:rPr lang="en-US" sz="2013" dirty="0">
                <a:solidFill>
                  <a:schemeClr val="bg2"/>
                </a:solidFill>
                <a:latin typeface="Source Sans Pro" panose="020B0503030403020204" pitchFamily="34" charset="0"/>
              </a:rPr>
              <a:t>Attempt to sell several products together to some segments.  </a:t>
            </a:r>
          </a:p>
        </p:txBody>
      </p:sp>
      <p:sp>
        <p:nvSpPr>
          <p:cNvPr id="27" name="Textbox 1"/>
          <p:cNvSpPr/>
          <p:nvPr/>
        </p:nvSpPr>
        <p:spPr>
          <a:xfrm>
            <a:off x="17710639" y="9570141"/>
            <a:ext cx="5303056" cy="1786908"/>
          </a:xfrm>
          <a:prstGeom prst="rect">
            <a:avLst/>
          </a:prstGeom>
        </p:spPr>
        <p:txBody>
          <a:bodyPr wrap="square" lIns="243340" tIns="121670" rIns="243340" bIns="121670">
            <a:spAutoFit/>
          </a:bodyPr>
          <a:lstStyle/>
          <a:p>
            <a:pPr>
              <a:lnSpc>
                <a:spcPct val="120000"/>
              </a:lnSpc>
            </a:pPr>
            <a:r>
              <a:rPr lang="en-US" sz="2215" b="1" dirty="0">
                <a:solidFill>
                  <a:schemeClr val="tx2"/>
                </a:solidFill>
                <a:latin typeface="Open Sans Condensed" panose="020B0604020202020204" charset="0"/>
                <a:ea typeface="Open Sans Condensed" panose="020B0604020202020204" charset="0"/>
                <a:cs typeface="Open Sans Condensed" panose="020B0604020202020204" charset="0"/>
              </a:rPr>
              <a:t>New Customers</a:t>
            </a:r>
          </a:p>
          <a:p>
            <a:pPr algn="just">
              <a:lnSpc>
                <a:spcPct val="125000"/>
              </a:lnSpc>
            </a:pPr>
            <a:r>
              <a:rPr lang="en-US" sz="2013" dirty="0">
                <a:solidFill>
                  <a:schemeClr val="bg2"/>
                </a:solidFill>
                <a:latin typeface="Source Sans Pro" panose="020B0503030403020204" pitchFamily="34" charset="0"/>
              </a:rPr>
              <a:t>Try to produce targeted large-scale campaign on major cities based on information about existing segments.</a:t>
            </a:r>
          </a:p>
        </p:txBody>
      </p:sp>
      <p:sp>
        <p:nvSpPr>
          <p:cNvPr id="28" name="8 Forma libre"/>
          <p:cNvSpPr/>
          <p:nvPr/>
        </p:nvSpPr>
        <p:spPr bwMode="auto">
          <a:xfrm flipV="1">
            <a:off x="6881655" y="9038126"/>
            <a:ext cx="3228931" cy="687244"/>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tx1">
                <a:lumMod val="65000"/>
                <a:lumOff val="35000"/>
              </a:schemeClr>
            </a:solidFill>
            <a:bevel/>
            <a:headEnd w="med" len="sm"/>
            <a:tailEnd type="oval" w="med" len="med"/>
          </a:ln>
        </p:spPr>
        <p:txBody>
          <a:bodyPr lIns="243340" tIns="121670" rIns="243340" bIns="121670" rtlCol="0" anchor="ctr"/>
          <a:lstStyle/>
          <a:p>
            <a:pPr algn="ctr"/>
            <a:endParaRPr lang="es-SV" sz="1812">
              <a:solidFill>
                <a:schemeClr val="bg1">
                  <a:lumMod val="65000"/>
                </a:schemeClr>
              </a:solidFill>
            </a:endParaRPr>
          </a:p>
        </p:txBody>
      </p:sp>
      <p:sp>
        <p:nvSpPr>
          <p:cNvPr id="29" name="8 Forma libre"/>
          <p:cNvSpPr/>
          <p:nvPr/>
        </p:nvSpPr>
        <p:spPr bwMode="auto">
          <a:xfrm flipH="1">
            <a:off x="13664618" y="6350735"/>
            <a:ext cx="4046020" cy="745826"/>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tx1">
                <a:lumMod val="65000"/>
                <a:lumOff val="35000"/>
              </a:schemeClr>
            </a:solidFill>
            <a:bevel/>
            <a:headEnd w="med" len="sm"/>
            <a:tailEnd type="oval" w="med" len="med"/>
          </a:ln>
        </p:spPr>
        <p:txBody>
          <a:bodyPr lIns="243340" tIns="121670" rIns="243340" bIns="121670" rtlCol="0" anchor="ctr"/>
          <a:lstStyle/>
          <a:p>
            <a:pPr algn="ctr"/>
            <a:endParaRPr lang="es-SV" sz="1812">
              <a:solidFill>
                <a:schemeClr val="bg1">
                  <a:lumMod val="65000"/>
                </a:schemeClr>
              </a:solidFill>
            </a:endParaRPr>
          </a:p>
        </p:txBody>
      </p:sp>
      <p:sp>
        <p:nvSpPr>
          <p:cNvPr id="30" name="8 Forma libre"/>
          <p:cNvSpPr/>
          <p:nvPr/>
        </p:nvSpPr>
        <p:spPr bwMode="auto">
          <a:xfrm flipH="1">
            <a:off x="14585195" y="10525921"/>
            <a:ext cx="3125442" cy="201225"/>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tx1">
                <a:lumMod val="65000"/>
                <a:lumOff val="35000"/>
              </a:schemeClr>
            </a:solidFill>
            <a:bevel/>
            <a:headEnd w="med" len="sm"/>
            <a:tailEnd type="oval" w="med" len="med"/>
          </a:ln>
        </p:spPr>
        <p:txBody>
          <a:bodyPr lIns="243340" tIns="121670" rIns="243340" bIns="121670" rtlCol="0" anchor="ctr"/>
          <a:lstStyle/>
          <a:p>
            <a:pPr algn="ctr"/>
            <a:endParaRPr lang="es-SV" sz="1812">
              <a:solidFill>
                <a:schemeClr val="bg1">
                  <a:lumMod val="65000"/>
                </a:schemeClr>
              </a:solidFill>
            </a:endParaRPr>
          </a:p>
        </p:txBody>
      </p:sp>
      <p:sp>
        <p:nvSpPr>
          <p:cNvPr id="10" name="9 Marcador de pie de página"/>
          <p:cNvSpPr>
            <a:spLocks noGrp="1"/>
          </p:cNvSpPr>
          <p:nvPr>
            <p:ph type="ftr" sz="quarter" idx="11"/>
          </p:nvPr>
        </p:nvSpPr>
        <p:spPr/>
        <p:txBody>
          <a:bodyPr/>
          <a:lstStyle/>
          <a:p>
            <a:pPr>
              <a:lnSpc>
                <a:spcPct val="125000"/>
              </a:lnSpc>
            </a:pPr>
            <a:r>
              <a:rPr lang="it-IT" sz="1812" dirty="0">
                <a:latin typeface="Source Sans Pro" panose="020B0503030403020204" pitchFamily="34" charset="0"/>
              </a:rPr>
              <a:t>Sia </a:t>
            </a:r>
            <a:r>
              <a:rPr lang="it-IT" sz="1812" dirty="0" err="1">
                <a:latin typeface="Source Sans Pro" panose="020B0503030403020204" pitchFamily="34" charset="0"/>
              </a:rPr>
              <a:t>Partners</a:t>
            </a:r>
            <a:endParaRPr lang="en-US" sz="1812" dirty="0">
              <a:latin typeface="Source Sans Pro" panose="020B0503030403020204" pitchFamily="34" charset="0"/>
            </a:endParaRPr>
          </a:p>
        </p:txBody>
      </p:sp>
      <p:sp>
        <p:nvSpPr>
          <p:cNvPr id="11" name="10 Marcador de número de diapositiva"/>
          <p:cNvSpPr>
            <a:spLocks noGrp="1"/>
          </p:cNvSpPr>
          <p:nvPr>
            <p:ph type="sldNum" sz="quarter" idx="12"/>
          </p:nvPr>
        </p:nvSpPr>
        <p:spPr/>
        <p:txBody>
          <a:bodyPr/>
          <a:lstStyle/>
          <a:p>
            <a:fld id="{FF439014-E629-42E3-A58B-61A0F1C8CFFE}" type="slidenum">
              <a:rPr lang="es-SV" smtClean="0"/>
              <a:pPr/>
              <a:t>17</a:t>
            </a:fld>
            <a:endParaRPr lang="es-SV"/>
          </a:p>
        </p:txBody>
      </p:sp>
    </p:spTree>
    <p:extLst>
      <p:ext uri="{BB962C8B-B14F-4D97-AF65-F5344CB8AC3E}">
        <p14:creationId xmlns:p14="http://schemas.microsoft.com/office/powerpoint/2010/main" val="380534480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par>
                                    <p:cTn id="15" presetID="25" presetClass="entr" presetSubtype="0" fill="hold" grpId="0"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
                                            </p:tgtEl>
                                          </p:cBhvr>
                                        </p:animEffect>
                                      </p:childTnLst>
                                    </p:cTn>
                                  </p:par>
                                  <p:par>
                                    <p:cTn id="25" presetID="25" presetClass="entr" presetSubtype="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
                                            </p:tgtEl>
                                          </p:cBhvr>
                                        </p:animEffect>
                                      </p:childTnLst>
                                    </p:cTn>
                                  </p:par>
                                  <p:par>
                                    <p:cTn id="35" presetID="25" presetClass="entr" presetSubtype="0" fill="hold" grpId="0" nodeType="withEffect">
                                      <p:stCondLst>
                                        <p:cond delay="60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0" dur="1000" fill="hold"/>
                                            <p:tgtEl>
                                              <p:spTgt spid="7"/>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7"/>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250"/>
                                            <p:tgtEl>
                                              <p:spTgt spid="31"/>
                                            </p:tgtEl>
                                          </p:cBhvr>
                                        </p:animEffect>
                                      </p:childTnLst>
                                    </p:cTn>
                                  </p:par>
                                </p:childTnLst>
                              </p:cTn>
                            </p:par>
                            <p:par>
                              <p:cTn id="48" fill="hold">
                                <p:stCondLst>
                                  <p:cond delay="1600"/>
                                </p:stCondLst>
                                <p:childTnLst>
                                  <p:par>
                                    <p:cTn id="49" presetID="2" presetClass="entr" presetSubtype="8" fill="hold" grpId="0" nodeType="afterEffect" p14:presetBounceEnd="40000">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14:bounceEnd="40000">
                                          <p:cBhvr additive="base">
                                            <p:cTn id="51" dur="1000" fill="hold"/>
                                            <p:tgtEl>
                                              <p:spTgt spid="24"/>
                                            </p:tgtEl>
                                            <p:attrNameLst>
                                              <p:attrName>ppt_x</p:attrName>
                                            </p:attrNameLst>
                                          </p:cBhvr>
                                          <p:tavLst>
                                            <p:tav tm="0">
                                              <p:val>
                                                <p:strVal val="0-#ppt_w/2"/>
                                              </p:val>
                                            </p:tav>
                                            <p:tav tm="100000">
                                              <p:val>
                                                <p:strVal val="#ppt_x"/>
                                              </p:val>
                                            </p:tav>
                                          </p:tavLst>
                                        </p:anim>
                                        <p:anim calcmode="lin" valueType="num" p14:bounceEnd="40000">
                                          <p:cBhvr additive="base">
                                            <p:cTn id="52" dur="1000" fill="hold"/>
                                            <p:tgtEl>
                                              <p:spTgt spid="24"/>
                                            </p:tgtEl>
                                            <p:attrNameLst>
                                              <p:attrName>ppt_y</p:attrName>
                                            </p:attrNameLst>
                                          </p:cBhvr>
                                          <p:tavLst>
                                            <p:tav tm="0">
                                              <p:val>
                                                <p:strVal val="#ppt_y"/>
                                              </p:val>
                                            </p:tav>
                                            <p:tav tm="100000">
                                              <p:val>
                                                <p:strVal val="#ppt_y"/>
                                              </p:val>
                                            </p:tav>
                                          </p:tavLst>
                                        </p:anim>
                                      </p:childTnLst>
                                    </p:cTn>
                                  </p:par>
                                  <p:par>
                                    <p:cTn id="53" presetID="2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750"/>
                                            <p:tgtEl>
                                              <p:spTgt spid="22"/>
                                            </p:tgtEl>
                                          </p:cBhvr>
                                        </p:animEffect>
                                      </p:childTnLst>
                                    </p:cTn>
                                  </p:par>
                                </p:childTnLst>
                              </p:cTn>
                            </p:par>
                            <p:par>
                              <p:cTn id="56" fill="hold">
                                <p:stCondLst>
                                  <p:cond delay="2600"/>
                                </p:stCondLst>
                                <p:childTnLst>
                                  <p:par>
                                    <p:cTn id="57" presetID="2" presetClass="entr" presetSubtype="8" fill="hold" grpId="0" nodeType="afterEffect" p14:presetBounceEnd="40000">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14:bounceEnd="40000">
                                          <p:cBhvr additive="base">
                                            <p:cTn id="59" dur="1000" fill="hold"/>
                                            <p:tgtEl>
                                              <p:spTgt spid="25"/>
                                            </p:tgtEl>
                                            <p:attrNameLst>
                                              <p:attrName>ppt_x</p:attrName>
                                            </p:attrNameLst>
                                          </p:cBhvr>
                                          <p:tavLst>
                                            <p:tav tm="0">
                                              <p:val>
                                                <p:strVal val="0-#ppt_w/2"/>
                                              </p:val>
                                            </p:tav>
                                            <p:tav tm="100000">
                                              <p:val>
                                                <p:strVal val="#ppt_x"/>
                                              </p:val>
                                            </p:tav>
                                          </p:tavLst>
                                        </p:anim>
                                        <p:anim calcmode="lin" valueType="num" p14:bounceEnd="40000">
                                          <p:cBhvr additive="base">
                                            <p:cTn id="60" dur="1000" fill="hold"/>
                                            <p:tgtEl>
                                              <p:spTgt spid="25"/>
                                            </p:tgtEl>
                                            <p:attrNameLst>
                                              <p:attrName>ppt_y</p:attrName>
                                            </p:attrNameLst>
                                          </p:cBhvr>
                                          <p:tavLst>
                                            <p:tav tm="0">
                                              <p:val>
                                                <p:strVal val="#ppt_y"/>
                                              </p:val>
                                            </p:tav>
                                            <p:tav tm="100000">
                                              <p:val>
                                                <p:strVal val="#ppt_y"/>
                                              </p:val>
                                            </p:tav>
                                          </p:tavLst>
                                        </p:anim>
                                      </p:childTnLst>
                                    </p:cTn>
                                  </p:par>
                                  <p:par>
                                    <p:cTn id="61" presetID="22" presetClass="entr" presetSubtype="2"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right)">
                                          <p:cBhvr>
                                            <p:cTn id="63" dur="750"/>
                                            <p:tgtEl>
                                              <p:spTgt spid="28"/>
                                            </p:tgtEl>
                                          </p:cBhvr>
                                        </p:animEffect>
                                      </p:childTnLst>
                                    </p:cTn>
                                  </p:par>
                                </p:childTnLst>
                              </p:cTn>
                            </p:par>
                            <p:par>
                              <p:cTn id="64" fill="hold">
                                <p:stCondLst>
                                  <p:cond delay="3600"/>
                                </p:stCondLst>
                                <p:childTnLst>
                                  <p:par>
                                    <p:cTn id="65" presetID="2" presetClass="entr" presetSubtype="2" fill="hold" grpId="0" nodeType="afterEffect" p14:presetBounceEnd="40000">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14:bounceEnd="40000">
                                          <p:cBhvr additive="base">
                                            <p:cTn id="67" dur="100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68" dur="1000" fill="hold"/>
                                            <p:tgtEl>
                                              <p:spTgt spid="26"/>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750"/>
                                            <p:tgtEl>
                                              <p:spTgt spid="29"/>
                                            </p:tgtEl>
                                          </p:cBhvr>
                                        </p:animEffect>
                                      </p:childTnLst>
                                    </p:cTn>
                                  </p:par>
                                </p:childTnLst>
                              </p:cTn>
                            </p:par>
                            <p:par>
                              <p:cTn id="72" fill="hold">
                                <p:stCondLst>
                                  <p:cond delay="4600"/>
                                </p:stCondLst>
                                <p:childTnLst>
                                  <p:par>
                                    <p:cTn id="73" presetID="2" presetClass="entr" presetSubtype="2" fill="hold" grpId="0" nodeType="afterEffect" p14:presetBounceEnd="40000">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14:bounceEnd="40000">
                                          <p:cBhvr additive="base">
                                            <p:cTn id="75" dur="1000" fill="hold"/>
                                            <p:tgtEl>
                                              <p:spTgt spid="27"/>
                                            </p:tgtEl>
                                            <p:attrNameLst>
                                              <p:attrName>ppt_x</p:attrName>
                                            </p:attrNameLst>
                                          </p:cBhvr>
                                          <p:tavLst>
                                            <p:tav tm="0">
                                              <p:val>
                                                <p:strVal val="1+#ppt_w/2"/>
                                              </p:val>
                                            </p:tav>
                                            <p:tav tm="100000">
                                              <p:val>
                                                <p:strVal val="#ppt_x"/>
                                              </p:val>
                                            </p:tav>
                                          </p:tavLst>
                                        </p:anim>
                                        <p:anim calcmode="lin" valueType="num" p14:bounceEnd="40000">
                                          <p:cBhvr additive="base">
                                            <p:cTn id="76" dur="1000" fill="hold"/>
                                            <p:tgtEl>
                                              <p:spTgt spid="27"/>
                                            </p:tgtEl>
                                            <p:attrNameLst>
                                              <p:attrName>ppt_y</p:attrName>
                                            </p:attrNameLst>
                                          </p:cBhvr>
                                          <p:tavLst>
                                            <p:tav tm="0">
                                              <p:val>
                                                <p:strVal val="#ppt_y"/>
                                              </p:val>
                                            </p:tav>
                                            <p:tav tm="100000">
                                              <p:val>
                                                <p:strVal val="#ppt_y"/>
                                              </p:val>
                                            </p:tav>
                                          </p:tavLst>
                                        </p:anim>
                                      </p:childTnLst>
                                    </p:cTn>
                                  </p:par>
                                  <p:par>
                                    <p:cTn id="77" presetID="22" presetClass="entr" presetSubtype="8"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left)">
                                          <p:cBhvr>
                                            <p:cTn id="79"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animBg="1"/>
          <p:bldP spid="5" grpId="0" animBg="1"/>
          <p:bldP spid="6" grpId="0" animBg="1"/>
          <p:bldP spid="7" grpId="0" animBg="1"/>
          <p:bldP spid="22" grpId="0" animBg="1"/>
          <p:bldP spid="24" grpId="0"/>
          <p:bldP spid="25" grpId="0"/>
          <p:bldP spid="26" grpId="0"/>
          <p:bldP spid="27" grpId="0"/>
          <p:bldP spid="28" grpId="0" animBg="1"/>
          <p:bldP spid="29" grpId="0" animBg="1"/>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par>
                                    <p:cTn id="15" presetID="25" presetClass="entr" presetSubtype="0" fill="hold" grpId="0"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
                                            </p:tgtEl>
                                          </p:cBhvr>
                                        </p:animEffect>
                                      </p:childTnLst>
                                    </p:cTn>
                                  </p:par>
                                  <p:par>
                                    <p:cTn id="25" presetID="25" presetClass="entr" presetSubtype="0" fill="hold" grpId="0" nodeType="withEffect">
                                      <p:stCondLst>
                                        <p:cond delay="40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
                                            </p:tgtEl>
                                          </p:cBhvr>
                                        </p:animEffect>
                                      </p:childTnLst>
                                    </p:cTn>
                                  </p:par>
                                  <p:par>
                                    <p:cTn id="35" presetID="25" presetClass="entr" presetSubtype="0" fill="hold" grpId="0" nodeType="withEffect">
                                      <p:stCondLst>
                                        <p:cond delay="60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0" dur="1000" fill="hold"/>
                                            <p:tgtEl>
                                              <p:spTgt spid="7"/>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7"/>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250"/>
                                            <p:tgtEl>
                                              <p:spTgt spid="31"/>
                                            </p:tgtEl>
                                          </p:cBhvr>
                                        </p:animEffect>
                                      </p:childTnLst>
                                    </p:cTn>
                                  </p:par>
                                </p:childTnLst>
                              </p:cTn>
                            </p:par>
                            <p:par>
                              <p:cTn id="48" fill="hold">
                                <p:stCondLst>
                                  <p:cond delay="1600"/>
                                </p:stCondLst>
                                <p:childTnLst>
                                  <p:par>
                                    <p:cTn id="49" presetID="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1000" fill="hold"/>
                                            <p:tgtEl>
                                              <p:spTgt spid="24"/>
                                            </p:tgtEl>
                                            <p:attrNameLst>
                                              <p:attrName>ppt_x</p:attrName>
                                            </p:attrNameLst>
                                          </p:cBhvr>
                                          <p:tavLst>
                                            <p:tav tm="0">
                                              <p:val>
                                                <p:strVal val="0-#ppt_w/2"/>
                                              </p:val>
                                            </p:tav>
                                            <p:tav tm="100000">
                                              <p:val>
                                                <p:strVal val="#ppt_x"/>
                                              </p:val>
                                            </p:tav>
                                          </p:tavLst>
                                        </p:anim>
                                        <p:anim calcmode="lin" valueType="num">
                                          <p:cBhvr additive="base">
                                            <p:cTn id="52" dur="1000" fill="hold"/>
                                            <p:tgtEl>
                                              <p:spTgt spid="24"/>
                                            </p:tgtEl>
                                            <p:attrNameLst>
                                              <p:attrName>ppt_y</p:attrName>
                                            </p:attrNameLst>
                                          </p:cBhvr>
                                          <p:tavLst>
                                            <p:tav tm="0">
                                              <p:val>
                                                <p:strVal val="#ppt_y"/>
                                              </p:val>
                                            </p:tav>
                                            <p:tav tm="100000">
                                              <p:val>
                                                <p:strVal val="#ppt_y"/>
                                              </p:val>
                                            </p:tav>
                                          </p:tavLst>
                                        </p:anim>
                                      </p:childTnLst>
                                    </p:cTn>
                                  </p:par>
                                  <p:par>
                                    <p:cTn id="53" presetID="2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750"/>
                                            <p:tgtEl>
                                              <p:spTgt spid="22"/>
                                            </p:tgtEl>
                                          </p:cBhvr>
                                        </p:animEffect>
                                      </p:childTnLst>
                                    </p:cTn>
                                  </p:par>
                                </p:childTnLst>
                              </p:cTn>
                            </p:par>
                            <p:par>
                              <p:cTn id="56" fill="hold">
                                <p:stCondLst>
                                  <p:cond delay="2600"/>
                                </p:stCondLst>
                                <p:childTnLst>
                                  <p:par>
                                    <p:cTn id="57" presetID="2" presetClass="entr" presetSubtype="8"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0-#ppt_w/2"/>
                                              </p:val>
                                            </p:tav>
                                            <p:tav tm="100000">
                                              <p:val>
                                                <p:strVal val="#ppt_x"/>
                                              </p:val>
                                            </p:tav>
                                          </p:tavLst>
                                        </p:anim>
                                        <p:anim calcmode="lin" valueType="num">
                                          <p:cBhvr additive="base">
                                            <p:cTn id="60" dur="1000" fill="hold"/>
                                            <p:tgtEl>
                                              <p:spTgt spid="25"/>
                                            </p:tgtEl>
                                            <p:attrNameLst>
                                              <p:attrName>ppt_y</p:attrName>
                                            </p:attrNameLst>
                                          </p:cBhvr>
                                          <p:tavLst>
                                            <p:tav tm="0">
                                              <p:val>
                                                <p:strVal val="#ppt_y"/>
                                              </p:val>
                                            </p:tav>
                                            <p:tav tm="100000">
                                              <p:val>
                                                <p:strVal val="#ppt_y"/>
                                              </p:val>
                                            </p:tav>
                                          </p:tavLst>
                                        </p:anim>
                                      </p:childTnLst>
                                    </p:cTn>
                                  </p:par>
                                  <p:par>
                                    <p:cTn id="61" presetID="22" presetClass="entr" presetSubtype="2"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right)">
                                          <p:cBhvr>
                                            <p:cTn id="63" dur="750"/>
                                            <p:tgtEl>
                                              <p:spTgt spid="28"/>
                                            </p:tgtEl>
                                          </p:cBhvr>
                                        </p:animEffect>
                                      </p:childTnLst>
                                    </p:cTn>
                                  </p:par>
                                </p:childTnLst>
                              </p:cTn>
                            </p:par>
                            <p:par>
                              <p:cTn id="64" fill="hold">
                                <p:stCondLst>
                                  <p:cond delay="3600"/>
                                </p:stCondLst>
                                <p:childTnLst>
                                  <p:par>
                                    <p:cTn id="65" presetID="2" presetClass="entr" presetSubtype="2"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1000" fill="hold"/>
                                            <p:tgtEl>
                                              <p:spTgt spid="26"/>
                                            </p:tgtEl>
                                            <p:attrNameLst>
                                              <p:attrName>ppt_x</p:attrName>
                                            </p:attrNameLst>
                                          </p:cBhvr>
                                          <p:tavLst>
                                            <p:tav tm="0">
                                              <p:val>
                                                <p:strVal val="1+#ppt_w/2"/>
                                              </p:val>
                                            </p:tav>
                                            <p:tav tm="100000">
                                              <p:val>
                                                <p:strVal val="#ppt_x"/>
                                              </p:val>
                                            </p:tav>
                                          </p:tavLst>
                                        </p:anim>
                                        <p:anim calcmode="lin" valueType="num">
                                          <p:cBhvr additive="base">
                                            <p:cTn id="68" dur="1000" fill="hold"/>
                                            <p:tgtEl>
                                              <p:spTgt spid="26"/>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750"/>
                                            <p:tgtEl>
                                              <p:spTgt spid="29"/>
                                            </p:tgtEl>
                                          </p:cBhvr>
                                        </p:animEffect>
                                      </p:childTnLst>
                                    </p:cTn>
                                  </p:par>
                                </p:childTnLst>
                              </p:cTn>
                            </p:par>
                            <p:par>
                              <p:cTn id="72" fill="hold">
                                <p:stCondLst>
                                  <p:cond delay="4600"/>
                                </p:stCondLst>
                                <p:childTnLst>
                                  <p:par>
                                    <p:cTn id="73" presetID="2" presetClass="entr" presetSubtype="2"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1000" fill="hold"/>
                                            <p:tgtEl>
                                              <p:spTgt spid="27"/>
                                            </p:tgtEl>
                                            <p:attrNameLst>
                                              <p:attrName>ppt_x</p:attrName>
                                            </p:attrNameLst>
                                          </p:cBhvr>
                                          <p:tavLst>
                                            <p:tav tm="0">
                                              <p:val>
                                                <p:strVal val="1+#ppt_w/2"/>
                                              </p:val>
                                            </p:tav>
                                            <p:tav tm="100000">
                                              <p:val>
                                                <p:strVal val="#ppt_x"/>
                                              </p:val>
                                            </p:tav>
                                          </p:tavLst>
                                        </p:anim>
                                        <p:anim calcmode="lin" valueType="num">
                                          <p:cBhvr additive="base">
                                            <p:cTn id="76" dur="1000" fill="hold"/>
                                            <p:tgtEl>
                                              <p:spTgt spid="27"/>
                                            </p:tgtEl>
                                            <p:attrNameLst>
                                              <p:attrName>ppt_y</p:attrName>
                                            </p:attrNameLst>
                                          </p:cBhvr>
                                          <p:tavLst>
                                            <p:tav tm="0">
                                              <p:val>
                                                <p:strVal val="#ppt_y"/>
                                              </p:val>
                                            </p:tav>
                                            <p:tav tm="100000">
                                              <p:val>
                                                <p:strVal val="#ppt_y"/>
                                              </p:val>
                                            </p:tav>
                                          </p:tavLst>
                                        </p:anim>
                                      </p:childTnLst>
                                    </p:cTn>
                                  </p:par>
                                  <p:par>
                                    <p:cTn id="77" presetID="22" presetClass="entr" presetSubtype="8"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left)">
                                          <p:cBhvr>
                                            <p:cTn id="79"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animBg="1"/>
          <p:bldP spid="5" grpId="0" animBg="1"/>
          <p:bldP spid="6" grpId="0" animBg="1"/>
          <p:bldP spid="7" grpId="0" animBg="1"/>
          <p:bldP spid="22" grpId="0" animBg="1"/>
          <p:bldP spid="24" grpId="0"/>
          <p:bldP spid="25" grpId="0"/>
          <p:bldP spid="26" grpId="0"/>
          <p:bldP spid="27" grpId="0"/>
          <p:bldP spid="28" grpId="0" animBg="1"/>
          <p:bldP spid="29" grpId="0" animBg="1"/>
          <p:bldP spid="3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text, keyboard, computer, indoor&#10;&#10;Description automatically generated">
            <a:extLst>
              <a:ext uri="{FF2B5EF4-FFF2-40B4-BE49-F238E27FC236}">
                <a16:creationId xmlns:a16="http://schemas.microsoft.com/office/drawing/2014/main" id="{BDA05CDF-A950-2A45-B6A6-F65BBF5B745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563" r="4563"/>
          <a:stretch>
            <a:fillRect/>
          </a:stretch>
        </p:blipFill>
        <p:spPr/>
      </p:pic>
      <p:sp>
        <p:nvSpPr>
          <p:cNvPr id="26" name="Forma libre 25"/>
          <p:cNvSpPr/>
          <p:nvPr/>
        </p:nvSpPr>
        <p:spPr>
          <a:xfrm rot="20143305">
            <a:off x="-3275698" y="-36958"/>
            <a:ext cx="28775408" cy="10458703"/>
          </a:xfrm>
          <a:custGeom>
            <a:avLst/>
            <a:gdLst>
              <a:gd name="connsiteX0" fmla="*/ 14631773 w 27871857"/>
              <a:gd name="connsiteY0" fmla="*/ 0 h 8868083"/>
              <a:gd name="connsiteX1" fmla="*/ 27871857 w 27871857"/>
              <a:gd name="connsiteY1" fmla="*/ 5972078 h 8868083"/>
              <a:gd name="connsiteX2" fmla="*/ 26565583 w 27871857"/>
              <a:gd name="connsiteY2" fmla="*/ 8868083 h 8868083"/>
              <a:gd name="connsiteX3" fmla="*/ 913824 w 27871857"/>
              <a:gd name="connsiteY3" fmla="*/ 8868083 h 8868083"/>
              <a:gd name="connsiteX4" fmla="*/ 0 w 27871857"/>
              <a:gd name="connsiteY4" fmla="*/ 8455893 h 8868083"/>
              <a:gd name="connsiteX5" fmla="*/ 3814118 w 27871857"/>
              <a:gd name="connsiteY5" fmla="*/ 0 h 8868083"/>
              <a:gd name="connsiteX0" fmla="*/ 15256507 w 28496591"/>
              <a:gd name="connsiteY0" fmla="*/ 0 h 9957195"/>
              <a:gd name="connsiteX1" fmla="*/ 28496591 w 28496591"/>
              <a:gd name="connsiteY1" fmla="*/ 5972078 h 9957195"/>
              <a:gd name="connsiteX2" fmla="*/ 27190317 w 28496591"/>
              <a:gd name="connsiteY2" fmla="*/ 8868083 h 9957195"/>
              <a:gd name="connsiteX3" fmla="*/ 1538558 w 28496591"/>
              <a:gd name="connsiteY3" fmla="*/ 8868083 h 9957195"/>
              <a:gd name="connsiteX4" fmla="*/ 0 w 28496591"/>
              <a:gd name="connsiteY4" fmla="*/ 9957195 h 9957195"/>
              <a:gd name="connsiteX5" fmla="*/ 4438852 w 28496591"/>
              <a:gd name="connsiteY5" fmla="*/ 0 h 9957195"/>
              <a:gd name="connsiteX6" fmla="*/ 15256507 w 28496591"/>
              <a:gd name="connsiteY6" fmla="*/ 0 h 9957195"/>
              <a:gd name="connsiteX0" fmla="*/ 15256507 w 28496591"/>
              <a:gd name="connsiteY0" fmla="*/ 0 h 10456541"/>
              <a:gd name="connsiteX1" fmla="*/ 28496591 w 28496591"/>
              <a:gd name="connsiteY1" fmla="*/ 5972078 h 10456541"/>
              <a:gd name="connsiteX2" fmla="*/ 27190317 w 28496591"/>
              <a:gd name="connsiteY2" fmla="*/ 8868083 h 10456541"/>
              <a:gd name="connsiteX3" fmla="*/ 874513 w 28496591"/>
              <a:gd name="connsiteY3" fmla="*/ 10456541 h 10456541"/>
              <a:gd name="connsiteX4" fmla="*/ 0 w 28496591"/>
              <a:gd name="connsiteY4" fmla="*/ 9957195 h 10456541"/>
              <a:gd name="connsiteX5" fmla="*/ 4438852 w 28496591"/>
              <a:gd name="connsiteY5" fmla="*/ 0 h 10456541"/>
              <a:gd name="connsiteX6" fmla="*/ 15256507 w 28496591"/>
              <a:gd name="connsiteY6" fmla="*/ 0 h 10456541"/>
              <a:gd name="connsiteX0" fmla="*/ 15256507 w 28496591"/>
              <a:gd name="connsiteY0" fmla="*/ 0 h 10456541"/>
              <a:gd name="connsiteX1" fmla="*/ 28496591 w 28496591"/>
              <a:gd name="connsiteY1" fmla="*/ 5972078 h 10456541"/>
              <a:gd name="connsiteX2" fmla="*/ 27190317 w 28496591"/>
              <a:gd name="connsiteY2" fmla="*/ 8868083 h 10456541"/>
              <a:gd name="connsiteX3" fmla="*/ 874513 w 28496591"/>
              <a:gd name="connsiteY3" fmla="*/ 10456541 h 10456541"/>
              <a:gd name="connsiteX4" fmla="*/ 0 w 28496591"/>
              <a:gd name="connsiteY4" fmla="*/ 9957195 h 10456541"/>
              <a:gd name="connsiteX5" fmla="*/ 3794462 w 28496591"/>
              <a:gd name="connsiteY5" fmla="*/ 1544879 h 10456541"/>
              <a:gd name="connsiteX6" fmla="*/ 15256507 w 28496591"/>
              <a:gd name="connsiteY6" fmla="*/ 0 h 10456541"/>
              <a:gd name="connsiteX0" fmla="*/ 15256507 w 28496591"/>
              <a:gd name="connsiteY0" fmla="*/ 0 h 10456541"/>
              <a:gd name="connsiteX1" fmla="*/ 28496591 w 28496591"/>
              <a:gd name="connsiteY1" fmla="*/ 5972078 h 10456541"/>
              <a:gd name="connsiteX2" fmla="*/ 27190317 w 28496591"/>
              <a:gd name="connsiteY2" fmla="*/ 8868083 h 10456541"/>
              <a:gd name="connsiteX3" fmla="*/ 874513 w 28496591"/>
              <a:gd name="connsiteY3" fmla="*/ 10456541 h 10456541"/>
              <a:gd name="connsiteX4" fmla="*/ 0 w 28496591"/>
              <a:gd name="connsiteY4" fmla="*/ 9957195 h 10456541"/>
              <a:gd name="connsiteX5" fmla="*/ 4148273 w 28496591"/>
              <a:gd name="connsiteY5" fmla="*/ 760480 h 10456541"/>
              <a:gd name="connsiteX6" fmla="*/ 15256507 w 28496591"/>
              <a:gd name="connsiteY6" fmla="*/ 0 h 10456541"/>
              <a:gd name="connsiteX0" fmla="*/ 15256507 w 28496591"/>
              <a:gd name="connsiteY0" fmla="*/ 0 h 10476197"/>
              <a:gd name="connsiteX1" fmla="*/ 28496591 w 28496591"/>
              <a:gd name="connsiteY1" fmla="*/ 5972078 h 10476197"/>
              <a:gd name="connsiteX2" fmla="*/ 27190317 w 28496591"/>
              <a:gd name="connsiteY2" fmla="*/ 8868083 h 10476197"/>
              <a:gd name="connsiteX3" fmla="*/ 918091 w 28496591"/>
              <a:gd name="connsiteY3" fmla="*/ 10476197 h 10476197"/>
              <a:gd name="connsiteX4" fmla="*/ 0 w 28496591"/>
              <a:gd name="connsiteY4" fmla="*/ 9957195 h 10476197"/>
              <a:gd name="connsiteX5" fmla="*/ 4148273 w 28496591"/>
              <a:gd name="connsiteY5" fmla="*/ 760480 h 10476197"/>
              <a:gd name="connsiteX6" fmla="*/ 15256507 w 28496591"/>
              <a:gd name="connsiteY6" fmla="*/ 0 h 10476197"/>
              <a:gd name="connsiteX0" fmla="*/ 15256507 w 28496591"/>
              <a:gd name="connsiteY0" fmla="*/ 0 h 10389041"/>
              <a:gd name="connsiteX1" fmla="*/ 28496591 w 28496591"/>
              <a:gd name="connsiteY1" fmla="*/ 5972078 h 10389041"/>
              <a:gd name="connsiteX2" fmla="*/ 27190317 w 28496591"/>
              <a:gd name="connsiteY2" fmla="*/ 8868083 h 10389041"/>
              <a:gd name="connsiteX3" fmla="*/ 957404 w 28496591"/>
              <a:gd name="connsiteY3" fmla="*/ 10389041 h 10389041"/>
              <a:gd name="connsiteX4" fmla="*/ 0 w 28496591"/>
              <a:gd name="connsiteY4" fmla="*/ 9957195 h 10389041"/>
              <a:gd name="connsiteX5" fmla="*/ 4148273 w 28496591"/>
              <a:gd name="connsiteY5" fmla="*/ 760480 h 10389041"/>
              <a:gd name="connsiteX6" fmla="*/ 15256507 w 28496591"/>
              <a:gd name="connsiteY6" fmla="*/ 0 h 10389041"/>
              <a:gd name="connsiteX0" fmla="*/ 15343662 w 28583746"/>
              <a:gd name="connsiteY0" fmla="*/ 0 h 10389041"/>
              <a:gd name="connsiteX1" fmla="*/ 28583746 w 28583746"/>
              <a:gd name="connsiteY1" fmla="*/ 5972078 h 10389041"/>
              <a:gd name="connsiteX2" fmla="*/ 27277472 w 28583746"/>
              <a:gd name="connsiteY2" fmla="*/ 8868083 h 10389041"/>
              <a:gd name="connsiteX3" fmla="*/ 1044559 w 28583746"/>
              <a:gd name="connsiteY3" fmla="*/ 10389041 h 10389041"/>
              <a:gd name="connsiteX4" fmla="*/ 0 w 28583746"/>
              <a:gd name="connsiteY4" fmla="*/ 9917882 h 10389041"/>
              <a:gd name="connsiteX5" fmla="*/ 4235428 w 28583746"/>
              <a:gd name="connsiteY5" fmla="*/ 760480 h 10389041"/>
              <a:gd name="connsiteX6" fmla="*/ 15343662 w 28583746"/>
              <a:gd name="connsiteY6" fmla="*/ 0 h 10389041"/>
              <a:gd name="connsiteX0" fmla="*/ 15343662 w 28583746"/>
              <a:gd name="connsiteY0" fmla="*/ 0 h 10389041"/>
              <a:gd name="connsiteX1" fmla="*/ 28583746 w 28583746"/>
              <a:gd name="connsiteY1" fmla="*/ 5972078 h 10389041"/>
              <a:gd name="connsiteX2" fmla="*/ 27277472 w 28583746"/>
              <a:gd name="connsiteY2" fmla="*/ 8868083 h 10389041"/>
              <a:gd name="connsiteX3" fmla="*/ 1044559 w 28583746"/>
              <a:gd name="connsiteY3" fmla="*/ 10389041 h 10389041"/>
              <a:gd name="connsiteX4" fmla="*/ 0 w 28583746"/>
              <a:gd name="connsiteY4" fmla="*/ 9917882 h 10389041"/>
              <a:gd name="connsiteX5" fmla="*/ 4148274 w 28583746"/>
              <a:gd name="connsiteY5" fmla="*/ 721168 h 10389041"/>
              <a:gd name="connsiteX6" fmla="*/ 15343662 w 28583746"/>
              <a:gd name="connsiteY6" fmla="*/ 0 h 1038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83746" h="10389041">
                <a:moveTo>
                  <a:pt x="15343662" y="0"/>
                </a:moveTo>
                <a:lnTo>
                  <a:pt x="28583746" y="5972078"/>
                </a:lnTo>
                <a:lnTo>
                  <a:pt x="27277472" y="8868083"/>
                </a:lnTo>
                <a:lnTo>
                  <a:pt x="1044559" y="10389041"/>
                </a:lnTo>
                <a:lnTo>
                  <a:pt x="0" y="9917882"/>
                </a:lnTo>
                <a:lnTo>
                  <a:pt x="4148274" y="721168"/>
                </a:lnTo>
                <a:lnTo>
                  <a:pt x="15343662" y="0"/>
                </a:lnTo>
                <a:close/>
              </a:path>
            </a:pathLst>
          </a:custGeom>
          <a:solidFill>
            <a:schemeClr val="accent3">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5059"/>
          </a:p>
        </p:txBody>
      </p:sp>
      <p:sp>
        <p:nvSpPr>
          <p:cNvPr id="27" name="Forma libre 26"/>
          <p:cNvSpPr/>
          <p:nvPr/>
        </p:nvSpPr>
        <p:spPr>
          <a:xfrm rot="1456695" flipH="1">
            <a:off x="-2859599" y="4237422"/>
            <a:ext cx="28819280" cy="10383844"/>
          </a:xfrm>
          <a:custGeom>
            <a:avLst/>
            <a:gdLst>
              <a:gd name="connsiteX0" fmla="*/ 27871858 w 27871858"/>
              <a:gd name="connsiteY0" fmla="*/ 1327660 h 8868085"/>
              <a:gd name="connsiteX1" fmla="*/ 24928440 w 27871858"/>
              <a:gd name="connsiteY1" fmla="*/ 1 h 8868085"/>
              <a:gd name="connsiteX2" fmla="*/ 1719206 w 27871858"/>
              <a:gd name="connsiteY2" fmla="*/ 0 h 8868085"/>
              <a:gd name="connsiteX3" fmla="*/ 0 w 27871858"/>
              <a:gd name="connsiteY3" fmla="*/ 3811476 h 8868085"/>
              <a:gd name="connsiteX4" fmla="*/ 11210493 w 27871858"/>
              <a:gd name="connsiteY4" fmla="*/ 8868085 h 8868085"/>
              <a:gd name="connsiteX5" fmla="*/ 24470670 w 27871858"/>
              <a:gd name="connsiteY5" fmla="*/ 8868085 h 8868085"/>
              <a:gd name="connsiteX0" fmla="*/ 27871858 w 27871858"/>
              <a:gd name="connsiteY0" fmla="*/ 1327660 h 10314682"/>
              <a:gd name="connsiteX1" fmla="*/ 24928440 w 27871858"/>
              <a:gd name="connsiteY1" fmla="*/ 1 h 10314682"/>
              <a:gd name="connsiteX2" fmla="*/ 1719206 w 27871858"/>
              <a:gd name="connsiteY2" fmla="*/ 0 h 10314682"/>
              <a:gd name="connsiteX3" fmla="*/ 0 w 27871858"/>
              <a:gd name="connsiteY3" fmla="*/ 3811476 h 10314682"/>
              <a:gd name="connsiteX4" fmla="*/ 10348213 w 27871858"/>
              <a:gd name="connsiteY4" fmla="*/ 10314682 h 10314682"/>
              <a:gd name="connsiteX5" fmla="*/ 24470670 w 27871858"/>
              <a:gd name="connsiteY5" fmla="*/ 8868085 h 10314682"/>
              <a:gd name="connsiteX6" fmla="*/ 27871858 w 27871858"/>
              <a:gd name="connsiteY6" fmla="*/ 1327660 h 10314682"/>
              <a:gd name="connsiteX0" fmla="*/ 28627325 w 28627325"/>
              <a:gd name="connsiteY0" fmla="*/ 1327660 h 10314682"/>
              <a:gd name="connsiteX1" fmla="*/ 25683907 w 28627325"/>
              <a:gd name="connsiteY1" fmla="*/ 1 h 10314682"/>
              <a:gd name="connsiteX2" fmla="*/ 2474673 w 28627325"/>
              <a:gd name="connsiteY2" fmla="*/ 0 h 10314682"/>
              <a:gd name="connsiteX3" fmla="*/ 0 w 28627325"/>
              <a:gd name="connsiteY3" fmla="*/ 5253808 h 10314682"/>
              <a:gd name="connsiteX4" fmla="*/ 11103680 w 28627325"/>
              <a:gd name="connsiteY4" fmla="*/ 10314682 h 10314682"/>
              <a:gd name="connsiteX5" fmla="*/ 25226137 w 28627325"/>
              <a:gd name="connsiteY5" fmla="*/ 8868085 h 10314682"/>
              <a:gd name="connsiteX6" fmla="*/ 28627325 w 28627325"/>
              <a:gd name="connsiteY6" fmla="*/ 1327660 h 10314682"/>
              <a:gd name="connsiteX0" fmla="*/ 28627325 w 28627325"/>
              <a:gd name="connsiteY0" fmla="*/ 1327659 h 10314681"/>
              <a:gd name="connsiteX1" fmla="*/ 25683907 w 28627325"/>
              <a:gd name="connsiteY1" fmla="*/ 0 h 10314681"/>
              <a:gd name="connsiteX2" fmla="*/ 1817487 w 28627325"/>
              <a:gd name="connsiteY2" fmla="*/ 1224442 h 10314681"/>
              <a:gd name="connsiteX3" fmla="*/ 0 w 28627325"/>
              <a:gd name="connsiteY3" fmla="*/ 5253807 h 10314681"/>
              <a:gd name="connsiteX4" fmla="*/ 11103680 w 28627325"/>
              <a:gd name="connsiteY4" fmla="*/ 10314681 h 10314681"/>
              <a:gd name="connsiteX5" fmla="*/ 25226137 w 28627325"/>
              <a:gd name="connsiteY5" fmla="*/ 8868084 h 10314681"/>
              <a:gd name="connsiteX6" fmla="*/ 28627325 w 28627325"/>
              <a:gd name="connsiteY6" fmla="*/ 1327659 h 1031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7325" h="10314681">
                <a:moveTo>
                  <a:pt x="28627325" y="1327659"/>
                </a:moveTo>
                <a:lnTo>
                  <a:pt x="25683907" y="0"/>
                </a:lnTo>
                <a:lnTo>
                  <a:pt x="1817487" y="1224442"/>
                </a:lnTo>
                <a:lnTo>
                  <a:pt x="0" y="5253807"/>
                </a:lnTo>
                <a:lnTo>
                  <a:pt x="11103680" y="10314681"/>
                </a:lnTo>
                <a:lnTo>
                  <a:pt x="25226137" y="8868084"/>
                </a:lnTo>
                <a:lnTo>
                  <a:pt x="28627325" y="1327659"/>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5059"/>
          </a:p>
        </p:txBody>
      </p:sp>
      <p:sp>
        <p:nvSpPr>
          <p:cNvPr id="15" name="Elipse 14"/>
          <p:cNvSpPr>
            <a:spLocks noChangeAspect="1"/>
          </p:cNvSpPr>
          <p:nvPr/>
        </p:nvSpPr>
        <p:spPr>
          <a:xfrm>
            <a:off x="2714822" y="3254189"/>
            <a:ext cx="7776493" cy="7776493"/>
          </a:xfrm>
          <a:prstGeom prst="ellipse">
            <a:avLst/>
          </a:prstGeom>
          <a:noFill/>
          <a:ln w="139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0" dirty="0">
                <a:solidFill>
                  <a:srgbClr val="FFFFFF"/>
                </a:solidFill>
                <a:latin typeface="Open Sans Condensed" panose="020B0806030504020204" pitchFamily="34" charset="0"/>
                <a:ea typeface="Open Sans Condensed" panose="020B0806030504020204" pitchFamily="34" charset="0"/>
                <a:cs typeface="Open Sans Condensed" panose="020B0806030504020204" pitchFamily="34" charset="0"/>
              </a:rPr>
              <a:t>Overview</a:t>
            </a:r>
            <a:endParaRPr lang="es-MX" sz="9600" dirty="0">
              <a:solidFill>
                <a:srgbClr val="FFFFFF"/>
              </a:solidFill>
              <a:latin typeface="Open Sans Condensed" panose="020B0806030504020204" pitchFamily="34" charset="0"/>
              <a:ea typeface="Open Sans Condensed" panose="020B0806030504020204" pitchFamily="34" charset="0"/>
              <a:cs typeface="Open Sans Condensed" panose="020B0806030504020204" pitchFamily="34" charset="0"/>
            </a:endParaRPr>
          </a:p>
        </p:txBody>
      </p:sp>
      <p:cxnSp>
        <p:nvCxnSpPr>
          <p:cNvPr id="1024" name="Conector recto 1023"/>
          <p:cNvCxnSpPr/>
          <p:nvPr/>
        </p:nvCxnSpPr>
        <p:spPr>
          <a:xfrm>
            <a:off x="10491314" y="7142434"/>
            <a:ext cx="2145690" cy="0"/>
          </a:xfrm>
          <a:prstGeom prst="line">
            <a:avLst/>
          </a:prstGeom>
          <a:noFill/>
          <a:ln w="1397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8" name="Conector recto 1027"/>
          <p:cNvCxnSpPr>
            <a:cxnSpLocks/>
          </p:cNvCxnSpPr>
          <p:nvPr/>
        </p:nvCxnSpPr>
        <p:spPr>
          <a:xfrm>
            <a:off x="12567166" y="7226495"/>
            <a:ext cx="0" cy="1480214"/>
          </a:xfrm>
          <a:prstGeom prst="line">
            <a:avLst/>
          </a:prstGeom>
          <a:noFill/>
          <a:ln w="1397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38" name="Elipse 37"/>
          <p:cNvSpPr>
            <a:spLocks noChangeAspect="1"/>
          </p:cNvSpPr>
          <p:nvPr/>
        </p:nvSpPr>
        <p:spPr>
          <a:xfrm>
            <a:off x="11878482" y="8731708"/>
            <a:ext cx="1377368" cy="1377368"/>
          </a:xfrm>
          <a:prstGeom prst="ellipse">
            <a:avLst/>
          </a:prstGeom>
          <a:noFill/>
          <a:ln w="139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1409" dirty="0"/>
          </a:p>
        </p:txBody>
      </p:sp>
      <p:sp>
        <p:nvSpPr>
          <p:cNvPr id="41" name="Textbox 1"/>
          <p:cNvSpPr/>
          <p:nvPr/>
        </p:nvSpPr>
        <p:spPr>
          <a:xfrm>
            <a:off x="15387206" y="9106106"/>
            <a:ext cx="6116414" cy="1054399"/>
          </a:xfrm>
          <a:prstGeom prst="rect">
            <a:avLst/>
          </a:prstGeom>
        </p:spPr>
        <p:txBody>
          <a:bodyPr wrap="square" lIns="243340" tIns="121670" rIns="243340" bIns="121670">
            <a:spAutoFit/>
          </a:bodyPr>
          <a:lstStyle/>
          <a:p>
            <a:pPr>
              <a:lnSpc>
                <a:spcPct val="150000"/>
              </a:lnSpc>
            </a:pPr>
            <a:r>
              <a:rPr lang="en-US" sz="4000"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Goal</a:t>
            </a:r>
          </a:p>
        </p:txBody>
      </p:sp>
      <p:sp>
        <p:nvSpPr>
          <p:cNvPr id="42" name="CuadroTexto 41"/>
          <p:cNvSpPr txBox="1"/>
          <p:nvPr/>
        </p:nvSpPr>
        <p:spPr>
          <a:xfrm>
            <a:off x="13689277" y="8967149"/>
            <a:ext cx="1697927" cy="1332313"/>
          </a:xfrm>
          <a:prstGeom prst="rect">
            <a:avLst/>
          </a:prstGeom>
          <a:noFill/>
        </p:spPr>
        <p:txBody>
          <a:bodyPr wrap="square" rtlCol="0">
            <a:spAutoFit/>
          </a:bodyPr>
          <a:lstStyle/>
          <a:p>
            <a:r>
              <a:rPr lang="es-ES" sz="8054" dirty="0">
                <a:solidFill>
                  <a:schemeClr val="accent3"/>
                </a:solidFill>
                <a:latin typeface="Open Sans Extrabold" panose="020B0906030804020204" pitchFamily="34" charset="0"/>
                <a:ea typeface="Open Sans Extrabold" panose="020B0906030804020204" pitchFamily="34" charset="0"/>
                <a:cs typeface="Open Sans Extrabold" panose="020B0906030804020204" pitchFamily="34" charset="0"/>
              </a:rPr>
              <a:t>01</a:t>
            </a:r>
          </a:p>
        </p:txBody>
      </p:sp>
      <p:cxnSp>
        <p:nvCxnSpPr>
          <p:cNvPr id="45" name="Conector recto 44"/>
          <p:cNvCxnSpPr>
            <a:cxnSpLocks/>
          </p:cNvCxnSpPr>
          <p:nvPr/>
        </p:nvCxnSpPr>
        <p:spPr>
          <a:xfrm>
            <a:off x="12567166" y="13117199"/>
            <a:ext cx="0" cy="2655295"/>
          </a:xfrm>
          <a:prstGeom prst="line">
            <a:avLst/>
          </a:prstGeom>
          <a:noFill/>
          <a:ln w="139700">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8" name="Elipse 37">
            <a:extLst>
              <a:ext uri="{FF2B5EF4-FFF2-40B4-BE49-F238E27FC236}">
                <a16:creationId xmlns:a16="http://schemas.microsoft.com/office/drawing/2014/main" id="{46785F8F-5554-4140-85DE-D599A8385A84}"/>
              </a:ext>
            </a:extLst>
          </p:cNvPr>
          <p:cNvSpPr>
            <a:spLocks noChangeAspect="1"/>
          </p:cNvSpPr>
          <p:nvPr/>
        </p:nvSpPr>
        <p:spPr>
          <a:xfrm>
            <a:off x="11878482" y="10235769"/>
            <a:ext cx="1377368" cy="1377368"/>
          </a:xfrm>
          <a:prstGeom prst="ellipse">
            <a:avLst/>
          </a:prstGeom>
          <a:noFill/>
          <a:ln w="139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1409" dirty="0"/>
          </a:p>
        </p:txBody>
      </p:sp>
      <p:sp>
        <p:nvSpPr>
          <p:cNvPr id="19" name="CuadroTexto 41">
            <a:extLst>
              <a:ext uri="{FF2B5EF4-FFF2-40B4-BE49-F238E27FC236}">
                <a16:creationId xmlns:a16="http://schemas.microsoft.com/office/drawing/2014/main" id="{9239879A-849A-3949-88F5-3DDBFBD26AAB}"/>
              </a:ext>
            </a:extLst>
          </p:cNvPr>
          <p:cNvSpPr txBox="1"/>
          <p:nvPr/>
        </p:nvSpPr>
        <p:spPr>
          <a:xfrm>
            <a:off x="13689277" y="10364525"/>
            <a:ext cx="1697927" cy="1332313"/>
          </a:xfrm>
          <a:prstGeom prst="rect">
            <a:avLst/>
          </a:prstGeom>
          <a:noFill/>
        </p:spPr>
        <p:txBody>
          <a:bodyPr wrap="square" rtlCol="0">
            <a:spAutoFit/>
          </a:bodyPr>
          <a:lstStyle/>
          <a:p>
            <a:r>
              <a:rPr lang="es-ES" sz="8054" dirty="0">
                <a:solidFill>
                  <a:schemeClr val="accent3"/>
                </a:solidFill>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20" name="Textbox 1">
            <a:extLst>
              <a:ext uri="{FF2B5EF4-FFF2-40B4-BE49-F238E27FC236}">
                <a16:creationId xmlns:a16="http://schemas.microsoft.com/office/drawing/2014/main" id="{DD2B514F-8372-E345-ACE5-4E0812CFC3EA}"/>
              </a:ext>
            </a:extLst>
          </p:cNvPr>
          <p:cNvSpPr/>
          <p:nvPr/>
        </p:nvSpPr>
        <p:spPr>
          <a:xfrm>
            <a:off x="15365363" y="10503481"/>
            <a:ext cx="8385461" cy="1054399"/>
          </a:xfrm>
          <a:prstGeom prst="rect">
            <a:avLst/>
          </a:prstGeom>
        </p:spPr>
        <p:txBody>
          <a:bodyPr wrap="square" lIns="243340" tIns="121670" rIns="243340" bIns="121670">
            <a:spAutoFit/>
          </a:bodyPr>
          <a:lstStyle/>
          <a:p>
            <a:pPr>
              <a:lnSpc>
                <a:spcPct val="150000"/>
              </a:lnSpc>
            </a:pPr>
            <a:r>
              <a:rPr lang="en-US" sz="4000"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Sales Trend and Customer Analysis</a:t>
            </a:r>
          </a:p>
        </p:txBody>
      </p:sp>
      <p:sp>
        <p:nvSpPr>
          <p:cNvPr id="21" name="Elipse 37">
            <a:extLst>
              <a:ext uri="{FF2B5EF4-FFF2-40B4-BE49-F238E27FC236}">
                <a16:creationId xmlns:a16="http://schemas.microsoft.com/office/drawing/2014/main" id="{4797A080-28B8-F142-840B-277CC362149A}"/>
              </a:ext>
            </a:extLst>
          </p:cNvPr>
          <p:cNvSpPr>
            <a:spLocks noChangeAspect="1"/>
          </p:cNvSpPr>
          <p:nvPr/>
        </p:nvSpPr>
        <p:spPr>
          <a:xfrm>
            <a:off x="11878482" y="11739831"/>
            <a:ext cx="1377368" cy="1377368"/>
          </a:xfrm>
          <a:prstGeom prst="ellipse">
            <a:avLst/>
          </a:prstGeom>
          <a:noFill/>
          <a:ln w="139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sz="1409" dirty="0"/>
          </a:p>
        </p:txBody>
      </p:sp>
      <p:sp>
        <p:nvSpPr>
          <p:cNvPr id="22" name="CuadroTexto 41">
            <a:extLst>
              <a:ext uri="{FF2B5EF4-FFF2-40B4-BE49-F238E27FC236}">
                <a16:creationId xmlns:a16="http://schemas.microsoft.com/office/drawing/2014/main" id="{6230BBAD-EEF9-5645-B9E1-F14F8BBA9141}"/>
              </a:ext>
            </a:extLst>
          </p:cNvPr>
          <p:cNvSpPr txBox="1"/>
          <p:nvPr/>
        </p:nvSpPr>
        <p:spPr>
          <a:xfrm>
            <a:off x="13689277" y="11764330"/>
            <a:ext cx="1697927" cy="1332313"/>
          </a:xfrm>
          <a:prstGeom prst="rect">
            <a:avLst/>
          </a:prstGeom>
          <a:noFill/>
        </p:spPr>
        <p:txBody>
          <a:bodyPr wrap="square" rtlCol="0">
            <a:spAutoFit/>
          </a:bodyPr>
          <a:lstStyle/>
          <a:p>
            <a:r>
              <a:rPr lang="es-ES" sz="8054" dirty="0">
                <a:solidFill>
                  <a:schemeClr val="accent3"/>
                </a:solidFill>
                <a:latin typeface="Open Sans Extrabold" panose="020B0906030804020204" pitchFamily="34" charset="0"/>
                <a:ea typeface="Open Sans Extrabold" panose="020B0906030804020204" pitchFamily="34" charset="0"/>
                <a:cs typeface="Open Sans Extrabold" panose="020B0906030804020204" pitchFamily="34" charset="0"/>
              </a:rPr>
              <a:t>03</a:t>
            </a:r>
          </a:p>
        </p:txBody>
      </p:sp>
      <p:sp>
        <p:nvSpPr>
          <p:cNvPr id="23" name="Textbox 1">
            <a:extLst>
              <a:ext uri="{FF2B5EF4-FFF2-40B4-BE49-F238E27FC236}">
                <a16:creationId xmlns:a16="http://schemas.microsoft.com/office/drawing/2014/main" id="{7603E932-D90F-0344-AC99-D45261A7B63C}"/>
              </a:ext>
            </a:extLst>
          </p:cNvPr>
          <p:cNvSpPr/>
          <p:nvPr/>
        </p:nvSpPr>
        <p:spPr>
          <a:xfrm>
            <a:off x="15387206" y="11836404"/>
            <a:ext cx="6116414" cy="1054399"/>
          </a:xfrm>
          <a:prstGeom prst="rect">
            <a:avLst/>
          </a:prstGeom>
        </p:spPr>
        <p:txBody>
          <a:bodyPr wrap="square" lIns="243340" tIns="121670" rIns="243340" bIns="121670">
            <a:spAutoFit/>
          </a:bodyPr>
          <a:lstStyle/>
          <a:p>
            <a:pPr>
              <a:lnSpc>
                <a:spcPct val="150000"/>
              </a:lnSpc>
            </a:pPr>
            <a:r>
              <a:rPr lang="en-US" sz="4000" dirty="0">
                <a:solidFill>
                  <a:schemeClr val="bg1"/>
                </a:solidFill>
                <a:latin typeface="Open Sans Condensed" panose="020B0806030504020204" pitchFamily="34" charset="0"/>
                <a:ea typeface="Open Sans Condensed" panose="020B0806030504020204" pitchFamily="34" charset="0"/>
                <a:cs typeface="Open Sans Condensed" panose="020B0806030504020204" pitchFamily="34" charset="0"/>
              </a:rPr>
              <a:t>Customer Segmentation</a:t>
            </a:r>
          </a:p>
        </p:txBody>
      </p:sp>
    </p:spTree>
    <p:extLst>
      <p:ext uri="{BB962C8B-B14F-4D97-AF65-F5344CB8AC3E}">
        <p14:creationId xmlns:p14="http://schemas.microsoft.com/office/powerpoint/2010/main" val="20957820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46000" fill="hold" grpId="0" nodeType="withEffect" p14:presetBounceEnd="60000">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14:bounceEnd="60000">
                                          <p:cBhvr additive="base">
                                            <p:cTn id="7" dur="175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8" dur="175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9" accel="46000" fill="hold" grpId="0" nodeType="withEffect" p14:presetBounceEnd="60000">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14:bounceEnd="60000">
                                          <p:cBhvr additive="base">
                                            <p:cTn id="11" dur="175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12" dur="1750" fill="hold"/>
                                            <p:tgtEl>
                                              <p:spTgt spid="27"/>
                                            </p:tgtEl>
                                            <p:attrNameLst>
                                              <p:attrName>ppt_y</p:attrName>
                                            </p:attrNameLst>
                                          </p:cBhvr>
                                          <p:tavLst>
                                            <p:tav tm="0">
                                              <p:val>
                                                <p:strVal val="0-#ppt_h/2"/>
                                              </p:val>
                                            </p:tav>
                                            <p:tav tm="100000">
                                              <p:val>
                                                <p:strVal val="#ppt_y"/>
                                              </p:val>
                                            </p:tav>
                                          </p:tavLst>
                                        </p:anim>
                                      </p:childTnLst>
                                    </p:cTn>
                                  </p:par>
                                </p:childTnLst>
                              </p:cTn>
                            </p:par>
                            <p:par>
                              <p:cTn id="13" fill="hold">
                                <p:stCondLst>
                                  <p:cond delay="1750"/>
                                </p:stCondLst>
                                <p:childTnLst>
                                  <p:par>
                                    <p:cTn id="14" presetID="1" presetClass="entr" presetSubtype="0" fill="hold" grpId="0" nodeType="afterEffect">
                                      <p:stCondLst>
                                        <p:cond delay="0"/>
                                      </p:stCondLst>
                                      <p:iterate type="lt">
                                        <p:tmAbs val="0"/>
                                      </p:iterate>
                                      <p:childTnLst>
                                        <p:set>
                                          <p:cBhvr>
                                            <p:cTn id="15" dur="1" fill="hold">
                                              <p:stCondLst>
                                                <p:cond delay="499"/>
                                              </p:stCondLst>
                                            </p:cTn>
                                            <p:tgtEl>
                                              <p:spTgt spid="15">
                                                <p:bg/>
                                              </p:spTgt>
                                            </p:tgtEl>
                                            <p:attrNameLst>
                                              <p:attrName>style.visibility</p:attrName>
                                            </p:attrNameLst>
                                          </p:cBhvr>
                                          <p:to>
                                            <p:strVal val="visible"/>
                                          </p:to>
                                        </p:set>
                                      </p:childTnLst>
                                    </p:cTn>
                                  </p:par>
                                  <p:par>
                                    <p:cTn id="16" presetID="45" presetClass="entr" presetSubtype="0" fill="hold" grpId="2" nodeType="withEffect">
                                      <p:stCondLst>
                                        <p:cond delay="0"/>
                                      </p:stCondLst>
                                      <p:iterate type="lt">
                                        <p:tmPct val="10000"/>
                                      </p:iterate>
                                      <p:childTnLst>
                                        <p:set>
                                          <p:cBhvr>
                                            <p:cTn id="17" dur="1" fill="hold">
                                              <p:stCondLst>
                                                <p:cond delay="0"/>
                                              </p:stCondLst>
                                            </p:cTn>
                                            <p:tgtEl>
                                              <p:spTgt spid="15">
                                                <p:bg/>
                                              </p:spTgt>
                                            </p:tgtEl>
                                            <p:attrNameLst>
                                              <p:attrName>style.visibility</p:attrName>
                                            </p:attrNameLst>
                                          </p:cBhvr>
                                          <p:to>
                                            <p:strVal val="visible"/>
                                          </p:to>
                                        </p:set>
                                        <p:animEffect transition="in" filter="fade">
                                          <p:cBhvr>
                                            <p:cTn id="18" dur="500"/>
                                            <p:tgtEl>
                                              <p:spTgt spid="15">
                                                <p:bg/>
                                              </p:spTgt>
                                            </p:tgtEl>
                                          </p:cBhvr>
                                        </p:animEffect>
                                        <p:anim calcmode="lin" valueType="num">
                                          <p:cBhvr>
                                            <p:cTn id="19" dur="500" fill="hold"/>
                                            <p:tgtEl>
                                              <p:spTgt spid="15">
                                                <p:bg/>
                                              </p:spTgt>
                                            </p:tgtEl>
                                            <p:attrNameLst>
                                              <p:attrName>ppt_w</p:attrName>
                                            </p:attrNameLst>
                                          </p:cBhvr>
                                          <p:tavLst>
                                            <p:tav tm="0" fmla="#ppt_w*sin(2.5*pi*$)">
                                              <p:val>
                                                <p:fltVal val="0"/>
                                              </p:val>
                                            </p:tav>
                                            <p:tav tm="100000">
                                              <p:val>
                                                <p:fltVal val="1"/>
                                              </p:val>
                                            </p:tav>
                                          </p:tavLst>
                                        </p:anim>
                                        <p:anim calcmode="lin" valueType="num">
                                          <p:cBhvr>
                                            <p:cTn id="20" dur="500" fill="hold"/>
                                            <p:tgtEl>
                                              <p:spTgt spid="15">
                                                <p:bg/>
                                              </p:spTgt>
                                            </p:tgtEl>
                                            <p:attrNameLst>
                                              <p:attrName>ppt_h</p:attrName>
                                            </p:attrNameLst>
                                          </p:cBhvr>
                                          <p:tavLst>
                                            <p:tav tm="0">
                                              <p:val>
                                                <p:strVal val="#ppt_h"/>
                                              </p:val>
                                            </p:tav>
                                            <p:tav tm="100000">
                                              <p:val>
                                                <p:strVal val="#ppt_h"/>
                                              </p:val>
                                            </p:tav>
                                          </p:tavLst>
                                        </p:anim>
                                      </p:childTnLst>
                                    </p:cTn>
                                  </p:par>
                                  <p:par>
                                    <p:cTn id="21" presetID="16" presetClass="entr" presetSubtype="21" fill="hold" grpId="1" nodeType="withEffect">
                                      <p:stCondLst>
                                        <p:cond delay="0"/>
                                      </p:stCondLst>
                                      <p:iterate type="lt">
                                        <p:tmPct val="0"/>
                                      </p:iterate>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barn(inVertical)">
                                          <p:cBhvr>
                                            <p:cTn id="23" dur="500"/>
                                            <p:tgtEl>
                                              <p:spTgt spid="15">
                                                <p:txEl>
                                                  <p:pRg st="0" end="0"/>
                                                </p:txEl>
                                              </p:spTgt>
                                            </p:tgtEl>
                                          </p:cBhvr>
                                        </p:animEffect>
                                      </p:childTnLst>
                                    </p:cTn>
                                  </p:par>
                                </p:childTnLst>
                              </p:cTn>
                            </p:par>
                            <p:par>
                              <p:cTn id="24" fill="hold">
                                <p:stCondLst>
                                  <p:cond delay="2250"/>
                                </p:stCondLst>
                                <p:childTnLst>
                                  <p:par>
                                    <p:cTn id="25" presetID="22" presetClass="entr" presetSubtype="8" fill="hold" nodeType="afterEffect">
                                      <p:stCondLst>
                                        <p:cond delay="0"/>
                                      </p:stCondLst>
                                      <p:childTnLst>
                                        <p:set>
                                          <p:cBhvr>
                                            <p:cTn id="26" dur="1" fill="hold">
                                              <p:stCondLst>
                                                <p:cond delay="0"/>
                                              </p:stCondLst>
                                            </p:cTn>
                                            <p:tgtEl>
                                              <p:spTgt spid="1024"/>
                                            </p:tgtEl>
                                            <p:attrNameLst>
                                              <p:attrName>style.visibility</p:attrName>
                                            </p:attrNameLst>
                                          </p:cBhvr>
                                          <p:to>
                                            <p:strVal val="visible"/>
                                          </p:to>
                                        </p:set>
                                        <p:animEffect transition="in" filter="wipe(left)">
                                          <p:cBhvr>
                                            <p:cTn id="27" dur="500"/>
                                            <p:tgtEl>
                                              <p:spTgt spid="1024"/>
                                            </p:tgtEl>
                                          </p:cBhvr>
                                        </p:animEffect>
                                      </p:childTnLst>
                                    </p:cTn>
                                  </p:par>
                                </p:childTnLst>
                              </p:cTn>
                            </p:par>
                            <p:par>
                              <p:cTn id="28" fill="hold">
                                <p:stCondLst>
                                  <p:cond delay="2750"/>
                                </p:stCondLst>
                                <p:childTnLst>
                                  <p:par>
                                    <p:cTn id="29" presetID="22" presetClass="entr" presetSubtype="1"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wipe(up)">
                                          <p:cBhvr>
                                            <p:cTn id="31" dur="500"/>
                                            <p:tgtEl>
                                              <p:spTgt spid="1028"/>
                                            </p:tgtEl>
                                          </p:cBhvr>
                                        </p:animEffect>
                                      </p:childTnLst>
                                    </p:cTn>
                                  </p:par>
                                </p:childTnLst>
                              </p:cTn>
                            </p:par>
                            <p:par>
                              <p:cTn id="32" fill="hold">
                                <p:stCondLst>
                                  <p:cond delay="3250"/>
                                </p:stCondLst>
                                <p:childTnLst>
                                  <p:par>
                                    <p:cTn id="33" presetID="10" presetClass="entr" presetSubtype="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2" presetClass="entr" presetSubtype="2" decel="10000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additive="base">
                                            <p:cTn id="38" dur="1000" fill="hold"/>
                                            <p:tgtEl>
                                              <p:spTgt spid="41"/>
                                            </p:tgtEl>
                                            <p:attrNameLst>
                                              <p:attrName>ppt_x</p:attrName>
                                            </p:attrNameLst>
                                          </p:cBhvr>
                                          <p:tavLst>
                                            <p:tav tm="0">
                                              <p:val>
                                                <p:strVal val="1+#ppt_w/2"/>
                                              </p:val>
                                            </p:tav>
                                            <p:tav tm="100000">
                                              <p:val>
                                                <p:strVal val="#ppt_x"/>
                                              </p:val>
                                            </p:tav>
                                          </p:tavLst>
                                        </p:anim>
                                        <p:anim calcmode="lin" valueType="num">
                                          <p:cBhvr additive="base">
                                            <p:cTn id="39" dur="1000" fill="hold"/>
                                            <p:tgtEl>
                                              <p:spTgt spid="41"/>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additive="base">
                                            <p:cTn id="42" dur="1000" fill="hold"/>
                                            <p:tgtEl>
                                              <p:spTgt spid="42"/>
                                            </p:tgtEl>
                                            <p:attrNameLst>
                                              <p:attrName>ppt_x</p:attrName>
                                            </p:attrNameLst>
                                          </p:cBhvr>
                                          <p:tavLst>
                                            <p:tav tm="0">
                                              <p:val>
                                                <p:strVal val="#ppt_x"/>
                                              </p:val>
                                            </p:tav>
                                            <p:tav tm="100000">
                                              <p:val>
                                                <p:strVal val="#ppt_x"/>
                                              </p:val>
                                            </p:tav>
                                          </p:tavLst>
                                        </p:anim>
                                        <p:anim calcmode="lin" valueType="num">
                                          <p:cBhvr additive="base">
                                            <p:cTn id="43" dur="1000" fill="hold"/>
                                            <p:tgtEl>
                                              <p:spTgt spid="42"/>
                                            </p:tgtEl>
                                            <p:attrNameLst>
                                              <p:attrName>ppt_y</p:attrName>
                                            </p:attrNameLst>
                                          </p:cBhvr>
                                          <p:tavLst>
                                            <p:tav tm="0">
                                              <p:val>
                                                <p:strVal val="1+#ppt_h/2"/>
                                              </p:val>
                                            </p:tav>
                                            <p:tav tm="100000">
                                              <p:val>
                                                <p:strVal val="#ppt_y"/>
                                              </p:val>
                                            </p:tav>
                                          </p:tavLst>
                                        </p:anim>
                                      </p:childTnLst>
                                    </p:cTn>
                                  </p:par>
                                </p:childTnLst>
                              </p:cTn>
                            </p:par>
                            <p:par>
                              <p:cTn id="44" fill="hold">
                                <p:stCondLst>
                                  <p:cond delay="4250"/>
                                </p:stCondLst>
                                <p:childTnLst>
                                  <p:par>
                                    <p:cTn id="45" presetID="22" presetClass="entr" presetSubtype="1" fill="hold"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up)">
                                          <p:cBhvr>
                                            <p:cTn id="47" dur="500"/>
                                            <p:tgtEl>
                                              <p:spTgt spid="45"/>
                                            </p:tgtEl>
                                          </p:cBhvr>
                                        </p:animEffect>
                                      </p:childTnLst>
                                    </p:cTn>
                                  </p:par>
                                </p:childTnLst>
                              </p:cTn>
                            </p:par>
                            <p:par>
                              <p:cTn id="48" fill="hold">
                                <p:stCondLst>
                                  <p:cond delay="475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2" presetClass="entr" presetSubtype="4" decel="10000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1000" fill="hold"/>
                                            <p:tgtEl>
                                              <p:spTgt spid="19"/>
                                            </p:tgtEl>
                                            <p:attrNameLst>
                                              <p:attrName>ppt_x</p:attrName>
                                            </p:attrNameLst>
                                          </p:cBhvr>
                                          <p:tavLst>
                                            <p:tav tm="0">
                                              <p:val>
                                                <p:strVal val="#ppt_x"/>
                                              </p:val>
                                            </p:tav>
                                            <p:tav tm="100000">
                                              <p:val>
                                                <p:strVal val="#ppt_x"/>
                                              </p:val>
                                            </p:tav>
                                          </p:tavLst>
                                        </p:anim>
                                        <p:anim calcmode="lin" valueType="num">
                                          <p:cBhvr additive="base">
                                            <p:cTn id="55" dur="1000" fill="hold"/>
                                            <p:tgtEl>
                                              <p:spTgt spid="19"/>
                                            </p:tgtEl>
                                            <p:attrNameLst>
                                              <p:attrName>ppt_y</p:attrName>
                                            </p:attrNameLst>
                                          </p:cBhvr>
                                          <p:tavLst>
                                            <p:tav tm="0">
                                              <p:val>
                                                <p:strVal val="1+#ppt_h/2"/>
                                              </p:val>
                                            </p:tav>
                                            <p:tav tm="100000">
                                              <p:val>
                                                <p:strVal val="#ppt_y"/>
                                              </p:val>
                                            </p:tav>
                                          </p:tavLst>
                                        </p:anim>
                                      </p:childTnLst>
                                    </p:cTn>
                                  </p:par>
                                  <p:par>
                                    <p:cTn id="56" presetID="2" presetClass="entr" presetSubtype="2"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1000" fill="hold"/>
                                            <p:tgtEl>
                                              <p:spTgt spid="20"/>
                                            </p:tgtEl>
                                            <p:attrNameLst>
                                              <p:attrName>ppt_x</p:attrName>
                                            </p:attrNameLst>
                                          </p:cBhvr>
                                          <p:tavLst>
                                            <p:tav tm="0">
                                              <p:val>
                                                <p:strVal val="1+#ppt_w/2"/>
                                              </p:val>
                                            </p:tav>
                                            <p:tav tm="100000">
                                              <p:val>
                                                <p:strVal val="#ppt_x"/>
                                              </p:val>
                                            </p:tav>
                                          </p:tavLst>
                                        </p:anim>
                                        <p:anim calcmode="lin" valueType="num">
                                          <p:cBhvr additive="base">
                                            <p:cTn id="59" dur="1000" fill="hold"/>
                                            <p:tgtEl>
                                              <p:spTgt spid="20"/>
                                            </p:tgtEl>
                                            <p:attrNameLst>
                                              <p:attrName>ppt_y</p:attrName>
                                            </p:attrNameLst>
                                          </p:cBhvr>
                                          <p:tavLst>
                                            <p:tav tm="0">
                                              <p:val>
                                                <p:strVal val="#ppt_y"/>
                                              </p:val>
                                            </p:tav>
                                            <p:tav tm="100000">
                                              <p:val>
                                                <p:strVal val="#ppt_y"/>
                                              </p:val>
                                            </p:tav>
                                          </p:tavLst>
                                        </p:anim>
                                      </p:childTnLst>
                                    </p:cTn>
                                  </p:par>
                                </p:childTnLst>
                              </p:cTn>
                            </p:par>
                            <p:par>
                              <p:cTn id="60" fill="hold">
                                <p:stCondLst>
                                  <p:cond delay="575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2" presetClass="entr" presetSubtype="4" decel="10000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1000" fill="hold"/>
                                            <p:tgtEl>
                                              <p:spTgt spid="22"/>
                                            </p:tgtEl>
                                            <p:attrNameLst>
                                              <p:attrName>ppt_x</p:attrName>
                                            </p:attrNameLst>
                                          </p:cBhvr>
                                          <p:tavLst>
                                            <p:tav tm="0">
                                              <p:val>
                                                <p:strVal val="#ppt_x"/>
                                              </p:val>
                                            </p:tav>
                                            <p:tav tm="100000">
                                              <p:val>
                                                <p:strVal val="#ppt_x"/>
                                              </p:val>
                                            </p:tav>
                                          </p:tavLst>
                                        </p:anim>
                                        <p:anim calcmode="lin" valueType="num">
                                          <p:cBhvr additive="base">
                                            <p:cTn id="67" dur="1000" fill="hold"/>
                                            <p:tgtEl>
                                              <p:spTgt spid="22"/>
                                            </p:tgtEl>
                                            <p:attrNameLst>
                                              <p:attrName>ppt_y</p:attrName>
                                            </p:attrNameLst>
                                          </p:cBhvr>
                                          <p:tavLst>
                                            <p:tav tm="0">
                                              <p:val>
                                                <p:strVal val="1+#ppt_h/2"/>
                                              </p:val>
                                            </p:tav>
                                            <p:tav tm="100000">
                                              <p:val>
                                                <p:strVal val="#ppt_y"/>
                                              </p:val>
                                            </p:tav>
                                          </p:tavLst>
                                        </p:anim>
                                      </p:childTnLst>
                                    </p:cTn>
                                  </p:par>
                                  <p:par>
                                    <p:cTn id="68" presetID="2" presetClass="entr" presetSubtype="2" decel="10000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1000" fill="hold"/>
                                            <p:tgtEl>
                                              <p:spTgt spid="23"/>
                                            </p:tgtEl>
                                            <p:attrNameLst>
                                              <p:attrName>ppt_x</p:attrName>
                                            </p:attrNameLst>
                                          </p:cBhvr>
                                          <p:tavLst>
                                            <p:tav tm="0">
                                              <p:val>
                                                <p:strVal val="1+#ppt_w/2"/>
                                              </p:val>
                                            </p:tav>
                                            <p:tav tm="100000">
                                              <p:val>
                                                <p:strVal val="#ppt_x"/>
                                              </p:val>
                                            </p:tav>
                                          </p:tavLst>
                                        </p:anim>
                                        <p:anim calcmode="lin" valueType="num">
                                          <p:cBhvr additive="base">
                                            <p:cTn id="71" dur="1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15" grpId="0" build="p" animBg="1"/>
          <p:bldP spid="15" grpId="1" build="p"/>
          <p:bldP spid="15" grpId="2" build="p" animBg="1"/>
          <p:bldP spid="38" grpId="0" animBg="1"/>
          <p:bldP spid="41" grpId="0"/>
          <p:bldP spid="42" grpId="0"/>
          <p:bldP spid="18" grpId="0" animBg="1"/>
          <p:bldP spid="19" grpId="0"/>
          <p:bldP spid="20" grpId="0"/>
          <p:bldP spid="21" grpId="0" animBg="1"/>
          <p:bldP spid="22"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46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750" fill="hold"/>
                                            <p:tgtEl>
                                              <p:spTgt spid="26"/>
                                            </p:tgtEl>
                                            <p:attrNameLst>
                                              <p:attrName>ppt_x</p:attrName>
                                            </p:attrNameLst>
                                          </p:cBhvr>
                                          <p:tavLst>
                                            <p:tav tm="0">
                                              <p:val>
                                                <p:strVal val="1+#ppt_w/2"/>
                                              </p:val>
                                            </p:tav>
                                            <p:tav tm="100000">
                                              <p:val>
                                                <p:strVal val="#ppt_x"/>
                                              </p:val>
                                            </p:tav>
                                          </p:tavLst>
                                        </p:anim>
                                        <p:anim calcmode="lin" valueType="num">
                                          <p:cBhvr additive="base">
                                            <p:cTn id="8" dur="175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9" accel="46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750" fill="hold"/>
                                            <p:tgtEl>
                                              <p:spTgt spid="27"/>
                                            </p:tgtEl>
                                            <p:attrNameLst>
                                              <p:attrName>ppt_x</p:attrName>
                                            </p:attrNameLst>
                                          </p:cBhvr>
                                          <p:tavLst>
                                            <p:tav tm="0">
                                              <p:val>
                                                <p:strVal val="0-#ppt_w/2"/>
                                              </p:val>
                                            </p:tav>
                                            <p:tav tm="100000">
                                              <p:val>
                                                <p:strVal val="#ppt_x"/>
                                              </p:val>
                                            </p:tav>
                                          </p:tavLst>
                                        </p:anim>
                                        <p:anim calcmode="lin" valueType="num">
                                          <p:cBhvr additive="base">
                                            <p:cTn id="12" dur="1750" fill="hold"/>
                                            <p:tgtEl>
                                              <p:spTgt spid="27"/>
                                            </p:tgtEl>
                                            <p:attrNameLst>
                                              <p:attrName>ppt_y</p:attrName>
                                            </p:attrNameLst>
                                          </p:cBhvr>
                                          <p:tavLst>
                                            <p:tav tm="0">
                                              <p:val>
                                                <p:strVal val="0-#ppt_h/2"/>
                                              </p:val>
                                            </p:tav>
                                            <p:tav tm="100000">
                                              <p:val>
                                                <p:strVal val="#ppt_y"/>
                                              </p:val>
                                            </p:tav>
                                          </p:tavLst>
                                        </p:anim>
                                      </p:childTnLst>
                                    </p:cTn>
                                  </p:par>
                                </p:childTnLst>
                              </p:cTn>
                            </p:par>
                            <p:par>
                              <p:cTn id="13" fill="hold">
                                <p:stCondLst>
                                  <p:cond delay="1750"/>
                                </p:stCondLst>
                                <p:childTnLst>
                                  <p:par>
                                    <p:cTn id="14" presetID="1" presetClass="entr" presetSubtype="0" fill="hold" grpId="0" nodeType="afterEffect">
                                      <p:stCondLst>
                                        <p:cond delay="0"/>
                                      </p:stCondLst>
                                      <p:iterate type="lt">
                                        <p:tmAbs val="0"/>
                                      </p:iterate>
                                      <p:childTnLst>
                                        <p:set>
                                          <p:cBhvr>
                                            <p:cTn id="15" dur="1" fill="hold">
                                              <p:stCondLst>
                                                <p:cond delay="499"/>
                                              </p:stCondLst>
                                            </p:cTn>
                                            <p:tgtEl>
                                              <p:spTgt spid="15">
                                                <p:bg/>
                                              </p:spTgt>
                                            </p:tgtEl>
                                            <p:attrNameLst>
                                              <p:attrName>style.visibility</p:attrName>
                                            </p:attrNameLst>
                                          </p:cBhvr>
                                          <p:to>
                                            <p:strVal val="visible"/>
                                          </p:to>
                                        </p:set>
                                      </p:childTnLst>
                                    </p:cTn>
                                  </p:par>
                                  <p:par>
                                    <p:cTn id="16" presetID="45" presetClass="entr" presetSubtype="0" fill="hold" grpId="2" nodeType="withEffect">
                                      <p:stCondLst>
                                        <p:cond delay="0"/>
                                      </p:stCondLst>
                                      <p:iterate type="lt">
                                        <p:tmPct val="10000"/>
                                      </p:iterate>
                                      <p:childTnLst>
                                        <p:set>
                                          <p:cBhvr>
                                            <p:cTn id="17" dur="1" fill="hold">
                                              <p:stCondLst>
                                                <p:cond delay="0"/>
                                              </p:stCondLst>
                                            </p:cTn>
                                            <p:tgtEl>
                                              <p:spTgt spid="15">
                                                <p:bg/>
                                              </p:spTgt>
                                            </p:tgtEl>
                                            <p:attrNameLst>
                                              <p:attrName>style.visibility</p:attrName>
                                            </p:attrNameLst>
                                          </p:cBhvr>
                                          <p:to>
                                            <p:strVal val="visible"/>
                                          </p:to>
                                        </p:set>
                                        <p:animEffect transition="in" filter="fade">
                                          <p:cBhvr>
                                            <p:cTn id="18" dur="500"/>
                                            <p:tgtEl>
                                              <p:spTgt spid="15">
                                                <p:bg/>
                                              </p:spTgt>
                                            </p:tgtEl>
                                          </p:cBhvr>
                                        </p:animEffect>
                                        <p:anim calcmode="lin" valueType="num">
                                          <p:cBhvr>
                                            <p:cTn id="19" dur="500" fill="hold"/>
                                            <p:tgtEl>
                                              <p:spTgt spid="15">
                                                <p:bg/>
                                              </p:spTgt>
                                            </p:tgtEl>
                                            <p:attrNameLst>
                                              <p:attrName>ppt_w</p:attrName>
                                            </p:attrNameLst>
                                          </p:cBhvr>
                                          <p:tavLst>
                                            <p:tav tm="0" fmla="#ppt_w*sin(2.5*pi*$)">
                                              <p:val>
                                                <p:fltVal val="0"/>
                                              </p:val>
                                            </p:tav>
                                            <p:tav tm="100000">
                                              <p:val>
                                                <p:fltVal val="1"/>
                                              </p:val>
                                            </p:tav>
                                          </p:tavLst>
                                        </p:anim>
                                        <p:anim calcmode="lin" valueType="num">
                                          <p:cBhvr>
                                            <p:cTn id="20" dur="500" fill="hold"/>
                                            <p:tgtEl>
                                              <p:spTgt spid="15">
                                                <p:bg/>
                                              </p:spTgt>
                                            </p:tgtEl>
                                            <p:attrNameLst>
                                              <p:attrName>ppt_h</p:attrName>
                                            </p:attrNameLst>
                                          </p:cBhvr>
                                          <p:tavLst>
                                            <p:tav tm="0">
                                              <p:val>
                                                <p:strVal val="#ppt_h"/>
                                              </p:val>
                                            </p:tav>
                                            <p:tav tm="100000">
                                              <p:val>
                                                <p:strVal val="#ppt_h"/>
                                              </p:val>
                                            </p:tav>
                                          </p:tavLst>
                                        </p:anim>
                                      </p:childTnLst>
                                    </p:cTn>
                                  </p:par>
                                  <p:par>
                                    <p:cTn id="21" presetID="16" presetClass="entr" presetSubtype="21" fill="hold" grpId="1" nodeType="withEffect">
                                      <p:stCondLst>
                                        <p:cond delay="0"/>
                                      </p:stCondLst>
                                      <p:iterate type="lt">
                                        <p:tmPct val="0"/>
                                      </p:iterate>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barn(inVertical)">
                                          <p:cBhvr>
                                            <p:cTn id="23" dur="500"/>
                                            <p:tgtEl>
                                              <p:spTgt spid="15">
                                                <p:txEl>
                                                  <p:pRg st="0" end="0"/>
                                                </p:txEl>
                                              </p:spTgt>
                                            </p:tgtEl>
                                          </p:cBhvr>
                                        </p:animEffect>
                                      </p:childTnLst>
                                    </p:cTn>
                                  </p:par>
                                </p:childTnLst>
                              </p:cTn>
                            </p:par>
                            <p:par>
                              <p:cTn id="24" fill="hold">
                                <p:stCondLst>
                                  <p:cond delay="2250"/>
                                </p:stCondLst>
                                <p:childTnLst>
                                  <p:par>
                                    <p:cTn id="25" presetID="22" presetClass="entr" presetSubtype="8" fill="hold" nodeType="afterEffect">
                                      <p:stCondLst>
                                        <p:cond delay="0"/>
                                      </p:stCondLst>
                                      <p:childTnLst>
                                        <p:set>
                                          <p:cBhvr>
                                            <p:cTn id="26" dur="1" fill="hold">
                                              <p:stCondLst>
                                                <p:cond delay="0"/>
                                              </p:stCondLst>
                                            </p:cTn>
                                            <p:tgtEl>
                                              <p:spTgt spid="1024"/>
                                            </p:tgtEl>
                                            <p:attrNameLst>
                                              <p:attrName>style.visibility</p:attrName>
                                            </p:attrNameLst>
                                          </p:cBhvr>
                                          <p:to>
                                            <p:strVal val="visible"/>
                                          </p:to>
                                        </p:set>
                                        <p:animEffect transition="in" filter="wipe(left)">
                                          <p:cBhvr>
                                            <p:cTn id="27" dur="500"/>
                                            <p:tgtEl>
                                              <p:spTgt spid="1024"/>
                                            </p:tgtEl>
                                          </p:cBhvr>
                                        </p:animEffect>
                                      </p:childTnLst>
                                    </p:cTn>
                                  </p:par>
                                </p:childTnLst>
                              </p:cTn>
                            </p:par>
                            <p:par>
                              <p:cTn id="28" fill="hold">
                                <p:stCondLst>
                                  <p:cond delay="2750"/>
                                </p:stCondLst>
                                <p:childTnLst>
                                  <p:par>
                                    <p:cTn id="29" presetID="22" presetClass="entr" presetSubtype="1"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wipe(up)">
                                          <p:cBhvr>
                                            <p:cTn id="31" dur="500"/>
                                            <p:tgtEl>
                                              <p:spTgt spid="1028"/>
                                            </p:tgtEl>
                                          </p:cBhvr>
                                        </p:animEffect>
                                      </p:childTnLst>
                                    </p:cTn>
                                  </p:par>
                                </p:childTnLst>
                              </p:cTn>
                            </p:par>
                            <p:par>
                              <p:cTn id="32" fill="hold">
                                <p:stCondLst>
                                  <p:cond delay="3250"/>
                                </p:stCondLst>
                                <p:childTnLst>
                                  <p:par>
                                    <p:cTn id="33" presetID="10" presetClass="entr" presetSubtype="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2" presetClass="entr" presetSubtype="2" decel="10000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additive="base">
                                            <p:cTn id="38" dur="1000" fill="hold"/>
                                            <p:tgtEl>
                                              <p:spTgt spid="41"/>
                                            </p:tgtEl>
                                            <p:attrNameLst>
                                              <p:attrName>ppt_x</p:attrName>
                                            </p:attrNameLst>
                                          </p:cBhvr>
                                          <p:tavLst>
                                            <p:tav tm="0">
                                              <p:val>
                                                <p:strVal val="1+#ppt_w/2"/>
                                              </p:val>
                                            </p:tav>
                                            <p:tav tm="100000">
                                              <p:val>
                                                <p:strVal val="#ppt_x"/>
                                              </p:val>
                                            </p:tav>
                                          </p:tavLst>
                                        </p:anim>
                                        <p:anim calcmode="lin" valueType="num">
                                          <p:cBhvr additive="base">
                                            <p:cTn id="39" dur="1000" fill="hold"/>
                                            <p:tgtEl>
                                              <p:spTgt spid="41"/>
                                            </p:tgtEl>
                                            <p:attrNameLst>
                                              <p:attrName>ppt_y</p:attrName>
                                            </p:attrNameLst>
                                          </p:cBhvr>
                                          <p:tavLst>
                                            <p:tav tm="0">
                                              <p:val>
                                                <p:strVal val="#ppt_y"/>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additive="base">
                                            <p:cTn id="42" dur="1000" fill="hold"/>
                                            <p:tgtEl>
                                              <p:spTgt spid="42"/>
                                            </p:tgtEl>
                                            <p:attrNameLst>
                                              <p:attrName>ppt_x</p:attrName>
                                            </p:attrNameLst>
                                          </p:cBhvr>
                                          <p:tavLst>
                                            <p:tav tm="0">
                                              <p:val>
                                                <p:strVal val="#ppt_x"/>
                                              </p:val>
                                            </p:tav>
                                            <p:tav tm="100000">
                                              <p:val>
                                                <p:strVal val="#ppt_x"/>
                                              </p:val>
                                            </p:tav>
                                          </p:tavLst>
                                        </p:anim>
                                        <p:anim calcmode="lin" valueType="num">
                                          <p:cBhvr additive="base">
                                            <p:cTn id="43" dur="1000" fill="hold"/>
                                            <p:tgtEl>
                                              <p:spTgt spid="42"/>
                                            </p:tgtEl>
                                            <p:attrNameLst>
                                              <p:attrName>ppt_y</p:attrName>
                                            </p:attrNameLst>
                                          </p:cBhvr>
                                          <p:tavLst>
                                            <p:tav tm="0">
                                              <p:val>
                                                <p:strVal val="1+#ppt_h/2"/>
                                              </p:val>
                                            </p:tav>
                                            <p:tav tm="100000">
                                              <p:val>
                                                <p:strVal val="#ppt_y"/>
                                              </p:val>
                                            </p:tav>
                                          </p:tavLst>
                                        </p:anim>
                                      </p:childTnLst>
                                    </p:cTn>
                                  </p:par>
                                </p:childTnLst>
                              </p:cTn>
                            </p:par>
                            <p:par>
                              <p:cTn id="44" fill="hold">
                                <p:stCondLst>
                                  <p:cond delay="4250"/>
                                </p:stCondLst>
                                <p:childTnLst>
                                  <p:par>
                                    <p:cTn id="45" presetID="22" presetClass="entr" presetSubtype="1" fill="hold"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up)">
                                          <p:cBhvr>
                                            <p:cTn id="47" dur="500"/>
                                            <p:tgtEl>
                                              <p:spTgt spid="45"/>
                                            </p:tgtEl>
                                          </p:cBhvr>
                                        </p:animEffect>
                                      </p:childTnLst>
                                    </p:cTn>
                                  </p:par>
                                </p:childTnLst>
                              </p:cTn>
                            </p:par>
                            <p:par>
                              <p:cTn id="48" fill="hold">
                                <p:stCondLst>
                                  <p:cond delay="475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2" presetClass="entr" presetSubtype="4" decel="10000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1000" fill="hold"/>
                                            <p:tgtEl>
                                              <p:spTgt spid="19"/>
                                            </p:tgtEl>
                                            <p:attrNameLst>
                                              <p:attrName>ppt_x</p:attrName>
                                            </p:attrNameLst>
                                          </p:cBhvr>
                                          <p:tavLst>
                                            <p:tav tm="0">
                                              <p:val>
                                                <p:strVal val="#ppt_x"/>
                                              </p:val>
                                            </p:tav>
                                            <p:tav tm="100000">
                                              <p:val>
                                                <p:strVal val="#ppt_x"/>
                                              </p:val>
                                            </p:tav>
                                          </p:tavLst>
                                        </p:anim>
                                        <p:anim calcmode="lin" valueType="num">
                                          <p:cBhvr additive="base">
                                            <p:cTn id="55" dur="1000" fill="hold"/>
                                            <p:tgtEl>
                                              <p:spTgt spid="19"/>
                                            </p:tgtEl>
                                            <p:attrNameLst>
                                              <p:attrName>ppt_y</p:attrName>
                                            </p:attrNameLst>
                                          </p:cBhvr>
                                          <p:tavLst>
                                            <p:tav tm="0">
                                              <p:val>
                                                <p:strVal val="1+#ppt_h/2"/>
                                              </p:val>
                                            </p:tav>
                                            <p:tav tm="100000">
                                              <p:val>
                                                <p:strVal val="#ppt_y"/>
                                              </p:val>
                                            </p:tav>
                                          </p:tavLst>
                                        </p:anim>
                                      </p:childTnLst>
                                    </p:cTn>
                                  </p:par>
                                  <p:par>
                                    <p:cTn id="56" presetID="2" presetClass="entr" presetSubtype="2"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1000" fill="hold"/>
                                            <p:tgtEl>
                                              <p:spTgt spid="20"/>
                                            </p:tgtEl>
                                            <p:attrNameLst>
                                              <p:attrName>ppt_x</p:attrName>
                                            </p:attrNameLst>
                                          </p:cBhvr>
                                          <p:tavLst>
                                            <p:tav tm="0">
                                              <p:val>
                                                <p:strVal val="1+#ppt_w/2"/>
                                              </p:val>
                                            </p:tav>
                                            <p:tav tm="100000">
                                              <p:val>
                                                <p:strVal val="#ppt_x"/>
                                              </p:val>
                                            </p:tav>
                                          </p:tavLst>
                                        </p:anim>
                                        <p:anim calcmode="lin" valueType="num">
                                          <p:cBhvr additive="base">
                                            <p:cTn id="59" dur="1000" fill="hold"/>
                                            <p:tgtEl>
                                              <p:spTgt spid="20"/>
                                            </p:tgtEl>
                                            <p:attrNameLst>
                                              <p:attrName>ppt_y</p:attrName>
                                            </p:attrNameLst>
                                          </p:cBhvr>
                                          <p:tavLst>
                                            <p:tav tm="0">
                                              <p:val>
                                                <p:strVal val="#ppt_y"/>
                                              </p:val>
                                            </p:tav>
                                            <p:tav tm="100000">
                                              <p:val>
                                                <p:strVal val="#ppt_y"/>
                                              </p:val>
                                            </p:tav>
                                          </p:tavLst>
                                        </p:anim>
                                      </p:childTnLst>
                                    </p:cTn>
                                  </p:par>
                                </p:childTnLst>
                              </p:cTn>
                            </p:par>
                            <p:par>
                              <p:cTn id="60" fill="hold">
                                <p:stCondLst>
                                  <p:cond delay="575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2" presetClass="entr" presetSubtype="4" decel="10000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1000" fill="hold"/>
                                            <p:tgtEl>
                                              <p:spTgt spid="22"/>
                                            </p:tgtEl>
                                            <p:attrNameLst>
                                              <p:attrName>ppt_x</p:attrName>
                                            </p:attrNameLst>
                                          </p:cBhvr>
                                          <p:tavLst>
                                            <p:tav tm="0">
                                              <p:val>
                                                <p:strVal val="#ppt_x"/>
                                              </p:val>
                                            </p:tav>
                                            <p:tav tm="100000">
                                              <p:val>
                                                <p:strVal val="#ppt_x"/>
                                              </p:val>
                                            </p:tav>
                                          </p:tavLst>
                                        </p:anim>
                                        <p:anim calcmode="lin" valueType="num">
                                          <p:cBhvr additive="base">
                                            <p:cTn id="67" dur="1000" fill="hold"/>
                                            <p:tgtEl>
                                              <p:spTgt spid="22"/>
                                            </p:tgtEl>
                                            <p:attrNameLst>
                                              <p:attrName>ppt_y</p:attrName>
                                            </p:attrNameLst>
                                          </p:cBhvr>
                                          <p:tavLst>
                                            <p:tav tm="0">
                                              <p:val>
                                                <p:strVal val="1+#ppt_h/2"/>
                                              </p:val>
                                            </p:tav>
                                            <p:tav tm="100000">
                                              <p:val>
                                                <p:strVal val="#ppt_y"/>
                                              </p:val>
                                            </p:tav>
                                          </p:tavLst>
                                        </p:anim>
                                      </p:childTnLst>
                                    </p:cTn>
                                  </p:par>
                                  <p:par>
                                    <p:cTn id="68" presetID="2" presetClass="entr" presetSubtype="2" decel="10000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1000" fill="hold"/>
                                            <p:tgtEl>
                                              <p:spTgt spid="23"/>
                                            </p:tgtEl>
                                            <p:attrNameLst>
                                              <p:attrName>ppt_x</p:attrName>
                                            </p:attrNameLst>
                                          </p:cBhvr>
                                          <p:tavLst>
                                            <p:tav tm="0">
                                              <p:val>
                                                <p:strVal val="1+#ppt_w/2"/>
                                              </p:val>
                                            </p:tav>
                                            <p:tav tm="100000">
                                              <p:val>
                                                <p:strVal val="#ppt_x"/>
                                              </p:val>
                                            </p:tav>
                                          </p:tavLst>
                                        </p:anim>
                                        <p:anim calcmode="lin" valueType="num">
                                          <p:cBhvr additive="base">
                                            <p:cTn id="71" dur="10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15" grpId="0" build="p" animBg="1"/>
          <p:bldP spid="15" grpId="1" build="p"/>
          <p:bldP spid="15" grpId="2" build="p" animBg="1"/>
          <p:bldP spid="38" grpId="0" animBg="1"/>
          <p:bldP spid="41" grpId="0"/>
          <p:bldP spid="42" grpId="0"/>
          <p:bldP spid="18" grpId="0" animBg="1"/>
          <p:bldP spid="19" grpId="0"/>
          <p:bldP spid="20" grpId="0"/>
          <p:bldP spid="21" grpId="0" animBg="1"/>
          <p:bldP spid="22" grpId="0"/>
          <p:bldP spid="23"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22 Rectángulo"/>
          <p:cNvSpPr/>
          <p:nvPr/>
        </p:nvSpPr>
        <p:spPr bwMode="auto">
          <a:xfrm>
            <a:off x="101451" y="4545428"/>
            <a:ext cx="12677313" cy="7294389"/>
          </a:xfrm>
          <a:custGeom>
            <a:avLst/>
            <a:gdLst>
              <a:gd name="connsiteX0" fmla="*/ 0 w 10032554"/>
              <a:gd name="connsiteY0" fmla="*/ 0 h 7245804"/>
              <a:gd name="connsiteX1" fmla="*/ 10032554 w 10032554"/>
              <a:gd name="connsiteY1" fmla="*/ 0 h 7245804"/>
              <a:gd name="connsiteX2" fmla="*/ 10032554 w 10032554"/>
              <a:gd name="connsiteY2" fmla="*/ 7245804 h 7245804"/>
              <a:gd name="connsiteX3" fmla="*/ 0 w 10032554"/>
              <a:gd name="connsiteY3" fmla="*/ 7245804 h 7245804"/>
              <a:gd name="connsiteX4" fmla="*/ 0 w 10032554"/>
              <a:gd name="connsiteY4" fmla="*/ 0 h 7245804"/>
              <a:gd name="connsiteX0" fmla="*/ 0 w 12592874"/>
              <a:gd name="connsiteY0" fmla="*/ 0 h 7245804"/>
              <a:gd name="connsiteX1" fmla="*/ 10032554 w 12592874"/>
              <a:gd name="connsiteY1" fmla="*/ 0 h 7245804"/>
              <a:gd name="connsiteX2" fmla="*/ 12592874 w 12592874"/>
              <a:gd name="connsiteY2" fmla="*/ 7222944 h 7245804"/>
              <a:gd name="connsiteX3" fmla="*/ 0 w 12592874"/>
              <a:gd name="connsiteY3" fmla="*/ 7245804 h 7245804"/>
              <a:gd name="connsiteX4" fmla="*/ 0 w 12592874"/>
              <a:gd name="connsiteY4" fmla="*/ 0 h 7245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874" h="7245804">
                <a:moveTo>
                  <a:pt x="0" y="0"/>
                </a:moveTo>
                <a:lnTo>
                  <a:pt x="10032554" y="0"/>
                </a:lnTo>
                <a:lnTo>
                  <a:pt x="12592874" y="7222944"/>
                </a:lnTo>
                <a:lnTo>
                  <a:pt x="0" y="7245804"/>
                </a:lnTo>
                <a:lnTo>
                  <a:pt x="0" y="0"/>
                </a:lnTo>
                <a:close/>
              </a:path>
            </a:pathLst>
          </a:custGeom>
          <a:solidFill>
            <a:schemeClr val="accent4"/>
          </a:solidFill>
          <a:ln>
            <a:noFill/>
          </a:ln>
        </p:spPr>
        <p:txBody>
          <a:bodyPr lIns="0" tIns="0" rIns="0" bIns="0" rtlCol="0" anchor="ctr"/>
          <a:lstStyle/>
          <a:p>
            <a:pPr algn="ctr"/>
            <a:endParaRPr lang="es-SV" sz="5059"/>
          </a:p>
        </p:txBody>
      </p:sp>
      <p:sp>
        <p:nvSpPr>
          <p:cNvPr id="23" name="22 Rectángulo"/>
          <p:cNvSpPr/>
          <p:nvPr/>
        </p:nvSpPr>
        <p:spPr bwMode="auto">
          <a:xfrm>
            <a:off x="0" y="4545428"/>
            <a:ext cx="12677313" cy="7294389"/>
          </a:xfrm>
          <a:custGeom>
            <a:avLst/>
            <a:gdLst>
              <a:gd name="connsiteX0" fmla="*/ 0 w 10032554"/>
              <a:gd name="connsiteY0" fmla="*/ 0 h 7245804"/>
              <a:gd name="connsiteX1" fmla="*/ 10032554 w 10032554"/>
              <a:gd name="connsiteY1" fmla="*/ 0 h 7245804"/>
              <a:gd name="connsiteX2" fmla="*/ 10032554 w 10032554"/>
              <a:gd name="connsiteY2" fmla="*/ 7245804 h 7245804"/>
              <a:gd name="connsiteX3" fmla="*/ 0 w 10032554"/>
              <a:gd name="connsiteY3" fmla="*/ 7245804 h 7245804"/>
              <a:gd name="connsiteX4" fmla="*/ 0 w 10032554"/>
              <a:gd name="connsiteY4" fmla="*/ 0 h 7245804"/>
              <a:gd name="connsiteX0" fmla="*/ 0 w 12592874"/>
              <a:gd name="connsiteY0" fmla="*/ 0 h 7245804"/>
              <a:gd name="connsiteX1" fmla="*/ 10032554 w 12592874"/>
              <a:gd name="connsiteY1" fmla="*/ 0 h 7245804"/>
              <a:gd name="connsiteX2" fmla="*/ 12592874 w 12592874"/>
              <a:gd name="connsiteY2" fmla="*/ 7222944 h 7245804"/>
              <a:gd name="connsiteX3" fmla="*/ 0 w 12592874"/>
              <a:gd name="connsiteY3" fmla="*/ 7245804 h 7245804"/>
              <a:gd name="connsiteX4" fmla="*/ 0 w 12592874"/>
              <a:gd name="connsiteY4" fmla="*/ 0 h 7245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874" h="7245804">
                <a:moveTo>
                  <a:pt x="0" y="0"/>
                </a:moveTo>
                <a:lnTo>
                  <a:pt x="10032554" y="0"/>
                </a:lnTo>
                <a:lnTo>
                  <a:pt x="12592874" y="7222944"/>
                </a:lnTo>
                <a:lnTo>
                  <a:pt x="0" y="7245804"/>
                </a:lnTo>
                <a:lnTo>
                  <a:pt x="0" y="0"/>
                </a:lnTo>
                <a:close/>
              </a:path>
            </a:pathLst>
          </a:cu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a:endParaRPr lang="es-SV" sz="5059"/>
          </a:p>
        </p:txBody>
      </p:sp>
      <p:sp>
        <p:nvSpPr>
          <p:cNvPr id="20" name="19 Título"/>
          <p:cNvSpPr>
            <a:spLocks noGrp="1"/>
          </p:cNvSpPr>
          <p:nvPr>
            <p:ph type="ctrTitle"/>
          </p:nvPr>
        </p:nvSpPr>
        <p:spPr>
          <a:xfrm>
            <a:off x="1314748" y="1506490"/>
            <a:ext cx="16424287" cy="1133794"/>
          </a:xfrm>
        </p:spPr>
        <p:txBody>
          <a:bodyPr/>
          <a:lstStyle/>
          <a:p>
            <a:r>
              <a:rPr lang="es-MX" dirty="0"/>
              <a:t>Revenue Channels Overview</a:t>
            </a:r>
            <a:endParaRPr lang="es-SV" dirty="0"/>
          </a:p>
        </p:txBody>
      </p:sp>
      <p:sp>
        <p:nvSpPr>
          <p:cNvPr id="7" name="Textbox 1"/>
          <p:cNvSpPr/>
          <p:nvPr/>
        </p:nvSpPr>
        <p:spPr>
          <a:xfrm>
            <a:off x="2681834" y="7647117"/>
            <a:ext cx="5491423" cy="1091010"/>
          </a:xfrm>
          <a:prstGeom prst="rect">
            <a:avLst/>
          </a:prstGeom>
        </p:spPr>
        <p:txBody>
          <a:bodyPr wrap="square" lIns="243340" tIns="121669" rIns="243340" bIns="121669">
            <a:spAutoFit/>
          </a:bodyPr>
          <a:lstStyle/>
          <a:p>
            <a:pPr>
              <a:lnSpc>
                <a:spcPct val="120000"/>
              </a:lnSpc>
            </a:pPr>
            <a:r>
              <a:rPr lang="en-US" sz="2400" b="1" dirty="0">
                <a:solidFill>
                  <a:schemeClr val="bg1"/>
                </a:solidFill>
                <a:latin typeface="Open Sans Condensed" panose="020B0604020202020204" charset="0"/>
                <a:ea typeface="Open Sans Condensed" panose="020B0604020202020204" charset="0"/>
                <a:cs typeface="Open Sans Condensed" panose="020B0604020202020204" charset="0"/>
              </a:rPr>
              <a:t>Sao Paulo is the major income channel</a:t>
            </a:r>
          </a:p>
        </p:txBody>
      </p:sp>
      <p:sp>
        <p:nvSpPr>
          <p:cNvPr id="8" name="Textbox 1"/>
          <p:cNvSpPr/>
          <p:nvPr/>
        </p:nvSpPr>
        <p:spPr>
          <a:xfrm>
            <a:off x="2614529" y="5386203"/>
            <a:ext cx="5491423" cy="1091010"/>
          </a:xfrm>
          <a:prstGeom prst="rect">
            <a:avLst/>
          </a:prstGeom>
        </p:spPr>
        <p:txBody>
          <a:bodyPr wrap="square" lIns="243340" tIns="121669" rIns="243340" bIns="121669">
            <a:spAutoFit/>
          </a:bodyPr>
          <a:lstStyle/>
          <a:p>
            <a:pPr>
              <a:lnSpc>
                <a:spcPct val="120000"/>
              </a:lnSpc>
            </a:pPr>
            <a:r>
              <a:rPr lang="en-US" sz="2400" b="1" dirty="0">
                <a:solidFill>
                  <a:schemeClr val="bg1"/>
                </a:solidFill>
                <a:latin typeface="Open Sans Condensed" panose="020B0604020202020204" charset="0"/>
                <a:ea typeface="Open Sans Condensed" panose="020B0604020202020204" charset="0"/>
                <a:cs typeface="Open Sans Condensed" panose="020B0604020202020204" charset="0"/>
              </a:rPr>
              <a:t>Less than 20% of cities account for more than 80% of sales</a:t>
            </a:r>
          </a:p>
        </p:txBody>
      </p:sp>
      <p:sp>
        <p:nvSpPr>
          <p:cNvPr id="9" name="Textbox 1"/>
          <p:cNvSpPr/>
          <p:nvPr/>
        </p:nvSpPr>
        <p:spPr>
          <a:xfrm>
            <a:off x="2681834" y="9724530"/>
            <a:ext cx="5491423" cy="1025864"/>
          </a:xfrm>
          <a:prstGeom prst="rect">
            <a:avLst/>
          </a:prstGeom>
        </p:spPr>
        <p:txBody>
          <a:bodyPr wrap="square" lIns="243340" tIns="121669" rIns="243340" bIns="121669">
            <a:spAutoFit/>
          </a:bodyPr>
          <a:lstStyle/>
          <a:p>
            <a:pPr>
              <a:lnSpc>
                <a:spcPct val="120000"/>
              </a:lnSpc>
            </a:pPr>
            <a:r>
              <a:rPr lang="en-US" sz="2215" b="1" dirty="0">
                <a:solidFill>
                  <a:schemeClr val="bg1"/>
                </a:solidFill>
                <a:latin typeface="Open Sans Condensed" panose="020B0604020202020204" charset="0"/>
                <a:ea typeface="Open Sans Condensed" panose="020B0604020202020204" charset="0"/>
                <a:cs typeface="Open Sans Condensed" panose="020B0604020202020204" charset="0"/>
              </a:rPr>
              <a:t>Later, customers can be separated as being from the major or minor city</a:t>
            </a:r>
          </a:p>
        </p:txBody>
      </p:sp>
      <p:sp>
        <p:nvSpPr>
          <p:cNvPr id="10" name="Oval 26"/>
          <p:cNvSpPr>
            <a:spLocks noChangeAspect="1"/>
          </p:cNvSpPr>
          <p:nvPr/>
        </p:nvSpPr>
        <p:spPr>
          <a:xfrm>
            <a:off x="888285" y="5433721"/>
            <a:ext cx="1299781" cy="1299781"/>
          </a:xfrm>
          <a:prstGeom prst="ellipse">
            <a:avLst/>
          </a:prstGeom>
          <a:solidFill>
            <a:schemeClr val="accent4"/>
          </a:solidFill>
          <a:ln>
            <a:noFill/>
          </a:ln>
        </p:spPr>
        <p:txBody>
          <a:bodyPr lIns="0" tIns="0" rIns="0" bIns="0" rtlCol="0" anchor="ctr"/>
          <a:lstStyle/>
          <a:p>
            <a:pPr algn="ctr" defTabSz="2433667"/>
            <a:endParaRPr lang="en-US" sz="2919">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11" name="Oval 26"/>
          <p:cNvSpPr>
            <a:spLocks noChangeAspect="1"/>
          </p:cNvSpPr>
          <p:nvPr/>
        </p:nvSpPr>
        <p:spPr>
          <a:xfrm>
            <a:off x="888285" y="7578180"/>
            <a:ext cx="1299781" cy="1299781"/>
          </a:xfrm>
          <a:prstGeom prst="ellipse">
            <a:avLst/>
          </a:prstGeom>
          <a:solidFill>
            <a:schemeClr val="accent4"/>
          </a:solidFill>
          <a:ln>
            <a:noFill/>
          </a:ln>
        </p:spPr>
        <p:txBody>
          <a:bodyPr lIns="0" tIns="0" rIns="0" bIns="0" rtlCol="0" anchor="ctr"/>
          <a:lstStyle/>
          <a:p>
            <a:pPr algn="ctr" defTabSz="2433667"/>
            <a:endParaRPr lang="en-US" sz="2919">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12" name="Oval 26"/>
          <p:cNvSpPr>
            <a:spLocks noChangeAspect="1"/>
          </p:cNvSpPr>
          <p:nvPr/>
        </p:nvSpPr>
        <p:spPr>
          <a:xfrm>
            <a:off x="888285" y="9587572"/>
            <a:ext cx="1299781" cy="1299781"/>
          </a:xfrm>
          <a:prstGeom prst="ellipse">
            <a:avLst/>
          </a:prstGeom>
          <a:solidFill>
            <a:schemeClr val="accent4"/>
          </a:solidFill>
          <a:ln>
            <a:noFill/>
          </a:ln>
        </p:spPr>
        <p:txBody>
          <a:bodyPr lIns="0" tIns="0" rIns="0" bIns="0" rtlCol="0" anchor="ctr"/>
          <a:lstStyle/>
          <a:p>
            <a:pPr algn="ctr" defTabSz="2433667"/>
            <a:endParaRPr lang="en-US" sz="2919">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grpSp>
        <p:nvGrpSpPr>
          <p:cNvPr id="13" name="Group 4"/>
          <p:cNvGrpSpPr>
            <a:grpSpLocks noChangeAspect="1"/>
          </p:cNvGrpSpPr>
          <p:nvPr/>
        </p:nvGrpSpPr>
        <p:grpSpPr bwMode="auto">
          <a:xfrm>
            <a:off x="1386134" y="8006996"/>
            <a:ext cx="304083" cy="442152"/>
            <a:chOff x="14052" y="2464"/>
            <a:chExt cx="1099" cy="1598"/>
          </a:xfrm>
          <a:solidFill>
            <a:schemeClr val="bg1"/>
          </a:solidFill>
        </p:grpSpPr>
        <p:sp>
          <p:nvSpPr>
            <p:cNvPr id="14" name="Freeform 6"/>
            <p:cNvSpPr>
              <a:spLocks noEditPoints="1"/>
            </p:cNvSpPr>
            <p:nvPr/>
          </p:nvSpPr>
          <p:spPr bwMode="auto">
            <a:xfrm>
              <a:off x="14052" y="2464"/>
              <a:ext cx="1099" cy="1598"/>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grp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p>
          </p:txBody>
        </p:sp>
        <p:sp>
          <p:nvSpPr>
            <p:cNvPr id="15" name="Freeform 7"/>
            <p:cNvSpPr>
              <a:spLocks/>
            </p:cNvSpPr>
            <p:nvPr/>
          </p:nvSpPr>
          <p:spPr bwMode="auto">
            <a:xfrm>
              <a:off x="14302" y="2714"/>
              <a:ext cx="324" cy="324"/>
            </a:xfrm>
            <a:custGeom>
              <a:avLst/>
              <a:gdLst>
                <a:gd name="T0" fmla="*/ 599 w 649"/>
                <a:gd name="T1" fmla="*/ 0 h 649"/>
                <a:gd name="T2" fmla="*/ 615 w 649"/>
                <a:gd name="T3" fmla="*/ 2 h 649"/>
                <a:gd name="T4" fmla="*/ 628 w 649"/>
                <a:gd name="T5" fmla="*/ 10 h 649"/>
                <a:gd name="T6" fmla="*/ 639 w 649"/>
                <a:gd name="T7" fmla="*/ 21 h 649"/>
                <a:gd name="T8" fmla="*/ 646 w 649"/>
                <a:gd name="T9" fmla="*/ 34 h 649"/>
                <a:gd name="T10" fmla="*/ 649 w 649"/>
                <a:gd name="T11" fmla="*/ 49 h 649"/>
                <a:gd name="T12" fmla="*/ 646 w 649"/>
                <a:gd name="T13" fmla="*/ 66 h 649"/>
                <a:gd name="T14" fmla="*/ 639 w 649"/>
                <a:gd name="T15" fmla="*/ 80 h 649"/>
                <a:gd name="T16" fmla="*/ 628 w 649"/>
                <a:gd name="T17" fmla="*/ 90 h 649"/>
                <a:gd name="T18" fmla="*/ 615 w 649"/>
                <a:gd name="T19" fmla="*/ 97 h 649"/>
                <a:gd name="T20" fmla="*/ 599 w 649"/>
                <a:gd name="T21" fmla="*/ 100 h 649"/>
                <a:gd name="T22" fmla="*/ 544 w 649"/>
                <a:gd name="T23" fmla="*/ 104 h 649"/>
                <a:gd name="T24" fmla="*/ 492 w 649"/>
                <a:gd name="T25" fmla="*/ 112 h 649"/>
                <a:gd name="T26" fmla="*/ 441 w 649"/>
                <a:gd name="T27" fmla="*/ 126 h 649"/>
                <a:gd name="T28" fmla="*/ 393 w 649"/>
                <a:gd name="T29" fmla="*/ 144 h 649"/>
                <a:gd name="T30" fmla="*/ 347 w 649"/>
                <a:gd name="T31" fmla="*/ 168 h 649"/>
                <a:gd name="T32" fmla="*/ 304 w 649"/>
                <a:gd name="T33" fmla="*/ 196 h 649"/>
                <a:gd name="T34" fmla="*/ 264 w 649"/>
                <a:gd name="T35" fmla="*/ 229 h 649"/>
                <a:gd name="T36" fmla="*/ 229 w 649"/>
                <a:gd name="T37" fmla="*/ 265 h 649"/>
                <a:gd name="T38" fmla="*/ 196 w 649"/>
                <a:gd name="T39" fmla="*/ 305 h 649"/>
                <a:gd name="T40" fmla="*/ 168 w 649"/>
                <a:gd name="T41" fmla="*/ 348 h 649"/>
                <a:gd name="T42" fmla="*/ 144 w 649"/>
                <a:gd name="T43" fmla="*/ 394 h 649"/>
                <a:gd name="T44" fmla="*/ 125 w 649"/>
                <a:gd name="T45" fmla="*/ 442 h 649"/>
                <a:gd name="T46" fmla="*/ 111 w 649"/>
                <a:gd name="T47" fmla="*/ 493 h 649"/>
                <a:gd name="T48" fmla="*/ 103 w 649"/>
                <a:gd name="T49" fmla="*/ 545 h 649"/>
                <a:gd name="T50" fmla="*/ 100 w 649"/>
                <a:gd name="T51" fmla="*/ 600 h 649"/>
                <a:gd name="T52" fmla="*/ 97 w 649"/>
                <a:gd name="T53" fmla="*/ 615 h 649"/>
                <a:gd name="T54" fmla="*/ 90 w 649"/>
                <a:gd name="T55" fmla="*/ 628 h 649"/>
                <a:gd name="T56" fmla="*/ 79 w 649"/>
                <a:gd name="T57" fmla="*/ 640 h 649"/>
                <a:gd name="T58" fmla="*/ 65 w 649"/>
                <a:gd name="T59" fmla="*/ 647 h 649"/>
                <a:gd name="T60" fmla="*/ 50 w 649"/>
                <a:gd name="T61" fmla="*/ 649 h 649"/>
                <a:gd name="T62" fmla="*/ 33 w 649"/>
                <a:gd name="T63" fmla="*/ 647 h 649"/>
                <a:gd name="T64" fmla="*/ 20 w 649"/>
                <a:gd name="T65" fmla="*/ 640 h 649"/>
                <a:gd name="T66" fmla="*/ 9 w 649"/>
                <a:gd name="T67" fmla="*/ 628 h 649"/>
                <a:gd name="T68" fmla="*/ 2 w 649"/>
                <a:gd name="T69" fmla="*/ 615 h 649"/>
                <a:gd name="T70" fmla="*/ 0 w 649"/>
                <a:gd name="T71" fmla="*/ 600 h 649"/>
                <a:gd name="T72" fmla="*/ 3 w 649"/>
                <a:gd name="T73" fmla="*/ 539 h 649"/>
                <a:gd name="T74" fmla="*/ 12 w 649"/>
                <a:gd name="T75" fmla="*/ 478 h 649"/>
                <a:gd name="T76" fmla="*/ 26 w 649"/>
                <a:gd name="T77" fmla="*/ 421 h 649"/>
                <a:gd name="T78" fmla="*/ 47 w 649"/>
                <a:gd name="T79" fmla="*/ 366 h 649"/>
                <a:gd name="T80" fmla="*/ 72 w 649"/>
                <a:gd name="T81" fmla="*/ 314 h 649"/>
                <a:gd name="T82" fmla="*/ 102 w 649"/>
                <a:gd name="T83" fmla="*/ 265 h 649"/>
                <a:gd name="T84" fmla="*/ 137 w 649"/>
                <a:gd name="T85" fmla="*/ 218 h 649"/>
                <a:gd name="T86" fmla="*/ 175 w 649"/>
                <a:gd name="T87" fmla="*/ 176 h 649"/>
                <a:gd name="T88" fmla="*/ 218 w 649"/>
                <a:gd name="T89" fmla="*/ 137 h 649"/>
                <a:gd name="T90" fmla="*/ 264 w 649"/>
                <a:gd name="T91" fmla="*/ 103 h 649"/>
                <a:gd name="T92" fmla="*/ 313 w 649"/>
                <a:gd name="T93" fmla="*/ 73 h 649"/>
                <a:gd name="T94" fmla="*/ 365 w 649"/>
                <a:gd name="T95" fmla="*/ 47 h 649"/>
                <a:gd name="T96" fmla="*/ 421 w 649"/>
                <a:gd name="T97" fmla="*/ 27 h 649"/>
                <a:gd name="T98" fmla="*/ 479 w 649"/>
                <a:gd name="T99" fmla="*/ 13 h 649"/>
                <a:gd name="T100" fmla="*/ 538 w 649"/>
                <a:gd name="T101" fmla="*/ 3 h 649"/>
                <a:gd name="T102" fmla="*/ 599 w 649"/>
                <a:gd name="T103"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649">
                  <a:moveTo>
                    <a:pt x="599" y="0"/>
                  </a:moveTo>
                  <a:lnTo>
                    <a:pt x="615" y="2"/>
                  </a:lnTo>
                  <a:lnTo>
                    <a:pt x="628" y="10"/>
                  </a:lnTo>
                  <a:lnTo>
                    <a:pt x="639" y="21"/>
                  </a:lnTo>
                  <a:lnTo>
                    <a:pt x="646" y="34"/>
                  </a:lnTo>
                  <a:lnTo>
                    <a:pt x="649" y="49"/>
                  </a:lnTo>
                  <a:lnTo>
                    <a:pt x="646" y="66"/>
                  </a:lnTo>
                  <a:lnTo>
                    <a:pt x="639" y="80"/>
                  </a:lnTo>
                  <a:lnTo>
                    <a:pt x="628" y="90"/>
                  </a:lnTo>
                  <a:lnTo>
                    <a:pt x="615" y="97"/>
                  </a:lnTo>
                  <a:lnTo>
                    <a:pt x="599" y="100"/>
                  </a:lnTo>
                  <a:lnTo>
                    <a:pt x="544" y="104"/>
                  </a:lnTo>
                  <a:lnTo>
                    <a:pt x="492" y="112"/>
                  </a:lnTo>
                  <a:lnTo>
                    <a:pt x="441" y="126"/>
                  </a:lnTo>
                  <a:lnTo>
                    <a:pt x="393" y="144"/>
                  </a:lnTo>
                  <a:lnTo>
                    <a:pt x="347" y="168"/>
                  </a:lnTo>
                  <a:lnTo>
                    <a:pt x="304" y="196"/>
                  </a:lnTo>
                  <a:lnTo>
                    <a:pt x="264" y="229"/>
                  </a:lnTo>
                  <a:lnTo>
                    <a:pt x="229" y="265"/>
                  </a:lnTo>
                  <a:lnTo>
                    <a:pt x="196" y="305"/>
                  </a:lnTo>
                  <a:lnTo>
                    <a:pt x="168" y="348"/>
                  </a:lnTo>
                  <a:lnTo>
                    <a:pt x="144" y="394"/>
                  </a:lnTo>
                  <a:lnTo>
                    <a:pt x="125" y="442"/>
                  </a:lnTo>
                  <a:lnTo>
                    <a:pt x="111" y="493"/>
                  </a:lnTo>
                  <a:lnTo>
                    <a:pt x="103" y="545"/>
                  </a:lnTo>
                  <a:lnTo>
                    <a:pt x="100" y="600"/>
                  </a:lnTo>
                  <a:lnTo>
                    <a:pt x="97" y="615"/>
                  </a:lnTo>
                  <a:lnTo>
                    <a:pt x="90" y="628"/>
                  </a:lnTo>
                  <a:lnTo>
                    <a:pt x="79" y="640"/>
                  </a:lnTo>
                  <a:lnTo>
                    <a:pt x="65" y="647"/>
                  </a:lnTo>
                  <a:lnTo>
                    <a:pt x="50" y="649"/>
                  </a:lnTo>
                  <a:lnTo>
                    <a:pt x="33" y="647"/>
                  </a:lnTo>
                  <a:lnTo>
                    <a:pt x="20" y="640"/>
                  </a:lnTo>
                  <a:lnTo>
                    <a:pt x="9" y="628"/>
                  </a:lnTo>
                  <a:lnTo>
                    <a:pt x="2" y="615"/>
                  </a:lnTo>
                  <a:lnTo>
                    <a:pt x="0" y="600"/>
                  </a:lnTo>
                  <a:lnTo>
                    <a:pt x="3" y="539"/>
                  </a:lnTo>
                  <a:lnTo>
                    <a:pt x="12" y="478"/>
                  </a:lnTo>
                  <a:lnTo>
                    <a:pt x="26" y="421"/>
                  </a:lnTo>
                  <a:lnTo>
                    <a:pt x="47" y="366"/>
                  </a:lnTo>
                  <a:lnTo>
                    <a:pt x="72" y="314"/>
                  </a:lnTo>
                  <a:lnTo>
                    <a:pt x="102" y="265"/>
                  </a:lnTo>
                  <a:lnTo>
                    <a:pt x="137" y="218"/>
                  </a:lnTo>
                  <a:lnTo>
                    <a:pt x="175" y="176"/>
                  </a:lnTo>
                  <a:lnTo>
                    <a:pt x="218" y="137"/>
                  </a:lnTo>
                  <a:lnTo>
                    <a:pt x="264" y="103"/>
                  </a:lnTo>
                  <a:lnTo>
                    <a:pt x="313" y="73"/>
                  </a:lnTo>
                  <a:lnTo>
                    <a:pt x="365" y="47"/>
                  </a:lnTo>
                  <a:lnTo>
                    <a:pt x="421" y="27"/>
                  </a:lnTo>
                  <a:lnTo>
                    <a:pt x="479" y="13"/>
                  </a:lnTo>
                  <a:lnTo>
                    <a:pt x="538" y="3"/>
                  </a:lnTo>
                  <a:lnTo>
                    <a:pt x="599" y="0"/>
                  </a:lnTo>
                  <a:close/>
                </a:path>
              </a:pathLst>
            </a:custGeom>
            <a:grp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p>
          </p:txBody>
        </p:sp>
      </p:grpSp>
      <p:sp>
        <p:nvSpPr>
          <p:cNvPr id="16" name="Freeform 12"/>
          <p:cNvSpPr>
            <a:spLocks noChangeAspect="1" noEditPoints="1"/>
          </p:cNvSpPr>
          <p:nvPr/>
        </p:nvSpPr>
        <p:spPr bwMode="auto">
          <a:xfrm>
            <a:off x="1314748" y="10064189"/>
            <a:ext cx="446857" cy="442154"/>
          </a:xfrm>
          <a:custGeom>
            <a:avLst/>
            <a:gdLst>
              <a:gd name="T0" fmla="*/ 1210 w 3228"/>
              <a:gd name="T1" fmla="*/ 2995 h 3195"/>
              <a:gd name="T2" fmla="*/ 1118 w 3228"/>
              <a:gd name="T3" fmla="*/ 2762 h 3195"/>
              <a:gd name="T4" fmla="*/ 822 w 3228"/>
              <a:gd name="T5" fmla="*/ 1897 h 3195"/>
              <a:gd name="T6" fmla="*/ 2035 w 3228"/>
              <a:gd name="T7" fmla="*/ 1697 h 3195"/>
              <a:gd name="T8" fmla="*/ 2490 w 3228"/>
              <a:gd name="T9" fmla="*/ 1561 h 3195"/>
              <a:gd name="T10" fmla="*/ 2490 w 3228"/>
              <a:gd name="T11" fmla="*/ 1235 h 3195"/>
              <a:gd name="T12" fmla="*/ 2035 w 3228"/>
              <a:gd name="T13" fmla="*/ 1099 h 3195"/>
              <a:gd name="T14" fmla="*/ 234 w 3228"/>
              <a:gd name="T15" fmla="*/ 1235 h 3195"/>
              <a:gd name="T16" fmla="*/ 234 w 3228"/>
              <a:gd name="T17" fmla="*/ 1561 h 3195"/>
              <a:gd name="T18" fmla="*/ 1111 w 3228"/>
              <a:gd name="T19" fmla="*/ 1697 h 3195"/>
              <a:gd name="T20" fmla="*/ 1011 w 3228"/>
              <a:gd name="T21" fmla="*/ 1347 h 3195"/>
              <a:gd name="T22" fmla="*/ 1859 w 3228"/>
              <a:gd name="T23" fmla="*/ 897 h 3195"/>
              <a:gd name="T24" fmla="*/ 1334 w 3228"/>
              <a:gd name="T25" fmla="*/ 1099 h 3195"/>
              <a:gd name="T26" fmla="*/ 1142 w 3228"/>
              <a:gd name="T27" fmla="*/ 1235 h 3195"/>
              <a:gd name="T28" fmla="*/ 1142 w 3228"/>
              <a:gd name="T29" fmla="*/ 1561 h 3195"/>
              <a:gd name="T30" fmla="*/ 1311 w 3228"/>
              <a:gd name="T31" fmla="*/ 1698 h 3195"/>
              <a:gd name="T32" fmla="*/ 1800 w 3228"/>
              <a:gd name="T33" fmla="*/ 1856 h 3195"/>
              <a:gd name="T34" fmla="*/ 1823 w 3228"/>
              <a:gd name="T35" fmla="*/ 1194 h 3195"/>
              <a:gd name="T36" fmla="*/ 2376 w 3228"/>
              <a:gd name="T37" fmla="*/ 251 h 3195"/>
              <a:gd name="T38" fmla="*/ 2141 w 3228"/>
              <a:gd name="T39" fmla="*/ 616 h 3195"/>
              <a:gd name="T40" fmla="*/ 2449 w 3228"/>
              <a:gd name="T41" fmla="*/ 923 h 3195"/>
              <a:gd name="T42" fmla="*/ 2689 w 3228"/>
              <a:gd name="T43" fmla="*/ 1190 h 3195"/>
              <a:gd name="T44" fmla="*/ 2689 w 3228"/>
              <a:gd name="T45" fmla="*/ 1606 h 3195"/>
              <a:gd name="T46" fmla="*/ 2449 w 3228"/>
              <a:gd name="T47" fmla="*/ 1872 h 3195"/>
              <a:gd name="T48" fmla="*/ 2141 w 3228"/>
              <a:gd name="T49" fmla="*/ 2180 h 3195"/>
              <a:gd name="T50" fmla="*/ 2376 w 3228"/>
              <a:gd name="T51" fmla="*/ 2545 h 3195"/>
              <a:gd name="T52" fmla="*/ 2674 w 3228"/>
              <a:gd name="T53" fmla="*/ 2541 h 3195"/>
              <a:gd name="T54" fmla="*/ 2916 w 3228"/>
              <a:gd name="T55" fmla="*/ 2148 h 3195"/>
              <a:gd name="T56" fmla="*/ 3025 w 3228"/>
              <a:gd name="T57" fmla="*/ 1491 h 3195"/>
              <a:gd name="T58" fmla="*/ 2958 w 3228"/>
              <a:gd name="T59" fmla="*/ 794 h 3195"/>
              <a:gd name="T60" fmla="*/ 2745 w 3228"/>
              <a:gd name="T61" fmla="*/ 322 h 3195"/>
              <a:gd name="T62" fmla="*/ 2573 w 3228"/>
              <a:gd name="T63" fmla="*/ 3 h 3195"/>
              <a:gd name="T64" fmla="*/ 2912 w 3228"/>
              <a:gd name="T65" fmla="*/ 208 h 3195"/>
              <a:gd name="T66" fmla="*/ 3129 w 3228"/>
              <a:gd name="T67" fmla="*/ 659 h 3195"/>
              <a:gd name="T68" fmla="*/ 3224 w 3228"/>
              <a:gd name="T69" fmla="*/ 1244 h 3195"/>
              <a:gd name="T70" fmla="*/ 3193 w 3228"/>
              <a:gd name="T71" fmla="*/ 1855 h 3195"/>
              <a:gd name="T72" fmla="*/ 3035 w 3228"/>
              <a:gd name="T73" fmla="*/ 2386 h 3195"/>
              <a:gd name="T74" fmla="*/ 2757 w 3228"/>
              <a:gd name="T75" fmla="*/ 2728 h 3195"/>
              <a:gd name="T76" fmla="*/ 2375 w 3228"/>
              <a:gd name="T77" fmla="*/ 2771 h 3195"/>
              <a:gd name="T78" fmla="*/ 2067 w 3228"/>
              <a:gd name="T79" fmla="*/ 2491 h 3195"/>
              <a:gd name="T80" fmla="*/ 1773 w 3228"/>
              <a:gd name="T81" fmla="*/ 2088 h 3195"/>
              <a:gd name="T82" fmla="*/ 1382 w 3228"/>
              <a:gd name="T83" fmla="*/ 1906 h 3195"/>
              <a:gd name="T84" fmla="*/ 1343 w 3228"/>
              <a:gd name="T85" fmla="*/ 1926 h 3195"/>
              <a:gd name="T86" fmla="*/ 1311 w 3228"/>
              <a:gd name="T87" fmla="*/ 2696 h 3195"/>
              <a:gd name="T88" fmla="*/ 1394 w 3228"/>
              <a:gd name="T89" fmla="*/ 2825 h 3195"/>
              <a:gd name="T90" fmla="*/ 1373 w 3228"/>
              <a:gd name="T91" fmla="*/ 3114 h 3195"/>
              <a:gd name="T92" fmla="*/ 774 w 3228"/>
              <a:gd name="T93" fmla="*/ 3192 h 3195"/>
              <a:gd name="T94" fmla="*/ 608 w 3228"/>
              <a:gd name="T95" fmla="*/ 3028 h 3195"/>
              <a:gd name="T96" fmla="*/ 506 w 3228"/>
              <a:gd name="T97" fmla="*/ 1925 h 3195"/>
              <a:gd name="T98" fmla="*/ 198 w 3228"/>
              <a:gd name="T99" fmla="*/ 1830 h 3195"/>
              <a:gd name="T100" fmla="*/ 9 w 3228"/>
              <a:gd name="T101" fmla="*/ 1506 h 3195"/>
              <a:gd name="T102" fmla="*/ 77 w 3228"/>
              <a:gd name="T103" fmla="*/ 1101 h 3195"/>
              <a:gd name="T104" fmla="*/ 359 w 3228"/>
              <a:gd name="T105" fmla="*/ 902 h 3195"/>
              <a:gd name="T106" fmla="*/ 1673 w 3228"/>
              <a:gd name="T107" fmla="*/ 788 h 3195"/>
              <a:gd name="T108" fmla="*/ 2034 w 3228"/>
              <a:gd name="T109" fmla="*/ 356 h 3195"/>
              <a:gd name="T110" fmla="*/ 2286 w 3228"/>
              <a:gd name="T111" fmla="*/ 68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8" h="3195">
                <a:moveTo>
                  <a:pt x="752" y="1897"/>
                </a:moveTo>
                <a:lnTo>
                  <a:pt x="771" y="1933"/>
                </a:lnTo>
                <a:lnTo>
                  <a:pt x="786" y="1972"/>
                </a:lnTo>
                <a:lnTo>
                  <a:pt x="798" y="2012"/>
                </a:lnTo>
                <a:lnTo>
                  <a:pt x="804" y="2054"/>
                </a:lnTo>
                <a:lnTo>
                  <a:pt x="807" y="2097"/>
                </a:lnTo>
                <a:lnTo>
                  <a:pt x="807" y="2995"/>
                </a:lnTo>
                <a:lnTo>
                  <a:pt x="1210" y="2995"/>
                </a:lnTo>
                <a:lnTo>
                  <a:pt x="1210" y="2910"/>
                </a:lnTo>
                <a:lnTo>
                  <a:pt x="1196" y="2894"/>
                </a:lnTo>
                <a:lnTo>
                  <a:pt x="1183" y="2879"/>
                </a:lnTo>
                <a:lnTo>
                  <a:pt x="1169" y="2860"/>
                </a:lnTo>
                <a:lnTo>
                  <a:pt x="1155" y="2840"/>
                </a:lnTo>
                <a:lnTo>
                  <a:pt x="1141" y="2817"/>
                </a:lnTo>
                <a:lnTo>
                  <a:pt x="1129" y="2791"/>
                </a:lnTo>
                <a:lnTo>
                  <a:pt x="1118" y="2762"/>
                </a:lnTo>
                <a:lnTo>
                  <a:pt x="1112" y="2731"/>
                </a:lnTo>
                <a:lnTo>
                  <a:pt x="1109" y="2696"/>
                </a:lnTo>
                <a:lnTo>
                  <a:pt x="1109" y="1997"/>
                </a:lnTo>
                <a:lnTo>
                  <a:pt x="1111" y="1963"/>
                </a:lnTo>
                <a:lnTo>
                  <a:pt x="1117" y="1930"/>
                </a:lnTo>
                <a:lnTo>
                  <a:pt x="1127" y="1898"/>
                </a:lnTo>
                <a:lnTo>
                  <a:pt x="822" y="1898"/>
                </a:lnTo>
                <a:lnTo>
                  <a:pt x="822" y="1897"/>
                </a:lnTo>
                <a:lnTo>
                  <a:pt x="752" y="1897"/>
                </a:lnTo>
                <a:close/>
                <a:moveTo>
                  <a:pt x="2035" y="1099"/>
                </a:moveTo>
                <a:lnTo>
                  <a:pt x="2025" y="1196"/>
                </a:lnTo>
                <a:lnTo>
                  <a:pt x="2020" y="1296"/>
                </a:lnTo>
                <a:lnTo>
                  <a:pt x="2018" y="1398"/>
                </a:lnTo>
                <a:lnTo>
                  <a:pt x="2020" y="1500"/>
                </a:lnTo>
                <a:lnTo>
                  <a:pt x="2025" y="1600"/>
                </a:lnTo>
                <a:lnTo>
                  <a:pt x="2035" y="1697"/>
                </a:lnTo>
                <a:lnTo>
                  <a:pt x="2320" y="1697"/>
                </a:lnTo>
                <a:lnTo>
                  <a:pt x="2350" y="1694"/>
                </a:lnTo>
                <a:lnTo>
                  <a:pt x="2378" y="1685"/>
                </a:lnTo>
                <a:lnTo>
                  <a:pt x="2405" y="1670"/>
                </a:lnTo>
                <a:lnTo>
                  <a:pt x="2430" y="1649"/>
                </a:lnTo>
                <a:lnTo>
                  <a:pt x="2453" y="1624"/>
                </a:lnTo>
                <a:lnTo>
                  <a:pt x="2472" y="1594"/>
                </a:lnTo>
                <a:lnTo>
                  <a:pt x="2490" y="1561"/>
                </a:lnTo>
                <a:lnTo>
                  <a:pt x="2503" y="1525"/>
                </a:lnTo>
                <a:lnTo>
                  <a:pt x="2513" y="1485"/>
                </a:lnTo>
                <a:lnTo>
                  <a:pt x="2520" y="1442"/>
                </a:lnTo>
                <a:lnTo>
                  <a:pt x="2523" y="1398"/>
                </a:lnTo>
                <a:lnTo>
                  <a:pt x="2520" y="1353"/>
                </a:lnTo>
                <a:lnTo>
                  <a:pt x="2513" y="1311"/>
                </a:lnTo>
                <a:lnTo>
                  <a:pt x="2503" y="1271"/>
                </a:lnTo>
                <a:lnTo>
                  <a:pt x="2490" y="1235"/>
                </a:lnTo>
                <a:lnTo>
                  <a:pt x="2472" y="1201"/>
                </a:lnTo>
                <a:lnTo>
                  <a:pt x="2453" y="1171"/>
                </a:lnTo>
                <a:lnTo>
                  <a:pt x="2430" y="1147"/>
                </a:lnTo>
                <a:lnTo>
                  <a:pt x="2405" y="1126"/>
                </a:lnTo>
                <a:lnTo>
                  <a:pt x="2378" y="1111"/>
                </a:lnTo>
                <a:lnTo>
                  <a:pt x="2350" y="1102"/>
                </a:lnTo>
                <a:lnTo>
                  <a:pt x="2320" y="1099"/>
                </a:lnTo>
                <a:lnTo>
                  <a:pt x="2035" y="1099"/>
                </a:lnTo>
                <a:close/>
                <a:moveTo>
                  <a:pt x="403" y="1099"/>
                </a:moveTo>
                <a:lnTo>
                  <a:pt x="373" y="1102"/>
                </a:lnTo>
                <a:lnTo>
                  <a:pt x="346" y="1111"/>
                </a:lnTo>
                <a:lnTo>
                  <a:pt x="319" y="1126"/>
                </a:lnTo>
                <a:lnTo>
                  <a:pt x="294" y="1147"/>
                </a:lnTo>
                <a:lnTo>
                  <a:pt x="271" y="1171"/>
                </a:lnTo>
                <a:lnTo>
                  <a:pt x="252" y="1201"/>
                </a:lnTo>
                <a:lnTo>
                  <a:pt x="234" y="1235"/>
                </a:lnTo>
                <a:lnTo>
                  <a:pt x="221" y="1271"/>
                </a:lnTo>
                <a:lnTo>
                  <a:pt x="210" y="1311"/>
                </a:lnTo>
                <a:lnTo>
                  <a:pt x="204" y="1353"/>
                </a:lnTo>
                <a:lnTo>
                  <a:pt x="202" y="1398"/>
                </a:lnTo>
                <a:lnTo>
                  <a:pt x="204" y="1442"/>
                </a:lnTo>
                <a:lnTo>
                  <a:pt x="210" y="1485"/>
                </a:lnTo>
                <a:lnTo>
                  <a:pt x="221" y="1525"/>
                </a:lnTo>
                <a:lnTo>
                  <a:pt x="234" y="1561"/>
                </a:lnTo>
                <a:lnTo>
                  <a:pt x="252" y="1594"/>
                </a:lnTo>
                <a:lnTo>
                  <a:pt x="271" y="1624"/>
                </a:lnTo>
                <a:lnTo>
                  <a:pt x="294" y="1649"/>
                </a:lnTo>
                <a:lnTo>
                  <a:pt x="319" y="1670"/>
                </a:lnTo>
                <a:lnTo>
                  <a:pt x="346" y="1685"/>
                </a:lnTo>
                <a:lnTo>
                  <a:pt x="373" y="1694"/>
                </a:lnTo>
                <a:lnTo>
                  <a:pt x="403" y="1697"/>
                </a:lnTo>
                <a:lnTo>
                  <a:pt x="1111" y="1697"/>
                </a:lnTo>
                <a:lnTo>
                  <a:pt x="1086" y="1665"/>
                </a:lnTo>
                <a:lnTo>
                  <a:pt x="1064" y="1628"/>
                </a:lnTo>
                <a:lnTo>
                  <a:pt x="1045" y="1587"/>
                </a:lnTo>
                <a:lnTo>
                  <a:pt x="1030" y="1544"/>
                </a:lnTo>
                <a:lnTo>
                  <a:pt x="1018" y="1497"/>
                </a:lnTo>
                <a:lnTo>
                  <a:pt x="1011" y="1449"/>
                </a:lnTo>
                <a:lnTo>
                  <a:pt x="1009" y="1398"/>
                </a:lnTo>
                <a:lnTo>
                  <a:pt x="1011" y="1347"/>
                </a:lnTo>
                <a:lnTo>
                  <a:pt x="1018" y="1298"/>
                </a:lnTo>
                <a:lnTo>
                  <a:pt x="1030" y="1252"/>
                </a:lnTo>
                <a:lnTo>
                  <a:pt x="1045" y="1208"/>
                </a:lnTo>
                <a:lnTo>
                  <a:pt x="1064" y="1168"/>
                </a:lnTo>
                <a:lnTo>
                  <a:pt x="1086" y="1132"/>
                </a:lnTo>
                <a:lnTo>
                  <a:pt x="1111" y="1099"/>
                </a:lnTo>
                <a:lnTo>
                  <a:pt x="403" y="1099"/>
                </a:lnTo>
                <a:close/>
                <a:moveTo>
                  <a:pt x="1859" y="897"/>
                </a:moveTo>
                <a:lnTo>
                  <a:pt x="1800" y="943"/>
                </a:lnTo>
                <a:lnTo>
                  <a:pt x="1739" y="982"/>
                </a:lnTo>
                <a:lnTo>
                  <a:pt x="1675" y="1017"/>
                </a:lnTo>
                <a:lnTo>
                  <a:pt x="1610" y="1046"/>
                </a:lnTo>
                <a:lnTo>
                  <a:pt x="1542" y="1068"/>
                </a:lnTo>
                <a:lnTo>
                  <a:pt x="1474" y="1085"/>
                </a:lnTo>
                <a:lnTo>
                  <a:pt x="1405" y="1095"/>
                </a:lnTo>
                <a:lnTo>
                  <a:pt x="1334" y="1099"/>
                </a:lnTo>
                <a:lnTo>
                  <a:pt x="1311" y="1099"/>
                </a:lnTo>
                <a:lnTo>
                  <a:pt x="1281" y="1102"/>
                </a:lnTo>
                <a:lnTo>
                  <a:pt x="1254" y="1111"/>
                </a:lnTo>
                <a:lnTo>
                  <a:pt x="1227" y="1126"/>
                </a:lnTo>
                <a:lnTo>
                  <a:pt x="1202" y="1147"/>
                </a:lnTo>
                <a:lnTo>
                  <a:pt x="1179" y="1171"/>
                </a:lnTo>
                <a:lnTo>
                  <a:pt x="1160" y="1201"/>
                </a:lnTo>
                <a:lnTo>
                  <a:pt x="1142" y="1235"/>
                </a:lnTo>
                <a:lnTo>
                  <a:pt x="1129" y="1271"/>
                </a:lnTo>
                <a:lnTo>
                  <a:pt x="1118" y="1311"/>
                </a:lnTo>
                <a:lnTo>
                  <a:pt x="1112" y="1353"/>
                </a:lnTo>
                <a:lnTo>
                  <a:pt x="1110" y="1398"/>
                </a:lnTo>
                <a:lnTo>
                  <a:pt x="1112" y="1442"/>
                </a:lnTo>
                <a:lnTo>
                  <a:pt x="1118" y="1485"/>
                </a:lnTo>
                <a:lnTo>
                  <a:pt x="1129" y="1525"/>
                </a:lnTo>
                <a:lnTo>
                  <a:pt x="1142" y="1561"/>
                </a:lnTo>
                <a:lnTo>
                  <a:pt x="1160" y="1594"/>
                </a:lnTo>
                <a:lnTo>
                  <a:pt x="1179" y="1624"/>
                </a:lnTo>
                <a:lnTo>
                  <a:pt x="1202" y="1649"/>
                </a:lnTo>
                <a:lnTo>
                  <a:pt x="1227" y="1670"/>
                </a:lnTo>
                <a:lnTo>
                  <a:pt x="1254" y="1685"/>
                </a:lnTo>
                <a:lnTo>
                  <a:pt x="1281" y="1694"/>
                </a:lnTo>
                <a:lnTo>
                  <a:pt x="1311" y="1697"/>
                </a:lnTo>
                <a:lnTo>
                  <a:pt x="1311" y="1698"/>
                </a:lnTo>
                <a:lnTo>
                  <a:pt x="1334" y="1698"/>
                </a:lnTo>
                <a:lnTo>
                  <a:pt x="1405" y="1702"/>
                </a:lnTo>
                <a:lnTo>
                  <a:pt x="1474" y="1713"/>
                </a:lnTo>
                <a:lnTo>
                  <a:pt x="1542" y="1729"/>
                </a:lnTo>
                <a:lnTo>
                  <a:pt x="1610" y="1751"/>
                </a:lnTo>
                <a:lnTo>
                  <a:pt x="1675" y="1780"/>
                </a:lnTo>
                <a:lnTo>
                  <a:pt x="1739" y="1815"/>
                </a:lnTo>
                <a:lnTo>
                  <a:pt x="1800" y="1856"/>
                </a:lnTo>
                <a:lnTo>
                  <a:pt x="1859" y="1901"/>
                </a:lnTo>
                <a:lnTo>
                  <a:pt x="1844" y="1802"/>
                </a:lnTo>
                <a:lnTo>
                  <a:pt x="1831" y="1703"/>
                </a:lnTo>
                <a:lnTo>
                  <a:pt x="1823" y="1602"/>
                </a:lnTo>
                <a:lnTo>
                  <a:pt x="1818" y="1500"/>
                </a:lnTo>
                <a:lnTo>
                  <a:pt x="1816" y="1398"/>
                </a:lnTo>
                <a:lnTo>
                  <a:pt x="1818" y="1296"/>
                </a:lnTo>
                <a:lnTo>
                  <a:pt x="1823" y="1194"/>
                </a:lnTo>
                <a:lnTo>
                  <a:pt x="1831" y="1094"/>
                </a:lnTo>
                <a:lnTo>
                  <a:pt x="1844" y="995"/>
                </a:lnTo>
                <a:lnTo>
                  <a:pt x="1859" y="897"/>
                </a:lnTo>
                <a:close/>
                <a:moveTo>
                  <a:pt x="2523" y="200"/>
                </a:moveTo>
                <a:lnTo>
                  <a:pt x="2485" y="203"/>
                </a:lnTo>
                <a:lnTo>
                  <a:pt x="2447" y="213"/>
                </a:lnTo>
                <a:lnTo>
                  <a:pt x="2411" y="229"/>
                </a:lnTo>
                <a:lnTo>
                  <a:pt x="2376" y="251"/>
                </a:lnTo>
                <a:lnTo>
                  <a:pt x="2342" y="279"/>
                </a:lnTo>
                <a:lnTo>
                  <a:pt x="2309" y="313"/>
                </a:lnTo>
                <a:lnTo>
                  <a:pt x="2277" y="351"/>
                </a:lnTo>
                <a:lnTo>
                  <a:pt x="2247" y="394"/>
                </a:lnTo>
                <a:lnTo>
                  <a:pt x="2218" y="443"/>
                </a:lnTo>
                <a:lnTo>
                  <a:pt x="2190" y="496"/>
                </a:lnTo>
                <a:lnTo>
                  <a:pt x="2165" y="554"/>
                </a:lnTo>
                <a:lnTo>
                  <a:pt x="2141" y="616"/>
                </a:lnTo>
                <a:lnTo>
                  <a:pt x="2118" y="681"/>
                </a:lnTo>
                <a:lnTo>
                  <a:pt x="2099" y="751"/>
                </a:lnTo>
                <a:lnTo>
                  <a:pt x="2080" y="823"/>
                </a:lnTo>
                <a:lnTo>
                  <a:pt x="2065" y="899"/>
                </a:lnTo>
                <a:lnTo>
                  <a:pt x="2320" y="899"/>
                </a:lnTo>
                <a:lnTo>
                  <a:pt x="2365" y="902"/>
                </a:lnTo>
                <a:lnTo>
                  <a:pt x="2408" y="910"/>
                </a:lnTo>
                <a:lnTo>
                  <a:pt x="2449" y="923"/>
                </a:lnTo>
                <a:lnTo>
                  <a:pt x="2489" y="943"/>
                </a:lnTo>
                <a:lnTo>
                  <a:pt x="2526" y="966"/>
                </a:lnTo>
                <a:lnTo>
                  <a:pt x="2560" y="994"/>
                </a:lnTo>
                <a:lnTo>
                  <a:pt x="2592" y="1025"/>
                </a:lnTo>
                <a:lnTo>
                  <a:pt x="2622" y="1061"/>
                </a:lnTo>
                <a:lnTo>
                  <a:pt x="2648" y="1101"/>
                </a:lnTo>
                <a:lnTo>
                  <a:pt x="2670" y="1144"/>
                </a:lnTo>
                <a:lnTo>
                  <a:pt x="2689" y="1190"/>
                </a:lnTo>
                <a:lnTo>
                  <a:pt x="2704" y="1239"/>
                </a:lnTo>
                <a:lnTo>
                  <a:pt x="2715" y="1290"/>
                </a:lnTo>
                <a:lnTo>
                  <a:pt x="2722" y="1343"/>
                </a:lnTo>
                <a:lnTo>
                  <a:pt x="2724" y="1398"/>
                </a:lnTo>
                <a:lnTo>
                  <a:pt x="2722" y="1453"/>
                </a:lnTo>
                <a:lnTo>
                  <a:pt x="2715" y="1506"/>
                </a:lnTo>
                <a:lnTo>
                  <a:pt x="2704" y="1557"/>
                </a:lnTo>
                <a:lnTo>
                  <a:pt x="2689" y="1606"/>
                </a:lnTo>
                <a:lnTo>
                  <a:pt x="2670" y="1651"/>
                </a:lnTo>
                <a:lnTo>
                  <a:pt x="2648" y="1694"/>
                </a:lnTo>
                <a:lnTo>
                  <a:pt x="2622" y="1734"/>
                </a:lnTo>
                <a:lnTo>
                  <a:pt x="2592" y="1770"/>
                </a:lnTo>
                <a:lnTo>
                  <a:pt x="2560" y="1802"/>
                </a:lnTo>
                <a:lnTo>
                  <a:pt x="2526" y="1830"/>
                </a:lnTo>
                <a:lnTo>
                  <a:pt x="2489" y="1854"/>
                </a:lnTo>
                <a:lnTo>
                  <a:pt x="2449" y="1872"/>
                </a:lnTo>
                <a:lnTo>
                  <a:pt x="2408" y="1885"/>
                </a:lnTo>
                <a:lnTo>
                  <a:pt x="2365" y="1894"/>
                </a:lnTo>
                <a:lnTo>
                  <a:pt x="2320" y="1897"/>
                </a:lnTo>
                <a:lnTo>
                  <a:pt x="2065" y="1897"/>
                </a:lnTo>
                <a:lnTo>
                  <a:pt x="2080" y="1973"/>
                </a:lnTo>
                <a:lnTo>
                  <a:pt x="2099" y="2046"/>
                </a:lnTo>
                <a:lnTo>
                  <a:pt x="2118" y="2115"/>
                </a:lnTo>
                <a:lnTo>
                  <a:pt x="2141" y="2180"/>
                </a:lnTo>
                <a:lnTo>
                  <a:pt x="2165" y="2242"/>
                </a:lnTo>
                <a:lnTo>
                  <a:pt x="2190" y="2300"/>
                </a:lnTo>
                <a:lnTo>
                  <a:pt x="2218" y="2353"/>
                </a:lnTo>
                <a:lnTo>
                  <a:pt x="2247" y="2401"/>
                </a:lnTo>
                <a:lnTo>
                  <a:pt x="2277" y="2445"/>
                </a:lnTo>
                <a:lnTo>
                  <a:pt x="2309" y="2484"/>
                </a:lnTo>
                <a:lnTo>
                  <a:pt x="2342" y="2517"/>
                </a:lnTo>
                <a:lnTo>
                  <a:pt x="2376" y="2545"/>
                </a:lnTo>
                <a:lnTo>
                  <a:pt x="2411" y="2567"/>
                </a:lnTo>
                <a:lnTo>
                  <a:pt x="2447" y="2583"/>
                </a:lnTo>
                <a:lnTo>
                  <a:pt x="2485" y="2593"/>
                </a:lnTo>
                <a:lnTo>
                  <a:pt x="2523" y="2596"/>
                </a:lnTo>
                <a:lnTo>
                  <a:pt x="2562" y="2593"/>
                </a:lnTo>
                <a:lnTo>
                  <a:pt x="2600" y="2582"/>
                </a:lnTo>
                <a:lnTo>
                  <a:pt x="2638" y="2564"/>
                </a:lnTo>
                <a:lnTo>
                  <a:pt x="2674" y="2541"/>
                </a:lnTo>
                <a:lnTo>
                  <a:pt x="2710" y="2510"/>
                </a:lnTo>
                <a:lnTo>
                  <a:pt x="2745" y="2474"/>
                </a:lnTo>
                <a:lnTo>
                  <a:pt x="2777" y="2433"/>
                </a:lnTo>
                <a:lnTo>
                  <a:pt x="2809" y="2386"/>
                </a:lnTo>
                <a:lnTo>
                  <a:pt x="2837" y="2332"/>
                </a:lnTo>
                <a:lnTo>
                  <a:pt x="2865" y="2275"/>
                </a:lnTo>
                <a:lnTo>
                  <a:pt x="2892" y="2214"/>
                </a:lnTo>
                <a:lnTo>
                  <a:pt x="2916" y="2148"/>
                </a:lnTo>
                <a:lnTo>
                  <a:pt x="2937" y="2077"/>
                </a:lnTo>
                <a:lnTo>
                  <a:pt x="2958" y="2003"/>
                </a:lnTo>
                <a:lnTo>
                  <a:pt x="2976" y="1925"/>
                </a:lnTo>
                <a:lnTo>
                  <a:pt x="2991" y="1843"/>
                </a:lnTo>
                <a:lnTo>
                  <a:pt x="3004" y="1760"/>
                </a:lnTo>
                <a:lnTo>
                  <a:pt x="3014" y="1673"/>
                </a:lnTo>
                <a:lnTo>
                  <a:pt x="3021" y="1583"/>
                </a:lnTo>
                <a:lnTo>
                  <a:pt x="3025" y="1491"/>
                </a:lnTo>
                <a:lnTo>
                  <a:pt x="3026" y="1398"/>
                </a:lnTo>
                <a:lnTo>
                  <a:pt x="3025" y="1304"/>
                </a:lnTo>
                <a:lnTo>
                  <a:pt x="3021" y="1212"/>
                </a:lnTo>
                <a:lnTo>
                  <a:pt x="3014" y="1123"/>
                </a:lnTo>
                <a:lnTo>
                  <a:pt x="3004" y="1037"/>
                </a:lnTo>
                <a:lnTo>
                  <a:pt x="2991" y="952"/>
                </a:lnTo>
                <a:lnTo>
                  <a:pt x="2976" y="871"/>
                </a:lnTo>
                <a:lnTo>
                  <a:pt x="2958" y="794"/>
                </a:lnTo>
                <a:lnTo>
                  <a:pt x="2937" y="719"/>
                </a:lnTo>
                <a:lnTo>
                  <a:pt x="2916" y="649"/>
                </a:lnTo>
                <a:lnTo>
                  <a:pt x="2892" y="582"/>
                </a:lnTo>
                <a:lnTo>
                  <a:pt x="2865" y="520"/>
                </a:lnTo>
                <a:lnTo>
                  <a:pt x="2837" y="463"/>
                </a:lnTo>
                <a:lnTo>
                  <a:pt x="2809" y="411"/>
                </a:lnTo>
                <a:lnTo>
                  <a:pt x="2777" y="364"/>
                </a:lnTo>
                <a:lnTo>
                  <a:pt x="2745" y="322"/>
                </a:lnTo>
                <a:lnTo>
                  <a:pt x="2710" y="286"/>
                </a:lnTo>
                <a:lnTo>
                  <a:pt x="2674" y="255"/>
                </a:lnTo>
                <a:lnTo>
                  <a:pt x="2638" y="232"/>
                </a:lnTo>
                <a:lnTo>
                  <a:pt x="2600" y="214"/>
                </a:lnTo>
                <a:lnTo>
                  <a:pt x="2562" y="203"/>
                </a:lnTo>
                <a:lnTo>
                  <a:pt x="2523" y="200"/>
                </a:lnTo>
                <a:close/>
                <a:moveTo>
                  <a:pt x="2523" y="0"/>
                </a:moveTo>
                <a:lnTo>
                  <a:pt x="2573" y="3"/>
                </a:lnTo>
                <a:lnTo>
                  <a:pt x="2622" y="11"/>
                </a:lnTo>
                <a:lnTo>
                  <a:pt x="2668" y="25"/>
                </a:lnTo>
                <a:lnTo>
                  <a:pt x="2714" y="44"/>
                </a:lnTo>
                <a:lnTo>
                  <a:pt x="2757" y="67"/>
                </a:lnTo>
                <a:lnTo>
                  <a:pt x="2798" y="96"/>
                </a:lnTo>
                <a:lnTo>
                  <a:pt x="2837" y="130"/>
                </a:lnTo>
                <a:lnTo>
                  <a:pt x="2876" y="166"/>
                </a:lnTo>
                <a:lnTo>
                  <a:pt x="2912" y="208"/>
                </a:lnTo>
                <a:lnTo>
                  <a:pt x="2946" y="253"/>
                </a:lnTo>
                <a:lnTo>
                  <a:pt x="2978" y="302"/>
                </a:lnTo>
                <a:lnTo>
                  <a:pt x="3008" y="354"/>
                </a:lnTo>
                <a:lnTo>
                  <a:pt x="3035" y="410"/>
                </a:lnTo>
                <a:lnTo>
                  <a:pt x="3062" y="468"/>
                </a:lnTo>
                <a:lnTo>
                  <a:pt x="3087" y="529"/>
                </a:lnTo>
                <a:lnTo>
                  <a:pt x="3109" y="592"/>
                </a:lnTo>
                <a:lnTo>
                  <a:pt x="3129" y="659"/>
                </a:lnTo>
                <a:lnTo>
                  <a:pt x="3149" y="726"/>
                </a:lnTo>
                <a:lnTo>
                  <a:pt x="3166" y="797"/>
                </a:lnTo>
                <a:lnTo>
                  <a:pt x="3180" y="868"/>
                </a:lnTo>
                <a:lnTo>
                  <a:pt x="3193" y="942"/>
                </a:lnTo>
                <a:lnTo>
                  <a:pt x="3204" y="1015"/>
                </a:lnTo>
                <a:lnTo>
                  <a:pt x="3213" y="1091"/>
                </a:lnTo>
                <a:lnTo>
                  <a:pt x="3220" y="1167"/>
                </a:lnTo>
                <a:lnTo>
                  <a:pt x="3224" y="1244"/>
                </a:lnTo>
                <a:lnTo>
                  <a:pt x="3227" y="1320"/>
                </a:lnTo>
                <a:lnTo>
                  <a:pt x="3228" y="1398"/>
                </a:lnTo>
                <a:lnTo>
                  <a:pt x="3227" y="1475"/>
                </a:lnTo>
                <a:lnTo>
                  <a:pt x="3224" y="1552"/>
                </a:lnTo>
                <a:lnTo>
                  <a:pt x="3220" y="1629"/>
                </a:lnTo>
                <a:lnTo>
                  <a:pt x="3213" y="1704"/>
                </a:lnTo>
                <a:lnTo>
                  <a:pt x="3204" y="1780"/>
                </a:lnTo>
                <a:lnTo>
                  <a:pt x="3193" y="1855"/>
                </a:lnTo>
                <a:lnTo>
                  <a:pt x="3180" y="1927"/>
                </a:lnTo>
                <a:lnTo>
                  <a:pt x="3166" y="1999"/>
                </a:lnTo>
                <a:lnTo>
                  <a:pt x="3149" y="2069"/>
                </a:lnTo>
                <a:lnTo>
                  <a:pt x="3129" y="2137"/>
                </a:lnTo>
                <a:lnTo>
                  <a:pt x="3109" y="2203"/>
                </a:lnTo>
                <a:lnTo>
                  <a:pt x="3087" y="2266"/>
                </a:lnTo>
                <a:lnTo>
                  <a:pt x="3062" y="2327"/>
                </a:lnTo>
                <a:lnTo>
                  <a:pt x="3035" y="2386"/>
                </a:lnTo>
                <a:lnTo>
                  <a:pt x="3008" y="2442"/>
                </a:lnTo>
                <a:lnTo>
                  <a:pt x="2978" y="2494"/>
                </a:lnTo>
                <a:lnTo>
                  <a:pt x="2946" y="2543"/>
                </a:lnTo>
                <a:lnTo>
                  <a:pt x="2912" y="2588"/>
                </a:lnTo>
                <a:lnTo>
                  <a:pt x="2876" y="2629"/>
                </a:lnTo>
                <a:lnTo>
                  <a:pt x="2837" y="2666"/>
                </a:lnTo>
                <a:lnTo>
                  <a:pt x="2798" y="2699"/>
                </a:lnTo>
                <a:lnTo>
                  <a:pt x="2757" y="2728"/>
                </a:lnTo>
                <a:lnTo>
                  <a:pt x="2714" y="2751"/>
                </a:lnTo>
                <a:lnTo>
                  <a:pt x="2668" y="2771"/>
                </a:lnTo>
                <a:lnTo>
                  <a:pt x="2622" y="2784"/>
                </a:lnTo>
                <a:lnTo>
                  <a:pt x="2573" y="2793"/>
                </a:lnTo>
                <a:lnTo>
                  <a:pt x="2523" y="2795"/>
                </a:lnTo>
                <a:lnTo>
                  <a:pt x="2471" y="2793"/>
                </a:lnTo>
                <a:lnTo>
                  <a:pt x="2423" y="2784"/>
                </a:lnTo>
                <a:lnTo>
                  <a:pt x="2375" y="2771"/>
                </a:lnTo>
                <a:lnTo>
                  <a:pt x="2330" y="2751"/>
                </a:lnTo>
                <a:lnTo>
                  <a:pt x="2286" y="2727"/>
                </a:lnTo>
                <a:lnTo>
                  <a:pt x="2245" y="2698"/>
                </a:lnTo>
                <a:lnTo>
                  <a:pt x="2206" y="2665"/>
                </a:lnTo>
                <a:lnTo>
                  <a:pt x="2168" y="2628"/>
                </a:lnTo>
                <a:lnTo>
                  <a:pt x="2132" y="2586"/>
                </a:lnTo>
                <a:lnTo>
                  <a:pt x="2099" y="2540"/>
                </a:lnTo>
                <a:lnTo>
                  <a:pt x="2067" y="2491"/>
                </a:lnTo>
                <a:lnTo>
                  <a:pt x="2036" y="2439"/>
                </a:lnTo>
                <a:lnTo>
                  <a:pt x="2034" y="2440"/>
                </a:lnTo>
                <a:lnTo>
                  <a:pt x="1995" y="2371"/>
                </a:lnTo>
                <a:lnTo>
                  <a:pt x="1955" y="2306"/>
                </a:lnTo>
                <a:lnTo>
                  <a:pt x="1913" y="2246"/>
                </a:lnTo>
                <a:lnTo>
                  <a:pt x="1869" y="2188"/>
                </a:lnTo>
                <a:lnTo>
                  <a:pt x="1822" y="2136"/>
                </a:lnTo>
                <a:lnTo>
                  <a:pt x="1773" y="2088"/>
                </a:lnTo>
                <a:lnTo>
                  <a:pt x="1723" y="2047"/>
                </a:lnTo>
                <a:lnTo>
                  <a:pt x="1670" y="2009"/>
                </a:lnTo>
                <a:lnTo>
                  <a:pt x="1617" y="1976"/>
                </a:lnTo>
                <a:lnTo>
                  <a:pt x="1562" y="1950"/>
                </a:lnTo>
                <a:lnTo>
                  <a:pt x="1505" y="1928"/>
                </a:lnTo>
                <a:lnTo>
                  <a:pt x="1449" y="1913"/>
                </a:lnTo>
                <a:lnTo>
                  <a:pt x="1390" y="1904"/>
                </a:lnTo>
                <a:lnTo>
                  <a:pt x="1382" y="1906"/>
                </a:lnTo>
                <a:lnTo>
                  <a:pt x="1372" y="1908"/>
                </a:lnTo>
                <a:lnTo>
                  <a:pt x="1363" y="1912"/>
                </a:lnTo>
                <a:lnTo>
                  <a:pt x="1363" y="1912"/>
                </a:lnTo>
                <a:lnTo>
                  <a:pt x="1362" y="1912"/>
                </a:lnTo>
                <a:lnTo>
                  <a:pt x="1362" y="1913"/>
                </a:lnTo>
                <a:lnTo>
                  <a:pt x="1361" y="1913"/>
                </a:lnTo>
                <a:lnTo>
                  <a:pt x="1361" y="1913"/>
                </a:lnTo>
                <a:lnTo>
                  <a:pt x="1343" y="1926"/>
                </a:lnTo>
                <a:lnTo>
                  <a:pt x="1330" y="1942"/>
                </a:lnTo>
                <a:lnTo>
                  <a:pt x="1324" y="1952"/>
                </a:lnTo>
                <a:lnTo>
                  <a:pt x="1317" y="1970"/>
                </a:lnTo>
                <a:lnTo>
                  <a:pt x="1312" y="1990"/>
                </a:lnTo>
                <a:lnTo>
                  <a:pt x="1312" y="1992"/>
                </a:lnTo>
                <a:lnTo>
                  <a:pt x="1311" y="1994"/>
                </a:lnTo>
                <a:lnTo>
                  <a:pt x="1311" y="1997"/>
                </a:lnTo>
                <a:lnTo>
                  <a:pt x="1311" y="2696"/>
                </a:lnTo>
                <a:lnTo>
                  <a:pt x="1313" y="2711"/>
                </a:lnTo>
                <a:lnTo>
                  <a:pt x="1320" y="2726"/>
                </a:lnTo>
                <a:lnTo>
                  <a:pt x="1329" y="2740"/>
                </a:lnTo>
                <a:lnTo>
                  <a:pt x="1341" y="2755"/>
                </a:lnTo>
                <a:lnTo>
                  <a:pt x="1355" y="2771"/>
                </a:lnTo>
                <a:lnTo>
                  <a:pt x="1368" y="2788"/>
                </a:lnTo>
                <a:lnTo>
                  <a:pt x="1382" y="2805"/>
                </a:lnTo>
                <a:lnTo>
                  <a:pt x="1394" y="2825"/>
                </a:lnTo>
                <a:lnTo>
                  <a:pt x="1403" y="2846"/>
                </a:lnTo>
                <a:lnTo>
                  <a:pt x="1409" y="2870"/>
                </a:lnTo>
                <a:lnTo>
                  <a:pt x="1411" y="2895"/>
                </a:lnTo>
                <a:lnTo>
                  <a:pt x="1411" y="2995"/>
                </a:lnTo>
                <a:lnTo>
                  <a:pt x="1409" y="3028"/>
                </a:lnTo>
                <a:lnTo>
                  <a:pt x="1401" y="3059"/>
                </a:lnTo>
                <a:lnTo>
                  <a:pt x="1390" y="3087"/>
                </a:lnTo>
                <a:lnTo>
                  <a:pt x="1373" y="3114"/>
                </a:lnTo>
                <a:lnTo>
                  <a:pt x="1353" y="3137"/>
                </a:lnTo>
                <a:lnTo>
                  <a:pt x="1329" y="3157"/>
                </a:lnTo>
                <a:lnTo>
                  <a:pt x="1303" y="3173"/>
                </a:lnTo>
                <a:lnTo>
                  <a:pt x="1274" y="3185"/>
                </a:lnTo>
                <a:lnTo>
                  <a:pt x="1243" y="3192"/>
                </a:lnTo>
                <a:lnTo>
                  <a:pt x="1210" y="3195"/>
                </a:lnTo>
                <a:lnTo>
                  <a:pt x="807" y="3195"/>
                </a:lnTo>
                <a:lnTo>
                  <a:pt x="774" y="3192"/>
                </a:lnTo>
                <a:lnTo>
                  <a:pt x="743" y="3185"/>
                </a:lnTo>
                <a:lnTo>
                  <a:pt x="714" y="3173"/>
                </a:lnTo>
                <a:lnTo>
                  <a:pt x="687" y="3157"/>
                </a:lnTo>
                <a:lnTo>
                  <a:pt x="664" y="3137"/>
                </a:lnTo>
                <a:lnTo>
                  <a:pt x="644" y="3114"/>
                </a:lnTo>
                <a:lnTo>
                  <a:pt x="627" y="3087"/>
                </a:lnTo>
                <a:lnTo>
                  <a:pt x="615" y="3059"/>
                </a:lnTo>
                <a:lnTo>
                  <a:pt x="608" y="3028"/>
                </a:lnTo>
                <a:lnTo>
                  <a:pt x="605" y="2995"/>
                </a:lnTo>
                <a:lnTo>
                  <a:pt x="605" y="2097"/>
                </a:lnTo>
                <a:lnTo>
                  <a:pt x="602" y="2061"/>
                </a:lnTo>
                <a:lnTo>
                  <a:pt x="592" y="2027"/>
                </a:lnTo>
                <a:lnTo>
                  <a:pt x="578" y="1997"/>
                </a:lnTo>
                <a:lnTo>
                  <a:pt x="557" y="1968"/>
                </a:lnTo>
                <a:lnTo>
                  <a:pt x="533" y="1944"/>
                </a:lnTo>
                <a:lnTo>
                  <a:pt x="506" y="1925"/>
                </a:lnTo>
                <a:lnTo>
                  <a:pt x="474" y="1910"/>
                </a:lnTo>
                <a:lnTo>
                  <a:pt x="440" y="1901"/>
                </a:lnTo>
                <a:lnTo>
                  <a:pt x="403" y="1897"/>
                </a:lnTo>
                <a:lnTo>
                  <a:pt x="359" y="1894"/>
                </a:lnTo>
                <a:lnTo>
                  <a:pt x="316" y="1885"/>
                </a:lnTo>
                <a:lnTo>
                  <a:pt x="274" y="1872"/>
                </a:lnTo>
                <a:lnTo>
                  <a:pt x="235" y="1854"/>
                </a:lnTo>
                <a:lnTo>
                  <a:pt x="198" y="1830"/>
                </a:lnTo>
                <a:lnTo>
                  <a:pt x="164" y="1802"/>
                </a:lnTo>
                <a:lnTo>
                  <a:pt x="132" y="1770"/>
                </a:lnTo>
                <a:lnTo>
                  <a:pt x="103" y="1734"/>
                </a:lnTo>
                <a:lnTo>
                  <a:pt x="77" y="1694"/>
                </a:lnTo>
                <a:lnTo>
                  <a:pt x="55" y="1651"/>
                </a:lnTo>
                <a:lnTo>
                  <a:pt x="35" y="1606"/>
                </a:lnTo>
                <a:lnTo>
                  <a:pt x="21" y="1557"/>
                </a:lnTo>
                <a:lnTo>
                  <a:pt x="9" y="1506"/>
                </a:lnTo>
                <a:lnTo>
                  <a:pt x="2" y="1453"/>
                </a:lnTo>
                <a:lnTo>
                  <a:pt x="0" y="1398"/>
                </a:lnTo>
                <a:lnTo>
                  <a:pt x="2" y="1343"/>
                </a:lnTo>
                <a:lnTo>
                  <a:pt x="9" y="1290"/>
                </a:lnTo>
                <a:lnTo>
                  <a:pt x="21" y="1239"/>
                </a:lnTo>
                <a:lnTo>
                  <a:pt x="35" y="1190"/>
                </a:lnTo>
                <a:lnTo>
                  <a:pt x="55" y="1144"/>
                </a:lnTo>
                <a:lnTo>
                  <a:pt x="77" y="1101"/>
                </a:lnTo>
                <a:lnTo>
                  <a:pt x="103" y="1061"/>
                </a:lnTo>
                <a:lnTo>
                  <a:pt x="132" y="1025"/>
                </a:lnTo>
                <a:lnTo>
                  <a:pt x="164" y="994"/>
                </a:lnTo>
                <a:lnTo>
                  <a:pt x="198" y="966"/>
                </a:lnTo>
                <a:lnTo>
                  <a:pt x="235" y="943"/>
                </a:lnTo>
                <a:lnTo>
                  <a:pt x="274" y="923"/>
                </a:lnTo>
                <a:lnTo>
                  <a:pt x="316" y="910"/>
                </a:lnTo>
                <a:lnTo>
                  <a:pt x="359" y="902"/>
                </a:lnTo>
                <a:lnTo>
                  <a:pt x="403" y="899"/>
                </a:lnTo>
                <a:lnTo>
                  <a:pt x="1334" y="899"/>
                </a:lnTo>
                <a:lnTo>
                  <a:pt x="1393" y="896"/>
                </a:lnTo>
                <a:lnTo>
                  <a:pt x="1452" y="885"/>
                </a:lnTo>
                <a:lnTo>
                  <a:pt x="1508" y="870"/>
                </a:lnTo>
                <a:lnTo>
                  <a:pt x="1564" y="849"/>
                </a:lnTo>
                <a:lnTo>
                  <a:pt x="1619" y="821"/>
                </a:lnTo>
                <a:lnTo>
                  <a:pt x="1673" y="788"/>
                </a:lnTo>
                <a:lnTo>
                  <a:pt x="1724" y="751"/>
                </a:lnTo>
                <a:lnTo>
                  <a:pt x="1774" y="708"/>
                </a:lnTo>
                <a:lnTo>
                  <a:pt x="1822" y="660"/>
                </a:lnTo>
                <a:lnTo>
                  <a:pt x="1869" y="608"/>
                </a:lnTo>
                <a:lnTo>
                  <a:pt x="1914" y="551"/>
                </a:lnTo>
                <a:lnTo>
                  <a:pt x="1956" y="490"/>
                </a:lnTo>
                <a:lnTo>
                  <a:pt x="1995" y="426"/>
                </a:lnTo>
                <a:lnTo>
                  <a:pt x="2034" y="356"/>
                </a:lnTo>
                <a:lnTo>
                  <a:pt x="2036" y="357"/>
                </a:lnTo>
                <a:lnTo>
                  <a:pt x="2066" y="305"/>
                </a:lnTo>
                <a:lnTo>
                  <a:pt x="2098" y="256"/>
                </a:lnTo>
                <a:lnTo>
                  <a:pt x="2132" y="210"/>
                </a:lnTo>
                <a:lnTo>
                  <a:pt x="2168" y="169"/>
                </a:lnTo>
                <a:lnTo>
                  <a:pt x="2205" y="131"/>
                </a:lnTo>
                <a:lnTo>
                  <a:pt x="2245" y="97"/>
                </a:lnTo>
                <a:lnTo>
                  <a:pt x="2286" y="68"/>
                </a:lnTo>
                <a:lnTo>
                  <a:pt x="2330" y="45"/>
                </a:lnTo>
                <a:lnTo>
                  <a:pt x="2375" y="26"/>
                </a:lnTo>
                <a:lnTo>
                  <a:pt x="2423" y="11"/>
                </a:lnTo>
                <a:lnTo>
                  <a:pt x="2471" y="3"/>
                </a:lnTo>
                <a:lnTo>
                  <a:pt x="2523" y="0"/>
                </a:lnTo>
                <a:close/>
              </a:path>
            </a:pathLst>
          </a:custGeom>
          <a:solidFill>
            <a:schemeClr val="bg1"/>
          </a:solid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p>
        </p:txBody>
      </p:sp>
      <p:grpSp>
        <p:nvGrpSpPr>
          <p:cNvPr id="17" name="Group 15"/>
          <p:cNvGrpSpPr>
            <a:grpSpLocks noChangeAspect="1"/>
          </p:cNvGrpSpPr>
          <p:nvPr/>
        </p:nvGrpSpPr>
        <p:grpSpPr bwMode="auto">
          <a:xfrm>
            <a:off x="1314748" y="5862535"/>
            <a:ext cx="446857" cy="442154"/>
            <a:chOff x="12172" y="2923"/>
            <a:chExt cx="1615" cy="1598"/>
          </a:xfrm>
          <a:solidFill>
            <a:schemeClr val="bg1"/>
          </a:solidFill>
        </p:grpSpPr>
        <p:sp>
          <p:nvSpPr>
            <p:cNvPr id="18" name="Freeform 17"/>
            <p:cNvSpPr>
              <a:spLocks noEditPoints="1"/>
            </p:cNvSpPr>
            <p:nvPr/>
          </p:nvSpPr>
          <p:spPr bwMode="auto">
            <a:xfrm>
              <a:off x="12172" y="2923"/>
              <a:ext cx="1615" cy="1598"/>
            </a:xfrm>
            <a:custGeom>
              <a:avLst/>
              <a:gdLst>
                <a:gd name="T0" fmla="*/ 214 w 3228"/>
                <a:gd name="T1" fmla="*/ 2737 h 3195"/>
                <a:gd name="T2" fmla="*/ 177 w 3228"/>
                <a:gd name="T3" fmla="*/ 2843 h 3195"/>
                <a:gd name="T4" fmla="*/ 220 w 3228"/>
                <a:gd name="T5" fmla="*/ 2956 h 3195"/>
                <a:gd name="T6" fmla="*/ 324 w 3228"/>
                <a:gd name="T7" fmla="*/ 3016 h 3195"/>
                <a:gd name="T8" fmla="*/ 440 w 3228"/>
                <a:gd name="T9" fmla="*/ 2998 h 3195"/>
                <a:gd name="T10" fmla="*/ 1241 w 3228"/>
                <a:gd name="T11" fmla="*/ 2116 h 3195"/>
                <a:gd name="T12" fmla="*/ 1046 w 3228"/>
                <a:gd name="T13" fmla="*/ 1910 h 3195"/>
                <a:gd name="T14" fmla="*/ 1786 w 3228"/>
                <a:gd name="T15" fmla="*/ 226 h 3195"/>
                <a:gd name="T16" fmla="*/ 1508 w 3228"/>
                <a:gd name="T17" fmla="*/ 336 h 3195"/>
                <a:gd name="T18" fmla="*/ 1278 w 3228"/>
                <a:gd name="T19" fmla="*/ 519 h 3195"/>
                <a:gd name="T20" fmla="*/ 1111 w 3228"/>
                <a:gd name="T21" fmla="*/ 759 h 3195"/>
                <a:gd name="T22" fmla="*/ 1021 w 3228"/>
                <a:gd name="T23" fmla="*/ 1044 h 3195"/>
                <a:gd name="T24" fmla="*/ 1021 w 3228"/>
                <a:gd name="T25" fmla="*/ 1353 h 3195"/>
                <a:gd name="T26" fmla="*/ 1111 w 3228"/>
                <a:gd name="T27" fmla="*/ 1637 h 3195"/>
                <a:gd name="T28" fmla="*/ 1278 w 3228"/>
                <a:gd name="T29" fmla="*/ 1878 h 3195"/>
                <a:gd name="T30" fmla="*/ 1508 w 3228"/>
                <a:gd name="T31" fmla="*/ 2061 h 3195"/>
                <a:gd name="T32" fmla="*/ 1786 w 3228"/>
                <a:gd name="T33" fmla="*/ 2170 h 3195"/>
                <a:gd name="T34" fmla="*/ 2097 w 3228"/>
                <a:gd name="T35" fmla="*/ 2194 h 3195"/>
                <a:gd name="T36" fmla="*/ 2393 w 3228"/>
                <a:gd name="T37" fmla="*/ 2125 h 3195"/>
                <a:gd name="T38" fmla="*/ 2649 w 3228"/>
                <a:gd name="T39" fmla="*/ 1977 h 3195"/>
                <a:gd name="T40" fmla="*/ 2849 w 3228"/>
                <a:gd name="T41" fmla="*/ 1764 h 3195"/>
                <a:gd name="T42" fmla="*/ 2980 w 3228"/>
                <a:gd name="T43" fmla="*/ 1499 h 3195"/>
                <a:gd name="T44" fmla="*/ 3026 w 3228"/>
                <a:gd name="T45" fmla="*/ 1198 h 3195"/>
                <a:gd name="T46" fmla="*/ 2980 w 3228"/>
                <a:gd name="T47" fmla="*/ 897 h 3195"/>
                <a:gd name="T48" fmla="*/ 2849 w 3228"/>
                <a:gd name="T49" fmla="*/ 632 h 3195"/>
                <a:gd name="T50" fmla="*/ 2649 w 3228"/>
                <a:gd name="T51" fmla="*/ 419 h 3195"/>
                <a:gd name="T52" fmla="*/ 2393 w 3228"/>
                <a:gd name="T53" fmla="*/ 271 h 3195"/>
                <a:gd name="T54" fmla="*/ 2097 w 3228"/>
                <a:gd name="T55" fmla="*/ 203 h 3195"/>
                <a:gd name="T56" fmla="*/ 2104 w 3228"/>
                <a:gd name="T57" fmla="*/ 3 h 3195"/>
                <a:gd name="T58" fmla="*/ 2432 w 3228"/>
                <a:gd name="T59" fmla="*/ 72 h 3195"/>
                <a:gd name="T60" fmla="*/ 2720 w 3228"/>
                <a:gd name="T61" fmla="*/ 222 h 3195"/>
                <a:gd name="T62" fmla="*/ 2955 w 3228"/>
                <a:gd name="T63" fmla="*/ 440 h 3195"/>
                <a:gd name="T64" fmla="*/ 3125 w 3228"/>
                <a:gd name="T65" fmla="*/ 713 h 3195"/>
                <a:gd name="T66" fmla="*/ 3217 w 3228"/>
                <a:gd name="T67" fmla="*/ 1028 h 3195"/>
                <a:gd name="T68" fmla="*/ 3217 w 3228"/>
                <a:gd name="T69" fmla="*/ 1367 h 3195"/>
                <a:gd name="T70" fmla="*/ 3125 w 3228"/>
                <a:gd name="T71" fmla="*/ 1683 h 3195"/>
                <a:gd name="T72" fmla="*/ 2955 w 3228"/>
                <a:gd name="T73" fmla="*/ 1957 h 3195"/>
                <a:gd name="T74" fmla="*/ 2720 w 3228"/>
                <a:gd name="T75" fmla="*/ 2174 h 3195"/>
                <a:gd name="T76" fmla="*/ 2432 w 3228"/>
                <a:gd name="T77" fmla="*/ 2324 h 3195"/>
                <a:gd name="T78" fmla="*/ 2104 w 3228"/>
                <a:gd name="T79" fmla="*/ 2393 h 3195"/>
                <a:gd name="T80" fmla="*/ 1762 w 3228"/>
                <a:gd name="T81" fmla="*/ 2369 h 3195"/>
                <a:gd name="T82" fmla="*/ 1452 w 3228"/>
                <a:gd name="T83" fmla="*/ 2256 h 3195"/>
                <a:gd name="T84" fmla="*/ 549 w 3228"/>
                <a:gd name="T85" fmla="*/ 3139 h 3195"/>
                <a:gd name="T86" fmla="*/ 398 w 3228"/>
                <a:gd name="T87" fmla="*/ 3193 h 3195"/>
                <a:gd name="T88" fmla="*/ 218 w 3228"/>
                <a:gd name="T89" fmla="*/ 3168 h 3195"/>
                <a:gd name="T90" fmla="*/ 74 w 3228"/>
                <a:gd name="T91" fmla="*/ 3059 h 3195"/>
                <a:gd name="T92" fmla="*/ 3 w 3228"/>
                <a:gd name="T93" fmla="*/ 2891 h 3195"/>
                <a:gd name="T94" fmla="*/ 22 w 3228"/>
                <a:gd name="T95" fmla="*/ 2723 h 3195"/>
                <a:gd name="T96" fmla="*/ 107 w 3228"/>
                <a:gd name="T97" fmla="*/ 2592 h 3195"/>
                <a:gd name="T98" fmla="*/ 881 w 3228"/>
                <a:gd name="T99" fmla="*/ 1609 h 3195"/>
                <a:gd name="T100" fmla="*/ 810 w 3228"/>
                <a:gd name="T101" fmla="*/ 1284 h 3195"/>
                <a:gd name="T102" fmla="*/ 834 w 3228"/>
                <a:gd name="T103" fmla="*/ 947 h 3195"/>
                <a:gd name="T104" fmla="*/ 946 w 3228"/>
                <a:gd name="T105" fmla="*/ 640 h 3195"/>
                <a:gd name="T106" fmla="*/ 1134 w 3228"/>
                <a:gd name="T107" fmla="*/ 380 h 3195"/>
                <a:gd name="T108" fmla="*/ 1384 w 3228"/>
                <a:gd name="T109" fmla="*/ 177 h 3195"/>
                <a:gd name="T110" fmla="*/ 1683 w 3228"/>
                <a:gd name="T111" fmla="*/ 46 h 3195"/>
                <a:gd name="T112" fmla="*/ 2018 w 3228"/>
                <a:gd name="T113"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8" h="3195">
                  <a:moveTo>
                    <a:pt x="1046" y="1910"/>
                  </a:moveTo>
                  <a:lnTo>
                    <a:pt x="232" y="2715"/>
                  </a:lnTo>
                  <a:lnTo>
                    <a:pt x="232" y="2716"/>
                  </a:lnTo>
                  <a:lnTo>
                    <a:pt x="214" y="2737"/>
                  </a:lnTo>
                  <a:lnTo>
                    <a:pt x="199" y="2760"/>
                  </a:lnTo>
                  <a:lnTo>
                    <a:pt x="188" y="2786"/>
                  </a:lnTo>
                  <a:lnTo>
                    <a:pt x="181" y="2813"/>
                  </a:lnTo>
                  <a:lnTo>
                    <a:pt x="177" y="2843"/>
                  </a:lnTo>
                  <a:lnTo>
                    <a:pt x="181" y="2875"/>
                  </a:lnTo>
                  <a:lnTo>
                    <a:pt x="189" y="2904"/>
                  </a:lnTo>
                  <a:lnTo>
                    <a:pt x="202" y="2932"/>
                  </a:lnTo>
                  <a:lnTo>
                    <a:pt x="220" y="2956"/>
                  </a:lnTo>
                  <a:lnTo>
                    <a:pt x="241" y="2978"/>
                  </a:lnTo>
                  <a:lnTo>
                    <a:pt x="266" y="2995"/>
                  </a:lnTo>
                  <a:lnTo>
                    <a:pt x="294" y="3008"/>
                  </a:lnTo>
                  <a:lnTo>
                    <a:pt x="324" y="3016"/>
                  </a:lnTo>
                  <a:lnTo>
                    <a:pt x="356" y="3019"/>
                  </a:lnTo>
                  <a:lnTo>
                    <a:pt x="386" y="3017"/>
                  </a:lnTo>
                  <a:lnTo>
                    <a:pt x="414" y="3010"/>
                  </a:lnTo>
                  <a:lnTo>
                    <a:pt x="440" y="2998"/>
                  </a:lnTo>
                  <a:lnTo>
                    <a:pt x="463" y="2983"/>
                  </a:lnTo>
                  <a:lnTo>
                    <a:pt x="484" y="2965"/>
                  </a:lnTo>
                  <a:lnTo>
                    <a:pt x="1297" y="2160"/>
                  </a:lnTo>
                  <a:lnTo>
                    <a:pt x="1241" y="2116"/>
                  </a:lnTo>
                  <a:lnTo>
                    <a:pt x="1188" y="2069"/>
                  </a:lnTo>
                  <a:lnTo>
                    <a:pt x="1137" y="2019"/>
                  </a:lnTo>
                  <a:lnTo>
                    <a:pt x="1091" y="1966"/>
                  </a:lnTo>
                  <a:lnTo>
                    <a:pt x="1046" y="1910"/>
                  </a:lnTo>
                  <a:close/>
                  <a:moveTo>
                    <a:pt x="2018" y="200"/>
                  </a:moveTo>
                  <a:lnTo>
                    <a:pt x="1939" y="203"/>
                  </a:lnTo>
                  <a:lnTo>
                    <a:pt x="1861" y="211"/>
                  </a:lnTo>
                  <a:lnTo>
                    <a:pt x="1786" y="226"/>
                  </a:lnTo>
                  <a:lnTo>
                    <a:pt x="1714" y="246"/>
                  </a:lnTo>
                  <a:lnTo>
                    <a:pt x="1643" y="271"/>
                  </a:lnTo>
                  <a:lnTo>
                    <a:pt x="1574" y="301"/>
                  </a:lnTo>
                  <a:lnTo>
                    <a:pt x="1508" y="336"/>
                  </a:lnTo>
                  <a:lnTo>
                    <a:pt x="1447" y="376"/>
                  </a:lnTo>
                  <a:lnTo>
                    <a:pt x="1387" y="419"/>
                  </a:lnTo>
                  <a:lnTo>
                    <a:pt x="1331" y="467"/>
                  </a:lnTo>
                  <a:lnTo>
                    <a:pt x="1278" y="519"/>
                  </a:lnTo>
                  <a:lnTo>
                    <a:pt x="1231" y="574"/>
                  </a:lnTo>
                  <a:lnTo>
                    <a:pt x="1187" y="632"/>
                  </a:lnTo>
                  <a:lnTo>
                    <a:pt x="1146" y="694"/>
                  </a:lnTo>
                  <a:lnTo>
                    <a:pt x="1111" y="759"/>
                  </a:lnTo>
                  <a:lnTo>
                    <a:pt x="1081" y="827"/>
                  </a:lnTo>
                  <a:lnTo>
                    <a:pt x="1055" y="897"/>
                  </a:lnTo>
                  <a:lnTo>
                    <a:pt x="1036" y="969"/>
                  </a:lnTo>
                  <a:lnTo>
                    <a:pt x="1021" y="1044"/>
                  </a:lnTo>
                  <a:lnTo>
                    <a:pt x="1012" y="1120"/>
                  </a:lnTo>
                  <a:lnTo>
                    <a:pt x="1009" y="1198"/>
                  </a:lnTo>
                  <a:lnTo>
                    <a:pt x="1012" y="1277"/>
                  </a:lnTo>
                  <a:lnTo>
                    <a:pt x="1021" y="1353"/>
                  </a:lnTo>
                  <a:lnTo>
                    <a:pt x="1036" y="1428"/>
                  </a:lnTo>
                  <a:lnTo>
                    <a:pt x="1055" y="1499"/>
                  </a:lnTo>
                  <a:lnTo>
                    <a:pt x="1081" y="1570"/>
                  </a:lnTo>
                  <a:lnTo>
                    <a:pt x="1111" y="1637"/>
                  </a:lnTo>
                  <a:lnTo>
                    <a:pt x="1146" y="1702"/>
                  </a:lnTo>
                  <a:lnTo>
                    <a:pt x="1187" y="1764"/>
                  </a:lnTo>
                  <a:lnTo>
                    <a:pt x="1231" y="1823"/>
                  </a:lnTo>
                  <a:lnTo>
                    <a:pt x="1278" y="1878"/>
                  </a:lnTo>
                  <a:lnTo>
                    <a:pt x="1331" y="1930"/>
                  </a:lnTo>
                  <a:lnTo>
                    <a:pt x="1387" y="1977"/>
                  </a:lnTo>
                  <a:lnTo>
                    <a:pt x="1447" y="2021"/>
                  </a:lnTo>
                  <a:lnTo>
                    <a:pt x="1508" y="2061"/>
                  </a:lnTo>
                  <a:lnTo>
                    <a:pt x="1574" y="2096"/>
                  </a:lnTo>
                  <a:lnTo>
                    <a:pt x="1643" y="2125"/>
                  </a:lnTo>
                  <a:lnTo>
                    <a:pt x="1714" y="2151"/>
                  </a:lnTo>
                  <a:lnTo>
                    <a:pt x="1786" y="2170"/>
                  </a:lnTo>
                  <a:lnTo>
                    <a:pt x="1861" y="2184"/>
                  </a:lnTo>
                  <a:lnTo>
                    <a:pt x="1939" y="2194"/>
                  </a:lnTo>
                  <a:lnTo>
                    <a:pt x="2018" y="2197"/>
                  </a:lnTo>
                  <a:lnTo>
                    <a:pt x="2097" y="2194"/>
                  </a:lnTo>
                  <a:lnTo>
                    <a:pt x="2174" y="2184"/>
                  </a:lnTo>
                  <a:lnTo>
                    <a:pt x="2249" y="2170"/>
                  </a:lnTo>
                  <a:lnTo>
                    <a:pt x="2323" y="2151"/>
                  </a:lnTo>
                  <a:lnTo>
                    <a:pt x="2393" y="2125"/>
                  </a:lnTo>
                  <a:lnTo>
                    <a:pt x="2462" y="2096"/>
                  </a:lnTo>
                  <a:lnTo>
                    <a:pt x="2527" y="2061"/>
                  </a:lnTo>
                  <a:lnTo>
                    <a:pt x="2590" y="2021"/>
                  </a:lnTo>
                  <a:lnTo>
                    <a:pt x="2649" y="1977"/>
                  </a:lnTo>
                  <a:lnTo>
                    <a:pt x="2704" y="1930"/>
                  </a:lnTo>
                  <a:lnTo>
                    <a:pt x="2757" y="1878"/>
                  </a:lnTo>
                  <a:lnTo>
                    <a:pt x="2805" y="1823"/>
                  </a:lnTo>
                  <a:lnTo>
                    <a:pt x="2849" y="1764"/>
                  </a:lnTo>
                  <a:lnTo>
                    <a:pt x="2889" y="1702"/>
                  </a:lnTo>
                  <a:lnTo>
                    <a:pt x="2924" y="1637"/>
                  </a:lnTo>
                  <a:lnTo>
                    <a:pt x="2955" y="1570"/>
                  </a:lnTo>
                  <a:lnTo>
                    <a:pt x="2980" y="1499"/>
                  </a:lnTo>
                  <a:lnTo>
                    <a:pt x="3000" y="1428"/>
                  </a:lnTo>
                  <a:lnTo>
                    <a:pt x="3015" y="1353"/>
                  </a:lnTo>
                  <a:lnTo>
                    <a:pt x="3024" y="1277"/>
                  </a:lnTo>
                  <a:lnTo>
                    <a:pt x="3026" y="1198"/>
                  </a:lnTo>
                  <a:lnTo>
                    <a:pt x="3024" y="1120"/>
                  </a:lnTo>
                  <a:lnTo>
                    <a:pt x="3015" y="1044"/>
                  </a:lnTo>
                  <a:lnTo>
                    <a:pt x="3000" y="969"/>
                  </a:lnTo>
                  <a:lnTo>
                    <a:pt x="2980" y="897"/>
                  </a:lnTo>
                  <a:lnTo>
                    <a:pt x="2955" y="827"/>
                  </a:lnTo>
                  <a:lnTo>
                    <a:pt x="2924" y="759"/>
                  </a:lnTo>
                  <a:lnTo>
                    <a:pt x="2889" y="694"/>
                  </a:lnTo>
                  <a:lnTo>
                    <a:pt x="2849" y="632"/>
                  </a:lnTo>
                  <a:lnTo>
                    <a:pt x="2805" y="574"/>
                  </a:lnTo>
                  <a:lnTo>
                    <a:pt x="2757" y="519"/>
                  </a:lnTo>
                  <a:lnTo>
                    <a:pt x="2704" y="467"/>
                  </a:lnTo>
                  <a:lnTo>
                    <a:pt x="2649" y="419"/>
                  </a:lnTo>
                  <a:lnTo>
                    <a:pt x="2590" y="376"/>
                  </a:lnTo>
                  <a:lnTo>
                    <a:pt x="2527" y="336"/>
                  </a:lnTo>
                  <a:lnTo>
                    <a:pt x="2462" y="301"/>
                  </a:lnTo>
                  <a:lnTo>
                    <a:pt x="2393" y="271"/>
                  </a:lnTo>
                  <a:lnTo>
                    <a:pt x="2323" y="246"/>
                  </a:lnTo>
                  <a:lnTo>
                    <a:pt x="2249" y="226"/>
                  </a:lnTo>
                  <a:lnTo>
                    <a:pt x="2174" y="211"/>
                  </a:lnTo>
                  <a:lnTo>
                    <a:pt x="2097" y="203"/>
                  </a:lnTo>
                  <a:lnTo>
                    <a:pt x="2018" y="200"/>
                  </a:lnTo>
                  <a:close/>
                  <a:moveTo>
                    <a:pt x="2018" y="0"/>
                  </a:moveTo>
                  <a:lnTo>
                    <a:pt x="2018" y="0"/>
                  </a:lnTo>
                  <a:lnTo>
                    <a:pt x="2104" y="3"/>
                  </a:lnTo>
                  <a:lnTo>
                    <a:pt x="2189" y="11"/>
                  </a:lnTo>
                  <a:lnTo>
                    <a:pt x="2272" y="27"/>
                  </a:lnTo>
                  <a:lnTo>
                    <a:pt x="2352" y="46"/>
                  </a:lnTo>
                  <a:lnTo>
                    <a:pt x="2432" y="72"/>
                  </a:lnTo>
                  <a:lnTo>
                    <a:pt x="2508" y="102"/>
                  </a:lnTo>
                  <a:lnTo>
                    <a:pt x="2582" y="137"/>
                  </a:lnTo>
                  <a:lnTo>
                    <a:pt x="2652" y="177"/>
                  </a:lnTo>
                  <a:lnTo>
                    <a:pt x="2720" y="222"/>
                  </a:lnTo>
                  <a:lnTo>
                    <a:pt x="2784" y="271"/>
                  </a:lnTo>
                  <a:lnTo>
                    <a:pt x="2845" y="323"/>
                  </a:lnTo>
                  <a:lnTo>
                    <a:pt x="2902" y="380"/>
                  </a:lnTo>
                  <a:lnTo>
                    <a:pt x="2955" y="440"/>
                  </a:lnTo>
                  <a:lnTo>
                    <a:pt x="3005" y="503"/>
                  </a:lnTo>
                  <a:lnTo>
                    <a:pt x="3049" y="570"/>
                  </a:lnTo>
                  <a:lnTo>
                    <a:pt x="3090" y="640"/>
                  </a:lnTo>
                  <a:lnTo>
                    <a:pt x="3125" y="713"/>
                  </a:lnTo>
                  <a:lnTo>
                    <a:pt x="3156" y="788"/>
                  </a:lnTo>
                  <a:lnTo>
                    <a:pt x="3182" y="866"/>
                  </a:lnTo>
                  <a:lnTo>
                    <a:pt x="3202" y="947"/>
                  </a:lnTo>
                  <a:lnTo>
                    <a:pt x="3217" y="1028"/>
                  </a:lnTo>
                  <a:lnTo>
                    <a:pt x="3225" y="1113"/>
                  </a:lnTo>
                  <a:lnTo>
                    <a:pt x="3228" y="1198"/>
                  </a:lnTo>
                  <a:lnTo>
                    <a:pt x="3225" y="1284"/>
                  </a:lnTo>
                  <a:lnTo>
                    <a:pt x="3217" y="1367"/>
                  </a:lnTo>
                  <a:lnTo>
                    <a:pt x="3202" y="1450"/>
                  </a:lnTo>
                  <a:lnTo>
                    <a:pt x="3182" y="1530"/>
                  </a:lnTo>
                  <a:lnTo>
                    <a:pt x="3156" y="1607"/>
                  </a:lnTo>
                  <a:lnTo>
                    <a:pt x="3125" y="1683"/>
                  </a:lnTo>
                  <a:lnTo>
                    <a:pt x="3090" y="1756"/>
                  </a:lnTo>
                  <a:lnTo>
                    <a:pt x="3049" y="1826"/>
                  </a:lnTo>
                  <a:lnTo>
                    <a:pt x="3005" y="1892"/>
                  </a:lnTo>
                  <a:lnTo>
                    <a:pt x="2955" y="1957"/>
                  </a:lnTo>
                  <a:lnTo>
                    <a:pt x="2902" y="2017"/>
                  </a:lnTo>
                  <a:lnTo>
                    <a:pt x="2845" y="2073"/>
                  </a:lnTo>
                  <a:lnTo>
                    <a:pt x="2784" y="2126"/>
                  </a:lnTo>
                  <a:lnTo>
                    <a:pt x="2720" y="2174"/>
                  </a:lnTo>
                  <a:lnTo>
                    <a:pt x="2652" y="2219"/>
                  </a:lnTo>
                  <a:lnTo>
                    <a:pt x="2582" y="2259"/>
                  </a:lnTo>
                  <a:lnTo>
                    <a:pt x="2508" y="2294"/>
                  </a:lnTo>
                  <a:lnTo>
                    <a:pt x="2432" y="2324"/>
                  </a:lnTo>
                  <a:lnTo>
                    <a:pt x="2352" y="2350"/>
                  </a:lnTo>
                  <a:lnTo>
                    <a:pt x="2272" y="2369"/>
                  </a:lnTo>
                  <a:lnTo>
                    <a:pt x="2189" y="2385"/>
                  </a:lnTo>
                  <a:lnTo>
                    <a:pt x="2104" y="2393"/>
                  </a:lnTo>
                  <a:lnTo>
                    <a:pt x="2018" y="2396"/>
                  </a:lnTo>
                  <a:lnTo>
                    <a:pt x="1930" y="2393"/>
                  </a:lnTo>
                  <a:lnTo>
                    <a:pt x="1846" y="2384"/>
                  </a:lnTo>
                  <a:lnTo>
                    <a:pt x="1762" y="2369"/>
                  </a:lnTo>
                  <a:lnTo>
                    <a:pt x="1681" y="2349"/>
                  </a:lnTo>
                  <a:lnTo>
                    <a:pt x="1601" y="2323"/>
                  </a:lnTo>
                  <a:lnTo>
                    <a:pt x="1525" y="2292"/>
                  </a:lnTo>
                  <a:lnTo>
                    <a:pt x="1452" y="2256"/>
                  </a:lnTo>
                  <a:lnTo>
                    <a:pt x="610" y="3089"/>
                  </a:lnTo>
                  <a:lnTo>
                    <a:pt x="610" y="3089"/>
                  </a:lnTo>
                  <a:lnTo>
                    <a:pt x="581" y="3116"/>
                  </a:lnTo>
                  <a:lnTo>
                    <a:pt x="549" y="3139"/>
                  </a:lnTo>
                  <a:lnTo>
                    <a:pt x="514" y="3159"/>
                  </a:lnTo>
                  <a:lnTo>
                    <a:pt x="478" y="3174"/>
                  </a:lnTo>
                  <a:lnTo>
                    <a:pt x="438" y="3186"/>
                  </a:lnTo>
                  <a:lnTo>
                    <a:pt x="398" y="3193"/>
                  </a:lnTo>
                  <a:lnTo>
                    <a:pt x="356" y="3195"/>
                  </a:lnTo>
                  <a:lnTo>
                    <a:pt x="307" y="3192"/>
                  </a:lnTo>
                  <a:lnTo>
                    <a:pt x="262" y="3183"/>
                  </a:lnTo>
                  <a:lnTo>
                    <a:pt x="218" y="3168"/>
                  </a:lnTo>
                  <a:lnTo>
                    <a:pt x="176" y="3147"/>
                  </a:lnTo>
                  <a:lnTo>
                    <a:pt x="138" y="3122"/>
                  </a:lnTo>
                  <a:lnTo>
                    <a:pt x="104" y="3092"/>
                  </a:lnTo>
                  <a:lnTo>
                    <a:pt x="74" y="3059"/>
                  </a:lnTo>
                  <a:lnTo>
                    <a:pt x="48" y="3021"/>
                  </a:lnTo>
                  <a:lnTo>
                    <a:pt x="28" y="2980"/>
                  </a:lnTo>
                  <a:lnTo>
                    <a:pt x="12" y="2936"/>
                  </a:lnTo>
                  <a:lnTo>
                    <a:pt x="3" y="2891"/>
                  </a:lnTo>
                  <a:lnTo>
                    <a:pt x="0" y="2843"/>
                  </a:lnTo>
                  <a:lnTo>
                    <a:pt x="2" y="2801"/>
                  </a:lnTo>
                  <a:lnTo>
                    <a:pt x="9" y="2761"/>
                  </a:lnTo>
                  <a:lnTo>
                    <a:pt x="22" y="2723"/>
                  </a:lnTo>
                  <a:lnTo>
                    <a:pt x="37" y="2686"/>
                  </a:lnTo>
                  <a:lnTo>
                    <a:pt x="57" y="2652"/>
                  </a:lnTo>
                  <a:lnTo>
                    <a:pt x="80" y="2620"/>
                  </a:lnTo>
                  <a:lnTo>
                    <a:pt x="107" y="2592"/>
                  </a:lnTo>
                  <a:lnTo>
                    <a:pt x="106" y="2591"/>
                  </a:lnTo>
                  <a:lnTo>
                    <a:pt x="948" y="1758"/>
                  </a:lnTo>
                  <a:lnTo>
                    <a:pt x="912" y="1685"/>
                  </a:lnTo>
                  <a:lnTo>
                    <a:pt x="881" y="1609"/>
                  </a:lnTo>
                  <a:lnTo>
                    <a:pt x="854" y="1531"/>
                  </a:lnTo>
                  <a:lnTo>
                    <a:pt x="835" y="1451"/>
                  </a:lnTo>
                  <a:lnTo>
                    <a:pt x="819" y="1368"/>
                  </a:lnTo>
                  <a:lnTo>
                    <a:pt x="810" y="1284"/>
                  </a:lnTo>
                  <a:lnTo>
                    <a:pt x="807" y="1198"/>
                  </a:lnTo>
                  <a:lnTo>
                    <a:pt x="810" y="1113"/>
                  </a:lnTo>
                  <a:lnTo>
                    <a:pt x="819" y="1028"/>
                  </a:lnTo>
                  <a:lnTo>
                    <a:pt x="834" y="947"/>
                  </a:lnTo>
                  <a:lnTo>
                    <a:pt x="854" y="866"/>
                  </a:lnTo>
                  <a:lnTo>
                    <a:pt x="879" y="788"/>
                  </a:lnTo>
                  <a:lnTo>
                    <a:pt x="910" y="713"/>
                  </a:lnTo>
                  <a:lnTo>
                    <a:pt x="946" y="640"/>
                  </a:lnTo>
                  <a:lnTo>
                    <a:pt x="986" y="570"/>
                  </a:lnTo>
                  <a:lnTo>
                    <a:pt x="1031" y="503"/>
                  </a:lnTo>
                  <a:lnTo>
                    <a:pt x="1080" y="440"/>
                  </a:lnTo>
                  <a:lnTo>
                    <a:pt x="1134" y="380"/>
                  </a:lnTo>
                  <a:lnTo>
                    <a:pt x="1191" y="323"/>
                  </a:lnTo>
                  <a:lnTo>
                    <a:pt x="1252" y="271"/>
                  </a:lnTo>
                  <a:lnTo>
                    <a:pt x="1316" y="222"/>
                  </a:lnTo>
                  <a:lnTo>
                    <a:pt x="1384" y="177"/>
                  </a:lnTo>
                  <a:lnTo>
                    <a:pt x="1454" y="137"/>
                  </a:lnTo>
                  <a:lnTo>
                    <a:pt x="1528" y="102"/>
                  </a:lnTo>
                  <a:lnTo>
                    <a:pt x="1604" y="72"/>
                  </a:lnTo>
                  <a:lnTo>
                    <a:pt x="1683" y="46"/>
                  </a:lnTo>
                  <a:lnTo>
                    <a:pt x="1763" y="27"/>
                  </a:lnTo>
                  <a:lnTo>
                    <a:pt x="1847" y="11"/>
                  </a:lnTo>
                  <a:lnTo>
                    <a:pt x="1931" y="3"/>
                  </a:lnTo>
                  <a:lnTo>
                    <a:pt x="2018" y="0"/>
                  </a:lnTo>
                  <a:close/>
                </a:path>
              </a:pathLst>
            </a:custGeom>
            <a:grp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p>
          </p:txBody>
        </p:sp>
        <p:sp>
          <p:nvSpPr>
            <p:cNvPr id="19" name="Freeform 18"/>
            <p:cNvSpPr>
              <a:spLocks/>
            </p:cNvSpPr>
            <p:nvPr/>
          </p:nvSpPr>
          <p:spPr bwMode="auto">
            <a:xfrm>
              <a:off x="12828" y="3173"/>
              <a:ext cx="378" cy="374"/>
            </a:xfrm>
            <a:custGeom>
              <a:avLst/>
              <a:gdLst>
                <a:gd name="T0" fmla="*/ 707 w 757"/>
                <a:gd name="T1" fmla="*/ 0 h 749"/>
                <a:gd name="T2" fmla="*/ 723 w 757"/>
                <a:gd name="T3" fmla="*/ 2 h 749"/>
                <a:gd name="T4" fmla="*/ 736 w 757"/>
                <a:gd name="T5" fmla="*/ 10 h 749"/>
                <a:gd name="T6" fmla="*/ 747 w 757"/>
                <a:gd name="T7" fmla="*/ 21 h 749"/>
                <a:gd name="T8" fmla="*/ 755 w 757"/>
                <a:gd name="T9" fmla="*/ 34 h 749"/>
                <a:gd name="T10" fmla="*/ 757 w 757"/>
                <a:gd name="T11" fmla="*/ 49 h 749"/>
                <a:gd name="T12" fmla="*/ 755 w 757"/>
                <a:gd name="T13" fmla="*/ 66 h 749"/>
                <a:gd name="T14" fmla="*/ 747 w 757"/>
                <a:gd name="T15" fmla="*/ 79 h 749"/>
                <a:gd name="T16" fmla="*/ 736 w 757"/>
                <a:gd name="T17" fmla="*/ 90 h 749"/>
                <a:gd name="T18" fmla="*/ 723 w 757"/>
                <a:gd name="T19" fmla="*/ 97 h 749"/>
                <a:gd name="T20" fmla="*/ 707 w 757"/>
                <a:gd name="T21" fmla="*/ 100 h 749"/>
                <a:gd name="T22" fmla="*/ 645 w 757"/>
                <a:gd name="T23" fmla="*/ 104 h 749"/>
                <a:gd name="T24" fmla="*/ 584 w 757"/>
                <a:gd name="T25" fmla="*/ 112 h 749"/>
                <a:gd name="T26" fmla="*/ 527 w 757"/>
                <a:gd name="T27" fmla="*/ 127 h 749"/>
                <a:gd name="T28" fmla="*/ 471 w 757"/>
                <a:gd name="T29" fmla="*/ 147 h 749"/>
                <a:gd name="T30" fmla="*/ 418 w 757"/>
                <a:gd name="T31" fmla="*/ 172 h 749"/>
                <a:gd name="T32" fmla="*/ 369 w 757"/>
                <a:gd name="T33" fmla="*/ 203 h 749"/>
                <a:gd name="T34" fmla="*/ 321 w 757"/>
                <a:gd name="T35" fmla="*/ 236 h 749"/>
                <a:gd name="T36" fmla="*/ 279 w 757"/>
                <a:gd name="T37" fmla="*/ 275 h 749"/>
                <a:gd name="T38" fmla="*/ 240 w 757"/>
                <a:gd name="T39" fmla="*/ 318 h 749"/>
                <a:gd name="T40" fmla="*/ 205 w 757"/>
                <a:gd name="T41" fmla="*/ 364 h 749"/>
                <a:gd name="T42" fmla="*/ 175 w 757"/>
                <a:gd name="T43" fmla="*/ 414 h 749"/>
                <a:gd name="T44" fmla="*/ 149 w 757"/>
                <a:gd name="T45" fmla="*/ 466 h 749"/>
                <a:gd name="T46" fmla="*/ 128 w 757"/>
                <a:gd name="T47" fmla="*/ 521 h 749"/>
                <a:gd name="T48" fmla="*/ 114 w 757"/>
                <a:gd name="T49" fmla="*/ 578 h 749"/>
                <a:gd name="T50" fmla="*/ 105 w 757"/>
                <a:gd name="T51" fmla="*/ 638 h 749"/>
                <a:gd name="T52" fmla="*/ 101 w 757"/>
                <a:gd name="T53" fmla="*/ 699 h 749"/>
                <a:gd name="T54" fmla="*/ 98 w 757"/>
                <a:gd name="T55" fmla="*/ 715 h 749"/>
                <a:gd name="T56" fmla="*/ 91 w 757"/>
                <a:gd name="T57" fmla="*/ 729 h 749"/>
                <a:gd name="T58" fmla="*/ 81 w 757"/>
                <a:gd name="T59" fmla="*/ 740 h 749"/>
                <a:gd name="T60" fmla="*/ 67 w 757"/>
                <a:gd name="T61" fmla="*/ 746 h 749"/>
                <a:gd name="T62" fmla="*/ 51 w 757"/>
                <a:gd name="T63" fmla="*/ 749 h 749"/>
                <a:gd name="T64" fmla="*/ 35 w 757"/>
                <a:gd name="T65" fmla="*/ 746 h 749"/>
                <a:gd name="T66" fmla="*/ 21 w 757"/>
                <a:gd name="T67" fmla="*/ 740 h 749"/>
                <a:gd name="T68" fmla="*/ 10 w 757"/>
                <a:gd name="T69" fmla="*/ 729 h 749"/>
                <a:gd name="T70" fmla="*/ 2 w 757"/>
                <a:gd name="T71" fmla="*/ 715 h 749"/>
                <a:gd name="T72" fmla="*/ 0 w 757"/>
                <a:gd name="T73" fmla="*/ 699 h 749"/>
                <a:gd name="T74" fmla="*/ 3 w 757"/>
                <a:gd name="T75" fmla="*/ 632 h 749"/>
                <a:gd name="T76" fmla="*/ 13 w 757"/>
                <a:gd name="T77" fmla="*/ 566 h 749"/>
                <a:gd name="T78" fmla="*/ 28 w 757"/>
                <a:gd name="T79" fmla="*/ 503 h 749"/>
                <a:gd name="T80" fmla="*/ 50 w 757"/>
                <a:gd name="T81" fmla="*/ 442 h 749"/>
                <a:gd name="T82" fmla="*/ 77 w 757"/>
                <a:gd name="T83" fmla="*/ 383 h 749"/>
                <a:gd name="T84" fmla="*/ 108 w 757"/>
                <a:gd name="T85" fmla="*/ 328 h 749"/>
                <a:gd name="T86" fmla="*/ 144 w 757"/>
                <a:gd name="T87" fmla="*/ 276 h 749"/>
                <a:gd name="T88" fmla="*/ 185 w 757"/>
                <a:gd name="T89" fmla="*/ 228 h 749"/>
                <a:gd name="T90" fmla="*/ 230 w 757"/>
                <a:gd name="T91" fmla="*/ 183 h 749"/>
                <a:gd name="T92" fmla="*/ 279 w 757"/>
                <a:gd name="T93" fmla="*/ 142 h 749"/>
                <a:gd name="T94" fmla="*/ 332 w 757"/>
                <a:gd name="T95" fmla="*/ 107 h 749"/>
                <a:gd name="T96" fmla="*/ 388 w 757"/>
                <a:gd name="T97" fmla="*/ 75 h 749"/>
                <a:gd name="T98" fmla="*/ 447 w 757"/>
                <a:gd name="T99" fmla="*/ 49 h 749"/>
                <a:gd name="T100" fmla="*/ 508 w 757"/>
                <a:gd name="T101" fmla="*/ 28 h 749"/>
                <a:gd name="T102" fmla="*/ 573 w 757"/>
                <a:gd name="T103" fmla="*/ 13 h 749"/>
                <a:gd name="T104" fmla="*/ 639 w 757"/>
                <a:gd name="T105" fmla="*/ 3 h 749"/>
                <a:gd name="T106" fmla="*/ 707 w 7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7" h="749">
                  <a:moveTo>
                    <a:pt x="707" y="0"/>
                  </a:moveTo>
                  <a:lnTo>
                    <a:pt x="723" y="2"/>
                  </a:lnTo>
                  <a:lnTo>
                    <a:pt x="736" y="10"/>
                  </a:lnTo>
                  <a:lnTo>
                    <a:pt x="747" y="21"/>
                  </a:lnTo>
                  <a:lnTo>
                    <a:pt x="755" y="34"/>
                  </a:lnTo>
                  <a:lnTo>
                    <a:pt x="757" y="49"/>
                  </a:lnTo>
                  <a:lnTo>
                    <a:pt x="755" y="66"/>
                  </a:lnTo>
                  <a:lnTo>
                    <a:pt x="747" y="79"/>
                  </a:lnTo>
                  <a:lnTo>
                    <a:pt x="736" y="90"/>
                  </a:lnTo>
                  <a:lnTo>
                    <a:pt x="723" y="97"/>
                  </a:lnTo>
                  <a:lnTo>
                    <a:pt x="707" y="100"/>
                  </a:lnTo>
                  <a:lnTo>
                    <a:pt x="645" y="104"/>
                  </a:lnTo>
                  <a:lnTo>
                    <a:pt x="584" y="112"/>
                  </a:lnTo>
                  <a:lnTo>
                    <a:pt x="527" y="127"/>
                  </a:lnTo>
                  <a:lnTo>
                    <a:pt x="471" y="147"/>
                  </a:lnTo>
                  <a:lnTo>
                    <a:pt x="418" y="172"/>
                  </a:lnTo>
                  <a:lnTo>
                    <a:pt x="369" y="203"/>
                  </a:lnTo>
                  <a:lnTo>
                    <a:pt x="321" y="236"/>
                  </a:lnTo>
                  <a:lnTo>
                    <a:pt x="279" y="275"/>
                  </a:lnTo>
                  <a:lnTo>
                    <a:pt x="240" y="318"/>
                  </a:lnTo>
                  <a:lnTo>
                    <a:pt x="205" y="364"/>
                  </a:lnTo>
                  <a:lnTo>
                    <a:pt x="175" y="414"/>
                  </a:lnTo>
                  <a:lnTo>
                    <a:pt x="149" y="466"/>
                  </a:lnTo>
                  <a:lnTo>
                    <a:pt x="128" y="521"/>
                  </a:lnTo>
                  <a:lnTo>
                    <a:pt x="114" y="578"/>
                  </a:lnTo>
                  <a:lnTo>
                    <a:pt x="105" y="638"/>
                  </a:lnTo>
                  <a:lnTo>
                    <a:pt x="101" y="699"/>
                  </a:lnTo>
                  <a:lnTo>
                    <a:pt x="98" y="715"/>
                  </a:lnTo>
                  <a:lnTo>
                    <a:pt x="91" y="729"/>
                  </a:lnTo>
                  <a:lnTo>
                    <a:pt x="81" y="740"/>
                  </a:lnTo>
                  <a:lnTo>
                    <a:pt x="67" y="746"/>
                  </a:lnTo>
                  <a:lnTo>
                    <a:pt x="51" y="749"/>
                  </a:lnTo>
                  <a:lnTo>
                    <a:pt x="35" y="746"/>
                  </a:lnTo>
                  <a:lnTo>
                    <a:pt x="21" y="740"/>
                  </a:lnTo>
                  <a:lnTo>
                    <a:pt x="10" y="729"/>
                  </a:lnTo>
                  <a:lnTo>
                    <a:pt x="2" y="715"/>
                  </a:lnTo>
                  <a:lnTo>
                    <a:pt x="0" y="699"/>
                  </a:lnTo>
                  <a:lnTo>
                    <a:pt x="3" y="632"/>
                  </a:lnTo>
                  <a:lnTo>
                    <a:pt x="13" y="566"/>
                  </a:lnTo>
                  <a:lnTo>
                    <a:pt x="28" y="503"/>
                  </a:lnTo>
                  <a:lnTo>
                    <a:pt x="50" y="442"/>
                  </a:lnTo>
                  <a:lnTo>
                    <a:pt x="77" y="383"/>
                  </a:lnTo>
                  <a:lnTo>
                    <a:pt x="108" y="328"/>
                  </a:lnTo>
                  <a:lnTo>
                    <a:pt x="144" y="276"/>
                  </a:lnTo>
                  <a:lnTo>
                    <a:pt x="185" y="228"/>
                  </a:lnTo>
                  <a:lnTo>
                    <a:pt x="230" y="183"/>
                  </a:lnTo>
                  <a:lnTo>
                    <a:pt x="279" y="142"/>
                  </a:lnTo>
                  <a:lnTo>
                    <a:pt x="332" y="107"/>
                  </a:lnTo>
                  <a:lnTo>
                    <a:pt x="388" y="75"/>
                  </a:lnTo>
                  <a:lnTo>
                    <a:pt x="447" y="49"/>
                  </a:lnTo>
                  <a:lnTo>
                    <a:pt x="508" y="28"/>
                  </a:lnTo>
                  <a:lnTo>
                    <a:pt x="573" y="13"/>
                  </a:lnTo>
                  <a:lnTo>
                    <a:pt x="639" y="3"/>
                  </a:lnTo>
                  <a:lnTo>
                    <a:pt x="707" y="0"/>
                  </a:lnTo>
                  <a:close/>
                </a:path>
              </a:pathLst>
            </a:custGeom>
            <a:grp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p>
          </p:txBody>
        </p:sp>
      </p:grpSp>
      <p:sp>
        <p:nvSpPr>
          <p:cNvPr id="27" name="26 Marcador de pie de página"/>
          <p:cNvSpPr>
            <a:spLocks noGrp="1"/>
          </p:cNvSpPr>
          <p:nvPr>
            <p:ph type="ftr" sz="quarter" idx="11"/>
          </p:nvPr>
        </p:nvSpPr>
        <p:spPr/>
        <p:txBody>
          <a:bodyPr/>
          <a:lstStyle/>
          <a:p>
            <a:pPr>
              <a:lnSpc>
                <a:spcPct val="125000"/>
              </a:lnSpc>
            </a:pPr>
            <a:r>
              <a:rPr lang="it-IT" sz="1812" dirty="0">
                <a:latin typeface="Source Sans Pro" panose="020B0503030403020204" pitchFamily="34" charset="0"/>
              </a:rPr>
              <a:t>Sia </a:t>
            </a:r>
            <a:r>
              <a:rPr lang="it-IT" sz="1812" dirty="0" err="1">
                <a:latin typeface="Source Sans Pro" panose="020B0503030403020204" pitchFamily="34" charset="0"/>
              </a:rPr>
              <a:t>Partners</a:t>
            </a:r>
            <a:endParaRPr lang="en-US" sz="1812" dirty="0">
              <a:latin typeface="Source Sans Pro" panose="020B0503030403020204" pitchFamily="34" charset="0"/>
            </a:endParaRPr>
          </a:p>
        </p:txBody>
      </p:sp>
      <p:pic>
        <p:nvPicPr>
          <p:cNvPr id="5" name="Picture Placeholder 4">
            <a:extLst>
              <a:ext uri="{FF2B5EF4-FFF2-40B4-BE49-F238E27FC236}">
                <a16:creationId xmlns:a16="http://schemas.microsoft.com/office/drawing/2014/main" id="{34719A6A-55E3-354D-A2E6-E263FAA9EEDE}"/>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3330" t="2957" r="5737" b="1125"/>
          <a:stretch/>
        </p:blipFill>
        <p:spPr>
          <a:xfrm>
            <a:off x="9568738" y="815912"/>
            <a:ext cx="12802665" cy="13198953"/>
          </a:xfrm>
        </p:spPr>
      </p:pic>
    </p:spTree>
    <p:extLst>
      <p:ext uri="{BB962C8B-B14F-4D97-AF65-F5344CB8AC3E}">
        <p14:creationId xmlns:p14="http://schemas.microsoft.com/office/powerpoint/2010/main" val="210407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750" fill="hold"/>
                                        <p:tgtEl>
                                          <p:spTgt spid="10"/>
                                        </p:tgtEl>
                                        <p:attrNameLst>
                                          <p:attrName>ppt_x</p:attrName>
                                        </p:attrNameLst>
                                      </p:cBhvr>
                                      <p:tavLst>
                                        <p:tav tm="0">
                                          <p:val>
                                            <p:strVal val="#ppt_x"/>
                                          </p:val>
                                        </p:tav>
                                        <p:tav tm="100000">
                                          <p:val>
                                            <p:strVal val="#ppt_x"/>
                                          </p:val>
                                        </p:tav>
                                      </p:tavLst>
                                    </p:anim>
                                    <p:anim calcmode="lin" valueType="num">
                                      <p:cBhvr additive="base">
                                        <p:cTn id="15" dur="750" fill="hold"/>
                                        <p:tgtEl>
                                          <p:spTgt spid="10"/>
                                        </p:tgtEl>
                                        <p:attrNameLst>
                                          <p:attrName>ppt_y</p:attrName>
                                        </p:attrNameLst>
                                      </p:cBhvr>
                                      <p:tavLst>
                                        <p:tav tm="0">
                                          <p:val>
                                            <p:strVal val="1+#ppt_h/2"/>
                                          </p:val>
                                        </p:tav>
                                        <p:tav tm="100000">
                                          <p:val>
                                            <p:strVal val="#ppt_y"/>
                                          </p:val>
                                        </p:tav>
                                      </p:tavLst>
                                    </p:anim>
                                  </p:childTnLst>
                                </p:cTn>
                              </p:par>
                              <p:par>
                                <p:cTn id="16" presetID="2" presetClass="entr" presetSubtype="4" decel="10000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ppt_x"/>
                                          </p:val>
                                        </p:tav>
                                        <p:tav tm="100000">
                                          <p:val>
                                            <p:strVal val="#ppt_x"/>
                                          </p:val>
                                        </p:tav>
                                      </p:tavLst>
                                    </p:anim>
                                    <p:anim calcmode="lin" valueType="num">
                                      <p:cBhvr additive="base">
                                        <p:cTn id="19" dur="750" fill="hold"/>
                                        <p:tgtEl>
                                          <p:spTgt spid="17"/>
                                        </p:tgtEl>
                                        <p:attrNameLst>
                                          <p:attrName>ppt_y</p:attrName>
                                        </p:attrNameLst>
                                      </p:cBhvr>
                                      <p:tavLst>
                                        <p:tav tm="0">
                                          <p:val>
                                            <p:strVal val="1+#ppt_h/2"/>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ppt_y+.1"/>
                                          </p:val>
                                        </p:tav>
                                        <p:tav tm="100000">
                                          <p:val>
                                            <p:strVal val="#ppt_y"/>
                                          </p:val>
                                        </p:tav>
                                      </p:tavLst>
                                    </p:anim>
                                  </p:childTnLst>
                                </p:cTn>
                              </p:par>
                              <p:par>
                                <p:cTn id="25" presetID="2" presetClass="entr" presetSubtype="4" decel="100000"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2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750" fill="hold"/>
                                        <p:tgtEl>
                                          <p:spTgt spid="13"/>
                                        </p:tgtEl>
                                        <p:attrNameLst>
                                          <p:attrName>ppt_x</p:attrName>
                                        </p:attrNameLst>
                                      </p:cBhvr>
                                      <p:tavLst>
                                        <p:tav tm="0">
                                          <p:val>
                                            <p:strVal val="#ppt_x"/>
                                          </p:val>
                                        </p:tav>
                                        <p:tav tm="100000">
                                          <p:val>
                                            <p:strVal val="#ppt_x"/>
                                          </p:val>
                                        </p:tav>
                                      </p:tavLst>
                                    </p:anim>
                                    <p:anim calcmode="lin" valueType="num">
                                      <p:cBhvr additive="base">
                                        <p:cTn id="32" dur="750" fill="hold"/>
                                        <p:tgtEl>
                                          <p:spTgt spid="13"/>
                                        </p:tgtEl>
                                        <p:attrNameLst>
                                          <p:attrName>ppt_y</p:attrName>
                                        </p:attrNameLst>
                                      </p:cBhvr>
                                      <p:tavLst>
                                        <p:tav tm="0">
                                          <p:val>
                                            <p:strVal val="1+#ppt_h/2"/>
                                          </p:val>
                                        </p:tav>
                                        <p:tav tm="100000">
                                          <p:val>
                                            <p:strVal val="#ppt_y"/>
                                          </p:val>
                                        </p:tav>
                                      </p:tavLst>
                                    </p:anim>
                                  </p:childTnLst>
                                </p:cTn>
                              </p:par>
                              <p:par>
                                <p:cTn id="33" presetID="42" presetClass="entr" presetSubtype="0" fill="hold" grpId="0" nodeType="withEffect">
                                  <p:stCondLst>
                                    <p:cond delay="2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750"/>
                                        <p:tgtEl>
                                          <p:spTgt spid="8"/>
                                        </p:tgtEl>
                                      </p:cBhvr>
                                    </p:animEffect>
                                    <p:anim calcmode="lin" valueType="num">
                                      <p:cBhvr>
                                        <p:cTn id="36" dur="750" fill="hold"/>
                                        <p:tgtEl>
                                          <p:spTgt spid="8"/>
                                        </p:tgtEl>
                                        <p:attrNameLst>
                                          <p:attrName>ppt_x</p:attrName>
                                        </p:attrNameLst>
                                      </p:cBhvr>
                                      <p:tavLst>
                                        <p:tav tm="0">
                                          <p:val>
                                            <p:strVal val="#ppt_x"/>
                                          </p:val>
                                        </p:tav>
                                        <p:tav tm="100000">
                                          <p:val>
                                            <p:strVal val="#ppt_x"/>
                                          </p:val>
                                        </p:tav>
                                      </p:tavLst>
                                    </p:anim>
                                    <p:anim calcmode="lin" valueType="num">
                                      <p:cBhvr>
                                        <p:cTn id="37" dur="750" fill="hold"/>
                                        <p:tgtEl>
                                          <p:spTgt spid="8"/>
                                        </p:tgtEl>
                                        <p:attrNameLst>
                                          <p:attrName>ppt_y</p:attrName>
                                        </p:attrNameLst>
                                      </p:cBhvr>
                                      <p:tavLst>
                                        <p:tav tm="0">
                                          <p:val>
                                            <p:strVal val="#ppt_y+.1"/>
                                          </p:val>
                                        </p:tav>
                                        <p:tav tm="100000">
                                          <p:val>
                                            <p:strVal val="#ppt_y"/>
                                          </p:val>
                                        </p:tav>
                                      </p:tavLst>
                                    </p:anim>
                                  </p:childTnLst>
                                </p:cTn>
                              </p:par>
                              <p:par>
                                <p:cTn id="38" presetID="2" presetClass="entr" presetSubtype="4" decel="100000" fill="hold" grpId="0" nodeType="withEffect">
                                  <p:stCondLst>
                                    <p:cond delay="4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750" fill="hold"/>
                                        <p:tgtEl>
                                          <p:spTgt spid="12"/>
                                        </p:tgtEl>
                                        <p:attrNameLst>
                                          <p:attrName>ppt_x</p:attrName>
                                        </p:attrNameLst>
                                      </p:cBhvr>
                                      <p:tavLst>
                                        <p:tav tm="0">
                                          <p:val>
                                            <p:strVal val="#ppt_x"/>
                                          </p:val>
                                        </p:tav>
                                        <p:tav tm="100000">
                                          <p:val>
                                            <p:strVal val="#ppt_x"/>
                                          </p:val>
                                        </p:tav>
                                      </p:tavLst>
                                    </p:anim>
                                    <p:anim calcmode="lin" valueType="num">
                                      <p:cBhvr additive="base">
                                        <p:cTn id="41" dur="75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40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750" fill="hold"/>
                                        <p:tgtEl>
                                          <p:spTgt spid="16"/>
                                        </p:tgtEl>
                                        <p:attrNameLst>
                                          <p:attrName>ppt_x</p:attrName>
                                        </p:attrNameLst>
                                      </p:cBhvr>
                                      <p:tavLst>
                                        <p:tav tm="0">
                                          <p:val>
                                            <p:strVal val="#ppt_x"/>
                                          </p:val>
                                        </p:tav>
                                        <p:tav tm="100000">
                                          <p:val>
                                            <p:strVal val="#ppt_x"/>
                                          </p:val>
                                        </p:tav>
                                      </p:tavLst>
                                    </p:anim>
                                    <p:anim calcmode="lin" valueType="num">
                                      <p:cBhvr additive="base">
                                        <p:cTn id="45" dur="750" fill="hold"/>
                                        <p:tgtEl>
                                          <p:spTgt spid="16"/>
                                        </p:tgtEl>
                                        <p:attrNameLst>
                                          <p:attrName>ppt_y</p:attrName>
                                        </p:attrNameLst>
                                      </p:cBhvr>
                                      <p:tavLst>
                                        <p:tav tm="0">
                                          <p:val>
                                            <p:strVal val="1+#ppt_h/2"/>
                                          </p:val>
                                        </p:tav>
                                        <p:tav tm="100000">
                                          <p:val>
                                            <p:strVal val="#ppt_y"/>
                                          </p:val>
                                        </p:tav>
                                      </p:tavLst>
                                    </p:anim>
                                  </p:childTnLst>
                                </p:cTn>
                              </p:par>
                              <p:par>
                                <p:cTn id="46" presetID="42" presetClass="entr" presetSubtype="0" fill="hold" grpId="0" nodeType="withEffect">
                                  <p:stCondLst>
                                    <p:cond delay="40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750"/>
                                        <p:tgtEl>
                                          <p:spTgt spid="9"/>
                                        </p:tgtEl>
                                      </p:cBhvr>
                                    </p:animEffect>
                                    <p:anim calcmode="lin" valueType="num">
                                      <p:cBhvr>
                                        <p:cTn id="49" dur="750" fill="hold"/>
                                        <p:tgtEl>
                                          <p:spTgt spid="9"/>
                                        </p:tgtEl>
                                        <p:attrNameLst>
                                          <p:attrName>ppt_x</p:attrName>
                                        </p:attrNameLst>
                                      </p:cBhvr>
                                      <p:tavLst>
                                        <p:tav tm="0">
                                          <p:val>
                                            <p:strVal val="#ppt_x"/>
                                          </p:val>
                                        </p:tav>
                                        <p:tav tm="100000">
                                          <p:val>
                                            <p:strVal val="#ppt_x"/>
                                          </p:val>
                                        </p:tav>
                                      </p:tavLst>
                                    </p:anim>
                                    <p:anim calcmode="lin" valueType="num">
                                      <p:cBhvr>
                                        <p:cTn id="50"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3" grpId="0" animBg="1"/>
      <p:bldP spid="7" grpId="0"/>
      <p:bldP spid="8" grpId="0"/>
      <p:bldP spid="9" grpId="0"/>
      <p:bldP spid="10" grpId="0" animBg="1"/>
      <p:bldP spid="11" grpId="0" animBg="1"/>
      <p:bldP spid="12"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39DF7C77-978F-CE4F-BACA-FB09F0B56D50}"/>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8094" t="807" r="3806" b="1440"/>
          <a:stretch/>
        </p:blipFill>
        <p:spPr>
          <a:xfrm>
            <a:off x="0" y="0"/>
            <a:ext cx="24549100" cy="15343188"/>
          </a:xfrm>
          <a:solidFill>
            <a:schemeClr val="accent6"/>
          </a:solidFill>
        </p:spPr>
      </p:pic>
      <p:sp>
        <p:nvSpPr>
          <p:cNvPr id="10" name="Marcador de texto 7"/>
          <p:cNvSpPr txBox="1">
            <a:spLocks/>
          </p:cNvSpPr>
          <p:nvPr/>
        </p:nvSpPr>
        <p:spPr>
          <a:xfrm>
            <a:off x="663260" y="906034"/>
            <a:ext cx="6796017" cy="2093635"/>
          </a:xfrm>
          <a:prstGeom prst="rect">
            <a:avLst/>
          </a:prstGeom>
        </p:spPr>
        <p:txBody>
          <a:bodyPr anchor="ctr"/>
          <a:lstStyle>
            <a:lvl1pPr marL="0" indent="0" algn="ctr" defTabSz="2416581" rtl="0" eaLnBrk="1" latinLnBrk="0" hangingPunct="1">
              <a:spcBef>
                <a:spcPts val="0"/>
              </a:spcBef>
              <a:spcAft>
                <a:spcPts val="0"/>
              </a:spcAft>
              <a:buFont typeface="Arial" pitchFamily="34" charset="0"/>
              <a:buNone/>
              <a:defRPr lang="es-ES" sz="6000" b="0" kern="1200" spc="600" dirty="0">
                <a:solidFill>
                  <a:schemeClr val="bg1"/>
                </a:solidFill>
                <a:latin typeface="Roboto Condensed" panose="02000000000000000000" pitchFamily="2" charset="0"/>
                <a:ea typeface="Roboto Condensed" panose="02000000000000000000" pitchFamily="2" charset="0"/>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l"/>
            <a:r>
              <a:rPr lang="es-MX" sz="6600" spc="0" dirty="0">
                <a:latin typeface="Open Sans Extrabold" panose="020B0906030804020204" pitchFamily="34" charset="0"/>
                <a:ea typeface="Open Sans Extrabold" panose="020B0906030804020204" pitchFamily="34" charset="0"/>
                <a:cs typeface="Open Sans Extrabold" panose="020B0906030804020204" pitchFamily="34" charset="0"/>
              </a:rPr>
              <a:t>Goal</a:t>
            </a:r>
            <a:endParaRPr lang="es-SV" sz="6600" spc="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1" name="Textbox 1"/>
          <p:cNvSpPr/>
          <p:nvPr/>
        </p:nvSpPr>
        <p:spPr>
          <a:xfrm>
            <a:off x="2389505" y="3764031"/>
            <a:ext cx="3944386" cy="2133988"/>
          </a:xfrm>
          <a:prstGeom prst="rect">
            <a:avLst/>
          </a:prstGeom>
        </p:spPr>
        <p:txBody>
          <a:bodyPr wrap="square" lIns="243340" tIns="121669" rIns="243340" bIns="121669">
            <a:spAutoFit/>
          </a:bodyPr>
          <a:lstStyle/>
          <a:p>
            <a:pPr algn="just">
              <a:lnSpc>
                <a:spcPct val="120000"/>
              </a:lnSpc>
            </a:pPr>
            <a:r>
              <a:rPr lang="en-US" sz="2617" b="1" dirty="0">
                <a:solidFill>
                  <a:schemeClr val="bg1"/>
                </a:solidFill>
                <a:latin typeface="Open Sans Condensed" panose="020B0604020202020204" charset="0"/>
                <a:ea typeface="Open Sans Condensed" panose="020B0604020202020204" charset="0"/>
                <a:cs typeface="Open Sans Condensed" panose="020B0604020202020204" charset="0"/>
              </a:rPr>
              <a:t>Revenue is increasing,</a:t>
            </a:r>
            <a:br>
              <a:rPr lang="en-US" sz="2617" b="1" dirty="0">
                <a:solidFill>
                  <a:schemeClr val="bg1"/>
                </a:solidFill>
                <a:latin typeface="Open Sans Condensed" panose="020B0604020202020204" charset="0"/>
                <a:ea typeface="Open Sans Condensed" panose="020B0604020202020204" charset="0"/>
                <a:cs typeface="Open Sans Condensed" panose="020B0604020202020204" charset="0"/>
              </a:rPr>
            </a:br>
            <a:r>
              <a:rPr lang="en-US" sz="2617" b="1" dirty="0">
                <a:solidFill>
                  <a:schemeClr val="bg1"/>
                </a:solidFill>
                <a:latin typeface="Open Sans Condensed" panose="020B0604020202020204" charset="0"/>
                <a:ea typeface="Open Sans Condensed" panose="020B0604020202020204" charset="0"/>
                <a:cs typeface="Open Sans Condensed" panose="020B0604020202020204" charset="0"/>
              </a:rPr>
              <a:t>but slowing down. The growth rate is occasionally negative.</a:t>
            </a:r>
          </a:p>
        </p:txBody>
      </p:sp>
      <p:sp>
        <p:nvSpPr>
          <p:cNvPr id="22" name="Textbox 1"/>
          <p:cNvSpPr/>
          <p:nvPr/>
        </p:nvSpPr>
        <p:spPr>
          <a:xfrm>
            <a:off x="2389504" y="7247390"/>
            <a:ext cx="4211786" cy="4067081"/>
          </a:xfrm>
          <a:prstGeom prst="rect">
            <a:avLst/>
          </a:prstGeom>
        </p:spPr>
        <p:txBody>
          <a:bodyPr wrap="square" lIns="243340" tIns="121669" rIns="243340" bIns="121669">
            <a:spAutoFit/>
          </a:bodyPr>
          <a:lstStyle/>
          <a:p>
            <a:pPr algn="just">
              <a:lnSpc>
                <a:spcPct val="120000"/>
              </a:lnSpc>
            </a:pPr>
            <a:r>
              <a:rPr lang="en-US" sz="2617" b="1" dirty="0">
                <a:solidFill>
                  <a:schemeClr val="bg1"/>
                </a:solidFill>
                <a:latin typeface="Open Sans Condensed" panose="020B0604020202020204" charset="0"/>
                <a:ea typeface="Open Sans Condensed" panose="020B0604020202020204" charset="0"/>
                <a:cs typeface="Open Sans Condensed" panose="020B0604020202020204" charset="0"/>
              </a:rPr>
              <a:t>The population of only Sao Paulo and Rio De Janeiro is about 20 million, while e-commerce has only about 95000 customers.</a:t>
            </a:r>
          </a:p>
          <a:p>
            <a:pPr>
              <a:lnSpc>
                <a:spcPct val="120000"/>
              </a:lnSpc>
            </a:pPr>
            <a:endParaRPr lang="en-US" sz="2617" b="1" dirty="0">
              <a:solidFill>
                <a:schemeClr val="bg1"/>
              </a:solidFill>
              <a:latin typeface="Open Sans Condensed" panose="020B0604020202020204" charset="0"/>
              <a:ea typeface="Open Sans Condensed" panose="020B0604020202020204" charset="0"/>
              <a:cs typeface="Open Sans Condensed" panose="020B0604020202020204" charset="0"/>
            </a:endParaRPr>
          </a:p>
        </p:txBody>
      </p:sp>
      <p:sp>
        <p:nvSpPr>
          <p:cNvPr id="23" name="Textbox 1"/>
          <p:cNvSpPr/>
          <p:nvPr/>
        </p:nvSpPr>
        <p:spPr>
          <a:xfrm>
            <a:off x="2389504" y="10799113"/>
            <a:ext cx="3437789" cy="3100535"/>
          </a:xfrm>
          <a:prstGeom prst="rect">
            <a:avLst/>
          </a:prstGeom>
        </p:spPr>
        <p:txBody>
          <a:bodyPr wrap="square" lIns="243340" tIns="121669" rIns="243340" bIns="121669">
            <a:spAutoFit/>
          </a:bodyPr>
          <a:lstStyle/>
          <a:p>
            <a:pPr algn="just">
              <a:lnSpc>
                <a:spcPct val="120000"/>
              </a:lnSpc>
            </a:pPr>
            <a:r>
              <a:rPr lang="en-US" sz="2617" b="1" dirty="0">
                <a:solidFill>
                  <a:schemeClr val="bg1"/>
                </a:solidFill>
                <a:latin typeface="Open Sans Condensed" panose="020B0604020202020204" charset="0"/>
                <a:ea typeface="Open Sans Condensed" panose="020B0604020202020204" charset="0"/>
                <a:cs typeface="Open Sans Condensed" panose="020B0604020202020204" charset="0"/>
              </a:rPr>
              <a:t>The market is huge and there are good opportunities for revenue growth acceleration. </a:t>
            </a:r>
          </a:p>
        </p:txBody>
      </p:sp>
      <p:sp>
        <p:nvSpPr>
          <p:cNvPr id="24" name="Oval 26"/>
          <p:cNvSpPr>
            <a:spLocks noChangeAspect="1"/>
          </p:cNvSpPr>
          <p:nvPr/>
        </p:nvSpPr>
        <p:spPr>
          <a:xfrm>
            <a:off x="663260" y="3697862"/>
            <a:ext cx="1299781" cy="1299781"/>
          </a:xfrm>
          <a:prstGeom prst="ellipse">
            <a:avLst/>
          </a:prstGeom>
          <a:solidFill>
            <a:schemeClr val="bg1"/>
          </a:solidFill>
          <a:ln w="76200">
            <a:solidFill>
              <a:schemeClr val="accent1"/>
            </a:solidFill>
          </a:ln>
        </p:spPr>
        <p:txBody>
          <a:bodyPr lIns="0" tIns="0" rIns="0" bIns="0" rtlCol="0" anchor="ctr"/>
          <a:lstStyle/>
          <a:p>
            <a:pPr algn="ctr" defTabSz="2433667"/>
            <a:endParaRPr lang="en-US" sz="2919">
              <a:solidFill>
                <a:schemeClr val="bg1"/>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25" name="Oval 26"/>
          <p:cNvSpPr>
            <a:spLocks noChangeAspect="1"/>
          </p:cNvSpPr>
          <p:nvPr/>
        </p:nvSpPr>
        <p:spPr>
          <a:xfrm>
            <a:off x="663260" y="7181221"/>
            <a:ext cx="1299781" cy="1299781"/>
          </a:xfrm>
          <a:prstGeom prst="ellipse">
            <a:avLst/>
          </a:prstGeom>
          <a:solidFill>
            <a:schemeClr val="bg1"/>
          </a:solidFill>
          <a:ln w="76200">
            <a:solidFill>
              <a:schemeClr val="accent3"/>
            </a:solidFill>
          </a:ln>
        </p:spPr>
        <p:txBody>
          <a:bodyPr lIns="0" tIns="0" rIns="0" bIns="0" rtlCol="0" anchor="ctr"/>
          <a:lstStyle/>
          <a:p>
            <a:pPr algn="ctr" defTabSz="2433667"/>
            <a:endParaRPr lang="en-US" sz="2919">
              <a:solidFill>
                <a:schemeClr val="bg1"/>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26" name="Oval 26"/>
          <p:cNvSpPr>
            <a:spLocks noChangeAspect="1"/>
          </p:cNvSpPr>
          <p:nvPr/>
        </p:nvSpPr>
        <p:spPr>
          <a:xfrm>
            <a:off x="663260" y="10664580"/>
            <a:ext cx="1299781" cy="1299781"/>
          </a:xfrm>
          <a:prstGeom prst="ellipse">
            <a:avLst/>
          </a:prstGeom>
          <a:solidFill>
            <a:schemeClr val="bg1"/>
          </a:solidFill>
          <a:ln w="76200">
            <a:solidFill>
              <a:schemeClr val="accent4"/>
            </a:solidFill>
          </a:ln>
        </p:spPr>
        <p:txBody>
          <a:bodyPr lIns="0" tIns="0" rIns="0" bIns="0" rtlCol="0" anchor="ctr"/>
          <a:lstStyle/>
          <a:p>
            <a:pPr algn="ctr" defTabSz="2433667"/>
            <a:endParaRPr lang="en-US" sz="2919">
              <a:solidFill>
                <a:schemeClr val="bg1"/>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grpSp>
        <p:nvGrpSpPr>
          <p:cNvPr id="27" name="Group 4"/>
          <p:cNvGrpSpPr>
            <a:grpSpLocks noChangeAspect="1"/>
          </p:cNvGrpSpPr>
          <p:nvPr/>
        </p:nvGrpSpPr>
        <p:grpSpPr bwMode="auto">
          <a:xfrm>
            <a:off x="1196186" y="7672291"/>
            <a:ext cx="304083" cy="442152"/>
            <a:chOff x="14052" y="2464"/>
            <a:chExt cx="1099" cy="1598"/>
          </a:xfrm>
          <a:solidFill>
            <a:schemeClr val="accent5"/>
          </a:solidFill>
        </p:grpSpPr>
        <p:sp>
          <p:nvSpPr>
            <p:cNvPr id="28" name="Freeform 6"/>
            <p:cNvSpPr>
              <a:spLocks noEditPoints="1"/>
            </p:cNvSpPr>
            <p:nvPr/>
          </p:nvSpPr>
          <p:spPr bwMode="auto">
            <a:xfrm>
              <a:off x="14052" y="2464"/>
              <a:ext cx="1099" cy="1598"/>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grp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solidFill>
                  <a:schemeClr val="bg1"/>
                </a:solidFill>
              </a:endParaRPr>
            </a:p>
          </p:txBody>
        </p:sp>
        <p:sp>
          <p:nvSpPr>
            <p:cNvPr id="29" name="Freeform 7"/>
            <p:cNvSpPr>
              <a:spLocks/>
            </p:cNvSpPr>
            <p:nvPr/>
          </p:nvSpPr>
          <p:spPr bwMode="auto">
            <a:xfrm>
              <a:off x="14302" y="2714"/>
              <a:ext cx="324" cy="324"/>
            </a:xfrm>
            <a:custGeom>
              <a:avLst/>
              <a:gdLst>
                <a:gd name="T0" fmla="*/ 599 w 649"/>
                <a:gd name="T1" fmla="*/ 0 h 649"/>
                <a:gd name="T2" fmla="*/ 615 w 649"/>
                <a:gd name="T3" fmla="*/ 2 h 649"/>
                <a:gd name="T4" fmla="*/ 628 w 649"/>
                <a:gd name="T5" fmla="*/ 10 h 649"/>
                <a:gd name="T6" fmla="*/ 639 w 649"/>
                <a:gd name="T7" fmla="*/ 21 h 649"/>
                <a:gd name="T8" fmla="*/ 646 w 649"/>
                <a:gd name="T9" fmla="*/ 34 h 649"/>
                <a:gd name="T10" fmla="*/ 649 w 649"/>
                <a:gd name="T11" fmla="*/ 49 h 649"/>
                <a:gd name="T12" fmla="*/ 646 w 649"/>
                <a:gd name="T13" fmla="*/ 66 h 649"/>
                <a:gd name="T14" fmla="*/ 639 w 649"/>
                <a:gd name="T15" fmla="*/ 80 h 649"/>
                <a:gd name="T16" fmla="*/ 628 w 649"/>
                <a:gd name="T17" fmla="*/ 90 h 649"/>
                <a:gd name="T18" fmla="*/ 615 w 649"/>
                <a:gd name="T19" fmla="*/ 97 h 649"/>
                <a:gd name="T20" fmla="*/ 599 w 649"/>
                <a:gd name="T21" fmla="*/ 100 h 649"/>
                <a:gd name="T22" fmla="*/ 544 w 649"/>
                <a:gd name="T23" fmla="*/ 104 h 649"/>
                <a:gd name="T24" fmla="*/ 492 w 649"/>
                <a:gd name="T25" fmla="*/ 112 h 649"/>
                <a:gd name="T26" fmla="*/ 441 w 649"/>
                <a:gd name="T27" fmla="*/ 126 h 649"/>
                <a:gd name="T28" fmla="*/ 393 w 649"/>
                <a:gd name="T29" fmla="*/ 144 h 649"/>
                <a:gd name="T30" fmla="*/ 347 w 649"/>
                <a:gd name="T31" fmla="*/ 168 h 649"/>
                <a:gd name="T32" fmla="*/ 304 w 649"/>
                <a:gd name="T33" fmla="*/ 196 h 649"/>
                <a:gd name="T34" fmla="*/ 264 w 649"/>
                <a:gd name="T35" fmla="*/ 229 h 649"/>
                <a:gd name="T36" fmla="*/ 229 w 649"/>
                <a:gd name="T37" fmla="*/ 265 h 649"/>
                <a:gd name="T38" fmla="*/ 196 w 649"/>
                <a:gd name="T39" fmla="*/ 305 h 649"/>
                <a:gd name="T40" fmla="*/ 168 w 649"/>
                <a:gd name="T41" fmla="*/ 348 h 649"/>
                <a:gd name="T42" fmla="*/ 144 w 649"/>
                <a:gd name="T43" fmla="*/ 394 h 649"/>
                <a:gd name="T44" fmla="*/ 125 w 649"/>
                <a:gd name="T45" fmla="*/ 442 h 649"/>
                <a:gd name="T46" fmla="*/ 111 w 649"/>
                <a:gd name="T47" fmla="*/ 493 h 649"/>
                <a:gd name="T48" fmla="*/ 103 w 649"/>
                <a:gd name="T49" fmla="*/ 545 h 649"/>
                <a:gd name="T50" fmla="*/ 100 w 649"/>
                <a:gd name="T51" fmla="*/ 600 h 649"/>
                <a:gd name="T52" fmla="*/ 97 w 649"/>
                <a:gd name="T53" fmla="*/ 615 h 649"/>
                <a:gd name="T54" fmla="*/ 90 w 649"/>
                <a:gd name="T55" fmla="*/ 628 h 649"/>
                <a:gd name="T56" fmla="*/ 79 w 649"/>
                <a:gd name="T57" fmla="*/ 640 h 649"/>
                <a:gd name="T58" fmla="*/ 65 w 649"/>
                <a:gd name="T59" fmla="*/ 647 h 649"/>
                <a:gd name="T60" fmla="*/ 50 w 649"/>
                <a:gd name="T61" fmla="*/ 649 h 649"/>
                <a:gd name="T62" fmla="*/ 33 w 649"/>
                <a:gd name="T63" fmla="*/ 647 h 649"/>
                <a:gd name="T64" fmla="*/ 20 w 649"/>
                <a:gd name="T65" fmla="*/ 640 h 649"/>
                <a:gd name="T66" fmla="*/ 9 w 649"/>
                <a:gd name="T67" fmla="*/ 628 h 649"/>
                <a:gd name="T68" fmla="*/ 2 w 649"/>
                <a:gd name="T69" fmla="*/ 615 h 649"/>
                <a:gd name="T70" fmla="*/ 0 w 649"/>
                <a:gd name="T71" fmla="*/ 600 h 649"/>
                <a:gd name="T72" fmla="*/ 3 w 649"/>
                <a:gd name="T73" fmla="*/ 539 h 649"/>
                <a:gd name="T74" fmla="*/ 12 w 649"/>
                <a:gd name="T75" fmla="*/ 478 h 649"/>
                <a:gd name="T76" fmla="*/ 26 w 649"/>
                <a:gd name="T77" fmla="*/ 421 h 649"/>
                <a:gd name="T78" fmla="*/ 47 w 649"/>
                <a:gd name="T79" fmla="*/ 366 h 649"/>
                <a:gd name="T80" fmla="*/ 72 w 649"/>
                <a:gd name="T81" fmla="*/ 314 h 649"/>
                <a:gd name="T82" fmla="*/ 102 w 649"/>
                <a:gd name="T83" fmla="*/ 265 h 649"/>
                <a:gd name="T84" fmla="*/ 137 w 649"/>
                <a:gd name="T85" fmla="*/ 218 h 649"/>
                <a:gd name="T86" fmla="*/ 175 w 649"/>
                <a:gd name="T87" fmla="*/ 176 h 649"/>
                <a:gd name="T88" fmla="*/ 218 w 649"/>
                <a:gd name="T89" fmla="*/ 137 h 649"/>
                <a:gd name="T90" fmla="*/ 264 w 649"/>
                <a:gd name="T91" fmla="*/ 103 h 649"/>
                <a:gd name="T92" fmla="*/ 313 w 649"/>
                <a:gd name="T93" fmla="*/ 73 h 649"/>
                <a:gd name="T94" fmla="*/ 365 w 649"/>
                <a:gd name="T95" fmla="*/ 47 h 649"/>
                <a:gd name="T96" fmla="*/ 421 w 649"/>
                <a:gd name="T97" fmla="*/ 27 h 649"/>
                <a:gd name="T98" fmla="*/ 479 w 649"/>
                <a:gd name="T99" fmla="*/ 13 h 649"/>
                <a:gd name="T100" fmla="*/ 538 w 649"/>
                <a:gd name="T101" fmla="*/ 3 h 649"/>
                <a:gd name="T102" fmla="*/ 599 w 649"/>
                <a:gd name="T103"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649">
                  <a:moveTo>
                    <a:pt x="599" y="0"/>
                  </a:moveTo>
                  <a:lnTo>
                    <a:pt x="615" y="2"/>
                  </a:lnTo>
                  <a:lnTo>
                    <a:pt x="628" y="10"/>
                  </a:lnTo>
                  <a:lnTo>
                    <a:pt x="639" y="21"/>
                  </a:lnTo>
                  <a:lnTo>
                    <a:pt x="646" y="34"/>
                  </a:lnTo>
                  <a:lnTo>
                    <a:pt x="649" y="49"/>
                  </a:lnTo>
                  <a:lnTo>
                    <a:pt x="646" y="66"/>
                  </a:lnTo>
                  <a:lnTo>
                    <a:pt x="639" y="80"/>
                  </a:lnTo>
                  <a:lnTo>
                    <a:pt x="628" y="90"/>
                  </a:lnTo>
                  <a:lnTo>
                    <a:pt x="615" y="97"/>
                  </a:lnTo>
                  <a:lnTo>
                    <a:pt x="599" y="100"/>
                  </a:lnTo>
                  <a:lnTo>
                    <a:pt x="544" y="104"/>
                  </a:lnTo>
                  <a:lnTo>
                    <a:pt x="492" y="112"/>
                  </a:lnTo>
                  <a:lnTo>
                    <a:pt x="441" y="126"/>
                  </a:lnTo>
                  <a:lnTo>
                    <a:pt x="393" y="144"/>
                  </a:lnTo>
                  <a:lnTo>
                    <a:pt x="347" y="168"/>
                  </a:lnTo>
                  <a:lnTo>
                    <a:pt x="304" y="196"/>
                  </a:lnTo>
                  <a:lnTo>
                    <a:pt x="264" y="229"/>
                  </a:lnTo>
                  <a:lnTo>
                    <a:pt x="229" y="265"/>
                  </a:lnTo>
                  <a:lnTo>
                    <a:pt x="196" y="305"/>
                  </a:lnTo>
                  <a:lnTo>
                    <a:pt x="168" y="348"/>
                  </a:lnTo>
                  <a:lnTo>
                    <a:pt x="144" y="394"/>
                  </a:lnTo>
                  <a:lnTo>
                    <a:pt x="125" y="442"/>
                  </a:lnTo>
                  <a:lnTo>
                    <a:pt x="111" y="493"/>
                  </a:lnTo>
                  <a:lnTo>
                    <a:pt x="103" y="545"/>
                  </a:lnTo>
                  <a:lnTo>
                    <a:pt x="100" y="600"/>
                  </a:lnTo>
                  <a:lnTo>
                    <a:pt x="97" y="615"/>
                  </a:lnTo>
                  <a:lnTo>
                    <a:pt x="90" y="628"/>
                  </a:lnTo>
                  <a:lnTo>
                    <a:pt x="79" y="640"/>
                  </a:lnTo>
                  <a:lnTo>
                    <a:pt x="65" y="647"/>
                  </a:lnTo>
                  <a:lnTo>
                    <a:pt x="50" y="649"/>
                  </a:lnTo>
                  <a:lnTo>
                    <a:pt x="33" y="647"/>
                  </a:lnTo>
                  <a:lnTo>
                    <a:pt x="20" y="640"/>
                  </a:lnTo>
                  <a:lnTo>
                    <a:pt x="9" y="628"/>
                  </a:lnTo>
                  <a:lnTo>
                    <a:pt x="2" y="615"/>
                  </a:lnTo>
                  <a:lnTo>
                    <a:pt x="0" y="600"/>
                  </a:lnTo>
                  <a:lnTo>
                    <a:pt x="3" y="539"/>
                  </a:lnTo>
                  <a:lnTo>
                    <a:pt x="12" y="478"/>
                  </a:lnTo>
                  <a:lnTo>
                    <a:pt x="26" y="421"/>
                  </a:lnTo>
                  <a:lnTo>
                    <a:pt x="47" y="366"/>
                  </a:lnTo>
                  <a:lnTo>
                    <a:pt x="72" y="314"/>
                  </a:lnTo>
                  <a:lnTo>
                    <a:pt x="102" y="265"/>
                  </a:lnTo>
                  <a:lnTo>
                    <a:pt x="137" y="218"/>
                  </a:lnTo>
                  <a:lnTo>
                    <a:pt x="175" y="176"/>
                  </a:lnTo>
                  <a:lnTo>
                    <a:pt x="218" y="137"/>
                  </a:lnTo>
                  <a:lnTo>
                    <a:pt x="264" y="103"/>
                  </a:lnTo>
                  <a:lnTo>
                    <a:pt x="313" y="73"/>
                  </a:lnTo>
                  <a:lnTo>
                    <a:pt x="365" y="47"/>
                  </a:lnTo>
                  <a:lnTo>
                    <a:pt x="421" y="27"/>
                  </a:lnTo>
                  <a:lnTo>
                    <a:pt x="479" y="13"/>
                  </a:lnTo>
                  <a:lnTo>
                    <a:pt x="538" y="3"/>
                  </a:lnTo>
                  <a:lnTo>
                    <a:pt x="599" y="0"/>
                  </a:lnTo>
                  <a:close/>
                </a:path>
              </a:pathLst>
            </a:custGeom>
            <a:grp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solidFill>
                  <a:schemeClr val="bg1"/>
                </a:solidFill>
              </a:endParaRPr>
            </a:p>
          </p:txBody>
        </p:sp>
      </p:grpSp>
      <p:sp>
        <p:nvSpPr>
          <p:cNvPr id="30" name="Freeform 12"/>
          <p:cNvSpPr>
            <a:spLocks noChangeAspect="1" noEditPoints="1"/>
          </p:cNvSpPr>
          <p:nvPr/>
        </p:nvSpPr>
        <p:spPr bwMode="auto">
          <a:xfrm>
            <a:off x="1089723" y="11141197"/>
            <a:ext cx="446857" cy="442154"/>
          </a:xfrm>
          <a:custGeom>
            <a:avLst/>
            <a:gdLst>
              <a:gd name="T0" fmla="*/ 1210 w 3228"/>
              <a:gd name="T1" fmla="*/ 2995 h 3195"/>
              <a:gd name="T2" fmla="*/ 1118 w 3228"/>
              <a:gd name="T3" fmla="*/ 2762 h 3195"/>
              <a:gd name="T4" fmla="*/ 822 w 3228"/>
              <a:gd name="T5" fmla="*/ 1897 h 3195"/>
              <a:gd name="T6" fmla="*/ 2035 w 3228"/>
              <a:gd name="T7" fmla="*/ 1697 h 3195"/>
              <a:gd name="T8" fmla="*/ 2490 w 3228"/>
              <a:gd name="T9" fmla="*/ 1561 h 3195"/>
              <a:gd name="T10" fmla="*/ 2490 w 3228"/>
              <a:gd name="T11" fmla="*/ 1235 h 3195"/>
              <a:gd name="T12" fmla="*/ 2035 w 3228"/>
              <a:gd name="T13" fmla="*/ 1099 h 3195"/>
              <a:gd name="T14" fmla="*/ 234 w 3228"/>
              <a:gd name="T15" fmla="*/ 1235 h 3195"/>
              <a:gd name="T16" fmla="*/ 234 w 3228"/>
              <a:gd name="T17" fmla="*/ 1561 h 3195"/>
              <a:gd name="T18" fmla="*/ 1111 w 3228"/>
              <a:gd name="T19" fmla="*/ 1697 h 3195"/>
              <a:gd name="T20" fmla="*/ 1011 w 3228"/>
              <a:gd name="T21" fmla="*/ 1347 h 3195"/>
              <a:gd name="T22" fmla="*/ 1859 w 3228"/>
              <a:gd name="T23" fmla="*/ 897 h 3195"/>
              <a:gd name="T24" fmla="*/ 1334 w 3228"/>
              <a:gd name="T25" fmla="*/ 1099 h 3195"/>
              <a:gd name="T26" fmla="*/ 1142 w 3228"/>
              <a:gd name="T27" fmla="*/ 1235 h 3195"/>
              <a:gd name="T28" fmla="*/ 1142 w 3228"/>
              <a:gd name="T29" fmla="*/ 1561 h 3195"/>
              <a:gd name="T30" fmla="*/ 1311 w 3228"/>
              <a:gd name="T31" fmla="*/ 1698 h 3195"/>
              <a:gd name="T32" fmla="*/ 1800 w 3228"/>
              <a:gd name="T33" fmla="*/ 1856 h 3195"/>
              <a:gd name="T34" fmla="*/ 1823 w 3228"/>
              <a:gd name="T35" fmla="*/ 1194 h 3195"/>
              <a:gd name="T36" fmla="*/ 2376 w 3228"/>
              <a:gd name="T37" fmla="*/ 251 h 3195"/>
              <a:gd name="T38" fmla="*/ 2141 w 3228"/>
              <a:gd name="T39" fmla="*/ 616 h 3195"/>
              <a:gd name="T40" fmla="*/ 2449 w 3228"/>
              <a:gd name="T41" fmla="*/ 923 h 3195"/>
              <a:gd name="T42" fmla="*/ 2689 w 3228"/>
              <a:gd name="T43" fmla="*/ 1190 h 3195"/>
              <a:gd name="T44" fmla="*/ 2689 w 3228"/>
              <a:gd name="T45" fmla="*/ 1606 h 3195"/>
              <a:gd name="T46" fmla="*/ 2449 w 3228"/>
              <a:gd name="T47" fmla="*/ 1872 h 3195"/>
              <a:gd name="T48" fmla="*/ 2141 w 3228"/>
              <a:gd name="T49" fmla="*/ 2180 h 3195"/>
              <a:gd name="T50" fmla="*/ 2376 w 3228"/>
              <a:gd name="T51" fmla="*/ 2545 h 3195"/>
              <a:gd name="T52" fmla="*/ 2674 w 3228"/>
              <a:gd name="T53" fmla="*/ 2541 h 3195"/>
              <a:gd name="T54" fmla="*/ 2916 w 3228"/>
              <a:gd name="T55" fmla="*/ 2148 h 3195"/>
              <a:gd name="T56" fmla="*/ 3025 w 3228"/>
              <a:gd name="T57" fmla="*/ 1491 h 3195"/>
              <a:gd name="T58" fmla="*/ 2958 w 3228"/>
              <a:gd name="T59" fmla="*/ 794 h 3195"/>
              <a:gd name="T60" fmla="*/ 2745 w 3228"/>
              <a:gd name="T61" fmla="*/ 322 h 3195"/>
              <a:gd name="T62" fmla="*/ 2573 w 3228"/>
              <a:gd name="T63" fmla="*/ 3 h 3195"/>
              <a:gd name="T64" fmla="*/ 2912 w 3228"/>
              <a:gd name="T65" fmla="*/ 208 h 3195"/>
              <a:gd name="T66" fmla="*/ 3129 w 3228"/>
              <a:gd name="T67" fmla="*/ 659 h 3195"/>
              <a:gd name="T68" fmla="*/ 3224 w 3228"/>
              <a:gd name="T69" fmla="*/ 1244 h 3195"/>
              <a:gd name="T70" fmla="*/ 3193 w 3228"/>
              <a:gd name="T71" fmla="*/ 1855 h 3195"/>
              <a:gd name="T72" fmla="*/ 3035 w 3228"/>
              <a:gd name="T73" fmla="*/ 2386 h 3195"/>
              <a:gd name="T74" fmla="*/ 2757 w 3228"/>
              <a:gd name="T75" fmla="*/ 2728 h 3195"/>
              <a:gd name="T76" fmla="*/ 2375 w 3228"/>
              <a:gd name="T77" fmla="*/ 2771 h 3195"/>
              <a:gd name="T78" fmla="*/ 2067 w 3228"/>
              <a:gd name="T79" fmla="*/ 2491 h 3195"/>
              <a:gd name="T80" fmla="*/ 1773 w 3228"/>
              <a:gd name="T81" fmla="*/ 2088 h 3195"/>
              <a:gd name="T82" fmla="*/ 1382 w 3228"/>
              <a:gd name="T83" fmla="*/ 1906 h 3195"/>
              <a:gd name="T84" fmla="*/ 1343 w 3228"/>
              <a:gd name="T85" fmla="*/ 1926 h 3195"/>
              <a:gd name="T86" fmla="*/ 1311 w 3228"/>
              <a:gd name="T87" fmla="*/ 2696 h 3195"/>
              <a:gd name="T88" fmla="*/ 1394 w 3228"/>
              <a:gd name="T89" fmla="*/ 2825 h 3195"/>
              <a:gd name="T90" fmla="*/ 1373 w 3228"/>
              <a:gd name="T91" fmla="*/ 3114 h 3195"/>
              <a:gd name="T92" fmla="*/ 774 w 3228"/>
              <a:gd name="T93" fmla="*/ 3192 h 3195"/>
              <a:gd name="T94" fmla="*/ 608 w 3228"/>
              <a:gd name="T95" fmla="*/ 3028 h 3195"/>
              <a:gd name="T96" fmla="*/ 506 w 3228"/>
              <a:gd name="T97" fmla="*/ 1925 h 3195"/>
              <a:gd name="T98" fmla="*/ 198 w 3228"/>
              <a:gd name="T99" fmla="*/ 1830 h 3195"/>
              <a:gd name="T100" fmla="*/ 9 w 3228"/>
              <a:gd name="T101" fmla="*/ 1506 h 3195"/>
              <a:gd name="T102" fmla="*/ 77 w 3228"/>
              <a:gd name="T103" fmla="*/ 1101 h 3195"/>
              <a:gd name="T104" fmla="*/ 359 w 3228"/>
              <a:gd name="T105" fmla="*/ 902 h 3195"/>
              <a:gd name="T106" fmla="*/ 1673 w 3228"/>
              <a:gd name="T107" fmla="*/ 788 h 3195"/>
              <a:gd name="T108" fmla="*/ 2034 w 3228"/>
              <a:gd name="T109" fmla="*/ 356 h 3195"/>
              <a:gd name="T110" fmla="*/ 2286 w 3228"/>
              <a:gd name="T111" fmla="*/ 68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8" h="3195">
                <a:moveTo>
                  <a:pt x="752" y="1897"/>
                </a:moveTo>
                <a:lnTo>
                  <a:pt x="771" y="1933"/>
                </a:lnTo>
                <a:lnTo>
                  <a:pt x="786" y="1972"/>
                </a:lnTo>
                <a:lnTo>
                  <a:pt x="798" y="2012"/>
                </a:lnTo>
                <a:lnTo>
                  <a:pt x="804" y="2054"/>
                </a:lnTo>
                <a:lnTo>
                  <a:pt x="807" y="2097"/>
                </a:lnTo>
                <a:lnTo>
                  <a:pt x="807" y="2995"/>
                </a:lnTo>
                <a:lnTo>
                  <a:pt x="1210" y="2995"/>
                </a:lnTo>
                <a:lnTo>
                  <a:pt x="1210" y="2910"/>
                </a:lnTo>
                <a:lnTo>
                  <a:pt x="1196" y="2894"/>
                </a:lnTo>
                <a:lnTo>
                  <a:pt x="1183" y="2879"/>
                </a:lnTo>
                <a:lnTo>
                  <a:pt x="1169" y="2860"/>
                </a:lnTo>
                <a:lnTo>
                  <a:pt x="1155" y="2840"/>
                </a:lnTo>
                <a:lnTo>
                  <a:pt x="1141" y="2817"/>
                </a:lnTo>
                <a:lnTo>
                  <a:pt x="1129" y="2791"/>
                </a:lnTo>
                <a:lnTo>
                  <a:pt x="1118" y="2762"/>
                </a:lnTo>
                <a:lnTo>
                  <a:pt x="1112" y="2731"/>
                </a:lnTo>
                <a:lnTo>
                  <a:pt x="1109" y="2696"/>
                </a:lnTo>
                <a:lnTo>
                  <a:pt x="1109" y="1997"/>
                </a:lnTo>
                <a:lnTo>
                  <a:pt x="1111" y="1963"/>
                </a:lnTo>
                <a:lnTo>
                  <a:pt x="1117" y="1930"/>
                </a:lnTo>
                <a:lnTo>
                  <a:pt x="1127" y="1898"/>
                </a:lnTo>
                <a:lnTo>
                  <a:pt x="822" y="1898"/>
                </a:lnTo>
                <a:lnTo>
                  <a:pt x="822" y="1897"/>
                </a:lnTo>
                <a:lnTo>
                  <a:pt x="752" y="1897"/>
                </a:lnTo>
                <a:close/>
                <a:moveTo>
                  <a:pt x="2035" y="1099"/>
                </a:moveTo>
                <a:lnTo>
                  <a:pt x="2025" y="1196"/>
                </a:lnTo>
                <a:lnTo>
                  <a:pt x="2020" y="1296"/>
                </a:lnTo>
                <a:lnTo>
                  <a:pt x="2018" y="1398"/>
                </a:lnTo>
                <a:lnTo>
                  <a:pt x="2020" y="1500"/>
                </a:lnTo>
                <a:lnTo>
                  <a:pt x="2025" y="1600"/>
                </a:lnTo>
                <a:lnTo>
                  <a:pt x="2035" y="1697"/>
                </a:lnTo>
                <a:lnTo>
                  <a:pt x="2320" y="1697"/>
                </a:lnTo>
                <a:lnTo>
                  <a:pt x="2350" y="1694"/>
                </a:lnTo>
                <a:lnTo>
                  <a:pt x="2378" y="1685"/>
                </a:lnTo>
                <a:lnTo>
                  <a:pt x="2405" y="1670"/>
                </a:lnTo>
                <a:lnTo>
                  <a:pt x="2430" y="1649"/>
                </a:lnTo>
                <a:lnTo>
                  <a:pt x="2453" y="1624"/>
                </a:lnTo>
                <a:lnTo>
                  <a:pt x="2472" y="1594"/>
                </a:lnTo>
                <a:lnTo>
                  <a:pt x="2490" y="1561"/>
                </a:lnTo>
                <a:lnTo>
                  <a:pt x="2503" y="1525"/>
                </a:lnTo>
                <a:lnTo>
                  <a:pt x="2513" y="1485"/>
                </a:lnTo>
                <a:lnTo>
                  <a:pt x="2520" y="1442"/>
                </a:lnTo>
                <a:lnTo>
                  <a:pt x="2523" y="1398"/>
                </a:lnTo>
                <a:lnTo>
                  <a:pt x="2520" y="1353"/>
                </a:lnTo>
                <a:lnTo>
                  <a:pt x="2513" y="1311"/>
                </a:lnTo>
                <a:lnTo>
                  <a:pt x="2503" y="1271"/>
                </a:lnTo>
                <a:lnTo>
                  <a:pt x="2490" y="1235"/>
                </a:lnTo>
                <a:lnTo>
                  <a:pt x="2472" y="1201"/>
                </a:lnTo>
                <a:lnTo>
                  <a:pt x="2453" y="1171"/>
                </a:lnTo>
                <a:lnTo>
                  <a:pt x="2430" y="1147"/>
                </a:lnTo>
                <a:lnTo>
                  <a:pt x="2405" y="1126"/>
                </a:lnTo>
                <a:lnTo>
                  <a:pt x="2378" y="1111"/>
                </a:lnTo>
                <a:lnTo>
                  <a:pt x="2350" y="1102"/>
                </a:lnTo>
                <a:lnTo>
                  <a:pt x="2320" y="1099"/>
                </a:lnTo>
                <a:lnTo>
                  <a:pt x="2035" y="1099"/>
                </a:lnTo>
                <a:close/>
                <a:moveTo>
                  <a:pt x="403" y="1099"/>
                </a:moveTo>
                <a:lnTo>
                  <a:pt x="373" y="1102"/>
                </a:lnTo>
                <a:lnTo>
                  <a:pt x="346" y="1111"/>
                </a:lnTo>
                <a:lnTo>
                  <a:pt x="319" y="1126"/>
                </a:lnTo>
                <a:lnTo>
                  <a:pt x="294" y="1147"/>
                </a:lnTo>
                <a:lnTo>
                  <a:pt x="271" y="1171"/>
                </a:lnTo>
                <a:lnTo>
                  <a:pt x="252" y="1201"/>
                </a:lnTo>
                <a:lnTo>
                  <a:pt x="234" y="1235"/>
                </a:lnTo>
                <a:lnTo>
                  <a:pt x="221" y="1271"/>
                </a:lnTo>
                <a:lnTo>
                  <a:pt x="210" y="1311"/>
                </a:lnTo>
                <a:lnTo>
                  <a:pt x="204" y="1353"/>
                </a:lnTo>
                <a:lnTo>
                  <a:pt x="202" y="1398"/>
                </a:lnTo>
                <a:lnTo>
                  <a:pt x="204" y="1442"/>
                </a:lnTo>
                <a:lnTo>
                  <a:pt x="210" y="1485"/>
                </a:lnTo>
                <a:lnTo>
                  <a:pt x="221" y="1525"/>
                </a:lnTo>
                <a:lnTo>
                  <a:pt x="234" y="1561"/>
                </a:lnTo>
                <a:lnTo>
                  <a:pt x="252" y="1594"/>
                </a:lnTo>
                <a:lnTo>
                  <a:pt x="271" y="1624"/>
                </a:lnTo>
                <a:lnTo>
                  <a:pt x="294" y="1649"/>
                </a:lnTo>
                <a:lnTo>
                  <a:pt x="319" y="1670"/>
                </a:lnTo>
                <a:lnTo>
                  <a:pt x="346" y="1685"/>
                </a:lnTo>
                <a:lnTo>
                  <a:pt x="373" y="1694"/>
                </a:lnTo>
                <a:lnTo>
                  <a:pt x="403" y="1697"/>
                </a:lnTo>
                <a:lnTo>
                  <a:pt x="1111" y="1697"/>
                </a:lnTo>
                <a:lnTo>
                  <a:pt x="1086" y="1665"/>
                </a:lnTo>
                <a:lnTo>
                  <a:pt x="1064" y="1628"/>
                </a:lnTo>
                <a:lnTo>
                  <a:pt x="1045" y="1587"/>
                </a:lnTo>
                <a:lnTo>
                  <a:pt x="1030" y="1544"/>
                </a:lnTo>
                <a:lnTo>
                  <a:pt x="1018" y="1497"/>
                </a:lnTo>
                <a:lnTo>
                  <a:pt x="1011" y="1449"/>
                </a:lnTo>
                <a:lnTo>
                  <a:pt x="1009" y="1398"/>
                </a:lnTo>
                <a:lnTo>
                  <a:pt x="1011" y="1347"/>
                </a:lnTo>
                <a:lnTo>
                  <a:pt x="1018" y="1298"/>
                </a:lnTo>
                <a:lnTo>
                  <a:pt x="1030" y="1252"/>
                </a:lnTo>
                <a:lnTo>
                  <a:pt x="1045" y="1208"/>
                </a:lnTo>
                <a:lnTo>
                  <a:pt x="1064" y="1168"/>
                </a:lnTo>
                <a:lnTo>
                  <a:pt x="1086" y="1132"/>
                </a:lnTo>
                <a:lnTo>
                  <a:pt x="1111" y="1099"/>
                </a:lnTo>
                <a:lnTo>
                  <a:pt x="403" y="1099"/>
                </a:lnTo>
                <a:close/>
                <a:moveTo>
                  <a:pt x="1859" y="897"/>
                </a:moveTo>
                <a:lnTo>
                  <a:pt x="1800" y="943"/>
                </a:lnTo>
                <a:lnTo>
                  <a:pt x="1739" y="982"/>
                </a:lnTo>
                <a:lnTo>
                  <a:pt x="1675" y="1017"/>
                </a:lnTo>
                <a:lnTo>
                  <a:pt x="1610" y="1046"/>
                </a:lnTo>
                <a:lnTo>
                  <a:pt x="1542" y="1068"/>
                </a:lnTo>
                <a:lnTo>
                  <a:pt x="1474" y="1085"/>
                </a:lnTo>
                <a:lnTo>
                  <a:pt x="1405" y="1095"/>
                </a:lnTo>
                <a:lnTo>
                  <a:pt x="1334" y="1099"/>
                </a:lnTo>
                <a:lnTo>
                  <a:pt x="1311" y="1099"/>
                </a:lnTo>
                <a:lnTo>
                  <a:pt x="1281" y="1102"/>
                </a:lnTo>
                <a:lnTo>
                  <a:pt x="1254" y="1111"/>
                </a:lnTo>
                <a:lnTo>
                  <a:pt x="1227" y="1126"/>
                </a:lnTo>
                <a:lnTo>
                  <a:pt x="1202" y="1147"/>
                </a:lnTo>
                <a:lnTo>
                  <a:pt x="1179" y="1171"/>
                </a:lnTo>
                <a:lnTo>
                  <a:pt x="1160" y="1201"/>
                </a:lnTo>
                <a:lnTo>
                  <a:pt x="1142" y="1235"/>
                </a:lnTo>
                <a:lnTo>
                  <a:pt x="1129" y="1271"/>
                </a:lnTo>
                <a:lnTo>
                  <a:pt x="1118" y="1311"/>
                </a:lnTo>
                <a:lnTo>
                  <a:pt x="1112" y="1353"/>
                </a:lnTo>
                <a:lnTo>
                  <a:pt x="1110" y="1398"/>
                </a:lnTo>
                <a:lnTo>
                  <a:pt x="1112" y="1442"/>
                </a:lnTo>
                <a:lnTo>
                  <a:pt x="1118" y="1485"/>
                </a:lnTo>
                <a:lnTo>
                  <a:pt x="1129" y="1525"/>
                </a:lnTo>
                <a:lnTo>
                  <a:pt x="1142" y="1561"/>
                </a:lnTo>
                <a:lnTo>
                  <a:pt x="1160" y="1594"/>
                </a:lnTo>
                <a:lnTo>
                  <a:pt x="1179" y="1624"/>
                </a:lnTo>
                <a:lnTo>
                  <a:pt x="1202" y="1649"/>
                </a:lnTo>
                <a:lnTo>
                  <a:pt x="1227" y="1670"/>
                </a:lnTo>
                <a:lnTo>
                  <a:pt x="1254" y="1685"/>
                </a:lnTo>
                <a:lnTo>
                  <a:pt x="1281" y="1694"/>
                </a:lnTo>
                <a:lnTo>
                  <a:pt x="1311" y="1697"/>
                </a:lnTo>
                <a:lnTo>
                  <a:pt x="1311" y="1698"/>
                </a:lnTo>
                <a:lnTo>
                  <a:pt x="1334" y="1698"/>
                </a:lnTo>
                <a:lnTo>
                  <a:pt x="1405" y="1702"/>
                </a:lnTo>
                <a:lnTo>
                  <a:pt x="1474" y="1713"/>
                </a:lnTo>
                <a:lnTo>
                  <a:pt x="1542" y="1729"/>
                </a:lnTo>
                <a:lnTo>
                  <a:pt x="1610" y="1751"/>
                </a:lnTo>
                <a:lnTo>
                  <a:pt x="1675" y="1780"/>
                </a:lnTo>
                <a:lnTo>
                  <a:pt x="1739" y="1815"/>
                </a:lnTo>
                <a:lnTo>
                  <a:pt x="1800" y="1856"/>
                </a:lnTo>
                <a:lnTo>
                  <a:pt x="1859" y="1901"/>
                </a:lnTo>
                <a:lnTo>
                  <a:pt x="1844" y="1802"/>
                </a:lnTo>
                <a:lnTo>
                  <a:pt x="1831" y="1703"/>
                </a:lnTo>
                <a:lnTo>
                  <a:pt x="1823" y="1602"/>
                </a:lnTo>
                <a:lnTo>
                  <a:pt x="1818" y="1500"/>
                </a:lnTo>
                <a:lnTo>
                  <a:pt x="1816" y="1398"/>
                </a:lnTo>
                <a:lnTo>
                  <a:pt x="1818" y="1296"/>
                </a:lnTo>
                <a:lnTo>
                  <a:pt x="1823" y="1194"/>
                </a:lnTo>
                <a:lnTo>
                  <a:pt x="1831" y="1094"/>
                </a:lnTo>
                <a:lnTo>
                  <a:pt x="1844" y="995"/>
                </a:lnTo>
                <a:lnTo>
                  <a:pt x="1859" y="897"/>
                </a:lnTo>
                <a:close/>
                <a:moveTo>
                  <a:pt x="2523" y="200"/>
                </a:moveTo>
                <a:lnTo>
                  <a:pt x="2485" y="203"/>
                </a:lnTo>
                <a:lnTo>
                  <a:pt x="2447" y="213"/>
                </a:lnTo>
                <a:lnTo>
                  <a:pt x="2411" y="229"/>
                </a:lnTo>
                <a:lnTo>
                  <a:pt x="2376" y="251"/>
                </a:lnTo>
                <a:lnTo>
                  <a:pt x="2342" y="279"/>
                </a:lnTo>
                <a:lnTo>
                  <a:pt x="2309" y="313"/>
                </a:lnTo>
                <a:lnTo>
                  <a:pt x="2277" y="351"/>
                </a:lnTo>
                <a:lnTo>
                  <a:pt x="2247" y="394"/>
                </a:lnTo>
                <a:lnTo>
                  <a:pt x="2218" y="443"/>
                </a:lnTo>
                <a:lnTo>
                  <a:pt x="2190" y="496"/>
                </a:lnTo>
                <a:lnTo>
                  <a:pt x="2165" y="554"/>
                </a:lnTo>
                <a:lnTo>
                  <a:pt x="2141" y="616"/>
                </a:lnTo>
                <a:lnTo>
                  <a:pt x="2118" y="681"/>
                </a:lnTo>
                <a:lnTo>
                  <a:pt x="2099" y="751"/>
                </a:lnTo>
                <a:lnTo>
                  <a:pt x="2080" y="823"/>
                </a:lnTo>
                <a:lnTo>
                  <a:pt x="2065" y="899"/>
                </a:lnTo>
                <a:lnTo>
                  <a:pt x="2320" y="899"/>
                </a:lnTo>
                <a:lnTo>
                  <a:pt x="2365" y="902"/>
                </a:lnTo>
                <a:lnTo>
                  <a:pt x="2408" y="910"/>
                </a:lnTo>
                <a:lnTo>
                  <a:pt x="2449" y="923"/>
                </a:lnTo>
                <a:lnTo>
                  <a:pt x="2489" y="943"/>
                </a:lnTo>
                <a:lnTo>
                  <a:pt x="2526" y="966"/>
                </a:lnTo>
                <a:lnTo>
                  <a:pt x="2560" y="994"/>
                </a:lnTo>
                <a:lnTo>
                  <a:pt x="2592" y="1025"/>
                </a:lnTo>
                <a:lnTo>
                  <a:pt x="2622" y="1061"/>
                </a:lnTo>
                <a:lnTo>
                  <a:pt x="2648" y="1101"/>
                </a:lnTo>
                <a:lnTo>
                  <a:pt x="2670" y="1144"/>
                </a:lnTo>
                <a:lnTo>
                  <a:pt x="2689" y="1190"/>
                </a:lnTo>
                <a:lnTo>
                  <a:pt x="2704" y="1239"/>
                </a:lnTo>
                <a:lnTo>
                  <a:pt x="2715" y="1290"/>
                </a:lnTo>
                <a:lnTo>
                  <a:pt x="2722" y="1343"/>
                </a:lnTo>
                <a:lnTo>
                  <a:pt x="2724" y="1398"/>
                </a:lnTo>
                <a:lnTo>
                  <a:pt x="2722" y="1453"/>
                </a:lnTo>
                <a:lnTo>
                  <a:pt x="2715" y="1506"/>
                </a:lnTo>
                <a:lnTo>
                  <a:pt x="2704" y="1557"/>
                </a:lnTo>
                <a:lnTo>
                  <a:pt x="2689" y="1606"/>
                </a:lnTo>
                <a:lnTo>
                  <a:pt x="2670" y="1651"/>
                </a:lnTo>
                <a:lnTo>
                  <a:pt x="2648" y="1694"/>
                </a:lnTo>
                <a:lnTo>
                  <a:pt x="2622" y="1734"/>
                </a:lnTo>
                <a:lnTo>
                  <a:pt x="2592" y="1770"/>
                </a:lnTo>
                <a:lnTo>
                  <a:pt x="2560" y="1802"/>
                </a:lnTo>
                <a:lnTo>
                  <a:pt x="2526" y="1830"/>
                </a:lnTo>
                <a:lnTo>
                  <a:pt x="2489" y="1854"/>
                </a:lnTo>
                <a:lnTo>
                  <a:pt x="2449" y="1872"/>
                </a:lnTo>
                <a:lnTo>
                  <a:pt x="2408" y="1885"/>
                </a:lnTo>
                <a:lnTo>
                  <a:pt x="2365" y="1894"/>
                </a:lnTo>
                <a:lnTo>
                  <a:pt x="2320" y="1897"/>
                </a:lnTo>
                <a:lnTo>
                  <a:pt x="2065" y="1897"/>
                </a:lnTo>
                <a:lnTo>
                  <a:pt x="2080" y="1973"/>
                </a:lnTo>
                <a:lnTo>
                  <a:pt x="2099" y="2046"/>
                </a:lnTo>
                <a:lnTo>
                  <a:pt x="2118" y="2115"/>
                </a:lnTo>
                <a:lnTo>
                  <a:pt x="2141" y="2180"/>
                </a:lnTo>
                <a:lnTo>
                  <a:pt x="2165" y="2242"/>
                </a:lnTo>
                <a:lnTo>
                  <a:pt x="2190" y="2300"/>
                </a:lnTo>
                <a:lnTo>
                  <a:pt x="2218" y="2353"/>
                </a:lnTo>
                <a:lnTo>
                  <a:pt x="2247" y="2401"/>
                </a:lnTo>
                <a:lnTo>
                  <a:pt x="2277" y="2445"/>
                </a:lnTo>
                <a:lnTo>
                  <a:pt x="2309" y="2484"/>
                </a:lnTo>
                <a:lnTo>
                  <a:pt x="2342" y="2517"/>
                </a:lnTo>
                <a:lnTo>
                  <a:pt x="2376" y="2545"/>
                </a:lnTo>
                <a:lnTo>
                  <a:pt x="2411" y="2567"/>
                </a:lnTo>
                <a:lnTo>
                  <a:pt x="2447" y="2583"/>
                </a:lnTo>
                <a:lnTo>
                  <a:pt x="2485" y="2593"/>
                </a:lnTo>
                <a:lnTo>
                  <a:pt x="2523" y="2596"/>
                </a:lnTo>
                <a:lnTo>
                  <a:pt x="2562" y="2593"/>
                </a:lnTo>
                <a:lnTo>
                  <a:pt x="2600" y="2582"/>
                </a:lnTo>
                <a:lnTo>
                  <a:pt x="2638" y="2564"/>
                </a:lnTo>
                <a:lnTo>
                  <a:pt x="2674" y="2541"/>
                </a:lnTo>
                <a:lnTo>
                  <a:pt x="2710" y="2510"/>
                </a:lnTo>
                <a:lnTo>
                  <a:pt x="2745" y="2474"/>
                </a:lnTo>
                <a:lnTo>
                  <a:pt x="2777" y="2433"/>
                </a:lnTo>
                <a:lnTo>
                  <a:pt x="2809" y="2386"/>
                </a:lnTo>
                <a:lnTo>
                  <a:pt x="2837" y="2332"/>
                </a:lnTo>
                <a:lnTo>
                  <a:pt x="2865" y="2275"/>
                </a:lnTo>
                <a:lnTo>
                  <a:pt x="2892" y="2214"/>
                </a:lnTo>
                <a:lnTo>
                  <a:pt x="2916" y="2148"/>
                </a:lnTo>
                <a:lnTo>
                  <a:pt x="2937" y="2077"/>
                </a:lnTo>
                <a:lnTo>
                  <a:pt x="2958" y="2003"/>
                </a:lnTo>
                <a:lnTo>
                  <a:pt x="2976" y="1925"/>
                </a:lnTo>
                <a:lnTo>
                  <a:pt x="2991" y="1843"/>
                </a:lnTo>
                <a:lnTo>
                  <a:pt x="3004" y="1760"/>
                </a:lnTo>
                <a:lnTo>
                  <a:pt x="3014" y="1673"/>
                </a:lnTo>
                <a:lnTo>
                  <a:pt x="3021" y="1583"/>
                </a:lnTo>
                <a:lnTo>
                  <a:pt x="3025" y="1491"/>
                </a:lnTo>
                <a:lnTo>
                  <a:pt x="3026" y="1398"/>
                </a:lnTo>
                <a:lnTo>
                  <a:pt x="3025" y="1304"/>
                </a:lnTo>
                <a:lnTo>
                  <a:pt x="3021" y="1212"/>
                </a:lnTo>
                <a:lnTo>
                  <a:pt x="3014" y="1123"/>
                </a:lnTo>
                <a:lnTo>
                  <a:pt x="3004" y="1037"/>
                </a:lnTo>
                <a:lnTo>
                  <a:pt x="2991" y="952"/>
                </a:lnTo>
                <a:lnTo>
                  <a:pt x="2976" y="871"/>
                </a:lnTo>
                <a:lnTo>
                  <a:pt x="2958" y="794"/>
                </a:lnTo>
                <a:lnTo>
                  <a:pt x="2937" y="719"/>
                </a:lnTo>
                <a:lnTo>
                  <a:pt x="2916" y="649"/>
                </a:lnTo>
                <a:lnTo>
                  <a:pt x="2892" y="582"/>
                </a:lnTo>
                <a:lnTo>
                  <a:pt x="2865" y="520"/>
                </a:lnTo>
                <a:lnTo>
                  <a:pt x="2837" y="463"/>
                </a:lnTo>
                <a:lnTo>
                  <a:pt x="2809" y="411"/>
                </a:lnTo>
                <a:lnTo>
                  <a:pt x="2777" y="364"/>
                </a:lnTo>
                <a:lnTo>
                  <a:pt x="2745" y="322"/>
                </a:lnTo>
                <a:lnTo>
                  <a:pt x="2710" y="286"/>
                </a:lnTo>
                <a:lnTo>
                  <a:pt x="2674" y="255"/>
                </a:lnTo>
                <a:lnTo>
                  <a:pt x="2638" y="232"/>
                </a:lnTo>
                <a:lnTo>
                  <a:pt x="2600" y="214"/>
                </a:lnTo>
                <a:lnTo>
                  <a:pt x="2562" y="203"/>
                </a:lnTo>
                <a:lnTo>
                  <a:pt x="2523" y="200"/>
                </a:lnTo>
                <a:close/>
                <a:moveTo>
                  <a:pt x="2523" y="0"/>
                </a:moveTo>
                <a:lnTo>
                  <a:pt x="2573" y="3"/>
                </a:lnTo>
                <a:lnTo>
                  <a:pt x="2622" y="11"/>
                </a:lnTo>
                <a:lnTo>
                  <a:pt x="2668" y="25"/>
                </a:lnTo>
                <a:lnTo>
                  <a:pt x="2714" y="44"/>
                </a:lnTo>
                <a:lnTo>
                  <a:pt x="2757" y="67"/>
                </a:lnTo>
                <a:lnTo>
                  <a:pt x="2798" y="96"/>
                </a:lnTo>
                <a:lnTo>
                  <a:pt x="2837" y="130"/>
                </a:lnTo>
                <a:lnTo>
                  <a:pt x="2876" y="166"/>
                </a:lnTo>
                <a:lnTo>
                  <a:pt x="2912" y="208"/>
                </a:lnTo>
                <a:lnTo>
                  <a:pt x="2946" y="253"/>
                </a:lnTo>
                <a:lnTo>
                  <a:pt x="2978" y="302"/>
                </a:lnTo>
                <a:lnTo>
                  <a:pt x="3008" y="354"/>
                </a:lnTo>
                <a:lnTo>
                  <a:pt x="3035" y="410"/>
                </a:lnTo>
                <a:lnTo>
                  <a:pt x="3062" y="468"/>
                </a:lnTo>
                <a:lnTo>
                  <a:pt x="3087" y="529"/>
                </a:lnTo>
                <a:lnTo>
                  <a:pt x="3109" y="592"/>
                </a:lnTo>
                <a:lnTo>
                  <a:pt x="3129" y="659"/>
                </a:lnTo>
                <a:lnTo>
                  <a:pt x="3149" y="726"/>
                </a:lnTo>
                <a:lnTo>
                  <a:pt x="3166" y="797"/>
                </a:lnTo>
                <a:lnTo>
                  <a:pt x="3180" y="868"/>
                </a:lnTo>
                <a:lnTo>
                  <a:pt x="3193" y="942"/>
                </a:lnTo>
                <a:lnTo>
                  <a:pt x="3204" y="1015"/>
                </a:lnTo>
                <a:lnTo>
                  <a:pt x="3213" y="1091"/>
                </a:lnTo>
                <a:lnTo>
                  <a:pt x="3220" y="1167"/>
                </a:lnTo>
                <a:lnTo>
                  <a:pt x="3224" y="1244"/>
                </a:lnTo>
                <a:lnTo>
                  <a:pt x="3227" y="1320"/>
                </a:lnTo>
                <a:lnTo>
                  <a:pt x="3228" y="1398"/>
                </a:lnTo>
                <a:lnTo>
                  <a:pt x="3227" y="1475"/>
                </a:lnTo>
                <a:lnTo>
                  <a:pt x="3224" y="1552"/>
                </a:lnTo>
                <a:lnTo>
                  <a:pt x="3220" y="1629"/>
                </a:lnTo>
                <a:lnTo>
                  <a:pt x="3213" y="1704"/>
                </a:lnTo>
                <a:lnTo>
                  <a:pt x="3204" y="1780"/>
                </a:lnTo>
                <a:lnTo>
                  <a:pt x="3193" y="1855"/>
                </a:lnTo>
                <a:lnTo>
                  <a:pt x="3180" y="1927"/>
                </a:lnTo>
                <a:lnTo>
                  <a:pt x="3166" y="1999"/>
                </a:lnTo>
                <a:lnTo>
                  <a:pt x="3149" y="2069"/>
                </a:lnTo>
                <a:lnTo>
                  <a:pt x="3129" y="2137"/>
                </a:lnTo>
                <a:lnTo>
                  <a:pt x="3109" y="2203"/>
                </a:lnTo>
                <a:lnTo>
                  <a:pt x="3087" y="2266"/>
                </a:lnTo>
                <a:lnTo>
                  <a:pt x="3062" y="2327"/>
                </a:lnTo>
                <a:lnTo>
                  <a:pt x="3035" y="2386"/>
                </a:lnTo>
                <a:lnTo>
                  <a:pt x="3008" y="2442"/>
                </a:lnTo>
                <a:lnTo>
                  <a:pt x="2978" y="2494"/>
                </a:lnTo>
                <a:lnTo>
                  <a:pt x="2946" y="2543"/>
                </a:lnTo>
                <a:lnTo>
                  <a:pt x="2912" y="2588"/>
                </a:lnTo>
                <a:lnTo>
                  <a:pt x="2876" y="2629"/>
                </a:lnTo>
                <a:lnTo>
                  <a:pt x="2837" y="2666"/>
                </a:lnTo>
                <a:lnTo>
                  <a:pt x="2798" y="2699"/>
                </a:lnTo>
                <a:lnTo>
                  <a:pt x="2757" y="2728"/>
                </a:lnTo>
                <a:lnTo>
                  <a:pt x="2714" y="2751"/>
                </a:lnTo>
                <a:lnTo>
                  <a:pt x="2668" y="2771"/>
                </a:lnTo>
                <a:lnTo>
                  <a:pt x="2622" y="2784"/>
                </a:lnTo>
                <a:lnTo>
                  <a:pt x="2573" y="2793"/>
                </a:lnTo>
                <a:lnTo>
                  <a:pt x="2523" y="2795"/>
                </a:lnTo>
                <a:lnTo>
                  <a:pt x="2471" y="2793"/>
                </a:lnTo>
                <a:lnTo>
                  <a:pt x="2423" y="2784"/>
                </a:lnTo>
                <a:lnTo>
                  <a:pt x="2375" y="2771"/>
                </a:lnTo>
                <a:lnTo>
                  <a:pt x="2330" y="2751"/>
                </a:lnTo>
                <a:lnTo>
                  <a:pt x="2286" y="2727"/>
                </a:lnTo>
                <a:lnTo>
                  <a:pt x="2245" y="2698"/>
                </a:lnTo>
                <a:lnTo>
                  <a:pt x="2206" y="2665"/>
                </a:lnTo>
                <a:lnTo>
                  <a:pt x="2168" y="2628"/>
                </a:lnTo>
                <a:lnTo>
                  <a:pt x="2132" y="2586"/>
                </a:lnTo>
                <a:lnTo>
                  <a:pt x="2099" y="2540"/>
                </a:lnTo>
                <a:lnTo>
                  <a:pt x="2067" y="2491"/>
                </a:lnTo>
                <a:lnTo>
                  <a:pt x="2036" y="2439"/>
                </a:lnTo>
                <a:lnTo>
                  <a:pt x="2034" y="2440"/>
                </a:lnTo>
                <a:lnTo>
                  <a:pt x="1995" y="2371"/>
                </a:lnTo>
                <a:lnTo>
                  <a:pt x="1955" y="2306"/>
                </a:lnTo>
                <a:lnTo>
                  <a:pt x="1913" y="2246"/>
                </a:lnTo>
                <a:lnTo>
                  <a:pt x="1869" y="2188"/>
                </a:lnTo>
                <a:lnTo>
                  <a:pt x="1822" y="2136"/>
                </a:lnTo>
                <a:lnTo>
                  <a:pt x="1773" y="2088"/>
                </a:lnTo>
                <a:lnTo>
                  <a:pt x="1723" y="2047"/>
                </a:lnTo>
                <a:lnTo>
                  <a:pt x="1670" y="2009"/>
                </a:lnTo>
                <a:lnTo>
                  <a:pt x="1617" y="1976"/>
                </a:lnTo>
                <a:lnTo>
                  <a:pt x="1562" y="1950"/>
                </a:lnTo>
                <a:lnTo>
                  <a:pt x="1505" y="1928"/>
                </a:lnTo>
                <a:lnTo>
                  <a:pt x="1449" y="1913"/>
                </a:lnTo>
                <a:lnTo>
                  <a:pt x="1390" y="1904"/>
                </a:lnTo>
                <a:lnTo>
                  <a:pt x="1382" y="1906"/>
                </a:lnTo>
                <a:lnTo>
                  <a:pt x="1372" y="1908"/>
                </a:lnTo>
                <a:lnTo>
                  <a:pt x="1363" y="1912"/>
                </a:lnTo>
                <a:lnTo>
                  <a:pt x="1363" y="1912"/>
                </a:lnTo>
                <a:lnTo>
                  <a:pt x="1362" y="1912"/>
                </a:lnTo>
                <a:lnTo>
                  <a:pt x="1362" y="1913"/>
                </a:lnTo>
                <a:lnTo>
                  <a:pt x="1361" y="1913"/>
                </a:lnTo>
                <a:lnTo>
                  <a:pt x="1361" y="1913"/>
                </a:lnTo>
                <a:lnTo>
                  <a:pt x="1343" y="1926"/>
                </a:lnTo>
                <a:lnTo>
                  <a:pt x="1330" y="1942"/>
                </a:lnTo>
                <a:lnTo>
                  <a:pt x="1324" y="1952"/>
                </a:lnTo>
                <a:lnTo>
                  <a:pt x="1317" y="1970"/>
                </a:lnTo>
                <a:lnTo>
                  <a:pt x="1312" y="1990"/>
                </a:lnTo>
                <a:lnTo>
                  <a:pt x="1312" y="1992"/>
                </a:lnTo>
                <a:lnTo>
                  <a:pt x="1311" y="1994"/>
                </a:lnTo>
                <a:lnTo>
                  <a:pt x="1311" y="1997"/>
                </a:lnTo>
                <a:lnTo>
                  <a:pt x="1311" y="2696"/>
                </a:lnTo>
                <a:lnTo>
                  <a:pt x="1313" y="2711"/>
                </a:lnTo>
                <a:lnTo>
                  <a:pt x="1320" y="2726"/>
                </a:lnTo>
                <a:lnTo>
                  <a:pt x="1329" y="2740"/>
                </a:lnTo>
                <a:lnTo>
                  <a:pt x="1341" y="2755"/>
                </a:lnTo>
                <a:lnTo>
                  <a:pt x="1355" y="2771"/>
                </a:lnTo>
                <a:lnTo>
                  <a:pt x="1368" y="2788"/>
                </a:lnTo>
                <a:lnTo>
                  <a:pt x="1382" y="2805"/>
                </a:lnTo>
                <a:lnTo>
                  <a:pt x="1394" y="2825"/>
                </a:lnTo>
                <a:lnTo>
                  <a:pt x="1403" y="2846"/>
                </a:lnTo>
                <a:lnTo>
                  <a:pt x="1409" y="2870"/>
                </a:lnTo>
                <a:lnTo>
                  <a:pt x="1411" y="2895"/>
                </a:lnTo>
                <a:lnTo>
                  <a:pt x="1411" y="2995"/>
                </a:lnTo>
                <a:lnTo>
                  <a:pt x="1409" y="3028"/>
                </a:lnTo>
                <a:lnTo>
                  <a:pt x="1401" y="3059"/>
                </a:lnTo>
                <a:lnTo>
                  <a:pt x="1390" y="3087"/>
                </a:lnTo>
                <a:lnTo>
                  <a:pt x="1373" y="3114"/>
                </a:lnTo>
                <a:lnTo>
                  <a:pt x="1353" y="3137"/>
                </a:lnTo>
                <a:lnTo>
                  <a:pt x="1329" y="3157"/>
                </a:lnTo>
                <a:lnTo>
                  <a:pt x="1303" y="3173"/>
                </a:lnTo>
                <a:lnTo>
                  <a:pt x="1274" y="3185"/>
                </a:lnTo>
                <a:lnTo>
                  <a:pt x="1243" y="3192"/>
                </a:lnTo>
                <a:lnTo>
                  <a:pt x="1210" y="3195"/>
                </a:lnTo>
                <a:lnTo>
                  <a:pt x="807" y="3195"/>
                </a:lnTo>
                <a:lnTo>
                  <a:pt x="774" y="3192"/>
                </a:lnTo>
                <a:lnTo>
                  <a:pt x="743" y="3185"/>
                </a:lnTo>
                <a:lnTo>
                  <a:pt x="714" y="3173"/>
                </a:lnTo>
                <a:lnTo>
                  <a:pt x="687" y="3157"/>
                </a:lnTo>
                <a:lnTo>
                  <a:pt x="664" y="3137"/>
                </a:lnTo>
                <a:lnTo>
                  <a:pt x="644" y="3114"/>
                </a:lnTo>
                <a:lnTo>
                  <a:pt x="627" y="3087"/>
                </a:lnTo>
                <a:lnTo>
                  <a:pt x="615" y="3059"/>
                </a:lnTo>
                <a:lnTo>
                  <a:pt x="608" y="3028"/>
                </a:lnTo>
                <a:lnTo>
                  <a:pt x="605" y="2995"/>
                </a:lnTo>
                <a:lnTo>
                  <a:pt x="605" y="2097"/>
                </a:lnTo>
                <a:lnTo>
                  <a:pt x="602" y="2061"/>
                </a:lnTo>
                <a:lnTo>
                  <a:pt x="592" y="2027"/>
                </a:lnTo>
                <a:lnTo>
                  <a:pt x="578" y="1997"/>
                </a:lnTo>
                <a:lnTo>
                  <a:pt x="557" y="1968"/>
                </a:lnTo>
                <a:lnTo>
                  <a:pt x="533" y="1944"/>
                </a:lnTo>
                <a:lnTo>
                  <a:pt x="506" y="1925"/>
                </a:lnTo>
                <a:lnTo>
                  <a:pt x="474" y="1910"/>
                </a:lnTo>
                <a:lnTo>
                  <a:pt x="440" y="1901"/>
                </a:lnTo>
                <a:lnTo>
                  <a:pt x="403" y="1897"/>
                </a:lnTo>
                <a:lnTo>
                  <a:pt x="359" y="1894"/>
                </a:lnTo>
                <a:lnTo>
                  <a:pt x="316" y="1885"/>
                </a:lnTo>
                <a:lnTo>
                  <a:pt x="274" y="1872"/>
                </a:lnTo>
                <a:lnTo>
                  <a:pt x="235" y="1854"/>
                </a:lnTo>
                <a:lnTo>
                  <a:pt x="198" y="1830"/>
                </a:lnTo>
                <a:lnTo>
                  <a:pt x="164" y="1802"/>
                </a:lnTo>
                <a:lnTo>
                  <a:pt x="132" y="1770"/>
                </a:lnTo>
                <a:lnTo>
                  <a:pt x="103" y="1734"/>
                </a:lnTo>
                <a:lnTo>
                  <a:pt x="77" y="1694"/>
                </a:lnTo>
                <a:lnTo>
                  <a:pt x="55" y="1651"/>
                </a:lnTo>
                <a:lnTo>
                  <a:pt x="35" y="1606"/>
                </a:lnTo>
                <a:lnTo>
                  <a:pt x="21" y="1557"/>
                </a:lnTo>
                <a:lnTo>
                  <a:pt x="9" y="1506"/>
                </a:lnTo>
                <a:lnTo>
                  <a:pt x="2" y="1453"/>
                </a:lnTo>
                <a:lnTo>
                  <a:pt x="0" y="1398"/>
                </a:lnTo>
                <a:lnTo>
                  <a:pt x="2" y="1343"/>
                </a:lnTo>
                <a:lnTo>
                  <a:pt x="9" y="1290"/>
                </a:lnTo>
                <a:lnTo>
                  <a:pt x="21" y="1239"/>
                </a:lnTo>
                <a:lnTo>
                  <a:pt x="35" y="1190"/>
                </a:lnTo>
                <a:lnTo>
                  <a:pt x="55" y="1144"/>
                </a:lnTo>
                <a:lnTo>
                  <a:pt x="77" y="1101"/>
                </a:lnTo>
                <a:lnTo>
                  <a:pt x="103" y="1061"/>
                </a:lnTo>
                <a:lnTo>
                  <a:pt x="132" y="1025"/>
                </a:lnTo>
                <a:lnTo>
                  <a:pt x="164" y="994"/>
                </a:lnTo>
                <a:lnTo>
                  <a:pt x="198" y="966"/>
                </a:lnTo>
                <a:lnTo>
                  <a:pt x="235" y="943"/>
                </a:lnTo>
                <a:lnTo>
                  <a:pt x="274" y="923"/>
                </a:lnTo>
                <a:lnTo>
                  <a:pt x="316" y="910"/>
                </a:lnTo>
                <a:lnTo>
                  <a:pt x="359" y="902"/>
                </a:lnTo>
                <a:lnTo>
                  <a:pt x="403" y="899"/>
                </a:lnTo>
                <a:lnTo>
                  <a:pt x="1334" y="899"/>
                </a:lnTo>
                <a:lnTo>
                  <a:pt x="1393" y="896"/>
                </a:lnTo>
                <a:lnTo>
                  <a:pt x="1452" y="885"/>
                </a:lnTo>
                <a:lnTo>
                  <a:pt x="1508" y="870"/>
                </a:lnTo>
                <a:lnTo>
                  <a:pt x="1564" y="849"/>
                </a:lnTo>
                <a:lnTo>
                  <a:pt x="1619" y="821"/>
                </a:lnTo>
                <a:lnTo>
                  <a:pt x="1673" y="788"/>
                </a:lnTo>
                <a:lnTo>
                  <a:pt x="1724" y="751"/>
                </a:lnTo>
                <a:lnTo>
                  <a:pt x="1774" y="708"/>
                </a:lnTo>
                <a:lnTo>
                  <a:pt x="1822" y="660"/>
                </a:lnTo>
                <a:lnTo>
                  <a:pt x="1869" y="608"/>
                </a:lnTo>
                <a:lnTo>
                  <a:pt x="1914" y="551"/>
                </a:lnTo>
                <a:lnTo>
                  <a:pt x="1956" y="490"/>
                </a:lnTo>
                <a:lnTo>
                  <a:pt x="1995" y="426"/>
                </a:lnTo>
                <a:lnTo>
                  <a:pt x="2034" y="356"/>
                </a:lnTo>
                <a:lnTo>
                  <a:pt x="2036" y="357"/>
                </a:lnTo>
                <a:lnTo>
                  <a:pt x="2066" y="305"/>
                </a:lnTo>
                <a:lnTo>
                  <a:pt x="2098" y="256"/>
                </a:lnTo>
                <a:lnTo>
                  <a:pt x="2132" y="210"/>
                </a:lnTo>
                <a:lnTo>
                  <a:pt x="2168" y="169"/>
                </a:lnTo>
                <a:lnTo>
                  <a:pt x="2205" y="131"/>
                </a:lnTo>
                <a:lnTo>
                  <a:pt x="2245" y="97"/>
                </a:lnTo>
                <a:lnTo>
                  <a:pt x="2286" y="68"/>
                </a:lnTo>
                <a:lnTo>
                  <a:pt x="2330" y="45"/>
                </a:lnTo>
                <a:lnTo>
                  <a:pt x="2375" y="26"/>
                </a:lnTo>
                <a:lnTo>
                  <a:pt x="2423" y="11"/>
                </a:lnTo>
                <a:lnTo>
                  <a:pt x="2471" y="3"/>
                </a:lnTo>
                <a:lnTo>
                  <a:pt x="2523" y="0"/>
                </a:lnTo>
                <a:close/>
              </a:path>
            </a:pathLst>
          </a:custGeom>
          <a:solidFill>
            <a:schemeClr val="accent5"/>
          </a:solid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solidFill>
                <a:schemeClr val="bg1"/>
              </a:solidFill>
            </a:endParaRPr>
          </a:p>
        </p:txBody>
      </p:sp>
      <p:grpSp>
        <p:nvGrpSpPr>
          <p:cNvPr id="31" name="Group 15"/>
          <p:cNvGrpSpPr>
            <a:grpSpLocks noChangeAspect="1"/>
          </p:cNvGrpSpPr>
          <p:nvPr/>
        </p:nvGrpSpPr>
        <p:grpSpPr bwMode="auto">
          <a:xfrm>
            <a:off x="1089723" y="4175097"/>
            <a:ext cx="446857" cy="442154"/>
            <a:chOff x="12172" y="2923"/>
            <a:chExt cx="1615" cy="1598"/>
          </a:xfrm>
          <a:solidFill>
            <a:schemeClr val="accent5"/>
          </a:solidFill>
        </p:grpSpPr>
        <p:sp>
          <p:nvSpPr>
            <p:cNvPr id="32" name="Freeform 17"/>
            <p:cNvSpPr>
              <a:spLocks noEditPoints="1"/>
            </p:cNvSpPr>
            <p:nvPr/>
          </p:nvSpPr>
          <p:spPr bwMode="auto">
            <a:xfrm>
              <a:off x="12172" y="2923"/>
              <a:ext cx="1615" cy="1598"/>
            </a:xfrm>
            <a:custGeom>
              <a:avLst/>
              <a:gdLst>
                <a:gd name="T0" fmla="*/ 214 w 3228"/>
                <a:gd name="T1" fmla="*/ 2737 h 3195"/>
                <a:gd name="T2" fmla="*/ 177 w 3228"/>
                <a:gd name="T3" fmla="*/ 2843 h 3195"/>
                <a:gd name="T4" fmla="*/ 220 w 3228"/>
                <a:gd name="T5" fmla="*/ 2956 h 3195"/>
                <a:gd name="T6" fmla="*/ 324 w 3228"/>
                <a:gd name="T7" fmla="*/ 3016 h 3195"/>
                <a:gd name="T8" fmla="*/ 440 w 3228"/>
                <a:gd name="T9" fmla="*/ 2998 h 3195"/>
                <a:gd name="T10" fmla="*/ 1241 w 3228"/>
                <a:gd name="T11" fmla="*/ 2116 h 3195"/>
                <a:gd name="T12" fmla="*/ 1046 w 3228"/>
                <a:gd name="T13" fmla="*/ 1910 h 3195"/>
                <a:gd name="T14" fmla="*/ 1786 w 3228"/>
                <a:gd name="T15" fmla="*/ 226 h 3195"/>
                <a:gd name="T16" fmla="*/ 1508 w 3228"/>
                <a:gd name="T17" fmla="*/ 336 h 3195"/>
                <a:gd name="T18" fmla="*/ 1278 w 3228"/>
                <a:gd name="T19" fmla="*/ 519 h 3195"/>
                <a:gd name="T20" fmla="*/ 1111 w 3228"/>
                <a:gd name="T21" fmla="*/ 759 h 3195"/>
                <a:gd name="T22" fmla="*/ 1021 w 3228"/>
                <a:gd name="T23" fmla="*/ 1044 h 3195"/>
                <a:gd name="T24" fmla="*/ 1021 w 3228"/>
                <a:gd name="T25" fmla="*/ 1353 h 3195"/>
                <a:gd name="T26" fmla="*/ 1111 w 3228"/>
                <a:gd name="T27" fmla="*/ 1637 h 3195"/>
                <a:gd name="T28" fmla="*/ 1278 w 3228"/>
                <a:gd name="T29" fmla="*/ 1878 h 3195"/>
                <a:gd name="T30" fmla="*/ 1508 w 3228"/>
                <a:gd name="T31" fmla="*/ 2061 h 3195"/>
                <a:gd name="T32" fmla="*/ 1786 w 3228"/>
                <a:gd name="T33" fmla="*/ 2170 h 3195"/>
                <a:gd name="T34" fmla="*/ 2097 w 3228"/>
                <a:gd name="T35" fmla="*/ 2194 h 3195"/>
                <a:gd name="T36" fmla="*/ 2393 w 3228"/>
                <a:gd name="T37" fmla="*/ 2125 h 3195"/>
                <a:gd name="T38" fmla="*/ 2649 w 3228"/>
                <a:gd name="T39" fmla="*/ 1977 h 3195"/>
                <a:gd name="T40" fmla="*/ 2849 w 3228"/>
                <a:gd name="T41" fmla="*/ 1764 h 3195"/>
                <a:gd name="T42" fmla="*/ 2980 w 3228"/>
                <a:gd name="T43" fmla="*/ 1499 h 3195"/>
                <a:gd name="T44" fmla="*/ 3026 w 3228"/>
                <a:gd name="T45" fmla="*/ 1198 h 3195"/>
                <a:gd name="T46" fmla="*/ 2980 w 3228"/>
                <a:gd name="T47" fmla="*/ 897 h 3195"/>
                <a:gd name="T48" fmla="*/ 2849 w 3228"/>
                <a:gd name="T49" fmla="*/ 632 h 3195"/>
                <a:gd name="T50" fmla="*/ 2649 w 3228"/>
                <a:gd name="T51" fmla="*/ 419 h 3195"/>
                <a:gd name="T52" fmla="*/ 2393 w 3228"/>
                <a:gd name="T53" fmla="*/ 271 h 3195"/>
                <a:gd name="T54" fmla="*/ 2097 w 3228"/>
                <a:gd name="T55" fmla="*/ 203 h 3195"/>
                <a:gd name="T56" fmla="*/ 2104 w 3228"/>
                <a:gd name="T57" fmla="*/ 3 h 3195"/>
                <a:gd name="T58" fmla="*/ 2432 w 3228"/>
                <a:gd name="T59" fmla="*/ 72 h 3195"/>
                <a:gd name="T60" fmla="*/ 2720 w 3228"/>
                <a:gd name="T61" fmla="*/ 222 h 3195"/>
                <a:gd name="T62" fmla="*/ 2955 w 3228"/>
                <a:gd name="T63" fmla="*/ 440 h 3195"/>
                <a:gd name="T64" fmla="*/ 3125 w 3228"/>
                <a:gd name="T65" fmla="*/ 713 h 3195"/>
                <a:gd name="T66" fmla="*/ 3217 w 3228"/>
                <a:gd name="T67" fmla="*/ 1028 h 3195"/>
                <a:gd name="T68" fmla="*/ 3217 w 3228"/>
                <a:gd name="T69" fmla="*/ 1367 h 3195"/>
                <a:gd name="T70" fmla="*/ 3125 w 3228"/>
                <a:gd name="T71" fmla="*/ 1683 h 3195"/>
                <a:gd name="T72" fmla="*/ 2955 w 3228"/>
                <a:gd name="T73" fmla="*/ 1957 h 3195"/>
                <a:gd name="T74" fmla="*/ 2720 w 3228"/>
                <a:gd name="T75" fmla="*/ 2174 h 3195"/>
                <a:gd name="T76" fmla="*/ 2432 w 3228"/>
                <a:gd name="T77" fmla="*/ 2324 h 3195"/>
                <a:gd name="T78" fmla="*/ 2104 w 3228"/>
                <a:gd name="T79" fmla="*/ 2393 h 3195"/>
                <a:gd name="T80" fmla="*/ 1762 w 3228"/>
                <a:gd name="T81" fmla="*/ 2369 h 3195"/>
                <a:gd name="T82" fmla="*/ 1452 w 3228"/>
                <a:gd name="T83" fmla="*/ 2256 h 3195"/>
                <a:gd name="T84" fmla="*/ 549 w 3228"/>
                <a:gd name="T85" fmla="*/ 3139 h 3195"/>
                <a:gd name="T86" fmla="*/ 398 w 3228"/>
                <a:gd name="T87" fmla="*/ 3193 h 3195"/>
                <a:gd name="T88" fmla="*/ 218 w 3228"/>
                <a:gd name="T89" fmla="*/ 3168 h 3195"/>
                <a:gd name="T90" fmla="*/ 74 w 3228"/>
                <a:gd name="T91" fmla="*/ 3059 h 3195"/>
                <a:gd name="T92" fmla="*/ 3 w 3228"/>
                <a:gd name="T93" fmla="*/ 2891 h 3195"/>
                <a:gd name="T94" fmla="*/ 22 w 3228"/>
                <a:gd name="T95" fmla="*/ 2723 h 3195"/>
                <a:gd name="T96" fmla="*/ 107 w 3228"/>
                <a:gd name="T97" fmla="*/ 2592 h 3195"/>
                <a:gd name="T98" fmla="*/ 881 w 3228"/>
                <a:gd name="T99" fmla="*/ 1609 h 3195"/>
                <a:gd name="T100" fmla="*/ 810 w 3228"/>
                <a:gd name="T101" fmla="*/ 1284 h 3195"/>
                <a:gd name="T102" fmla="*/ 834 w 3228"/>
                <a:gd name="T103" fmla="*/ 947 h 3195"/>
                <a:gd name="T104" fmla="*/ 946 w 3228"/>
                <a:gd name="T105" fmla="*/ 640 h 3195"/>
                <a:gd name="T106" fmla="*/ 1134 w 3228"/>
                <a:gd name="T107" fmla="*/ 380 h 3195"/>
                <a:gd name="T108" fmla="*/ 1384 w 3228"/>
                <a:gd name="T109" fmla="*/ 177 h 3195"/>
                <a:gd name="T110" fmla="*/ 1683 w 3228"/>
                <a:gd name="T111" fmla="*/ 46 h 3195"/>
                <a:gd name="T112" fmla="*/ 2018 w 3228"/>
                <a:gd name="T113"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8" h="3195">
                  <a:moveTo>
                    <a:pt x="1046" y="1910"/>
                  </a:moveTo>
                  <a:lnTo>
                    <a:pt x="232" y="2715"/>
                  </a:lnTo>
                  <a:lnTo>
                    <a:pt x="232" y="2716"/>
                  </a:lnTo>
                  <a:lnTo>
                    <a:pt x="214" y="2737"/>
                  </a:lnTo>
                  <a:lnTo>
                    <a:pt x="199" y="2760"/>
                  </a:lnTo>
                  <a:lnTo>
                    <a:pt x="188" y="2786"/>
                  </a:lnTo>
                  <a:lnTo>
                    <a:pt x="181" y="2813"/>
                  </a:lnTo>
                  <a:lnTo>
                    <a:pt x="177" y="2843"/>
                  </a:lnTo>
                  <a:lnTo>
                    <a:pt x="181" y="2875"/>
                  </a:lnTo>
                  <a:lnTo>
                    <a:pt x="189" y="2904"/>
                  </a:lnTo>
                  <a:lnTo>
                    <a:pt x="202" y="2932"/>
                  </a:lnTo>
                  <a:lnTo>
                    <a:pt x="220" y="2956"/>
                  </a:lnTo>
                  <a:lnTo>
                    <a:pt x="241" y="2978"/>
                  </a:lnTo>
                  <a:lnTo>
                    <a:pt x="266" y="2995"/>
                  </a:lnTo>
                  <a:lnTo>
                    <a:pt x="294" y="3008"/>
                  </a:lnTo>
                  <a:lnTo>
                    <a:pt x="324" y="3016"/>
                  </a:lnTo>
                  <a:lnTo>
                    <a:pt x="356" y="3019"/>
                  </a:lnTo>
                  <a:lnTo>
                    <a:pt x="386" y="3017"/>
                  </a:lnTo>
                  <a:lnTo>
                    <a:pt x="414" y="3010"/>
                  </a:lnTo>
                  <a:lnTo>
                    <a:pt x="440" y="2998"/>
                  </a:lnTo>
                  <a:lnTo>
                    <a:pt x="463" y="2983"/>
                  </a:lnTo>
                  <a:lnTo>
                    <a:pt x="484" y="2965"/>
                  </a:lnTo>
                  <a:lnTo>
                    <a:pt x="1297" y="2160"/>
                  </a:lnTo>
                  <a:lnTo>
                    <a:pt x="1241" y="2116"/>
                  </a:lnTo>
                  <a:lnTo>
                    <a:pt x="1188" y="2069"/>
                  </a:lnTo>
                  <a:lnTo>
                    <a:pt x="1137" y="2019"/>
                  </a:lnTo>
                  <a:lnTo>
                    <a:pt x="1091" y="1966"/>
                  </a:lnTo>
                  <a:lnTo>
                    <a:pt x="1046" y="1910"/>
                  </a:lnTo>
                  <a:close/>
                  <a:moveTo>
                    <a:pt x="2018" y="200"/>
                  </a:moveTo>
                  <a:lnTo>
                    <a:pt x="1939" y="203"/>
                  </a:lnTo>
                  <a:lnTo>
                    <a:pt x="1861" y="211"/>
                  </a:lnTo>
                  <a:lnTo>
                    <a:pt x="1786" y="226"/>
                  </a:lnTo>
                  <a:lnTo>
                    <a:pt x="1714" y="246"/>
                  </a:lnTo>
                  <a:lnTo>
                    <a:pt x="1643" y="271"/>
                  </a:lnTo>
                  <a:lnTo>
                    <a:pt x="1574" y="301"/>
                  </a:lnTo>
                  <a:lnTo>
                    <a:pt x="1508" y="336"/>
                  </a:lnTo>
                  <a:lnTo>
                    <a:pt x="1447" y="376"/>
                  </a:lnTo>
                  <a:lnTo>
                    <a:pt x="1387" y="419"/>
                  </a:lnTo>
                  <a:lnTo>
                    <a:pt x="1331" y="467"/>
                  </a:lnTo>
                  <a:lnTo>
                    <a:pt x="1278" y="519"/>
                  </a:lnTo>
                  <a:lnTo>
                    <a:pt x="1231" y="574"/>
                  </a:lnTo>
                  <a:lnTo>
                    <a:pt x="1187" y="632"/>
                  </a:lnTo>
                  <a:lnTo>
                    <a:pt x="1146" y="694"/>
                  </a:lnTo>
                  <a:lnTo>
                    <a:pt x="1111" y="759"/>
                  </a:lnTo>
                  <a:lnTo>
                    <a:pt x="1081" y="827"/>
                  </a:lnTo>
                  <a:lnTo>
                    <a:pt x="1055" y="897"/>
                  </a:lnTo>
                  <a:lnTo>
                    <a:pt x="1036" y="969"/>
                  </a:lnTo>
                  <a:lnTo>
                    <a:pt x="1021" y="1044"/>
                  </a:lnTo>
                  <a:lnTo>
                    <a:pt x="1012" y="1120"/>
                  </a:lnTo>
                  <a:lnTo>
                    <a:pt x="1009" y="1198"/>
                  </a:lnTo>
                  <a:lnTo>
                    <a:pt x="1012" y="1277"/>
                  </a:lnTo>
                  <a:lnTo>
                    <a:pt x="1021" y="1353"/>
                  </a:lnTo>
                  <a:lnTo>
                    <a:pt x="1036" y="1428"/>
                  </a:lnTo>
                  <a:lnTo>
                    <a:pt x="1055" y="1499"/>
                  </a:lnTo>
                  <a:lnTo>
                    <a:pt x="1081" y="1570"/>
                  </a:lnTo>
                  <a:lnTo>
                    <a:pt x="1111" y="1637"/>
                  </a:lnTo>
                  <a:lnTo>
                    <a:pt x="1146" y="1702"/>
                  </a:lnTo>
                  <a:lnTo>
                    <a:pt x="1187" y="1764"/>
                  </a:lnTo>
                  <a:lnTo>
                    <a:pt x="1231" y="1823"/>
                  </a:lnTo>
                  <a:lnTo>
                    <a:pt x="1278" y="1878"/>
                  </a:lnTo>
                  <a:lnTo>
                    <a:pt x="1331" y="1930"/>
                  </a:lnTo>
                  <a:lnTo>
                    <a:pt x="1387" y="1977"/>
                  </a:lnTo>
                  <a:lnTo>
                    <a:pt x="1447" y="2021"/>
                  </a:lnTo>
                  <a:lnTo>
                    <a:pt x="1508" y="2061"/>
                  </a:lnTo>
                  <a:lnTo>
                    <a:pt x="1574" y="2096"/>
                  </a:lnTo>
                  <a:lnTo>
                    <a:pt x="1643" y="2125"/>
                  </a:lnTo>
                  <a:lnTo>
                    <a:pt x="1714" y="2151"/>
                  </a:lnTo>
                  <a:lnTo>
                    <a:pt x="1786" y="2170"/>
                  </a:lnTo>
                  <a:lnTo>
                    <a:pt x="1861" y="2184"/>
                  </a:lnTo>
                  <a:lnTo>
                    <a:pt x="1939" y="2194"/>
                  </a:lnTo>
                  <a:lnTo>
                    <a:pt x="2018" y="2197"/>
                  </a:lnTo>
                  <a:lnTo>
                    <a:pt x="2097" y="2194"/>
                  </a:lnTo>
                  <a:lnTo>
                    <a:pt x="2174" y="2184"/>
                  </a:lnTo>
                  <a:lnTo>
                    <a:pt x="2249" y="2170"/>
                  </a:lnTo>
                  <a:lnTo>
                    <a:pt x="2323" y="2151"/>
                  </a:lnTo>
                  <a:lnTo>
                    <a:pt x="2393" y="2125"/>
                  </a:lnTo>
                  <a:lnTo>
                    <a:pt x="2462" y="2096"/>
                  </a:lnTo>
                  <a:lnTo>
                    <a:pt x="2527" y="2061"/>
                  </a:lnTo>
                  <a:lnTo>
                    <a:pt x="2590" y="2021"/>
                  </a:lnTo>
                  <a:lnTo>
                    <a:pt x="2649" y="1977"/>
                  </a:lnTo>
                  <a:lnTo>
                    <a:pt x="2704" y="1930"/>
                  </a:lnTo>
                  <a:lnTo>
                    <a:pt x="2757" y="1878"/>
                  </a:lnTo>
                  <a:lnTo>
                    <a:pt x="2805" y="1823"/>
                  </a:lnTo>
                  <a:lnTo>
                    <a:pt x="2849" y="1764"/>
                  </a:lnTo>
                  <a:lnTo>
                    <a:pt x="2889" y="1702"/>
                  </a:lnTo>
                  <a:lnTo>
                    <a:pt x="2924" y="1637"/>
                  </a:lnTo>
                  <a:lnTo>
                    <a:pt x="2955" y="1570"/>
                  </a:lnTo>
                  <a:lnTo>
                    <a:pt x="2980" y="1499"/>
                  </a:lnTo>
                  <a:lnTo>
                    <a:pt x="3000" y="1428"/>
                  </a:lnTo>
                  <a:lnTo>
                    <a:pt x="3015" y="1353"/>
                  </a:lnTo>
                  <a:lnTo>
                    <a:pt x="3024" y="1277"/>
                  </a:lnTo>
                  <a:lnTo>
                    <a:pt x="3026" y="1198"/>
                  </a:lnTo>
                  <a:lnTo>
                    <a:pt x="3024" y="1120"/>
                  </a:lnTo>
                  <a:lnTo>
                    <a:pt x="3015" y="1044"/>
                  </a:lnTo>
                  <a:lnTo>
                    <a:pt x="3000" y="969"/>
                  </a:lnTo>
                  <a:lnTo>
                    <a:pt x="2980" y="897"/>
                  </a:lnTo>
                  <a:lnTo>
                    <a:pt x="2955" y="827"/>
                  </a:lnTo>
                  <a:lnTo>
                    <a:pt x="2924" y="759"/>
                  </a:lnTo>
                  <a:lnTo>
                    <a:pt x="2889" y="694"/>
                  </a:lnTo>
                  <a:lnTo>
                    <a:pt x="2849" y="632"/>
                  </a:lnTo>
                  <a:lnTo>
                    <a:pt x="2805" y="574"/>
                  </a:lnTo>
                  <a:lnTo>
                    <a:pt x="2757" y="519"/>
                  </a:lnTo>
                  <a:lnTo>
                    <a:pt x="2704" y="467"/>
                  </a:lnTo>
                  <a:lnTo>
                    <a:pt x="2649" y="419"/>
                  </a:lnTo>
                  <a:lnTo>
                    <a:pt x="2590" y="376"/>
                  </a:lnTo>
                  <a:lnTo>
                    <a:pt x="2527" y="336"/>
                  </a:lnTo>
                  <a:lnTo>
                    <a:pt x="2462" y="301"/>
                  </a:lnTo>
                  <a:lnTo>
                    <a:pt x="2393" y="271"/>
                  </a:lnTo>
                  <a:lnTo>
                    <a:pt x="2323" y="246"/>
                  </a:lnTo>
                  <a:lnTo>
                    <a:pt x="2249" y="226"/>
                  </a:lnTo>
                  <a:lnTo>
                    <a:pt x="2174" y="211"/>
                  </a:lnTo>
                  <a:lnTo>
                    <a:pt x="2097" y="203"/>
                  </a:lnTo>
                  <a:lnTo>
                    <a:pt x="2018" y="200"/>
                  </a:lnTo>
                  <a:close/>
                  <a:moveTo>
                    <a:pt x="2018" y="0"/>
                  </a:moveTo>
                  <a:lnTo>
                    <a:pt x="2018" y="0"/>
                  </a:lnTo>
                  <a:lnTo>
                    <a:pt x="2104" y="3"/>
                  </a:lnTo>
                  <a:lnTo>
                    <a:pt x="2189" y="11"/>
                  </a:lnTo>
                  <a:lnTo>
                    <a:pt x="2272" y="27"/>
                  </a:lnTo>
                  <a:lnTo>
                    <a:pt x="2352" y="46"/>
                  </a:lnTo>
                  <a:lnTo>
                    <a:pt x="2432" y="72"/>
                  </a:lnTo>
                  <a:lnTo>
                    <a:pt x="2508" y="102"/>
                  </a:lnTo>
                  <a:lnTo>
                    <a:pt x="2582" y="137"/>
                  </a:lnTo>
                  <a:lnTo>
                    <a:pt x="2652" y="177"/>
                  </a:lnTo>
                  <a:lnTo>
                    <a:pt x="2720" y="222"/>
                  </a:lnTo>
                  <a:lnTo>
                    <a:pt x="2784" y="271"/>
                  </a:lnTo>
                  <a:lnTo>
                    <a:pt x="2845" y="323"/>
                  </a:lnTo>
                  <a:lnTo>
                    <a:pt x="2902" y="380"/>
                  </a:lnTo>
                  <a:lnTo>
                    <a:pt x="2955" y="440"/>
                  </a:lnTo>
                  <a:lnTo>
                    <a:pt x="3005" y="503"/>
                  </a:lnTo>
                  <a:lnTo>
                    <a:pt x="3049" y="570"/>
                  </a:lnTo>
                  <a:lnTo>
                    <a:pt x="3090" y="640"/>
                  </a:lnTo>
                  <a:lnTo>
                    <a:pt x="3125" y="713"/>
                  </a:lnTo>
                  <a:lnTo>
                    <a:pt x="3156" y="788"/>
                  </a:lnTo>
                  <a:lnTo>
                    <a:pt x="3182" y="866"/>
                  </a:lnTo>
                  <a:lnTo>
                    <a:pt x="3202" y="947"/>
                  </a:lnTo>
                  <a:lnTo>
                    <a:pt x="3217" y="1028"/>
                  </a:lnTo>
                  <a:lnTo>
                    <a:pt x="3225" y="1113"/>
                  </a:lnTo>
                  <a:lnTo>
                    <a:pt x="3228" y="1198"/>
                  </a:lnTo>
                  <a:lnTo>
                    <a:pt x="3225" y="1284"/>
                  </a:lnTo>
                  <a:lnTo>
                    <a:pt x="3217" y="1367"/>
                  </a:lnTo>
                  <a:lnTo>
                    <a:pt x="3202" y="1450"/>
                  </a:lnTo>
                  <a:lnTo>
                    <a:pt x="3182" y="1530"/>
                  </a:lnTo>
                  <a:lnTo>
                    <a:pt x="3156" y="1607"/>
                  </a:lnTo>
                  <a:lnTo>
                    <a:pt x="3125" y="1683"/>
                  </a:lnTo>
                  <a:lnTo>
                    <a:pt x="3090" y="1756"/>
                  </a:lnTo>
                  <a:lnTo>
                    <a:pt x="3049" y="1826"/>
                  </a:lnTo>
                  <a:lnTo>
                    <a:pt x="3005" y="1892"/>
                  </a:lnTo>
                  <a:lnTo>
                    <a:pt x="2955" y="1957"/>
                  </a:lnTo>
                  <a:lnTo>
                    <a:pt x="2902" y="2017"/>
                  </a:lnTo>
                  <a:lnTo>
                    <a:pt x="2845" y="2073"/>
                  </a:lnTo>
                  <a:lnTo>
                    <a:pt x="2784" y="2126"/>
                  </a:lnTo>
                  <a:lnTo>
                    <a:pt x="2720" y="2174"/>
                  </a:lnTo>
                  <a:lnTo>
                    <a:pt x="2652" y="2219"/>
                  </a:lnTo>
                  <a:lnTo>
                    <a:pt x="2582" y="2259"/>
                  </a:lnTo>
                  <a:lnTo>
                    <a:pt x="2508" y="2294"/>
                  </a:lnTo>
                  <a:lnTo>
                    <a:pt x="2432" y="2324"/>
                  </a:lnTo>
                  <a:lnTo>
                    <a:pt x="2352" y="2350"/>
                  </a:lnTo>
                  <a:lnTo>
                    <a:pt x="2272" y="2369"/>
                  </a:lnTo>
                  <a:lnTo>
                    <a:pt x="2189" y="2385"/>
                  </a:lnTo>
                  <a:lnTo>
                    <a:pt x="2104" y="2393"/>
                  </a:lnTo>
                  <a:lnTo>
                    <a:pt x="2018" y="2396"/>
                  </a:lnTo>
                  <a:lnTo>
                    <a:pt x="1930" y="2393"/>
                  </a:lnTo>
                  <a:lnTo>
                    <a:pt x="1846" y="2384"/>
                  </a:lnTo>
                  <a:lnTo>
                    <a:pt x="1762" y="2369"/>
                  </a:lnTo>
                  <a:lnTo>
                    <a:pt x="1681" y="2349"/>
                  </a:lnTo>
                  <a:lnTo>
                    <a:pt x="1601" y="2323"/>
                  </a:lnTo>
                  <a:lnTo>
                    <a:pt x="1525" y="2292"/>
                  </a:lnTo>
                  <a:lnTo>
                    <a:pt x="1452" y="2256"/>
                  </a:lnTo>
                  <a:lnTo>
                    <a:pt x="610" y="3089"/>
                  </a:lnTo>
                  <a:lnTo>
                    <a:pt x="610" y="3089"/>
                  </a:lnTo>
                  <a:lnTo>
                    <a:pt x="581" y="3116"/>
                  </a:lnTo>
                  <a:lnTo>
                    <a:pt x="549" y="3139"/>
                  </a:lnTo>
                  <a:lnTo>
                    <a:pt x="514" y="3159"/>
                  </a:lnTo>
                  <a:lnTo>
                    <a:pt x="478" y="3174"/>
                  </a:lnTo>
                  <a:lnTo>
                    <a:pt x="438" y="3186"/>
                  </a:lnTo>
                  <a:lnTo>
                    <a:pt x="398" y="3193"/>
                  </a:lnTo>
                  <a:lnTo>
                    <a:pt x="356" y="3195"/>
                  </a:lnTo>
                  <a:lnTo>
                    <a:pt x="307" y="3192"/>
                  </a:lnTo>
                  <a:lnTo>
                    <a:pt x="262" y="3183"/>
                  </a:lnTo>
                  <a:lnTo>
                    <a:pt x="218" y="3168"/>
                  </a:lnTo>
                  <a:lnTo>
                    <a:pt x="176" y="3147"/>
                  </a:lnTo>
                  <a:lnTo>
                    <a:pt x="138" y="3122"/>
                  </a:lnTo>
                  <a:lnTo>
                    <a:pt x="104" y="3092"/>
                  </a:lnTo>
                  <a:lnTo>
                    <a:pt x="74" y="3059"/>
                  </a:lnTo>
                  <a:lnTo>
                    <a:pt x="48" y="3021"/>
                  </a:lnTo>
                  <a:lnTo>
                    <a:pt x="28" y="2980"/>
                  </a:lnTo>
                  <a:lnTo>
                    <a:pt x="12" y="2936"/>
                  </a:lnTo>
                  <a:lnTo>
                    <a:pt x="3" y="2891"/>
                  </a:lnTo>
                  <a:lnTo>
                    <a:pt x="0" y="2843"/>
                  </a:lnTo>
                  <a:lnTo>
                    <a:pt x="2" y="2801"/>
                  </a:lnTo>
                  <a:lnTo>
                    <a:pt x="9" y="2761"/>
                  </a:lnTo>
                  <a:lnTo>
                    <a:pt x="22" y="2723"/>
                  </a:lnTo>
                  <a:lnTo>
                    <a:pt x="37" y="2686"/>
                  </a:lnTo>
                  <a:lnTo>
                    <a:pt x="57" y="2652"/>
                  </a:lnTo>
                  <a:lnTo>
                    <a:pt x="80" y="2620"/>
                  </a:lnTo>
                  <a:lnTo>
                    <a:pt x="107" y="2592"/>
                  </a:lnTo>
                  <a:lnTo>
                    <a:pt x="106" y="2591"/>
                  </a:lnTo>
                  <a:lnTo>
                    <a:pt x="948" y="1758"/>
                  </a:lnTo>
                  <a:lnTo>
                    <a:pt x="912" y="1685"/>
                  </a:lnTo>
                  <a:lnTo>
                    <a:pt x="881" y="1609"/>
                  </a:lnTo>
                  <a:lnTo>
                    <a:pt x="854" y="1531"/>
                  </a:lnTo>
                  <a:lnTo>
                    <a:pt x="835" y="1451"/>
                  </a:lnTo>
                  <a:lnTo>
                    <a:pt x="819" y="1368"/>
                  </a:lnTo>
                  <a:lnTo>
                    <a:pt x="810" y="1284"/>
                  </a:lnTo>
                  <a:lnTo>
                    <a:pt x="807" y="1198"/>
                  </a:lnTo>
                  <a:lnTo>
                    <a:pt x="810" y="1113"/>
                  </a:lnTo>
                  <a:lnTo>
                    <a:pt x="819" y="1028"/>
                  </a:lnTo>
                  <a:lnTo>
                    <a:pt x="834" y="947"/>
                  </a:lnTo>
                  <a:lnTo>
                    <a:pt x="854" y="866"/>
                  </a:lnTo>
                  <a:lnTo>
                    <a:pt x="879" y="788"/>
                  </a:lnTo>
                  <a:lnTo>
                    <a:pt x="910" y="713"/>
                  </a:lnTo>
                  <a:lnTo>
                    <a:pt x="946" y="640"/>
                  </a:lnTo>
                  <a:lnTo>
                    <a:pt x="986" y="570"/>
                  </a:lnTo>
                  <a:lnTo>
                    <a:pt x="1031" y="503"/>
                  </a:lnTo>
                  <a:lnTo>
                    <a:pt x="1080" y="440"/>
                  </a:lnTo>
                  <a:lnTo>
                    <a:pt x="1134" y="380"/>
                  </a:lnTo>
                  <a:lnTo>
                    <a:pt x="1191" y="323"/>
                  </a:lnTo>
                  <a:lnTo>
                    <a:pt x="1252" y="271"/>
                  </a:lnTo>
                  <a:lnTo>
                    <a:pt x="1316" y="222"/>
                  </a:lnTo>
                  <a:lnTo>
                    <a:pt x="1384" y="177"/>
                  </a:lnTo>
                  <a:lnTo>
                    <a:pt x="1454" y="137"/>
                  </a:lnTo>
                  <a:lnTo>
                    <a:pt x="1528" y="102"/>
                  </a:lnTo>
                  <a:lnTo>
                    <a:pt x="1604" y="72"/>
                  </a:lnTo>
                  <a:lnTo>
                    <a:pt x="1683" y="46"/>
                  </a:lnTo>
                  <a:lnTo>
                    <a:pt x="1763" y="27"/>
                  </a:lnTo>
                  <a:lnTo>
                    <a:pt x="1847" y="11"/>
                  </a:lnTo>
                  <a:lnTo>
                    <a:pt x="1931" y="3"/>
                  </a:lnTo>
                  <a:lnTo>
                    <a:pt x="2018" y="0"/>
                  </a:lnTo>
                  <a:close/>
                </a:path>
              </a:pathLst>
            </a:custGeom>
            <a:grp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solidFill>
                  <a:schemeClr val="bg1"/>
                </a:solidFill>
              </a:endParaRPr>
            </a:p>
          </p:txBody>
        </p:sp>
        <p:sp>
          <p:nvSpPr>
            <p:cNvPr id="33" name="Freeform 18"/>
            <p:cNvSpPr>
              <a:spLocks/>
            </p:cNvSpPr>
            <p:nvPr/>
          </p:nvSpPr>
          <p:spPr bwMode="auto">
            <a:xfrm>
              <a:off x="12828" y="3173"/>
              <a:ext cx="378" cy="374"/>
            </a:xfrm>
            <a:custGeom>
              <a:avLst/>
              <a:gdLst>
                <a:gd name="T0" fmla="*/ 707 w 757"/>
                <a:gd name="T1" fmla="*/ 0 h 749"/>
                <a:gd name="T2" fmla="*/ 723 w 757"/>
                <a:gd name="T3" fmla="*/ 2 h 749"/>
                <a:gd name="T4" fmla="*/ 736 w 757"/>
                <a:gd name="T5" fmla="*/ 10 h 749"/>
                <a:gd name="T6" fmla="*/ 747 w 757"/>
                <a:gd name="T7" fmla="*/ 21 h 749"/>
                <a:gd name="T8" fmla="*/ 755 w 757"/>
                <a:gd name="T9" fmla="*/ 34 h 749"/>
                <a:gd name="T10" fmla="*/ 757 w 757"/>
                <a:gd name="T11" fmla="*/ 49 h 749"/>
                <a:gd name="T12" fmla="*/ 755 w 757"/>
                <a:gd name="T13" fmla="*/ 66 h 749"/>
                <a:gd name="T14" fmla="*/ 747 w 757"/>
                <a:gd name="T15" fmla="*/ 79 h 749"/>
                <a:gd name="T16" fmla="*/ 736 w 757"/>
                <a:gd name="T17" fmla="*/ 90 h 749"/>
                <a:gd name="T18" fmla="*/ 723 w 757"/>
                <a:gd name="T19" fmla="*/ 97 h 749"/>
                <a:gd name="T20" fmla="*/ 707 w 757"/>
                <a:gd name="T21" fmla="*/ 100 h 749"/>
                <a:gd name="T22" fmla="*/ 645 w 757"/>
                <a:gd name="T23" fmla="*/ 104 h 749"/>
                <a:gd name="T24" fmla="*/ 584 w 757"/>
                <a:gd name="T25" fmla="*/ 112 h 749"/>
                <a:gd name="T26" fmla="*/ 527 w 757"/>
                <a:gd name="T27" fmla="*/ 127 h 749"/>
                <a:gd name="T28" fmla="*/ 471 w 757"/>
                <a:gd name="T29" fmla="*/ 147 h 749"/>
                <a:gd name="T30" fmla="*/ 418 w 757"/>
                <a:gd name="T31" fmla="*/ 172 h 749"/>
                <a:gd name="T32" fmla="*/ 369 w 757"/>
                <a:gd name="T33" fmla="*/ 203 h 749"/>
                <a:gd name="T34" fmla="*/ 321 w 757"/>
                <a:gd name="T35" fmla="*/ 236 h 749"/>
                <a:gd name="T36" fmla="*/ 279 w 757"/>
                <a:gd name="T37" fmla="*/ 275 h 749"/>
                <a:gd name="T38" fmla="*/ 240 w 757"/>
                <a:gd name="T39" fmla="*/ 318 h 749"/>
                <a:gd name="T40" fmla="*/ 205 w 757"/>
                <a:gd name="T41" fmla="*/ 364 h 749"/>
                <a:gd name="T42" fmla="*/ 175 w 757"/>
                <a:gd name="T43" fmla="*/ 414 h 749"/>
                <a:gd name="T44" fmla="*/ 149 w 757"/>
                <a:gd name="T45" fmla="*/ 466 h 749"/>
                <a:gd name="T46" fmla="*/ 128 w 757"/>
                <a:gd name="T47" fmla="*/ 521 h 749"/>
                <a:gd name="T48" fmla="*/ 114 w 757"/>
                <a:gd name="T49" fmla="*/ 578 h 749"/>
                <a:gd name="T50" fmla="*/ 105 w 757"/>
                <a:gd name="T51" fmla="*/ 638 h 749"/>
                <a:gd name="T52" fmla="*/ 101 w 757"/>
                <a:gd name="T53" fmla="*/ 699 h 749"/>
                <a:gd name="T54" fmla="*/ 98 w 757"/>
                <a:gd name="T55" fmla="*/ 715 h 749"/>
                <a:gd name="T56" fmla="*/ 91 w 757"/>
                <a:gd name="T57" fmla="*/ 729 h 749"/>
                <a:gd name="T58" fmla="*/ 81 w 757"/>
                <a:gd name="T59" fmla="*/ 740 h 749"/>
                <a:gd name="T60" fmla="*/ 67 w 757"/>
                <a:gd name="T61" fmla="*/ 746 h 749"/>
                <a:gd name="T62" fmla="*/ 51 w 757"/>
                <a:gd name="T63" fmla="*/ 749 h 749"/>
                <a:gd name="T64" fmla="*/ 35 w 757"/>
                <a:gd name="T65" fmla="*/ 746 h 749"/>
                <a:gd name="T66" fmla="*/ 21 w 757"/>
                <a:gd name="T67" fmla="*/ 740 h 749"/>
                <a:gd name="T68" fmla="*/ 10 w 757"/>
                <a:gd name="T69" fmla="*/ 729 h 749"/>
                <a:gd name="T70" fmla="*/ 2 w 757"/>
                <a:gd name="T71" fmla="*/ 715 h 749"/>
                <a:gd name="T72" fmla="*/ 0 w 757"/>
                <a:gd name="T73" fmla="*/ 699 h 749"/>
                <a:gd name="T74" fmla="*/ 3 w 757"/>
                <a:gd name="T75" fmla="*/ 632 h 749"/>
                <a:gd name="T76" fmla="*/ 13 w 757"/>
                <a:gd name="T77" fmla="*/ 566 h 749"/>
                <a:gd name="T78" fmla="*/ 28 w 757"/>
                <a:gd name="T79" fmla="*/ 503 h 749"/>
                <a:gd name="T80" fmla="*/ 50 w 757"/>
                <a:gd name="T81" fmla="*/ 442 h 749"/>
                <a:gd name="T82" fmla="*/ 77 w 757"/>
                <a:gd name="T83" fmla="*/ 383 h 749"/>
                <a:gd name="T84" fmla="*/ 108 w 757"/>
                <a:gd name="T85" fmla="*/ 328 h 749"/>
                <a:gd name="T86" fmla="*/ 144 w 757"/>
                <a:gd name="T87" fmla="*/ 276 h 749"/>
                <a:gd name="T88" fmla="*/ 185 w 757"/>
                <a:gd name="T89" fmla="*/ 228 h 749"/>
                <a:gd name="T90" fmla="*/ 230 w 757"/>
                <a:gd name="T91" fmla="*/ 183 h 749"/>
                <a:gd name="T92" fmla="*/ 279 w 757"/>
                <a:gd name="T93" fmla="*/ 142 h 749"/>
                <a:gd name="T94" fmla="*/ 332 w 757"/>
                <a:gd name="T95" fmla="*/ 107 h 749"/>
                <a:gd name="T96" fmla="*/ 388 w 757"/>
                <a:gd name="T97" fmla="*/ 75 h 749"/>
                <a:gd name="T98" fmla="*/ 447 w 757"/>
                <a:gd name="T99" fmla="*/ 49 h 749"/>
                <a:gd name="T100" fmla="*/ 508 w 757"/>
                <a:gd name="T101" fmla="*/ 28 h 749"/>
                <a:gd name="T102" fmla="*/ 573 w 757"/>
                <a:gd name="T103" fmla="*/ 13 h 749"/>
                <a:gd name="T104" fmla="*/ 639 w 757"/>
                <a:gd name="T105" fmla="*/ 3 h 749"/>
                <a:gd name="T106" fmla="*/ 707 w 7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7" h="749">
                  <a:moveTo>
                    <a:pt x="707" y="0"/>
                  </a:moveTo>
                  <a:lnTo>
                    <a:pt x="723" y="2"/>
                  </a:lnTo>
                  <a:lnTo>
                    <a:pt x="736" y="10"/>
                  </a:lnTo>
                  <a:lnTo>
                    <a:pt x="747" y="21"/>
                  </a:lnTo>
                  <a:lnTo>
                    <a:pt x="755" y="34"/>
                  </a:lnTo>
                  <a:lnTo>
                    <a:pt x="757" y="49"/>
                  </a:lnTo>
                  <a:lnTo>
                    <a:pt x="755" y="66"/>
                  </a:lnTo>
                  <a:lnTo>
                    <a:pt x="747" y="79"/>
                  </a:lnTo>
                  <a:lnTo>
                    <a:pt x="736" y="90"/>
                  </a:lnTo>
                  <a:lnTo>
                    <a:pt x="723" y="97"/>
                  </a:lnTo>
                  <a:lnTo>
                    <a:pt x="707" y="100"/>
                  </a:lnTo>
                  <a:lnTo>
                    <a:pt x="645" y="104"/>
                  </a:lnTo>
                  <a:lnTo>
                    <a:pt x="584" y="112"/>
                  </a:lnTo>
                  <a:lnTo>
                    <a:pt x="527" y="127"/>
                  </a:lnTo>
                  <a:lnTo>
                    <a:pt x="471" y="147"/>
                  </a:lnTo>
                  <a:lnTo>
                    <a:pt x="418" y="172"/>
                  </a:lnTo>
                  <a:lnTo>
                    <a:pt x="369" y="203"/>
                  </a:lnTo>
                  <a:lnTo>
                    <a:pt x="321" y="236"/>
                  </a:lnTo>
                  <a:lnTo>
                    <a:pt x="279" y="275"/>
                  </a:lnTo>
                  <a:lnTo>
                    <a:pt x="240" y="318"/>
                  </a:lnTo>
                  <a:lnTo>
                    <a:pt x="205" y="364"/>
                  </a:lnTo>
                  <a:lnTo>
                    <a:pt x="175" y="414"/>
                  </a:lnTo>
                  <a:lnTo>
                    <a:pt x="149" y="466"/>
                  </a:lnTo>
                  <a:lnTo>
                    <a:pt x="128" y="521"/>
                  </a:lnTo>
                  <a:lnTo>
                    <a:pt x="114" y="578"/>
                  </a:lnTo>
                  <a:lnTo>
                    <a:pt x="105" y="638"/>
                  </a:lnTo>
                  <a:lnTo>
                    <a:pt x="101" y="699"/>
                  </a:lnTo>
                  <a:lnTo>
                    <a:pt x="98" y="715"/>
                  </a:lnTo>
                  <a:lnTo>
                    <a:pt x="91" y="729"/>
                  </a:lnTo>
                  <a:lnTo>
                    <a:pt x="81" y="740"/>
                  </a:lnTo>
                  <a:lnTo>
                    <a:pt x="67" y="746"/>
                  </a:lnTo>
                  <a:lnTo>
                    <a:pt x="51" y="749"/>
                  </a:lnTo>
                  <a:lnTo>
                    <a:pt x="35" y="746"/>
                  </a:lnTo>
                  <a:lnTo>
                    <a:pt x="21" y="740"/>
                  </a:lnTo>
                  <a:lnTo>
                    <a:pt x="10" y="729"/>
                  </a:lnTo>
                  <a:lnTo>
                    <a:pt x="2" y="715"/>
                  </a:lnTo>
                  <a:lnTo>
                    <a:pt x="0" y="699"/>
                  </a:lnTo>
                  <a:lnTo>
                    <a:pt x="3" y="632"/>
                  </a:lnTo>
                  <a:lnTo>
                    <a:pt x="13" y="566"/>
                  </a:lnTo>
                  <a:lnTo>
                    <a:pt x="28" y="503"/>
                  </a:lnTo>
                  <a:lnTo>
                    <a:pt x="50" y="442"/>
                  </a:lnTo>
                  <a:lnTo>
                    <a:pt x="77" y="383"/>
                  </a:lnTo>
                  <a:lnTo>
                    <a:pt x="108" y="328"/>
                  </a:lnTo>
                  <a:lnTo>
                    <a:pt x="144" y="276"/>
                  </a:lnTo>
                  <a:lnTo>
                    <a:pt x="185" y="228"/>
                  </a:lnTo>
                  <a:lnTo>
                    <a:pt x="230" y="183"/>
                  </a:lnTo>
                  <a:lnTo>
                    <a:pt x="279" y="142"/>
                  </a:lnTo>
                  <a:lnTo>
                    <a:pt x="332" y="107"/>
                  </a:lnTo>
                  <a:lnTo>
                    <a:pt x="388" y="75"/>
                  </a:lnTo>
                  <a:lnTo>
                    <a:pt x="447" y="49"/>
                  </a:lnTo>
                  <a:lnTo>
                    <a:pt x="508" y="28"/>
                  </a:lnTo>
                  <a:lnTo>
                    <a:pt x="573" y="13"/>
                  </a:lnTo>
                  <a:lnTo>
                    <a:pt x="639" y="3"/>
                  </a:lnTo>
                  <a:lnTo>
                    <a:pt x="707" y="0"/>
                  </a:lnTo>
                  <a:close/>
                </a:path>
              </a:pathLst>
            </a:custGeom>
            <a:grp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solidFill>
                  <a:schemeClr val="bg1"/>
                </a:solidFill>
              </a:endParaRPr>
            </a:p>
          </p:txBody>
        </p:sp>
      </p:grpSp>
    </p:spTree>
    <p:extLst>
      <p:ext uri="{BB962C8B-B14F-4D97-AF65-F5344CB8AC3E}">
        <p14:creationId xmlns:p14="http://schemas.microsoft.com/office/powerpoint/2010/main" val="221395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decel="100000"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750" fill="hold"/>
                                        <p:tgtEl>
                                          <p:spTgt spid="24"/>
                                        </p:tgtEl>
                                        <p:attrNameLst>
                                          <p:attrName>ppt_x</p:attrName>
                                        </p:attrNameLst>
                                      </p:cBhvr>
                                      <p:tavLst>
                                        <p:tav tm="0">
                                          <p:val>
                                            <p:strVal val="#ppt_x"/>
                                          </p:val>
                                        </p:tav>
                                        <p:tav tm="100000">
                                          <p:val>
                                            <p:strVal val="#ppt_x"/>
                                          </p:val>
                                        </p:tav>
                                      </p:tavLst>
                                    </p:anim>
                                    <p:anim calcmode="lin" valueType="num">
                                      <p:cBhvr additive="base">
                                        <p:cTn id="14" dur="750" fill="hold"/>
                                        <p:tgtEl>
                                          <p:spTgt spid="24"/>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750" fill="hold"/>
                                        <p:tgtEl>
                                          <p:spTgt spid="31"/>
                                        </p:tgtEl>
                                        <p:attrNameLst>
                                          <p:attrName>ppt_x</p:attrName>
                                        </p:attrNameLst>
                                      </p:cBhvr>
                                      <p:tavLst>
                                        <p:tav tm="0">
                                          <p:val>
                                            <p:strVal val="#ppt_x"/>
                                          </p:val>
                                        </p:tav>
                                        <p:tav tm="100000">
                                          <p:val>
                                            <p:strVal val="#ppt_x"/>
                                          </p:val>
                                        </p:tav>
                                      </p:tavLst>
                                    </p:anim>
                                    <p:anim calcmode="lin" valueType="num">
                                      <p:cBhvr additive="base">
                                        <p:cTn id="18" dur="750" fill="hold"/>
                                        <p:tgtEl>
                                          <p:spTgt spid="31"/>
                                        </p:tgtEl>
                                        <p:attrNameLst>
                                          <p:attrName>ppt_y</p:attrName>
                                        </p:attrNameLst>
                                      </p:cBhvr>
                                      <p:tavLst>
                                        <p:tav tm="0">
                                          <p:val>
                                            <p:strVal val="1+#ppt_h/2"/>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750"/>
                                        <p:tgtEl>
                                          <p:spTgt spid="21"/>
                                        </p:tgtEl>
                                      </p:cBhvr>
                                    </p:animEffect>
                                    <p:anim calcmode="lin" valueType="num">
                                      <p:cBhvr>
                                        <p:cTn id="22" dur="750" fill="hold"/>
                                        <p:tgtEl>
                                          <p:spTgt spid="21"/>
                                        </p:tgtEl>
                                        <p:attrNameLst>
                                          <p:attrName>ppt_x</p:attrName>
                                        </p:attrNameLst>
                                      </p:cBhvr>
                                      <p:tavLst>
                                        <p:tav tm="0">
                                          <p:val>
                                            <p:strVal val="#ppt_x"/>
                                          </p:val>
                                        </p:tav>
                                        <p:tav tm="100000">
                                          <p:val>
                                            <p:strVal val="#ppt_x"/>
                                          </p:val>
                                        </p:tav>
                                      </p:tavLst>
                                    </p:anim>
                                    <p:anim calcmode="lin" valueType="num">
                                      <p:cBhvr>
                                        <p:cTn id="23" dur="750" fill="hold"/>
                                        <p:tgtEl>
                                          <p:spTgt spid="21"/>
                                        </p:tgtEl>
                                        <p:attrNameLst>
                                          <p:attrName>ppt_y</p:attrName>
                                        </p:attrNameLst>
                                      </p:cBhvr>
                                      <p:tavLst>
                                        <p:tav tm="0">
                                          <p:val>
                                            <p:strVal val="#ppt_y+.1"/>
                                          </p:val>
                                        </p:tav>
                                        <p:tav tm="100000">
                                          <p:val>
                                            <p:strVal val="#ppt_y"/>
                                          </p:val>
                                        </p:tav>
                                      </p:tavLst>
                                    </p:anim>
                                  </p:childTnLst>
                                </p:cTn>
                              </p:par>
                              <p:par>
                                <p:cTn id="24" presetID="2" presetClass="entr" presetSubtype="4" decel="100000" fill="hold" grpId="0" nodeType="withEffect">
                                  <p:stCondLst>
                                    <p:cond delay="20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750" fill="hold"/>
                                        <p:tgtEl>
                                          <p:spTgt spid="25"/>
                                        </p:tgtEl>
                                        <p:attrNameLst>
                                          <p:attrName>ppt_x</p:attrName>
                                        </p:attrNameLst>
                                      </p:cBhvr>
                                      <p:tavLst>
                                        <p:tav tm="0">
                                          <p:val>
                                            <p:strVal val="#ppt_x"/>
                                          </p:val>
                                        </p:tav>
                                        <p:tav tm="100000">
                                          <p:val>
                                            <p:strVal val="#ppt_x"/>
                                          </p:val>
                                        </p:tav>
                                      </p:tavLst>
                                    </p:anim>
                                    <p:anim calcmode="lin" valueType="num">
                                      <p:cBhvr additive="base">
                                        <p:cTn id="27" dur="750" fill="hold"/>
                                        <p:tgtEl>
                                          <p:spTgt spid="25"/>
                                        </p:tgtEl>
                                        <p:attrNameLst>
                                          <p:attrName>ppt_y</p:attrName>
                                        </p:attrNameLst>
                                      </p:cBhvr>
                                      <p:tavLst>
                                        <p:tav tm="0">
                                          <p:val>
                                            <p:strVal val="1+#ppt_h/2"/>
                                          </p:val>
                                        </p:tav>
                                        <p:tav tm="100000">
                                          <p:val>
                                            <p:strVal val="#ppt_y"/>
                                          </p:val>
                                        </p:tav>
                                      </p:tavLst>
                                    </p:anim>
                                  </p:childTnLst>
                                </p:cTn>
                              </p:par>
                              <p:par>
                                <p:cTn id="28" presetID="2" presetClass="entr" presetSubtype="4" decel="100000" fill="hold" nodeType="withEffect">
                                  <p:stCondLst>
                                    <p:cond delay="2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750" fill="hold"/>
                                        <p:tgtEl>
                                          <p:spTgt spid="27"/>
                                        </p:tgtEl>
                                        <p:attrNameLst>
                                          <p:attrName>ppt_x</p:attrName>
                                        </p:attrNameLst>
                                      </p:cBhvr>
                                      <p:tavLst>
                                        <p:tav tm="0">
                                          <p:val>
                                            <p:strVal val="#ppt_x"/>
                                          </p:val>
                                        </p:tav>
                                        <p:tav tm="100000">
                                          <p:val>
                                            <p:strVal val="#ppt_x"/>
                                          </p:val>
                                        </p:tav>
                                      </p:tavLst>
                                    </p:anim>
                                    <p:anim calcmode="lin" valueType="num">
                                      <p:cBhvr additive="base">
                                        <p:cTn id="31" dur="750" fill="hold"/>
                                        <p:tgtEl>
                                          <p:spTgt spid="27"/>
                                        </p:tgtEl>
                                        <p:attrNameLst>
                                          <p:attrName>ppt_y</p:attrName>
                                        </p:attrNameLst>
                                      </p:cBhvr>
                                      <p:tavLst>
                                        <p:tav tm="0">
                                          <p:val>
                                            <p:strVal val="1+#ppt_h/2"/>
                                          </p:val>
                                        </p:tav>
                                        <p:tav tm="100000">
                                          <p:val>
                                            <p:strVal val="#ppt_y"/>
                                          </p:val>
                                        </p:tav>
                                      </p:tavLst>
                                    </p:anim>
                                  </p:childTnLst>
                                </p:cTn>
                              </p:par>
                              <p:par>
                                <p:cTn id="32" presetID="42" presetClass="entr" presetSubtype="0" fill="hold" grpId="0" nodeType="withEffect">
                                  <p:stCondLst>
                                    <p:cond delay="20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750"/>
                                        <p:tgtEl>
                                          <p:spTgt spid="22"/>
                                        </p:tgtEl>
                                      </p:cBhvr>
                                    </p:animEffect>
                                    <p:anim calcmode="lin" valueType="num">
                                      <p:cBhvr>
                                        <p:cTn id="35" dur="750" fill="hold"/>
                                        <p:tgtEl>
                                          <p:spTgt spid="22"/>
                                        </p:tgtEl>
                                        <p:attrNameLst>
                                          <p:attrName>ppt_x</p:attrName>
                                        </p:attrNameLst>
                                      </p:cBhvr>
                                      <p:tavLst>
                                        <p:tav tm="0">
                                          <p:val>
                                            <p:strVal val="#ppt_x"/>
                                          </p:val>
                                        </p:tav>
                                        <p:tav tm="100000">
                                          <p:val>
                                            <p:strVal val="#ppt_x"/>
                                          </p:val>
                                        </p:tav>
                                      </p:tavLst>
                                    </p:anim>
                                    <p:anim calcmode="lin" valueType="num">
                                      <p:cBhvr>
                                        <p:cTn id="36" dur="750" fill="hold"/>
                                        <p:tgtEl>
                                          <p:spTgt spid="22"/>
                                        </p:tgtEl>
                                        <p:attrNameLst>
                                          <p:attrName>ppt_y</p:attrName>
                                        </p:attrNameLst>
                                      </p:cBhvr>
                                      <p:tavLst>
                                        <p:tav tm="0">
                                          <p:val>
                                            <p:strVal val="#ppt_y+.1"/>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750" fill="hold"/>
                                        <p:tgtEl>
                                          <p:spTgt spid="26"/>
                                        </p:tgtEl>
                                        <p:attrNameLst>
                                          <p:attrName>ppt_x</p:attrName>
                                        </p:attrNameLst>
                                      </p:cBhvr>
                                      <p:tavLst>
                                        <p:tav tm="0">
                                          <p:val>
                                            <p:strVal val="#ppt_x"/>
                                          </p:val>
                                        </p:tav>
                                        <p:tav tm="100000">
                                          <p:val>
                                            <p:strVal val="#ppt_x"/>
                                          </p:val>
                                        </p:tav>
                                      </p:tavLst>
                                    </p:anim>
                                    <p:anim calcmode="lin" valueType="num">
                                      <p:cBhvr additive="base">
                                        <p:cTn id="40" dur="750" fill="hold"/>
                                        <p:tgtEl>
                                          <p:spTgt spid="26"/>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40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750" fill="hold"/>
                                        <p:tgtEl>
                                          <p:spTgt spid="30"/>
                                        </p:tgtEl>
                                        <p:attrNameLst>
                                          <p:attrName>ppt_x</p:attrName>
                                        </p:attrNameLst>
                                      </p:cBhvr>
                                      <p:tavLst>
                                        <p:tav tm="0">
                                          <p:val>
                                            <p:strVal val="#ppt_x"/>
                                          </p:val>
                                        </p:tav>
                                        <p:tav tm="100000">
                                          <p:val>
                                            <p:strVal val="#ppt_x"/>
                                          </p:val>
                                        </p:tav>
                                      </p:tavLst>
                                    </p:anim>
                                    <p:anim calcmode="lin" valueType="num">
                                      <p:cBhvr additive="base">
                                        <p:cTn id="44" dur="750" fill="hold"/>
                                        <p:tgtEl>
                                          <p:spTgt spid="30"/>
                                        </p:tgtEl>
                                        <p:attrNameLst>
                                          <p:attrName>ppt_y</p:attrName>
                                        </p:attrNameLst>
                                      </p:cBhvr>
                                      <p:tavLst>
                                        <p:tav tm="0">
                                          <p:val>
                                            <p:strVal val="1+#ppt_h/2"/>
                                          </p:val>
                                        </p:tav>
                                        <p:tav tm="100000">
                                          <p:val>
                                            <p:strVal val="#ppt_y"/>
                                          </p:val>
                                        </p:tav>
                                      </p:tavLst>
                                    </p:anim>
                                  </p:childTnLst>
                                </p:cTn>
                              </p:par>
                              <p:par>
                                <p:cTn id="45" presetID="42" presetClass="entr" presetSubtype="0" fill="hold" grpId="0" nodeType="withEffect">
                                  <p:stCondLst>
                                    <p:cond delay="40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750"/>
                                        <p:tgtEl>
                                          <p:spTgt spid="23"/>
                                        </p:tgtEl>
                                      </p:cBhvr>
                                    </p:animEffect>
                                    <p:anim calcmode="lin" valueType="num">
                                      <p:cBhvr>
                                        <p:cTn id="48" dur="750" fill="hold"/>
                                        <p:tgtEl>
                                          <p:spTgt spid="23"/>
                                        </p:tgtEl>
                                        <p:attrNameLst>
                                          <p:attrName>ppt_x</p:attrName>
                                        </p:attrNameLst>
                                      </p:cBhvr>
                                      <p:tavLst>
                                        <p:tav tm="0">
                                          <p:val>
                                            <p:strVal val="#ppt_x"/>
                                          </p:val>
                                        </p:tav>
                                        <p:tav tm="100000">
                                          <p:val>
                                            <p:strVal val="#ppt_x"/>
                                          </p:val>
                                        </p:tav>
                                      </p:tavLst>
                                    </p:anim>
                                    <p:anim calcmode="lin" valueType="num">
                                      <p:cBhvr>
                                        <p:cTn id="49"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P spid="22" grpId="0"/>
      <p:bldP spid="23" grpId="0"/>
      <p:bldP spid="24" grpId="0" animBg="1"/>
      <p:bldP spid="25" grpId="0" animBg="1"/>
      <p:bldP spid="26"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70"/>
          <p:cNvSpPr>
            <a:spLocks noChangeAspect="1"/>
          </p:cNvSpPr>
          <p:nvPr/>
        </p:nvSpPr>
        <p:spPr bwMode="auto">
          <a:xfrm flipH="1">
            <a:off x="1214739" y="2642287"/>
            <a:ext cx="5980495" cy="7097497"/>
          </a:xfrm>
          <a:custGeom>
            <a:avLst/>
            <a:gdLst>
              <a:gd name="T0" fmla="*/ 1145 w 1981"/>
              <a:gd name="T1" fmla="*/ 5 h 2351"/>
              <a:gd name="T2" fmla="*/ 1362 w 1981"/>
              <a:gd name="T3" fmla="*/ 46 h 2351"/>
              <a:gd name="T4" fmla="*/ 1575 w 1981"/>
              <a:gd name="T5" fmla="*/ 135 h 2351"/>
              <a:gd name="T6" fmla="*/ 1762 w 1981"/>
              <a:gd name="T7" fmla="*/ 273 h 2351"/>
              <a:gd name="T8" fmla="*/ 1901 w 1981"/>
              <a:gd name="T9" fmla="*/ 467 h 2351"/>
              <a:gd name="T10" fmla="*/ 1977 w 1981"/>
              <a:gd name="T11" fmla="*/ 737 h 2351"/>
              <a:gd name="T12" fmla="*/ 1961 w 1981"/>
              <a:gd name="T13" fmla="*/ 983 h 2351"/>
              <a:gd name="T14" fmla="*/ 1890 w 1981"/>
              <a:gd name="T15" fmla="*/ 1191 h 2351"/>
              <a:gd name="T16" fmla="*/ 1797 w 1981"/>
              <a:gd name="T17" fmla="*/ 1348 h 2351"/>
              <a:gd name="T18" fmla="*/ 1680 w 1981"/>
              <a:gd name="T19" fmla="*/ 1486 h 2351"/>
              <a:gd name="T20" fmla="*/ 1595 w 1981"/>
              <a:gd name="T21" fmla="*/ 1635 h 2351"/>
              <a:gd name="T22" fmla="*/ 1554 w 1981"/>
              <a:gd name="T23" fmla="*/ 1823 h 2351"/>
              <a:gd name="T24" fmla="*/ 1587 w 1981"/>
              <a:gd name="T25" fmla="*/ 2025 h 2351"/>
              <a:gd name="T26" fmla="*/ 1684 w 1981"/>
              <a:gd name="T27" fmla="*/ 2225 h 2351"/>
              <a:gd name="T28" fmla="*/ 675 w 1981"/>
              <a:gd name="T29" fmla="*/ 2351 h 2351"/>
              <a:gd name="T30" fmla="*/ 658 w 1981"/>
              <a:gd name="T31" fmla="*/ 2246 h 2351"/>
              <a:gd name="T32" fmla="*/ 648 w 1981"/>
              <a:gd name="T33" fmla="*/ 2167 h 2351"/>
              <a:gd name="T34" fmla="*/ 602 w 1981"/>
              <a:gd name="T35" fmla="*/ 2079 h 2351"/>
              <a:gd name="T36" fmla="*/ 574 w 1981"/>
              <a:gd name="T37" fmla="*/ 1973 h 2351"/>
              <a:gd name="T38" fmla="*/ 547 w 1981"/>
              <a:gd name="T39" fmla="*/ 1936 h 2351"/>
              <a:gd name="T40" fmla="*/ 505 w 1981"/>
              <a:gd name="T41" fmla="*/ 1943 h 2351"/>
              <a:gd name="T42" fmla="*/ 437 w 1981"/>
              <a:gd name="T43" fmla="*/ 1955 h 2351"/>
              <a:gd name="T44" fmla="*/ 324 w 1981"/>
              <a:gd name="T45" fmla="*/ 1957 h 2351"/>
              <a:gd name="T46" fmla="*/ 206 w 1981"/>
              <a:gd name="T47" fmla="*/ 1932 h 2351"/>
              <a:gd name="T48" fmla="*/ 128 w 1981"/>
              <a:gd name="T49" fmla="*/ 1856 h 2351"/>
              <a:gd name="T50" fmla="*/ 124 w 1981"/>
              <a:gd name="T51" fmla="*/ 1755 h 2351"/>
              <a:gd name="T52" fmla="*/ 155 w 1981"/>
              <a:gd name="T53" fmla="*/ 1676 h 2351"/>
              <a:gd name="T54" fmla="*/ 163 w 1981"/>
              <a:gd name="T55" fmla="*/ 1633 h 2351"/>
              <a:gd name="T56" fmla="*/ 136 w 1981"/>
              <a:gd name="T57" fmla="*/ 1602 h 2351"/>
              <a:gd name="T58" fmla="*/ 118 w 1981"/>
              <a:gd name="T59" fmla="*/ 1561 h 2351"/>
              <a:gd name="T60" fmla="*/ 136 w 1981"/>
              <a:gd name="T61" fmla="*/ 1519 h 2351"/>
              <a:gd name="T62" fmla="*/ 142 w 1981"/>
              <a:gd name="T63" fmla="*/ 1507 h 2351"/>
              <a:gd name="T64" fmla="*/ 113 w 1981"/>
              <a:gd name="T65" fmla="*/ 1489 h 2351"/>
              <a:gd name="T66" fmla="*/ 85 w 1981"/>
              <a:gd name="T67" fmla="*/ 1429 h 2351"/>
              <a:gd name="T68" fmla="*/ 101 w 1981"/>
              <a:gd name="T69" fmla="*/ 1389 h 2351"/>
              <a:gd name="T70" fmla="*/ 124 w 1981"/>
              <a:gd name="T71" fmla="*/ 1344 h 2351"/>
              <a:gd name="T72" fmla="*/ 109 w 1981"/>
              <a:gd name="T73" fmla="*/ 1311 h 2351"/>
              <a:gd name="T74" fmla="*/ 60 w 1981"/>
              <a:gd name="T75" fmla="*/ 1290 h 2351"/>
              <a:gd name="T76" fmla="*/ 6 w 1981"/>
              <a:gd name="T77" fmla="*/ 1237 h 2351"/>
              <a:gd name="T78" fmla="*/ 14 w 1981"/>
              <a:gd name="T79" fmla="*/ 1171 h 2351"/>
              <a:gd name="T80" fmla="*/ 64 w 1981"/>
              <a:gd name="T81" fmla="*/ 1109 h 2351"/>
              <a:gd name="T82" fmla="*/ 163 w 1981"/>
              <a:gd name="T83" fmla="*/ 995 h 2351"/>
              <a:gd name="T84" fmla="*/ 235 w 1981"/>
              <a:gd name="T85" fmla="*/ 919 h 2351"/>
              <a:gd name="T86" fmla="*/ 235 w 1981"/>
              <a:gd name="T87" fmla="*/ 847 h 2351"/>
              <a:gd name="T88" fmla="*/ 239 w 1981"/>
              <a:gd name="T89" fmla="*/ 774 h 2351"/>
              <a:gd name="T90" fmla="*/ 274 w 1981"/>
              <a:gd name="T91" fmla="*/ 651 h 2351"/>
              <a:gd name="T92" fmla="*/ 324 w 1981"/>
              <a:gd name="T93" fmla="*/ 514 h 2351"/>
              <a:gd name="T94" fmla="*/ 371 w 1981"/>
              <a:gd name="T95" fmla="*/ 407 h 2351"/>
              <a:gd name="T96" fmla="*/ 427 w 1981"/>
              <a:gd name="T97" fmla="*/ 294 h 2351"/>
              <a:gd name="T98" fmla="*/ 543 w 1981"/>
              <a:gd name="T99" fmla="*/ 163 h 2351"/>
              <a:gd name="T100" fmla="*/ 726 w 1981"/>
              <a:gd name="T101" fmla="*/ 58 h 2351"/>
              <a:gd name="T102" fmla="*/ 947 w 1981"/>
              <a:gd name="T103" fmla="*/ 3 h 2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1" h="2351">
                <a:moveTo>
                  <a:pt x="1009" y="0"/>
                </a:moveTo>
                <a:lnTo>
                  <a:pt x="1075" y="0"/>
                </a:lnTo>
                <a:lnTo>
                  <a:pt x="1145" y="5"/>
                </a:lnTo>
                <a:lnTo>
                  <a:pt x="1217" y="13"/>
                </a:lnTo>
                <a:lnTo>
                  <a:pt x="1288" y="29"/>
                </a:lnTo>
                <a:lnTo>
                  <a:pt x="1362" y="46"/>
                </a:lnTo>
                <a:lnTo>
                  <a:pt x="1434" y="71"/>
                </a:lnTo>
                <a:lnTo>
                  <a:pt x="1506" y="100"/>
                </a:lnTo>
                <a:lnTo>
                  <a:pt x="1575" y="135"/>
                </a:lnTo>
                <a:lnTo>
                  <a:pt x="1641" y="176"/>
                </a:lnTo>
                <a:lnTo>
                  <a:pt x="1703" y="221"/>
                </a:lnTo>
                <a:lnTo>
                  <a:pt x="1762" y="273"/>
                </a:lnTo>
                <a:lnTo>
                  <a:pt x="1814" y="331"/>
                </a:lnTo>
                <a:lnTo>
                  <a:pt x="1861" y="397"/>
                </a:lnTo>
                <a:lnTo>
                  <a:pt x="1901" y="467"/>
                </a:lnTo>
                <a:lnTo>
                  <a:pt x="1938" y="558"/>
                </a:lnTo>
                <a:lnTo>
                  <a:pt x="1963" y="649"/>
                </a:lnTo>
                <a:lnTo>
                  <a:pt x="1977" y="737"/>
                </a:lnTo>
                <a:lnTo>
                  <a:pt x="1981" y="822"/>
                </a:lnTo>
                <a:lnTo>
                  <a:pt x="1975" y="906"/>
                </a:lnTo>
                <a:lnTo>
                  <a:pt x="1961" y="983"/>
                </a:lnTo>
                <a:lnTo>
                  <a:pt x="1942" y="1057"/>
                </a:lnTo>
                <a:lnTo>
                  <a:pt x="1919" y="1127"/>
                </a:lnTo>
                <a:lnTo>
                  <a:pt x="1890" y="1191"/>
                </a:lnTo>
                <a:lnTo>
                  <a:pt x="1861" y="1251"/>
                </a:lnTo>
                <a:lnTo>
                  <a:pt x="1828" y="1301"/>
                </a:lnTo>
                <a:lnTo>
                  <a:pt x="1797" y="1348"/>
                </a:lnTo>
                <a:lnTo>
                  <a:pt x="1766" y="1385"/>
                </a:lnTo>
                <a:lnTo>
                  <a:pt x="1721" y="1437"/>
                </a:lnTo>
                <a:lnTo>
                  <a:pt x="1680" y="1486"/>
                </a:lnTo>
                <a:lnTo>
                  <a:pt x="1647" y="1534"/>
                </a:lnTo>
                <a:lnTo>
                  <a:pt x="1618" y="1585"/>
                </a:lnTo>
                <a:lnTo>
                  <a:pt x="1595" y="1635"/>
                </a:lnTo>
                <a:lnTo>
                  <a:pt x="1575" y="1691"/>
                </a:lnTo>
                <a:lnTo>
                  <a:pt x="1562" y="1753"/>
                </a:lnTo>
                <a:lnTo>
                  <a:pt x="1554" y="1823"/>
                </a:lnTo>
                <a:lnTo>
                  <a:pt x="1554" y="1889"/>
                </a:lnTo>
                <a:lnTo>
                  <a:pt x="1566" y="1957"/>
                </a:lnTo>
                <a:lnTo>
                  <a:pt x="1587" y="2025"/>
                </a:lnTo>
                <a:lnTo>
                  <a:pt x="1616" y="2091"/>
                </a:lnTo>
                <a:lnTo>
                  <a:pt x="1649" y="2159"/>
                </a:lnTo>
                <a:lnTo>
                  <a:pt x="1684" y="2225"/>
                </a:lnTo>
                <a:lnTo>
                  <a:pt x="1721" y="2289"/>
                </a:lnTo>
                <a:lnTo>
                  <a:pt x="1756" y="2351"/>
                </a:lnTo>
                <a:lnTo>
                  <a:pt x="675" y="2351"/>
                </a:lnTo>
                <a:lnTo>
                  <a:pt x="664" y="2312"/>
                </a:lnTo>
                <a:lnTo>
                  <a:pt x="660" y="2277"/>
                </a:lnTo>
                <a:lnTo>
                  <a:pt x="658" y="2246"/>
                </a:lnTo>
                <a:lnTo>
                  <a:pt x="656" y="2219"/>
                </a:lnTo>
                <a:lnTo>
                  <a:pt x="654" y="2190"/>
                </a:lnTo>
                <a:lnTo>
                  <a:pt x="648" y="2167"/>
                </a:lnTo>
                <a:lnTo>
                  <a:pt x="635" y="2141"/>
                </a:lnTo>
                <a:lnTo>
                  <a:pt x="619" y="2112"/>
                </a:lnTo>
                <a:lnTo>
                  <a:pt x="602" y="2079"/>
                </a:lnTo>
                <a:lnTo>
                  <a:pt x="588" y="2042"/>
                </a:lnTo>
                <a:lnTo>
                  <a:pt x="578" y="2002"/>
                </a:lnTo>
                <a:lnTo>
                  <a:pt x="574" y="1973"/>
                </a:lnTo>
                <a:lnTo>
                  <a:pt x="567" y="1953"/>
                </a:lnTo>
                <a:lnTo>
                  <a:pt x="559" y="1941"/>
                </a:lnTo>
                <a:lnTo>
                  <a:pt x="547" y="1936"/>
                </a:lnTo>
                <a:lnTo>
                  <a:pt x="536" y="1936"/>
                </a:lnTo>
                <a:lnTo>
                  <a:pt x="520" y="1938"/>
                </a:lnTo>
                <a:lnTo>
                  <a:pt x="505" y="1943"/>
                </a:lnTo>
                <a:lnTo>
                  <a:pt x="485" y="1947"/>
                </a:lnTo>
                <a:lnTo>
                  <a:pt x="466" y="1953"/>
                </a:lnTo>
                <a:lnTo>
                  <a:pt x="437" y="1955"/>
                </a:lnTo>
                <a:lnTo>
                  <a:pt x="404" y="1959"/>
                </a:lnTo>
                <a:lnTo>
                  <a:pt x="365" y="1959"/>
                </a:lnTo>
                <a:lnTo>
                  <a:pt x="324" y="1957"/>
                </a:lnTo>
                <a:lnTo>
                  <a:pt x="283" y="1953"/>
                </a:lnTo>
                <a:lnTo>
                  <a:pt x="243" y="1945"/>
                </a:lnTo>
                <a:lnTo>
                  <a:pt x="206" y="1932"/>
                </a:lnTo>
                <a:lnTo>
                  <a:pt x="175" y="1914"/>
                </a:lnTo>
                <a:lnTo>
                  <a:pt x="150" y="1891"/>
                </a:lnTo>
                <a:lnTo>
                  <a:pt x="128" y="1856"/>
                </a:lnTo>
                <a:lnTo>
                  <a:pt x="118" y="1821"/>
                </a:lnTo>
                <a:lnTo>
                  <a:pt x="118" y="1788"/>
                </a:lnTo>
                <a:lnTo>
                  <a:pt x="124" y="1755"/>
                </a:lnTo>
                <a:lnTo>
                  <a:pt x="134" y="1724"/>
                </a:lnTo>
                <a:lnTo>
                  <a:pt x="146" y="1699"/>
                </a:lnTo>
                <a:lnTo>
                  <a:pt x="155" y="1676"/>
                </a:lnTo>
                <a:lnTo>
                  <a:pt x="161" y="1660"/>
                </a:lnTo>
                <a:lnTo>
                  <a:pt x="165" y="1645"/>
                </a:lnTo>
                <a:lnTo>
                  <a:pt x="163" y="1633"/>
                </a:lnTo>
                <a:lnTo>
                  <a:pt x="157" y="1621"/>
                </a:lnTo>
                <a:lnTo>
                  <a:pt x="148" y="1614"/>
                </a:lnTo>
                <a:lnTo>
                  <a:pt x="136" y="1602"/>
                </a:lnTo>
                <a:lnTo>
                  <a:pt x="124" y="1590"/>
                </a:lnTo>
                <a:lnTo>
                  <a:pt x="117" y="1577"/>
                </a:lnTo>
                <a:lnTo>
                  <a:pt x="118" y="1561"/>
                </a:lnTo>
                <a:lnTo>
                  <a:pt x="122" y="1546"/>
                </a:lnTo>
                <a:lnTo>
                  <a:pt x="128" y="1532"/>
                </a:lnTo>
                <a:lnTo>
                  <a:pt x="136" y="1519"/>
                </a:lnTo>
                <a:lnTo>
                  <a:pt x="142" y="1511"/>
                </a:lnTo>
                <a:lnTo>
                  <a:pt x="144" y="1507"/>
                </a:lnTo>
                <a:lnTo>
                  <a:pt x="142" y="1507"/>
                </a:lnTo>
                <a:lnTo>
                  <a:pt x="134" y="1505"/>
                </a:lnTo>
                <a:lnTo>
                  <a:pt x="124" y="1499"/>
                </a:lnTo>
                <a:lnTo>
                  <a:pt x="113" y="1489"/>
                </a:lnTo>
                <a:lnTo>
                  <a:pt x="101" y="1474"/>
                </a:lnTo>
                <a:lnTo>
                  <a:pt x="91" y="1451"/>
                </a:lnTo>
                <a:lnTo>
                  <a:pt x="85" y="1429"/>
                </a:lnTo>
                <a:lnTo>
                  <a:pt x="87" y="1414"/>
                </a:lnTo>
                <a:lnTo>
                  <a:pt x="93" y="1400"/>
                </a:lnTo>
                <a:lnTo>
                  <a:pt x="101" y="1389"/>
                </a:lnTo>
                <a:lnTo>
                  <a:pt x="111" y="1377"/>
                </a:lnTo>
                <a:lnTo>
                  <a:pt x="120" y="1363"/>
                </a:lnTo>
                <a:lnTo>
                  <a:pt x="124" y="1344"/>
                </a:lnTo>
                <a:lnTo>
                  <a:pt x="124" y="1330"/>
                </a:lnTo>
                <a:lnTo>
                  <a:pt x="118" y="1319"/>
                </a:lnTo>
                <a:lnTo>
                  <a:pt x="109" y="1311"/>
                </a:lnTo>
                <a:lnTo>
                  <a:pt x="95" y="1305"/>
                </a:lnTo>
                <a:lnTo>
                  <a:pt x="78" y="1297"/>
                </a:lnTo>
                <a:lnTo>
                  <a:pt x="60" y="1290"/>
                </a:lnTo>
                <a:lnTo>
                  <a:pt x="41" y="1276"/>
                </a:lnTo>
                <a:lnTo>
                  <a:pt x="21" y="1259"/>
                </a:lnTo>
                <a:lnTo>
                  <a:pt x="6" y="1237"/>
                </a:lnTo>
                <a:lnTo>
                  <a:pt x="0" y="1214"/>
                </a:lnTo>
                <a:lnTo>
                  <a:pt x="4" y="1193"/>
                </a:lnTo>
                <a:lnTo>
                  <a:pt x="14" y="1171"/>
                </a:lnTo>
                <a:lnTo>
                  <a:pt x="29" y="1152"/>
                </a:lnTo>
                <a:lnTo>
                  <a:pt x="47" y="1131"/>
                </a:lnTo>
                <a:lnTo>
                  <a:pt x="64" y="1109"/>
                </a:lnTo>
                <a:lnTo>
                  <a:pt x="95" y="1072"/>
                </a:lnTo>
                <a:lnTo>
                  <a:pt x="128" y="1034"/>
                </a:lnTo>
                <a:lnTo>
                  <a:pt x="163" y="995"/>
                </a:lnTo>
                <a:lnTo>
                  <a:pt x="202" y="962"/>
                </a:lnTo>
                <a:lnTo>
                  <a:pt x="223" y="942"/>
                </a:lnTo>
                <a:lnTo>
                  <a:pt x="235" y="919"/>
                </a:lnTo>
                <a:lnTo>
                  <a:pt x="239" y="896"/>
                </a:lnTo>
                <a:lnTo>
                  <a:pt x="239" y="873"/>
                </a:lnTo>
                <a:lnTo>
                  <a:pt x="235" y="847"/>
                </a:lnTo>
                <a:lnTo>
                  <a:pt x="233" y="824"/>
                </a:lnTo>
                <a:lnTo>
                  <a:pt x="233" y="803"/>
                </a:lnTo>
                <a:lnTo>
                  <a:pt x="239" y="774"/>
                </a:lnTo>
                <a:lnTo>
                  <a:pt x="247" y="739"/>
                </a:lnTo>
                <a:lnTo>
                  <a:pt x="260" y="696"/>
                </a:lnTo>
                <a:lnTo>
                  <a:pt x="274" y="651"/>
                </a:lnTo>
                <a:lnTo>
                  <a:pt x="289" y="605"/>
                </a:lnTo>
                <a:lnTo>
                  <a:pt x="307" y="558"/>
                </a:lnTo>
                <a:lnTo>
                  <a:pt x="324" y="514"/>
                </a:lnTo>
                <a:lnTo>
                  <a:pt x="342" y="473"/>
                </a:lnTo>
                <a:lnTo>
                  <a:pt x="357" y="436"/>
                </a:lnTo>
                <a:lnTo>
                  <a:pt x="371" y="407"/>
                </a:lnTo>
                <a:lnTo>
                  <a:pt x="382" y="386"/>
                </a:lnTo>
                <a:lnTo>
                  <a:pt x="402" y="341"/>
                </a:lnTo>
                <a:lnTo>
                  <a:pt x="427" y="294"/>
                </a:lnTo>
                <a:lnTo>
                  <a:pt x="460" y="248"/>
                </a:lnTo>
                <a:lnTo>
                  <a:pt x="499" y="203"/>
                </a:lnTo>
                <a:lnTo>
                  <a:pt x="543" y="163"/>
                </a:lnTo>
                <a:lnTo>
                  <a:pt x="598" y="124"/>
                </a:lnTo>
                <a:lnTo>
                  <a:pt x="658" y="89"/>
                </a:lnTo>
                <a:lnTo>
                  <a:pt x="726" y="58"/>
                </a:lnTo>
                <a:lnTo>
                  <a:pt x="803" y="33"/>
                </a:lnTo>
                <a:lnTo>
                  <a:pt x="889" y="13"/>
                </a:lnTo>
                <a:lnTo>
                  <a:pt x="947" y="3"/>
                </a:lnTo>
                <a:lnTo>
                  <a:pt x="1009" y="0"/>
                </a:lnTo>
                <a:close/>
              </a:path>
            </a:pathLst>
          </a:cu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a:endParaRPr lang="es-ES" sz="2819" b="1">
              <a:solidFill>
                <a:schemeClr val="accent1"/>
              </a:solidFill>
              <a:latin typeface="Open Sans Condensed" panose="020B0604020202020204" charset="0"/>
              <a:ea typeface="Open Sans Condensed" panose="020B0604020202020204" charset="0"/>
              <a:cs typeface="Open Sans Condensed" panose="020B0604020202020204" charset="0"/>
            </a:endParaRPr>
          </a:p>
        </p:txBody>
      </p:sp>
      <p:grpSp>
        <p:nvGrpSpPr>
          <p:cNvPr id="2" name="1 Grupo"/>
          <p:cNvGrpSpPr/>
          <p:nvPr/>
        </p:nvGrpSpPr>
        <p:grpSpPr>
          <a:xfrm>
            <a:off x="1856666" y="3377875"/>
            <a:ext cx="3859152" cy="2812347"/>
            <a:chOff x="5065586" y="2355773"/>
            <a:chExt cx="3833448" cy="2793615"/>
          </a:xfrm>
        </p:grpSpPr>
        <p:sp>
          <p:nvSpPr>
            <p:cNvPr id="5" name="Forma libre 513"/>
            <p:cNvSpPr/>
            <p:nvPr/>
          </p:nvSpPr>
          <p:spPr bwMode="auto">
            <a:xfrm flipH="1">
              <a:off x="7885806" y="2608404"/>
              <a:ext cx="1013228" cy="1701592"/>
            </a:xfrm>
            <a:custGeom>
              <a:avLst/>
              <a:gdLst>
                <a:gd name="connsiteX0" fmla="*/ 1771826 w 1771826"/>
                <a:gd name="connsiteY0" fmla="*/ 0 h 2975563"/>
                <a:gd name="connsiteX1" fmla="*/ 1771826 w 1771826"/>
                <a:gd name="connsiteY1" fmla="*/ 2899514 h 2975563"/>
                <a:gd name="connsiteX2" fmla="*/ 1758775 w 1771826"/>
                <a:gd name="connsiteY2" fmla="*/ 2906597 h 2975563"/>
                <a:gd name="connsiteX3" fmla="*/ 1417174 w 1771826"/>
                <a:gd name="connsiteY3" fmla="*/ 2975563 h 2975563"/>
                <a:gd name="connsiteX4" fmla="*/ 796618 w 1771826"/>
                <a:gd name="connsiteY4" fmla="*/ 2718521 h 2975563"/>
                <a:gd name="connsiteX5" fmla="*/ 699439 w 1771826"/>
                <a:gd name="connsiteY5" fmla="*/ 2600739 h 2975563"/>
                <a:gd name="connsiteX6" fmla="*/ 616626 w 1771826"/>
                <a:gd name="connsiteY6" fmla="*/ 2579445 h 2975563"/>
                <a:gd name="connsiteX7" fmla="*/ 0 w 1771826"/>
                <a:gd name="connsiteY7" fmla="*/ 1741302 h 2975563"/>
                <a:gd name="connsiteX8" fmla="*/ 535996 w 1771826"/>
                <a:gd name="connsiteY8" fmla="*/ 932670 h 2975563"/>
                <a:gd name="connsiteX9" fmla="*/ 612801 w 1771826"/>
                <a:gd name="connsiteY9" fmla="*/ 904559 h 2975563"/>
                <a:gd name="connsiteX10" fmla="*/ 618870 w 1771826"/>
                <a:gd name="connsiteY10" fmla="*/ 844356 h 2975563"/>
                <a:gd name="connsiteX11" fmla="*/ 1478639 w 1771826"/>
                <a:gd name="connsiteY11" fmla="*/ 143624 h 2975563"/>
                <a:gd name="connsiteX12" fmla="*/ 1633988 w 1771826"/>
                <a:gd name="connsiteY12" fmla="*/ 157331 h 2975563"/>
                <a:gd name="connsiteX13" fmla="*/ 1680421 w 1771826"/>
                <a:gd name="connsiteY13" fmla="*/ 169874 h 2975563"/>
                <a:gd name="connsiteX14" fmla="*/ 1701199 w 1771826"/>
                <a:gd name="connsiteY14" fmla="*/ 105418 h 2975563"/>
                <a:gd name="connsiteX15" fmla="*/ 1762442 w 1771826"/>
                <a:gd name="connsiteY15" fmla="*/ 8211 h 297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71826" h="2975563">
                  <a:moveTo>
                    <a:pt x="1771826" y="0"/>
                  </a:moveTo>
                  <a:lnTo>
                    <a:pt x="1771826" y="2899514"/>
                  </a:lnTo>
                  <a:lnTo>
                    <a:pt x="1758775" y="2906597"/>
                  </a:lnTo>
                  <a:cubicBezTo>
                    <a:pt x="1653780" y="2951006"/>
                    <a:pt x="1538345" y="2975563"/>
                    <a:pt x="1417174" y="2975563"/>
                  </a:cubicBezTo>
                  <a:cubicBezTo>
                    <a:pt x="1174832" y="2975563"/>
                    <a:pt x="955432" y="2877335"/>
                    <a:pt x="796618" y="2718521"/>
                  </a:cubicBezTo>
                  <a:lnTo>
                    <a:pt x="699439" y="2600739"/>
                  </a:lnTo>
                  <a:lnTo>
                    <a:pt x="616626" y="2579445"/>
                  </a:lnTo>
                  <a:cubicBezTo>
                    <a:pt x="259384" y="2468331"/>
                    <a:pt x="0" y="2135108"/>
                    <a:pt x="0" y="1741302"/>
                  </a:cubicBezTo>
                  <a:cubicBezTo>
                    <a:pt x="0" y="1377789"/>
                    <a:pt x="221014" y="1065897"/>
                    <a:pt x="535996" y="932670"/>
                  </a:cubicBezTo>
                  <a:lnTo>
                    <a:pt x="612801" y="904559"/>
                  </a:lnTo>
                  <a:lnTo>
                    <a:pt x="618870" y="844356"/>
                  </a:lnTo>
                  <a:cubicBezTo>
                    <a:pt x="700703" y="444449"/>
                    <a:pt x="1054540" y="143624"/>
                    <a:pt x="1478639" y="143624"/>
                  </a:cubicBezTo>
                  <a:cubicBezTo>
                    <a:pt x="1531651" y="143624"/>
                    <a:pt x="1583566" y="148324"/>
                    <a:pt x="1633988" y="157331"/>
                  </a:cubicBezTo>
                  <a:lnTo>
                    <a:pt x="1680421" y="169874"/>
                  </a:lnTo>
                  <a:lnTo>
                    <a:pt x="1701199" y="105418"/>
                  </a:lnTo>
                  <a:cubicBezTo>
                    <a:pt x="1716719" y="70083"/>
                    <a:pt x="1737441" y="37384"/>
                    <a:pt x="1762442" y="8211"/>
                  </a:cubicBezTo>
                  <a:close/>
                </a:path>
              </a:pathLst>
            </a:custGeom>
            <a:pattFill prst="ltUpDiag">
              <a:fgClr>
                <a:srgbClr val="18272A"/>
              </a:fgClr>
              <a:bgClr>
                <a:schemeClr val="bg1"/>
              </a:bgClr>
            </a:pattFill>
            <a:ln>
              <a:noFill/>
            </a:ln>
          </p:spPr>
          <p:txBody>
            <a:bodyPr lIns="0" tIns="0" rIns="0" bIns="0" rtlCol="0" anchor="ctr"/>
            <a:lstStyle/>
            <a:p>
              <a:pPr algn="ctr"/>
              <a:endParaRPr lang="es-ES" sz="1812"/>
            </a:p>
          </p:txBody>
        </p:sp>
        <p:sp>
          <p:nvSpPr>
            <p:cNvPr id="6" name="Forma libre 518"/>
            <p:cNvSpPr/>
            <p:nvPr/>
          </p:nvSpPr>
          <p:spPr bwMode="auto">
            <a:xfrm flipH="1">
              <a:off x="6022274" y="2407999"/>
              <a:ext cx="962751" cy="2741389"/>
            </a:xfrm>
            <a:custGeom>
              <a:avLst/>
              <a:gdLst>
                <a:gd name="connsiteX0" fmla="*/ 0 w 1683555"/>
                <a:gd name="connsiteY0" fmla="*/ 0 h 4793852"/>
                <a:gd name="connsiteX1" fmla="*/ 30222 w 1683555"/>
                <a:gd name="connsiteY1" fmla="*/ 14105 h 4793852"/>
                <a:gd name="connsiteX2" fmla="*/ 339624 w 1683555"/>
                <a:gd name="connsiteY2" fmla="*/ 295108 h 4793852"/>
                <a:gd name="connsiteX3" fmla="*/ 380364 w 1683555"/>
                <a:gd name="connsiteY3" fmla="*/ 370164 h 4793852"/>
                <a:gd name="connsiteX4" fmla="*/ 399942 w 1683555"/>
                <a:gd name="connsiteY4" fmla="*/ 351048 h 4793852"/>
                <a:gd name="connsiteX5" fmla="*/ 958176 w 1683555"/>
                <a:gd name="connsiteY5" fmla="*/ 150647 h 4793852"/>
                <a:gd name="connsiteX6" fmla="*/ 1635373 w 1683555"/>
                <a:gd name="connsiteY6" fmla="*/ 470011 h 4793852"/>
                <a:gd name="connsiteX7" fmla="*/ 1683555 w 1683555"/>
                <a:gd name="connsiteY7" fmla="*/ 537781 h 4793852"/>
                <a:gd name="connsiteX8" fmla="*/ 1683555 w 1683555"/>
                <a:gd name="connsiteY8" fmla="*/ 4781896 h 4793852"/>
                <a:gd name="connsiteX9" fmla="*/ 1564950 w 1683555"/>
                <a:gd name="connsiteY9" fmla="*/ 4793852 h 4793852"/>
                <a:gd name="connsiteX10" fmla="*/ 1223349 w 1683555"/>
                <a:gd name="connsiteY10" fmla="*/ 4724886 h 4793852"/>
                <a:gd name="connsiteX11" fmla="*/ 1152791 w 1683555"/>
                <a:gd name="connsiteY11" fmla="*/ 4686589 h 4793852"/>
                <a:gd name="connsiteX12" fmla="*/ 1097422 w 1683555"/>
                <a:gd name="connsiteY12" fmla="*/ 4700826 h 4793852"/>
                <a:gd name="connsiteX13" fmla="*/ 920555 w 1683555"/>
                <a:gd name="connsiteY13" fmla="*/ 4718655 h 4793852"/>
                <a:gd name="connsiteX14" fmla="*/ 300000 w 1683555"/>
                <a:gd name="connsiteY14" fmla="*/ 4461613 h 4793852"/>
                <a:gd name="connsiteX15" fmla="*/ 211292 w 1683555"/>
                <a:gd name="connsiteY15" fmla="*/ 4354098 h 4793852"/>
                <a:gd name="connsiteX16" fmla="*/ 137354 w 1683555"/>
                <a:gd name="connsiteY16" fmla="*/ 4348503 h 4793852"/>
                <a:gd name="connsiteX17" fmla="*/ 25551 w 1683555"/>
                <a:gd name="connsiteY17" fmla="*/ 4323829 h 4793852"/>
                <a:gd name="connsiteX18" fmla="*/ 0 w 1683555"/>
                <a:gd name="connsiteY18" fmla="*/ 4314569 h 479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83555" h="4793852">
                  <a:moveTo>
                    <a:pt x="0" y="0"/>
                  </a:moveTo>
                  <a:lnTo>
                    <a:pt x="30222" y="14105"/>
                  </a:lnTo>
                  <a:cubicBezTo>
                    <a:pt x="154572" y="81656"/>
                    <a:pt x="260769" y="178387"/>
                    <a:pt x="339624" y="295108"/>
                  </a:cubicBezTo>
                  <a:lnTo>
                    <a:pt x="380364" y="370164"/>
                  </a:lnTo>
                  <a:lnTo>
                    <a:pt x="399942" y="351048"/>
                  </a:lnTo>
                  <a:cubicBezTo>
                    <a:pt x="551643" y="225853"/>
                    <a:pt x="746127" y="150647"/>
                    <a:pt x="958176" y="150647"/>
                  </a:cubicBezTo>
                  <a:cubicBezTo>
                    <a:pt x="1230811" y="150647"/>
                    <a:pt x="1474409" y="274968"/>
                    <a:pt x="1635373" y="470011"/>
                  </a:cubicBezTo>
                  <a:lnTo>
                    <a:pt x="1683555" y="537781"/>
                  </a:lnTo>
                  <a:lnTo>
                    <a:pt x="1683555" y="4781896"/>
                  </a:lnTo>
                  <a:lnTo>
                    <a:pt x="1564950" y="4793852"/>
                  </a:lnTo>
                  <a:cubicBezTo>
                    <a:pt x="1443779" y="4793852"/>
                    <a:pt x="1328344" y="4769295"/>
                    <a:pt x="1223349" y="4724886"/>
                  </a:cubicBezTo>
                  <a:lnTo>
                    <a:pt x="1152791" y="4686589"/>
                  </a:lnTo>
                  <a:lnTo>
                    <a:pt x="1097422" y="4700826"/>
                  </a:lnTo>
                  <a:cubicBezTo>
                    <a:pt x="1040292" y="4712516"/>
                    <a:pt x="981141" y="4718655"/>
                    <a:pt x="920555" y="4718655"/>
                  </a:cubicBezTo>
                  <a:cubicBezTo>
                    <a:pt x="678213" y="4718655"/>
                    <a:pt x="458814" y="4620427"/>
                    <a:pt x="300000" y="4461613"/>
                  </a:cubicBezTo>
                  <a:lnTo>
                    <a:pt x="211292" y="4354098"/>
                  </a:lnTo>
                  <a:lnTo>
                    <a:pt x="137354" y="4348503"/>
                  </a:lnTo>
                  <a:cubicBezTo>
                    <a:pt x="99224" y="4342677"/>
                    <a:pt x="61900" y="4334397"/>
                    <a:pt x="25551" y="4323829"/>
                  </a:cubicBezTo>
                  <a:lnTo>
                    <a:pt x="0" y="4314569"/>
                  </a:lnTo>
                  <a:close/>
                </a:path>
              </a:pathLst>
            </a:custGeom>
            <a:pattFill prst="ltUpDiag">
              <a:fgClr>
                <a:srgbClr val="18272A"/>
              </a:fgClr>
              <a:bgClr>
                <a:schemeClr val="bg1"/>
              </a:bgClr>
            </a:pattFill>
            <a:ln>
              <a:noFill/>
            </a:ln>
          </p:spPr>
          <p:txBody>
            <a:bodyPr lIns="0" tIns="0" rIns="0" bIns="0" rtlCol="0" anchor="ctr"/>
            <a:lstStyle/>
            <a:p>
              <a:pPr algn="ctr"/>
              <a:endParaRPr lang="es-ES" sz="1812"/>
            </a:p>
          </p:txBody>
        </p:sp>
        <p:sp>
          <p:nvSpPr>
            <p:cNvPr id="7" name="Forma libre 514"/>
            <p:cNvSpPr/>
            <p:nvPr/>
          </p:nvSpPr>
          <p:spPr bwMode="auto">
            <a:xfrm flipH="1">
              <a:off x="6986860" y="2355773"/>
              <a:ext cx="906917" cy="2519816"/>
            </a:xfrm>
            <a:custGeom>
              <a:avLst/>
              <a:gdLst>
                <a:gd name="connsiteX0" fmla="*/ 1197825 w 1585919"/>
                <a:gd name="connsiteY0" fmla="*/ 0 h 4406386"/>
                <a:gd name="connsiteX1" fmla="*/ 1519619 w 1585919"/>
                <a:gd name="connsiteY1" fmla="*/ 60873 h 4406386"/>
                <a:gd name="connsiteX2" fmla="*/ 1585919 w 1585919"/>
                <a:gd name="connsiteY2" fmla="*/ 91817 h 4406386"/>
                <a:gd name="connsiteX3" fmla="*/ 1585919 w 1585919"/>
                <a:gd name="connsiteY3" fmla="*/ 4406386 h 4406386"/>
                <a:gd name="connsiteX4" fmla="*/ 1505510 w 1585919"/>
                <a:gd name="connsiteY4" fmla="*/ 4377245 h 4406386"/>
                <a:gd name="connsiteX5" fmla="*/ 1048290 w 1585919"/>
                <a:gd name="connsiteY5" fmla="*/ 3914435 h 4406386"/>
                <a:gd name="connsiteX6" fmla="*/ 1004606 w 1585919"/>
                <a:gd name="connsiteY6" fmla="*/ 3773707 h 4406386"/>
                <a:gd name="connsiteX7" fmla="*/ 954635 w 1585919"/>
                <a:gd name="connsiteY7" fmla="*/ 3786556 h 4406386"/>
                <a:gd name="connsiteX8" fmla="*/ 777768 w 1585919"/>
                <a:gd name="connsiteY8" fmla="*/ 3804385 h 4406386"/>
                <a:gd name="connsiteX9" fmla="*/ 50050 w 1585919"/>
                <a:gd name="connsiteY9" fmla="*/ 3417461 h 4406386"/>
                <a:gd name="connsiteX10" fmla="*/ 5129 w 1585919"/>
                <a:gd name="connsiteY10" fmla="*/ 3334699 h 4406386"/>
                <a:gd name="connsiteX11" fmla="*/ 0 w 1585919"/>
                <a:gd name="connsiteY11" fmla="*/ 3337483 h 4406386"/>
                <a:gd name="connsiteX12" fmla="*/ 0 w 1585919"/>
                <a:gd name="connsiteY12" fmla="*/ 438943 h 4406386"/>
                <a:gd name="connsiteX13" fmla="*/ 80462 w 1585919"/>
                <a:gd name="connsiteY13" fmla="*/ 368537 h 4406386"/>
                <a:gd name="connsiteX14" fmla="*/ 309095 w 1585919"/>
                <a:gd name="connsiteY14" fmla="*/ 301283 h 4406386"/>
                <a:gd name="connsiteX15" fmla="*/ 468267 w 1585919"/>
                <a:gd name="connsiteY15" fmla="*/ 332229 h 4406386"/>
                <a:gd name="connsiteX16" fmla="*/ 500744 w 1585919"/>
                <a:gd name="connsiteY16" fmla="*/ 349205 h 4406386"/>
                <a:gd name="connsiteX17" fmla="*/ 534232 w 1585919"/>
                <a:gd name="connsiteY17" fmla="*/ 303275 h 4406386"/>
                <a:gd name="connsiteX18" fmla="*/ 1197825 w 1585919"/>
                <a:gd name="connsiteY18" fmla="*/ 0 h 440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85919" h="4406386">
                  <a:moveTo>
                    <a:pt x="1197825" y="0"/>
                  </a:moveTo>
                  <a:cubicBezTo>
                    <a:pt x="1311423" y="0"/>
                    <a:pt x="1419980" y="21584"/>
                    <a:pt x="1519619" y="60873"/>
                  </a:cubicBezTo>
                  <a:lnTo>
                    <a:pt x="1585919" y="91817"/>
                  </a:lnTo>
                  <a:lnTo>
                    <a:pt x="1585919" y="4406386"/>
                  </a:lnTo>
                  <a:lnTo>
                    <a:pt x="1505510" y="4377245"/>
                  </a:lnTo>
                  <a:cubicBezTo>
                    <a:pt x="1300095" y="4287382"/>
                    <a:pt x="1135720" y="4121143"/>
                    <a:pt x="1048290" y="3914435"/>
                  </a:cubicBezTo>
                  <a:lnTo>
                    <a:pt x="1004606" y="3773707"/>
                  </a:lnTo>
                  <a:lnTo>
                    <a:pt x="954635" y="3786556"/>
                  </a:lnTo>
                  <a:cubicBezTo>
                    <a:pt x="897505" y="3798246"/>
                    <a:pt x="838354" y="3804385"/>
                    <a:pt x="777768" y="3804385"/>
                  </a:cubicBezTo>
                  <a:cubicBezTo>
                    <a:pt x="474841" y="3804385"/>
                    <a:pt x="207761" y="3650903"/>
                    <a:pt x="50050" y="3417461"/>
                  </a:cubicBezTo>
                  <a:lnTo>
                    <a:pt x="5129" y="3334699"/>
                  </a:lnTo>
                  <a:lnTo>
                    <a:pt x="0" y="3337483"/>
                  </a:lnTo>
                  <a:lnTo>
                    <a:pt x="0" y="438943"/>
                  </a:lnTo>
                  <a:lnTo>
                    <a:pt x="80462" y="368537"/>
                  </a:lnTo>
                  <a:cubicBezTo>
                    <a:pt x="145727" y="326077"/>
                    <a:pt x="224404" y="301283"/>
                    <a:pt x="309095" y="301283"/>
                  </a:cubicBezTo>
                  <a:cubicBezTo>
                    <a:pt x="365556" y="301283"/>
                    <a:pt x="419344" y="312302"/>
                    <a:pt x="468267" y="332229"/>
                  </a:cubicBezTo>
                  <a:lnTo>
                    <a:pt x="500744" y="349205"/>
                  </a:lnTo>
                  <a:lnTo>
                    <a:pt x="534232" y="303275"/>
                  </a:lnTo>
                  <a:cubicBezTo>
                    <a:pt x="695148" y="117510"/>
                    <a:pt x="932764" y="0"/>
                    <a:pt x="1197825" y="0"/>
                  </a:cubicBezTo>
                  <a:close/>
                </a:path>
              </a:pathLst>
            </a:custGeom>
            <a:pattFill prst="ltUpDiag">
              <a:fgClr>
                <a:srgbClr val="18272A"/>
              </a:fgClr>
              <a:bgClr>
                <a:schemeClr val="bg1"/>
              </a:bgClr>
            </a:pattFill>
            <a:ln>
              <a:noFill/>
            </a:ln>
          </p:spPr>
          <p:txBody>
            <a:bodyPr lIns="0" tIns="0" rIns="0" bIns="0" rtlCol="0" anchor="ctr"/>
            <a:lstStyle/>
            <a:p>
              <a:pPr algn="ctr"/>
              <a:endParaRPr lang="es-ES" sz="1812" dirty="0"/>
            </a:p>
          </p:txBody>
        </p:sp>
        <p:sp>
          <p:nvSpPr>
            <p:cNvPr id="8" name="Forma libre 519"/>
            <p:cNvSpPr/>
            <p:nvPr/>
          </p:nvSpPr>
          <p:spPr bwMode="auto">
            <a:xfrm flipH="1">
              <a:off x="5065586" y="2719474"/>
              <a:ext cx="951856" cy="2421200"/>
            </a:xfrm>
            <a:custGeom>
              <a:avLst/>
              <a:gdLst>
                <a:gd name="connsiteX0" fmla="*/ 0 w 1664505"/>
                <a:gd name="connsiteY0" fmla="*/ 0 h 4233937"/>
                <a:gd name="connsiteX1" fmla="*/ 18414 w 1664505"/>
                <a:gd name="connsiteY1" fmla="*/ 25901 h 4233937"/>
                <a:gd name="connsiteX2" fmla="*/ 76501 w 1664505"/>
                <a:gd name="connsiteY2" fmla="*/ 139366 h 4233937"/>
                <a:gd name="connsiteX3" fmla="*/ 104717 w 1664505"/>
                <a:gd name="connsiteY3" fmla="*/ 230262 h 4233937"/>
                <a:gd name="connsiteX4" fmla="*/ 194083 w 1664505"/>
                <a:gd name="connsiteY4" fmla="*/ 225749 h 4233937"/>
                <a:gd name="connsiteX5" fmla="*/ 1071681 w 1664505"/>
                <a:gd name="connsiteY5" fmla="*/ 1103347 h 4233937"/>
                <a:gd name="connsiteX6" fmla="*/ 1064630 w 1664505"/>
                <a:gd name="connsiteY6" fmla="*/ 1215121 h 4233937"/>
                <a:gd name="connsiteX7" fmla="*/ 1049258 w 1664505"/>
                <a:gd name="connsiteY7" fmla="*/ 1295464 h 4233937"/>
                <a:gd name="connsiteX8" fmla="*/ 1124226 w 1664505"/>
                <a:gd name="connsiteY8" fmla="*/ 1317875 h 4233937"/>
                <a:gd name="connsiteX9" fmla="*/ 1373979 w 1664505"/>
                <a:gd name="connsiteY9" fmla="*/ 1680722 h 4233937"/>
                <a:gd name="connsiteX10" fmla="*/ 1254208 w 1664505"/>
                <a:gd name="connsiteY10" fmla="*/ 1959177 h 4233937"/>
                <a:gd name="connsiteX11" fmla="*/ 1205956 w 1664505"/>
                <a:gd name="connsiteY11" fmla="*/ 1997515 h 4233937"/>
                <a:gd name="connsiteX12" fmla="*/ 1276185 w 1664505"/>
                <a:gd name="connsiteY12" fmla="*/ 2043835 h 4233937"/>
                <a:gd name="connsiteX13" fmla="*/ 1664505 w 1664505"/>
                <a:gd name="connsiteY13" fmla="*/ 2864135 h 4233937"/>
                <a:gd name="connsiteX14" fmla="*/ 674153 w 1664505"/>
                <a:gd name="connsiteY14" fmla="*/ 3897154 h 4233937"/>
                <a:gd name="connsiteX15" fmla="*/ 575696 w 1664505"/>
                <a:gd name="connsiteY15" fmla="*/ 3891968 h 4233937"/>
                <a:gd name="connsiteX16" fmla="*/ 495199 w 1664505"/>
                <a:gd name="connsiteY16" fmla="*/ 3989532 h 4233937"/>
                <a:gd name="connsiteX17" fmla="*/ 51510 w 1664505"/>
                <a:gd name="connsiteY17" fmla="*/ 4228744 h 4233937"/>
                <a:gd name="connsiteX18" fmla="*/ 0 w 1664505"/>
                <a:gd name="connsiteY18" fmla="*/ 4233937 h 4233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64505" h="4233937">
                  <a:moveTo>
                    <a:pt x="0" y="0"/>
                  </a:moveTo>
                  <a:lnTo>
                    <a:pt x="18414" y="25901"/>
                  </a:lnTo>
                  <a:cubicBezTo>
                    <a:pt x="40403" y="62089"/>
                    <a:pt x="59848" y="99993"/>
                    <a:pt x="76501" y="139366"/>
                  </a:cubicBezTo>
                  <a:lnTo>
                    <a:pt x="104717" y="230262"/>
                  </a:lnTo>
                  <a:lnTo>
                    <a:pt x="194083" y="225749"/>
                  </a:lnTo>
                  <a:cubicBezTo>
                    <a:pt x="678767" y="225749"/>
                    <a:pt x="1071681" y="618663"/>
                    <a:pt x="1071681" y="1103347"/>
                  </a:cubicBezTo>
                  <a:cubicBezTo>
                    <a:pt x="1071681" y="1141213"/>
                    <a:pt x="1069283" y="1178519"/>
                    <a:pt x="1064630" y="1215121"/>
                  </a:cubicBezTo>
                  <a:lnTo>
                    <a:pt x="1049258" y="1295464"/>
                  </a:lnTo>
                  <a:lnTo>
                    <a:pt x="1124226" y="1317875"/>
                  </a:lnTo>
                  <a:cubicBezTo>
                    <a:pt x="1270995" y="1377656"/>
                    <a:pt x="1373979" y="1517608"/>
                    <a:pt x="1373979" y="1680722"/>
                  </a:cubicBezTo>
                  <a:cubicBezTo>
                    <a:pt x="1373979" y="1789465"/>
                    <a:pt x="1328209" y="1887914"/>
                    <a:pt x="1254208" y="1959177"/>
                  </a:cubicBezTo>
                  <a:lnTo>
                    <a:pt x="1205956" y="1997515"/>
                  </a:lnTo>
                  <a:lnTo>
                    <a:pt x="1276185" y="2043835"/>
                  </a:lnTo>
                  <a:cubicBezTo>
                    <a:pt x="1512277" y="2232643"/>
                    <a:pt x="1664505" y="2529846"/>
                    <a:pt x="1664505" y="2864135"/>
                  </a:cubicBezTo>
                  <a:cubicBezTo>
                    <a:pt x="1664505" y="3434656"/>
                    <a:pt x="1221109" y="3897154"/>
                    <a:pt x="674153" y="3897154"/>
                  </a:cubicBezTo>
                  <a:lnTo>
                    <a:pt x="575696" y="3891968"/>
                  </a:lnTo>
                  <a:lnTo>
                    <a:pt x="495199" y="3989532"/>
                  </a:lnTo>
                  <a:cubicBezTo>
                    <a:pt x="376089" y="4108643"/>
                    <a:pt x="222898" y="4193673"/>
                    <a:pt x="51510" y="4228744"/>
                  </a:cubicBezTo>
                  <a:lnTo>
                    <a:pt x="0" y="4233937"/>
                  </a:lnTo>
                  <a:close/>
                </a:path>
              </a:pathLst>
            </a:custGeom>
            <a:pattFill prst="ltUpDiag">
              <a:fgClr>
                <a:srgbClr val="18272A"/>
              </a:fgClr>
              <a:bgClr>
                <a:schemeClr val="bg1"/>
              </a:bgClr>
            </a:pattFill>
            <a:ln>
              <a:noFill/>
            </a:ln>
          </p:spPr>
          <p:txBody>
            <a:bodyPr lIns="0" tIns="0" rIns="0" bIns="0" rtlCol="0" anchor="ctr"/>
            <a:lstStyle/>
            <a:p>
              <a:pPr algn="ctr"/>
              <a:endParaRPr lang="es-ES" sz="1812"/>
            </a:p>
          </p:txBody>
        </p:sp>
      </p:grpSp>
      <p:sp>
        <p:nvSpPr>
          <p:cNvPr id="10" name="9 Rectángulo"/>
          <p:cNvSpPr/>
          <p:nvPr/>
        </p:nvSpPr>
        <p:spPr bwMode="auto">
          <a:xfrm>
            <a:off x="1" y="9604120"/>
            <a:ext cx="24549101" cy="5739068"/>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a:endParaRPr lang="es-SV" sz="2819" b="1">
              <a:solidFill>
                <a:schemeClr val="accent1"/>
              </a:solidFill>
              <a:latin typeface="Open Sans Condensed" panose="020B0604020202020204" charset="0"/>
              <a:ea typeface="Open Sans Condensed" panose="020B0604020202020204" charset="0"/>
              <a:cs typeface="Open Sans Condensed" panose="020B0604020202020204" charset="0"/>
            </a:endParaRPr>
          </a:p>
        </p:txBody>
      </p:sp>
      <p:grpSp>
        <p:nvGrpSpPr>
          <p:cNvPr id="15" name="Group 4"/>
          <p:cNvGrpSpPr>
            <a:grpSpLocks noChangeAspect="1"/>
          </p:cNvGrpSpPr>
          <p:nvPr/>
        </p:nvGrpSpPr>
        <p:grpSpPr bwMode="auto">
          <a:xfrm>
            <a:off x="21607745" y="10753963"/>
            <a:ext cx="1391877" cy="2023856"/>
            <a:chOff x="14052" y="2464"/>
            <a:chExt cx="1099" cy="1598"/>
          </a:xfrm>
          <a:solidFill>
            <a:schemeClr val="bg1"/>
          </a:solidFill>
        </p:grpSpPr>
        <p:sp>
          <p:nvSpPr>
            <p:cNvPr id="16" name="Freeform 6"/>
            <p:cNvSpPr>
              <a:spLocks noEditPoints="1"/>
            </p:cNvSpPr>
            <p:nvPr/>
          </p:nvSpPr>
          <p:spPr bwMode="auto">
            <a:xfrm>
              <a:off x="14052" y="2464"/>
              <a:ext cx="1099" cy="1598"/>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grp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p>
          </p:txBody>
        </p:sp>
        <p:sp>
          <p:nvSpPr>
            <p:cNvPr id="17" name="Freeform 7"/>
            <p:cNvSpPr>
              <a:spLocks/>
            </p:cNvSpPr>
            <p:nvPr/>
          </p:nvSpPr>
          <p:spPr bwMode="auto">
            <a:xfrm>
              <a:off x="14302" y="2714"/>
              <a:ext cx="324" cy="324"/>
            </a:xfrm>
            <a:custGeom>
              <a:avLst/>
              <a:gdLst>
                <a:gd name="T0" fmla="*/ 599 w 649"/>
                <a:gd name="T1" fmla="*/ 0 h 649"/>
                <a:gd name="T2" fmla="*/ 615 w 649"/>
                <a:gd name="T3" fmla="*/ 2 h 649"/>
                <a:gd name="T4" fmla="*/ 628 w 649"/>
                <a:gd name="T5" fmla="*/ 10 h 649"/>
                <a:gd name="T6" fmla="*/ 639 w 649"/>
                <a:gd name="T7" fmla="*/ 21 h 649"/>
                <a:gd name="T8" fmla="*/ 646 w 649"/>
                <a:gd name="T9" fmla="*/ 34 h 649"/>
                <a:gd name="T10" fmla="*/ 649 w 649"/>
                <a:gd name="T11" fmla="*/ 49 h 649"/>
                <a:gd name="T12" fmla="*/ 646 w 649"/>
                <a:gd name="T13" fmla="*/ 66 h 649"/>
                <a:gd name="T14" fmla="*/ 639 w 649"/>
                <a:gd name="T15" fmla="*/ 80 h 649"/>
                <a:gd name="T16" fmla="*/ 628 w 649"/>
                <a:gd name="T17" fmla="*/ 90 h 649"/>
                <a:gd name="T18" fmla="*/ 615 w 649"/>
                <a:gd name="T19" fmla="*/ 97 h 649"/>
                <a:gd name="T20" fmla="*/ 599 w 649"/>
                <a:gd name="T21" fmla="*/ 100 h 649"/>
                <a:gd name="T22" fmla="*/ 544 w 649"/>
                <a:gd name="T23" fmla="*/ 104 h 649"/>
                <a:gd name="T24" fmla="*/ 492 w 649"/>
                <a:gd name="T25" fmla="*/ 112 h 649"/>
                <a:gd name="T26" fmla="*/ 441 w 649"/>
                <a:gd name="T27" fmla="*/ 126 h 649"/>
                <a:gd name="T28" fmla="*/ 393 w 649"/>
                <a:gd name="T29" fmla="*/ 144 h 649"/>
                <a:gd name="T30" fmla="*/ 347 w 649"/>
                <a:gd name="T31" fmla="*/ 168 h 649"/>
                <a:gd name="T32" fmla="*/ 304 w 649"/>
                <a:gd name="T33" fmla="*/ 196 h 649"/>
                <a:gd name="T34" fmla="*/ 264 w 649"/>
                <a:gd name="T35" fmla="*/ 229 h 649"/>
                <a:gd name="T36" fmla="*/ 229 w 649"/>
                <a:gd name="T37" fmla="*/ 265 h 649"/>
                <a:gd name="T38" fmla="*/ 196 w 649"/>
                <a:gd name="T39" fmla="*/ 305 h 649"/>
                <a:gd name="T40" fmla="*/ 168 w 649"/>
                <a:gd name="T41" fmla="*/ 348 h 649"/>
                <a:gd name="T42" fmla="*/ 144 w 649"/>
                <a:gd name="T43" fmla="*/ 394 h 649"/>
                <a:gd name="T44" fmla="*/ 125 w 649"/>
                <a:gd name="T45" fmla="*/ 442 h 649"/>
                <a:gd name="T46" fmla="*/ 111 w 649"/>
                <a:gd name="T47" fmla="*/ 493 h 649"/>
                <a:gd name="T48" fmla="*/ 103 w 649"/>
                <a:gd name="T49" fmla="*/ 545 h 649"/>
                <a:gd name="T50" fmla="*/ 100 w 649"/>
                <a:gd name="T51" fmla="*/ 600 h 649"/>
                <a:gd name="T52" fmla="*/ 97 w 649"/>
                <a:gd name="T53" fmla="*/ 615 h 649"/>
                <a:gd name="T54" fmla="*/ 90 w 649"/>
                <a:gd name="T55" fmla="*/ 628 h 649"/>
                <a:gd name="T56" fmla="*/ 79 w 649"/>
                <a:gd name="T57" fmla="*/ 640 h 649"/>
                <a:gd name="T58" fmla="*/ 65 w 649"/>
                <a:gd name="T59" fmla="*/ 647 h 649"/>
                <a:gd name="T60" fmla="*/ 50 w 649"/>
                <a:gd name="T61" fmla="*/ 649 h 649"/>
                <a:gd name="T62" fmla="*/ 33 w 649"/>
                <a:gd name="T63" fmla="*/ 647 h 649"/>
                <a:gd name="T64" fmla="*/ 20 w 649"/>
                <a:gd name="T65" fmla="*/ 640 h 649"/>
                <a:gd name="T66" fmla="*/ 9 w 649"/>
                <a:gd name="T67" fmla="*/ 628 h 649"/>
                <a:gd name="T68" fmla="*/ 2 w 649"/>
                <a:gd name="T69" fmla="*/ 615 h 649"/>
                <a:gd name="T70" fmla="*/ 0 w 649"/>
                <a:gd name="T71" fmla="*/ 600 h 649"/>
                <a:gd name="T72" fmla="*/ 3 w 649"/>
                <a:gd name="T73" fmla="*/ 539 h 649"/>
                <a:gd name="T74" fmla="*/ 12 w 649"/>
                <a:gd name="T75" fmla="*/ 478 h 649"/>
                <a:gd name="T76" fmla="*/ 26 w 649"/>
                <a:gd name="T77" fmla="*/ 421 h 649"/>
                <a:gd name="T78" fmla="*/ 47 w 649"/>
                <a:gd name="T79" fmla="*/ 366 h 649"/>
                <a:gd name="T80" fmla="*/ 72 w 649"/>
                <a:gd name="T81" fmla="*/ 314 h 649"/>
                <a:gd name="T82" fmla="*/ 102 w 649"/>
                <a:gd name="T83" fmla="*/ 265 h 649"/>
                <a:gd name="T84" fmla="*/ 137 w 649"/>
                <a:gd name="T85" fmla="*/ 218 h 649"/>
                <a:gd name="T86" fmla="*/ 175 w 649"/>
                <a:gd name="T87" fmla="*/ 176 h 649"/>
                <a:gd name="T88" fmla="*/ 218 w 649"/>
                <a:gd name="T89" fmla="*/ 137 h 649"/>
                <a:gd name="T90" fmla="*/ 264 w 649"/>
                <a:gd name="T91" fmla="*/ 103 h 649"/>
                <a:gd name="T92" fmla="*/ 313 w 649"/>
                <a:gd name="T93" fmla="*/ 73 h 649"/>
                <a:gd name="T94" fmla="*/ 365 w 649"/>
                <a:gd name="T95" fmla="*/ 47 h 649"/>
                <a:gd name="T96" fmla="*/ 421 w 649"/>
                <a:gd name="T97" fmla="*/ 27 h 649"/>
                <a:gd name="T98" fmla="*/ 479 w 649"/>
                <a:gd name="T99" fmla="*/ 13 h 649"/>
                <a:gd name="T100" fmla="*/ 538 w 649"/>
                <a:gd name="T101" fmla="*/ 3 h 649"/>
                <a:gd name="T102" fmla="*/ 599 w 649"/>
                <a:gd name="T103"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649">
                  <a:moveTo>
                    <a:pt x="599" y="0"/>
                  </a:moveTo>
                  <a:lnTo>
                    <a:pt x="615" y="2"/>
                  </a:lnTo>
                  <a:lnTo>
                    <a:pt x="628" y="10"/>
                  </a:lnTo>
                  <a:lnTo>
                    <a:pt x="639" y="21"/>
                  </a:lnTo>
                  <a:lnTo>
                    <a:pt x="646" y="34"/>
                  </a:lnTo>
                  <a:lnTo>
                    <a:pt x="649" y="49"/>
                  </a:lnTo>
                  <a:lnTo>
                    <a:pt x="646" y="66"/>
                  </a:lnTo>
                  <a:lnTo>
                    <a:pt x="639" y="80"/>
                  </a:lnTo>
                  <a:lnTo>
                    <a:pt x="628" y="90"/>
                  </a:lnTo>
                  <a:lnTo>
                    <a:pt x="615" y="97"/>
                  </a:lnTo>
                  <a:lnTo>
                    <a:pt x="599" y="100"/>
                  </a:lnTo>
                  <a:lnTo>
                    <a:pt x="544" y="104"/>
                  </a:lnTo>
                  <a:lnTo>
                    <a:pt x="492" y="112"/>
                  </a:lnTo>
                  <a:lnTo>
                    <a:pt x="441" y="126"/>
                  </a:lnTo>
                  <a:lnTo>
                    <a:pt x="393" y="144"/>
                  </a:lnTo>
                  <a:lnTo>
                    <a:pt x="347" y="168"/>
                  </a:lnTo>
                  <a:lnTo>
                    <a:pt x="304" y="196"/>
                  </a:lnTo>
                  <a:lnTo>
                    <a:pt x="264" y="229"/>
                  </a:lnTo>
                  <a:lnTo>
                    <a:pt x="229" y="265"/>
                  </a:lnTo>
                  <a:lnTo>
                    <a:pt x="196" y="305"/>
                  </a:lnTo>
                  <a:lnTo>
                    <a:pt x="168" y="348"/>
                  </a:lnTo>
                  <a:lnTo>
                    <a:pt x="144" y="394"/>
                  </a:lnTo>
                  <a:lnTo>
                    <a:pt x="125" y="442"/>
                  </a:lnTo>
                  <a:lnTo>
                    <a:pt x="111" y="493"/>
                  </a:lnTo>
                  <a:lnTo>
                    <a:pt x="103" y="545"/>
                  </a:lnTo>
                  <a:lnTo>
                    <a:pt x="100" y="600"/>
                  </a:lnTo>
                  <a:lnTo>
                    <a:pt x="97" y="615"/>
                  </a:lnTo>
                  <a:lnTo>
                    <a:pt x="90" y="628"/>
                  </a:lnTo>
                  <a:lnTo>
                    <a:pt x="79" y="640"/>
                  </a:lnTo>
                  <a:lnTo>
                    <a:pt x="65" y="647"/>
                  </a:lnTo>
                  <a:lnTo>
                    <a:pt x="50" y="649"/>
                  </a:lnTo>
                  <a:lnTo>
                    <a:pt x="33" y="647"/>
                  </a:lnTo>
                  <a:lnTo>
                    <a:pt x="20" y="640"/>
                  </a:lnTo>
                  <a:lnTo>
                    <a:pt x="9" y="628"/>
                  </a:lnTo>
                  <a:lnTo>
                    <a:pt x="2" y="615"/>
                  </a:lnTo>
                  <a:lnTo>
                    <a:pt x="0" y="600"/>
                  </a:lnTo>
                  <a:lnTo>
                    <a:pt x="3" y="539"/>
                  </a:lnTo>
                  <a:lnTo>
                    <a:pt x="12" y="478"/>
                  </a:lnTo>
                  <a:lnTo>
                    <a:pt x="26" y="421"/>
                  </a:lnTo>
                  <a:lnTo>
                    <a:pt x="47" y="366"/>
                  </a:lnTo>
                  <a:lnTo>
                    <a:pt x="72" y="314"/>
                  </a:lnTo>
                  <a:lnTo>
                    <a:pt x="102" y="265"/>
                  </a:lnTo>
                  <a:lnTo>
                    <a:pt x="137" y="218"/>
                  </a:lnTo>
                  <a:lnTo>
                    <a:pt x="175" y="176"/>
                  </a:lnTo>
                  <a:lnTo>
                    <a:pt x="218" y="137"/>
                  </a:lnTo>
                  <a:lnTo>
                    <a:pt x="264" y="103"/>
                  </a:lnTo>
                  <a:lnTo>
                    <a:pt x="313" y="73"/>
                  </a:lnTo>
                  <a:lnTo>
                    <a:pt x="365" y="47"/>
                  </a:lnTo>
                  <a:lnTo>
                    <a:pt x="421" y="27"/>
                  </a:lnTo>
                  <a:lnTo>
                    <a:pt x="479" y="13"/>
                  </a:lnTo>
                  <a:lnTo>
                    <a:pt x="538" y="3"/>
                  </a:lnTo>
                  <a:lnTo>
                    <a:pt x="599" y="0"/>
                  </a:lnTo>
                  <a:close/>
                </a:path>
              </a:pathLst>
            </a:custGeom>
            <a:grpFill/>
            <a:ln w="0">
              <a:noFill/>
              <a:prstDash val="solid"/>
              <a:round/>
              <a:headEnd/>
              <a:tailEnd/>
            </a:ln>
          </p:spPr>
          <p:txBody>
            <a:bodyPr vert="horz" wrap="square" lIns="92053" tIns="46028" rIns="92053" bIns="46028" numCol="1" anchor="t" anchorCtr="0" compatLnSpc="1">
              <a:prstTxWarp prst="textNoShape">
                <a:avLst/>
              </a:prstTxWarp>
            </a:bodyPr>
            <a:lstStyle/>
            <a:p>
              <a:endParaRPr lang="es-ES" sz="1812"/>
            </a:p>
          </p:txBody>
        </p:sp>
      </p:grpSp>
      <p:sp>
        <p:nvSpPr>
          <p:cNvPr id="18" name="17 CuadroTexto"/>
          <p:cNvSpPr txBox="1"/>
          <p:nvPr/>
        </p:nvSpPr>
        <p:spPr>
          <a:xfrm>
            <a:off x="1973970" y="10257864"/>
            <a:ext cx="1812272" cy="1580185"/>
          </a:xfrm>
          <a:prstGeom prst="rect">
            <a:avLst/>
          </a:prstGeom>
          <a:noFill/>
        </p:spPr>
        <p:txBody>
          <a:bodyPr wrap="square" rtlCol="0">
            <a:spAutoFit/>
          </a:bodyPr>
          <a:lstStyle/>
          <a:p>
            <a:pPr algn="ctr"/>
            <a:r>
              <a:rPr lang="es-MX" sz="9664"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01</a:t>
            </a:r>
            <a:endParaRPr lang="es-SV" sz="9664"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9" name="Textbox 1"/>
          <p:cNvSpPr/>
          <p:nvPr/>
        </p:nvSpPr>
        <p:spPr>
          <a:xfrm>
            <a:off x="637421" y="11870803"/>
            <a:ext cx="4485370" cy="1378975"/>
          </a:xfrm>
          <a:prstGeom prst="rect">
            <a:avLst/>
          </a:prstGeom>
        </p:spPr>
        <p:txBody>
          <a:bodyPr wrap="square" lIns="243340" tIns="121670" rIns="243340" bIns="121670">
            <a:spAutoFit/>
          </a:bodyPr>
          <a:lstStyle/>
          <a:p>
            <a:pPr algn="ctr">
              <a:lnSpc>
                <a:spcPct val="150000"/>
              </a:lnSpc>
            </a:pPr>
            <a:r>
              <a:rPr lang="en-US" sz="2617" kern="1000" dirty="0">
                <a:solidFill>
                  <a:schemeClr val="bg1"/>
                </a:solidFill>
                <a:latin typeface="Open Sans Condensed" panose="020B0604020202020204" charset="0"/>
                <a:ea typeface="Open Sans Condensed" panose="020B0604020202020204" charset="0"/>
                <a:cs typeface="Open Sans Condensed" panose="020B0604020202020204" charset="0"/>
              </a:rPr>
              <a:t>CUSTOMER DEMAND IS NOT GROWING</a:t>
            </a:r>
          </a:p>
        </p:txBody>
      </p:sp>
      <p:sp>
        <p:nvSpPr>
          <p:cNvPr id="20" name="Textbox 1"/>
          <p:cNvSpPr/>
          <p:nvPr/>
        </p:nvSpPr>
        <p:spPr>
          <a:xfrm>
            <a:off x="5757086" y="11870803"/>
            <a:ext cx="4485370" cy="1378975"/>
          </a:xfrm>
          <a:prstGeom prst="rect">
            <a:avLst/>
          </a:prstGeom>
        </p:spPr>
        <p:txBody>
          <a:bodyPr wrap="square" lIns="243340" tIns="121670" rIns="243340" bIns="121670">
            <a:spAutoFit/>
          </a:bodyPr>
          <a:lstStyle/>
          <a:p>
            <a:pPr algn="ctr">
              <a:lnSpc>
                <a:spcPct val="150000"/>
              </a:lnSpc>
            </a:pPr>
            <a:r>
              <a:rPr lang="en-US" sz="2617" kern="1000" dirty="0">
                <a:solidFill>
                  <a:schemeClr val="bg1"/>
                </a:solidFill>
                <a:latin typeface="Open Sans Condensed" panose="020B0604020202020204" charset="0"/>
                <a:ea typeface="Open Sans Condensed" panose="020B0604020202020204" charset="0"/>
                <a:cs typeface="Open Sans Condensed" panose="020B0604020202020204" charset="0"/>
              </a:rPr>
              <a:t>LESS NEW CUSTOMERS ARE JOINING</a:t>
            </a:r>
          </a:p>
        </p:txBody>
      </p:sp>
      <p:sp>
        <p:nvSpPr>
          <p:cNvPr id="21" name="Textbox 1"/>
          <p:cNvSpPr/>
          <p:nvPr/>
        </p:nvSpPr>
        <p:spPr>
          <a:xfrm>
            <a:off x="10876751" y="11870803"/>
            <a:ext cx="4485370" cy="1378975"/>
          </a:xfrm>
          <a:prstGeom prst="rect">
            <a:avLst/>
          </a:prstGeom>
        </p:spPr>
        <p:txBody>
          <a:bodyPr wrap="square" lIns="243340" tIns="121670" rIns="243340" bIns="121670">
            <a:spAutoFit/>
          </a:bodyPr>
          <a:lstStyle/>
          <a:p>
            <a:pPr algn="ctr">
              <a:lnSpc>
                <a:spcPct val="150000"/>
              </a:lnSpc>
            </a:pPr>
            <a:r>
              <a:rPr lang="en-US" sz="2617" kern="1000" dirty="0">
                <a:solidFill>
                  <a:schemeClr val="bg1"/>
                </a:solidFill>
                <a:latin typeface="Open Sans Condensed" panose="020B0604020202020204" charset="0"/>
                <a:ea typeface="Open Sans Condensed" panose="020B0604020202020204" charset="0"/>
                <a:cs typeface="Open Sans Condensed" panose="020B0604020202020204" charset="0"/>
              </a:rPr>
              <a:t>CUSTOMERS ARE NOT ACTIVE BUYERS</a:t>
            </a:r>
          </a:p>
        </p:txBody>
      </p:sp>
      <p:sp>
        <p:nvSpPr>
          <p:cNvPr id="22" name="Textbox 1"/>
          <p:cNvSpPr/>
          <p:nvPr/>
        </p:nvSpPr>
        <p:spPr>
          <a:xfrm>
            <a:off x="15996417" y="11870803"/>
            <a:ext cx="4485370" cy="774836"/>
          </a:xfrm>
          <a:prstGeom prst="rect">
            <a:avLst/>
          </a:prstGeom>
        </p:spPr>
        <p:txBody>
          <a:bodyPr wrap="square" lIns="243340" tIns="121670" rIns="243340" bIns="121670">
            <a:spAutoFit/>
          </a:bodyPr>
          <a:lstStyle/>
          <a:p>
            <a:pPr algn="ctr">
              <a:lnSpc>
                <a:spcPct val="150000"/>
              </a:lnSpc>
            </a:pPr>
            <a:r>
              <a:rPr lang="en-US" sz="2617" kern="1000" dirty="0">
                <a:solidFill>
                  <a:schemeClr val="bg1"/>
                </a:solidFill>
                <a:latin typeface="Open Sans Condensed" panose="020B0604020202020204" charset="0"/>
                <a:ea typeface="Open Sans Condensed" panose="020B0604020202020204" charset="0"/>
                <a:cs typeface="Open Sans Condensed" panose="020B0604020202020204" charset="0"/>
              </a:rPr>
              <a:t>SOME EXTERNAL FACTORS</a:t>
            </a:r>
          </a:p>
        </p:txBody>
      </p:sp>
      <p:sp>
        <p:nvSpPr>
          <p:cNvPr id="23" name="22 CuadroTexto"/>
          <p:cNvSpPr txBox="1"/>
          <p:nvPr/>
        </p:nvSpPr>
        <p:spPr>
          <a:xfrm>
            <a:off x="7093635" y="10226064"/>
            <a:ext cx="1812272" cy="1580185"/>
          </a:xfrm>
          <a:prstGeom prst="rect">
            <a:avLst/>
          </a:prstGeom>
          <a:noFill/>
        </p:spPr>
        <p:txBody>
          <a:bodyPr wrap="square" rtlCol="0">
            <a:spAutoFit/>
          </a:bodyPr>
          <a:lstStyle/>
          <a:p>
            <a:pPr algn="ctr"/>
            <a:r>
              <a:rPr lang="es-MX" sz="9664"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02</a:t>
            </a:r>
            <a:endParaRPr lang="es-SV" sz="9664"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4" name="23 CuadroTexto"/>
          <p:cNvSpPr txBox="1"/>
          <p:nvPr/>
        </p:nvSpPr>
        <p:spPr>
          <a:xfrm>
            <a:off x="12213300" y="10226064"/>
            <a:ext cx="1812272" cy="1580185"/>
          </a:xfrm>
          <a:prstGeom prst="rect">
            <a:avLst/>
          </a:prstGeom>
          <a:noFill/>
        </p:spPr>
        <p:txBody>
          <a:bodyPr wrap="square" rtlCol="0">
            <a:spAutoFit/>
          </a:bodyPr>
          <a:lstStyle/>
          <a:p>
            <a:pPr algn="ctr"/>
            <a:r>
              <a:rPr lang="es-MX" sz="9664"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03</a:t>
            </a:r>
            <a:endParaRPr lang="es-SV" sz="9664"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5" name="24 CuadroTexto"/>
          <p:cNvSpPr txBox="1"/>
          <p:nvPr/>
        </p:nvSpPr>
        <p:spPr>
          <a:xfrm>
            <a:off x="17332966" y="10306714"/>
            <a:ext cx="1812272" cy="1580185"/>
          </a:xfrm>
          <a:prstGeom prst="rect">
            <a:avLst/>
          </a:prstGeom>
          <a:noFill/>
        </p:spPr>
        <p:txBody>
          <a:bodyPr wrap="square" rtlCol="0">
            <a:spAutoFit/>
          </a:bodyPr>
          <a:lstStyle/>
          <a:p>
            <a:pPr algn="ctr"/>
            <a:r>
              <a:rPr lang="es-MX" sz="9664"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04</a:t>
            </a:r>
            <a:endParaRPr lang="es-SV" sz="9664"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7" name="26 Elipse"/>
          <p:cNvSpPr>
            <a:spLocks noChangeAspect="1"/>
          </p:cNvSpPr>
          <p:nvPr/>
        </p:nvSpPr>
        <p:spPr bwMode="auto">
          <a:xfrm flipH="1">
            <a:off x="13443602" y="2395378"/>
            <a:ext cx="1232207" cy="1232207"/>
          </a:xfrm>
          <a:prstGeom prst="ellipse">
            <a:avLst/>
          </a:prstGeom>
          <a:solidFill>
            <a:schemeClr val="accent1"/>
          </a:solidFill>
          <a:ln>
            <a:noFill/>
          </a:ln>
        </p:spPr>
        <p:txBody>
          <a:bodyPr lIns="0" tIns="0" rIns="0" bIns="0" rtlCol="0" anchor="ctr"/>
          <a:lstStyle/>
          <a:p>
            <a:pPr algn="ctr"/>
            <a:r>
              <a:rPr lang="es-SV" sz="5059" dirty="0">
                <a:solidFill>
                  <a:schemeClr val="bg1"/>
                </a:solidFill>
                <a:latin typeface="FontAwesome" panose="020B0604020202020204" charset="0"/>
              </a:rPr>
              <a:t>1</a:t>
            </a:r>
            <a:endParaRPr lang="es-SV" sz="5059" dirty="0">
              <a:solidFill>
                <a:schemeClr val="bg1"/>
              </a:solidFill>
            </a:endParaRPr>
          </a:p>
        </p:txBody>
      </p:sp>
      <p:sp>
        <p:nvSpPr>
          <p:cNvPr id="28" name="Textbox 1"/>
          <p:cNvSpPr/>
          <p:nvPr/>
        </p:nvSpPr>
        <p:spPr>
          <a:xfrm>
            <a:off x="14630503" y="2181376"/>
            <a:ext cx="2976768" cy="1512025"/>
          </a:xfrm>
          <a:prstGeom prst="rect">
            <a:avLst/>
          </a:prstGeom>
        </p:spPr>
        <p:txBody>
          <a:bodyPr wrap="square" lIns="243340" tIns="121670" rIns="243340" bIns="121670">
            <a:spAutoFit/>
          </a:bodyPr>
          <a:lstStyle/>
          <a:p>
            <a:pPr>
              <a:lnSpc>
                <a:spcPct val="150000"/>
              </a:lnSpc>
            </a:pPr>
            <a:r>
              <a:rPr lang="en-US" sz="2819" dirty="0">
                <a:solidFill>
                  <a:schemeClr val="tx2"/>
                </a:solidFill>
                <a:latin typeface="Open Sans Condensed" panose="020B0806030504020204" pitchFamily="34" charset="0"/>
                <a:ea typeface="Open Sans Condensed" panose="020B0806030504020204" pitchFamily="34" charset="0"/>
                <a:cs typeface="Open Sans Condensed" panose="020B0806030504020204" pitchFamily="34" charset="0"/>
              </a:rPr>
              <a:t>STEP 01</a:t>
            </a:r>
          </a:p>
          <a:p>
            <a:r>
              <a:rPr lang="en-US" sz="2000" dirty="0">
                <a:solidFill>
                  <a:schemeClr val="bg2"/>
                </a:solidFill>
                <a:latin typeface="Source Sans Pro" panose="020B0503030403020204" pitchFamily="34" charset="0"/>
              </a:rPr>
              <a:t>Identification of Major Revenue Channels</a:t>
            </a:r>
          </a:p>
        </p:txBody>
      </p:sp>
      <p:sp>
        <p:nvSpPr>
          <p:cNvPr id="32" name="31 Elipse"/>
          <p:cNvSpPr>
            <a:spLocks noChangeAspect="1"/>
          </p:cNvSpPr>
          <p:nvPr/>
        </p:nvSpPr>
        <p:spPr bwMode="auto">
          <a:xfrm flipH="1">
            <a:off x="18789801" y="2387628"/>
            <a:ext cx="1232207" cy="1232207"/>
          </a:xfrm>
          <a:prstGeom prst="ellipse">
            <a:avLst/>
          </a:prstGeom>
          <a:solidFill>
            <a:schemeClr val="accent2"/>
          </a:solidFill>
          <a:ln>
            <a:noFill/>
          </a:ln>
        </p:spPr>
        <p:txBody>
          <a:bodyPr lIns="0" tIns="0" rIns="0" bIns="0" rtlCol="0" anchor="ctr"/>
          <a:lstStyle/>
          <a:p>
            <a:pPr algn="ctr"/>
            <a:r>
              <a:rPr lang="es-SV" sz="5059" dirty="0">
                <a:solidFill>
                  <a:schemeClr val="bg1"/>
                </a:solidFill>
                <a:latin typeface="FontAwesome" panose="020B0604020202020204" charset="0"/>
              </a:rPr>
              <a:t>2</a:t>
            </a:r>
            <a:endParaRPr lang="es-SV" sz="5059" dirty="0">
              <a:solidFill>
                <a:schemeClr val="bg1"/>
              </a:solidFill>
            </a:endParaRPr>
          </a:p>
        </p:txBody>
      </p:sp>
      <p:sp>
        <p:nvSpPr>
          <p:cNvPr id="33" name="Textbox 1"/>
          <p:cNvSpPr/>
          <p:nvPr/>
        </p:nvSpPr>
        <p:spPr>
          <a:xfrm>
            <a:off x="19976702" y="2173626"/>
            <a:ext cx="2976768" cy="1204249"/>
          </a:xfrm>
          <a:prstGeom prst="rect">
            <a:avLst/>
          </a:prstGeom>
        </p:spPr>
        <p:txBody>
          <a:bodyPr wrap="square" lIns="243340" tIns="121670" rIns="243340" bIns="121670">
            <a:spAutoFit/>
          </a:bodyPr>
          <a:lstStyle/>
          <a:p>
            <a:pPr>
              <a:lnSpc>
                <a:spcPct val="150000"/>
              </a:lnSpc>
            </a:pPr>
            <a:r>
              <a:rPr lang="en-US" sz="2819" dirty="0">
                <a:solidFill>
                  <a:schemeClr val="tx2"/>
                </a:solidFill>
                <a:latin typeface="Open Sans Condensed" panose="020B0806030504020204" pitchFamily="34" charset="0"/>
                <a:ea typeface="Open Sans Condensed" panose="020B0806030504020204" pitchFamily="34" charset="0"/>
                <a:cs typeface="Open Sans Condensed" panose="020B0806030504020204" pitchFamily="34" charset="0"/>
              </a:rPr>
              <a:t>STEP 02</a:t>
            </a:r>
          </a:p>
          <a:p>
            <a:r>
              <a:rPr lang="en-US" sz="2000" dirty="0">
                <a:solidFill>
                  <a:schemeClr val="bg2"/>
                </a:solidFill>
                <a:latin typeface="Source Sans Pro" panose="020B0503030403020204" pitchFamily="34" charset="0"/>
              </a:rPr>
              <a:t>Product Level Analysis</a:t>
            </a:r>
          </a:p>
        </p:txBody>
      </p:sp>
      <p:sp>
        <p:nvSpPr>
          <p:cNvPr id="34" name="33 Elipse"/>
          <p:cNvSpPr>
            <a:spLocks noChangeAspect="1"/>
          </p:cNvSpPr>
          <p:nvPr/>
        </p:nvSpPr>
        <p:spPr bwMode="auto">
          <a:xfrm flipH="1">
            <a:off x="13443602" y="4697125"/>
            <a:ext cx="1232207" cy="1232207"/>
          </a:xfrm>
          <a:prstGeom prst="ellipse">
            <a:avLst/>
          </a:prstGeom>
          <a:solidFill>
            <a:schemeClr val="accent3"/>
          </a:solidFill>
          <a:ln>
            <a:noFill/>
          </a:ln>
        </p:spPr>
        <p:txBody>
          <a:bodyPr lIns="0" tIns="0" rIns="0" bIns="0" rtlCol="0" anchor="ctr"/>
          <a:lstStyle/>
          <a:p>
            <a:pPr algn="ctr"/>
            <a:r>
              <a:rPr lang="es-SV" sz="5059" dirty="0">
                <a:solidFill>
                  <a:schemeClr val="bg1"/>
                </a:solidFill>
                <a:latin typeface="FontAwesome" panose="020B0604020202020204" charset="0"/>
              </a:rPr>
              <a:t>3</a:t>
            </a:r>
            <a:endParaRPr lang="es-SV" sz="5059" dirty="0">
              <a:solidFill>
                <a:schemeClr val="bg1"/>
              </a:solidFill>
            </a:endParaRPr>
          </a:p>
        </p:txBody>
      </p:sp>
      <p:sp>
        <p:nvSpPr>
          <p:cNvPr id="35" name="Textbox 1"/>
          <p:cNvSpPr/>
          <p:nvPr/>
        </p:nvSpPr>
        <p:spPr>
          <a:xfrm>
            <a:off x="14630503" y="4483124"/>
            <a:ext cx="2976768" cy="1512025"/>
          </a:xfrm>
          <a:prstGeom prst="rect">
            <a:avLst/>
          </a:prstGeom>
        </p:spPr>
        <p:txBody>
          <a:bodyPr wrap="square" lIns="243340" tIns="121670" rIns="243340" bIns="121670">
            <a:spAutoFit/>
          </a:bodyPr>
          <a:lstStyle/>
          <a:p>
            <a:pPr>
              <a:lnSpc>
                <a:spcPct val="150000"/>
              </a:lnSpc>
            </a:pPr>
            <a:r>
              <a:rPr lang="en-US" sz="2819" dirty="0">
                <a:solidFill>
                  <a:schemeClr val="tx2"/>
                </a:solidFill>
                <a:latin typeface="Open Sans Condensed" panose="020B0806030504020204" pitchFamily="34" charset="0"/>
                <a:ea typeface="Open Sans Condensed" panose="020B0806030504020204" pitchFamily="34" charset="0"/>
                <a:cs typeface="Open Sans Condensed" panose="020B0806030504020204" pitchFamily="34" charset="0"/>
              </a:rPr>
              <a:t>STEP 03</a:t>
            </a:r>
          </a:p>
          <a:p>
            <a:r>
              <a:rPr lang="es-MX" sz="2000" dirty="0">
                <a:solidFill>
                  <a:schemeClr val="bg2"/>
                </a:solidFill>
                <a:latin typeface="Source Sans Pro" panose="020B0503030403020204" pitchFamily="34" charset="0"/>
              </a:rPr>
              <a:t>Customer Level Analysis</a:t>
            </a:r>
            <a:endParaRPr lang="en-US" sz="2000" dirty="0">
              <a:solidFill>
                <a:schemeClr val="bg2"/>
              </a:solidFill>
              <a:latin typeface="Source Sans Pro" panose="020B0503030403020204" pitchFamily="34" charset="0"/>
            </a:endParaRPr>
          </a:p>
        </p:txBody>
      </p:sp>
      <p:sp>
        <p:nvSpPr>
          <p:cNvPr id="36" name="35 Elipse"/>
          <p:cNvSpPr>
            <a:spLocks noChangeAspect="1"/>
          </p:cNvSpPr>
          <p:nvPr/>
        </p:nvSpPr>
        <p:spPr bwMode="auto">
          <a:xfrm flipH="1">
            <a:off x="18789801" y="4689375"/>
            <a:ext cx="1232207" cy="1232207"/>
          </a:xfrm>
          <a:prstGeom prst="ellipse">
            <a:avLst/>
          </a:prstGeom>
          <a:solidFill>
            <a:schemeClr val="accent4"/>
          </a:solidFill>
          <a:ln>
            <a:noFill/>
          </a:ln>
        </p:spPr>
        <p:txBody>
          <a:bodyPr lIns="0" tIns="0" rIns="0" bIns="0" rtlCol="0" anchor="ctr"/>
          <a:lstStyle/>
          <a:p>
            <a:pPr algn="ctr"/>
            <a:r>
              <a:rPr lang="es-SV" sz="5059" dirty="0">
                <a:solidFill>
                  <a:schemeClr val="bg1"/>
                </a:solidFill>
                <a:latin typeface="FontAwesome" panose="020B0604020202020204" charset="0"/>
              </a:rPr>
              <a:t>3</a:t>
            </a:r>
            <a:endParaRPr lang="es-SV" sz="5059" dirty="0">
              <a:solidFill>
                <a:schemeClr val="bg1"/>
              </a:solidFill>
            </a:endParaRPr>
          </a:p>
        </p:txBody>
      </p:sp>
      <p:sp>
        <p:nvSpPr>
          <p:cNvPr id="37" name="Textbox 1"/>
          <p:cNvSpPr/>
          <p:nvPr/>
        </p:nvSpPr>
        <p:spPr>
          <a:xfrm>
            <a:off x="19976702" y="4475373"/>
            <a:ext cx="2976768" cy="1512025"/>
          </a:xfrm>
          <a:prstGeom prst="rect">
            <a:avLst/>
          </a:prstGeom>
        </p:spPr>
        <p:txBody>
          <a:bodyPr wrap="square" lIns="243340" tIns="121670" rIns="243340" bIns="121670">
            <a:spAutoFit/>
          </a:bodyPr>
          <a:lstStyle/>
          <a:p>
            <a:pPr>
              <a:lnSpc>
                <a:spcPct val="150000"/>
              </a:lnSpc>
            </a:pPr>
            <a:r>
              <a:rPr lang="en-US" sz="2819" dirty="0">
                <a:solidFill>
                  <a:schemeClr val="tx2"/>
                </a:solidFill>
                <a:latin typeface="Open Sans Condensed" panose="020B0806030504020204" pitchFamily="34" charset="0"/>
                <a:ea typeface="Open Sans Condensed" panose="020B0806030504020204" pitchFamily="34" charset="0"/>
                <a:cs typeface="Open Sans Condensed" panose="020B0806030504020204" pitchFamily="34" charset="0"/>
              </a:rPr>
              <a:t>STEP 04</a:t>
            </a:r>
          </a:p>
          <a:p>
            <a:r>
              <a:rPr lang="en-US" sz="2000" dirty="0">
                <a:solidFill>
                  <a:schemeClr val="bg2"/>
                </a:solidFill>
                <a:latin typeface="Source Sans Pro" panose="020B0503030403020204" pitchFamily="34" charset="0"/>
              </a:rPr>
              <a:t>Suggestions to boost growth rate</a:t>
            </a:r>
          </a:p>
        </p:txBody>
      </p:sp>
      <p:sp>
        <p:nvSpPr>
          <p:cNvPr id="39" name="38 CuadroTexto"/>
          <p:cNvSpPr txBox="1"/>
          <p:nvPr/>
        </p:nvSpPr>
        <p:spPr>
          <a:xfrm>
            <a:off x="8304492" y="6897521"/>
            <a:ext cx="16097696" cy="2772169"/>
          </a:xfrm>
          <a:prstGeom prst="rect">
            <a:avLst/>
          </a:prstGeom>
          <a:noFill/>
        </p:spPr>
        <p:txBody>
          <a:bodyPr wrap="square" rtlCol="0">
            <a:spAutoFit/>
          </a:bodyPr>
          <a:lstStyle/>
          <a:p>
            <a:pPr algn="r">
              <a:lnSpc>
                <a:spcPct val="125000"/>
              </a:lnSpc>
            </a:pPr>
            <a:r>
              <a:rPr lang="es-MX" sz="7248"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rPr>
              <a:t>What might be the cause of the revenue growth rate decline?</a:t>
            </a:r>
            <a:endParaRPr lang="es-SV" sz="7248"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183083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750" fill="hold"/>
                                        <p:tgtEl>
                                          <p:spTgt spid="4"/>
                                        </p:tgtEl>
                                        <p:attrNameLst>
                                          <p:attrName>ppt_x</p:attrName>
                                        </p:attrNameLst>
                                      </p:cBhvr>
                                      <p:tavLst>
                                        <p:tav tm="0">
                                          <p:val>
                                            <p:strVal val="#ppt_x"/>
                                          </p:val>
                                        </p:tav>
                                        <p:tav tm="100000">
                                          <p:val>
                                            <p:strVal val="#ppt_x"/>
                                          </p:val>
                                        </p:tav>
                                      </p:tavLst>
                                    </p:anim>
                                    <p:anim calcmode="lin" valueType="num">
                                      <p:cBhvr additive="base">
                                        <p:cTn id="8" dur="1750" fill="hold"/>
                                        <p:tgtEl>
                                          <p:spTgt spid="4"/>
                                        </p:tgtEl>
                                        <p:attrNameLst>
                                          <p:attrName>ppt_y</p:attrName>
                                        </p:attrNameLst>
                                      </p:cBhvr>
                                      <p:tavLst>
                                        <p:tav tm="0">
                                          <p:val>
                                            <p:strVal val="1+#ppt_h/2"/>
                                          </p:val>
                                        </p:tav>
                                        <p:tav tm="100000">
                                          <p:val>
                                            <p:strVal val="#ppt_y"/>
                                          </p:val>
                                        </p:tav>
                                      </p:tavLst>
                                    </p:anim>
                                  </p:childTnLst>
                                </p:cTn>
                              </p:par>
                              <p:par>
                                <p:cTn id="9" presetID="23" presetClass="entr" presetSubtype="32"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4*#ppt_w"/>
                                          </p:val>
                                        </p:tav>
                                        <p:tav tm="100000">
                                          <p:val>
                                            <p:strVal val="#ppt_w"/>
                                          </p:val>
                                        </p:tav>
                                      </p:tavLst>
                                    </p:anim>
                                    <p:anim calcmode="lin" valueType="num">
                                      <p:cBhvr>
                                        <p:cTn id="12" dur="1000" fill="hold"/>
                                        <p:tgtEl>
                                          <p:spTgt spid="2"/>
                                        </p:tgtEl>
                                        <p:attrNameLst>
                                          <p:attrName>ppt_h</p:attrName>
                                        </p:attrNameLst>
                                      </p:cBhvr>
                                      <p:tavLst>
                                        <p:tav tm="0">
                                          <p:val>
                                            <p:strVal val="4*#ppt_h"/>
                                          </p:val>
                                        </p:tav>
                                        <p:tav tm="100000">
                                          <p:val>
                                            <p:strVal val="#ppt_h"/>
                                          </p:val>
                                        </p:tav>
                                      </p:tavLst>
                                    </p:anim>
                                  </p:childTnLst>
                                </p:cTn>
                              </p:par>
                            </p:childTnLst>
                          </p:cTn>
                        </p:par>
                        <p:par>
                          <p:cTn id="13" fill="hold">
                            <p:stCondLst>
                              <p:cond delay="175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2" presetClass="entr" presetSubtype="4" decel="10000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ppt_x"/>
                                          </p:val>
                                        </p:tav>
                                        <p:tav tm="100000">
                                          <p:val>
                                            <p:strVal val="#ppt_x"/>
                                          </p:val>
                                        </p:tav>
                                      </p:tavLst>
                                    </p:anim>
                                    <p:anim calcmode="lin" valueType="num">
                                      <p:cBhvr additive="base">
                                        <p:cTn id="29" dur="10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1000" fill="hold"/>
                                        <p:tgtEl>
                                          <p:spTgt spid="19"/>
                                        </p:tgtEl>
                                        <p:attrNameLst>
                                          <p:attrName>ppt_x</p:attrName>
                                        </p:attrNameLst>
                                      </p:cBhvr>
                                      <p:tavLst>
                                        <p:tav tm="0">
                                          <p:val>
                                            <p:strVal val="0-#ppt_w/2"/>
                                          </p:val>
                                        </p:tav>
                                        <p:tav tm="100000">
                                          <p:val>
                                            <p:strVal val="#ppt_x"/>
                                          </p:val>
                                        </p:tav>
                                      </p:tavLst>
                                    </p:anim>
                                    <p:anim calcmode="lin" valueType="num">
                                      <p:cBhvr additive="base">
                                        <p:cTn id="33" dur="1000" fill="hold"/>
                                        <p:tgtEl>
                                          <p:spTgt spid="19"/>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1000" fill="hold"/>
                                        <p:tgtEl>
                                          <p:spTgt spid="20"/>
                                        </p:tgtEl>
                                        <p:attrNameLst>
                                          <p:attrName>ppt_x</p:attrName>
                                        </p:attrNameLst>
                                      </p:cBhvr>
                                      <p:tavLst>
                                        <p:tav tm="0">
                                          <p:val>
                                            <p:strVal val="0-#ppt_w/2"/>
                                          </p:val>
                                        </p:tav>
                                        <p:tav tm="100000">
                                          <p:val>
                                            <p:strVal val="#ppt_x"/>
                                          </p:val>
                                        </p:tav>
                                      </p:tavLst>
                                    </p:anim>
                                    <p:anim calcmode="lin" valueType="num">
                                      <p:cBhvr additive="base">
                                        <p:cTn id="37" dur="1000" fill="hold"/>
                                        <p:tgtEl>
                                          <p:spTgt spid="20"/>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1000" fill="hold"/>
                                        <p:tgtEl>
                                          <p:spTgt spid="21"/>
                                        </p:tgtEl>
                                        <p:attrNameLst>
                                          <p:attrName>ppt_x</p:attrName>
                                        </p:attrNameLst>
                                      </p:cBhvr>
                                      <p:tavLst>
                                        <p:tav tm="0">
                                          <p:val>
                                            <p:strVal val="0-#ppt_w/2"/>
                                          </p:val>
                                        </p:tav>
                                        <p:tav tm="100000">
                                          <p:val>
                                            <p:strVal val="#ppt_x"/>
                                          </p:val>
                                        </p:tav>
                                      </p:tavLst>
                                    </p:anim>
                                    <p:anim calcmode="lin" valueType="num">
                                      <p:cBhvr additive="base">
                                        <p:cTn id="41" dur="1000" fill="hold"/>
                                        <p:tgtEl>
                                          <p:spTgt spid="21"/>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1000" fill="hold"/>
                                        <p:tgtEl>
                                          <p:spTgt spid="22"/>
                                        </p:tgtEl>
                                        <p:attrNameLst>
                                          <p:attrName>ppt_x</p:attrName>
                                        </p:attrNameLst>
                                      </p:cBhvr>
                                      <p:tavLst>
                                        <p:tav tm="0">
                                          <p:val>
                                            <p:strVal val="0-#ppt_w/2"/>
                                          </p:val>
                                        </p:tav>
                                        <p:tav tm="100000">
                                          <p:val>
                                            <p:strVal val="#ppt_x"/>
                                          </p:val>
                                        </p:tav>
                                      </p:tavLst>
                                    </p:anim>
                                    <p:anim calcmode="lin" valueType="num">
                                      <p:cBhvr additive="base">
                                        <p:cTn id="45" dur="1000" fill="hold"/>
                                        <p:tgtEl>
                                          <p:spTgt spid="22"/>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1000" fill="hold"/>
                                        <p:tgtEl>
                                          <p:spTgt spid="39"/>
                                        </p:tgtEl>
                                        <p:attrNameLst>
                                          <p:attrName>ppt_x</p:attrName>
                                        </p:attrNameLst>
                                      </p:cBhvr>
                                      <p:tavLst>
                                        <p:tav tm="0">
                                          <p:val>
                                            <p:strVal val="1+#ppt_w/2"/>
                                          </p:val>
                                        </p:tav>
                                        <p:tav tm="100000">
                                          <p:val>
                                            <p:strVal val="#ppt_x"/>
                                          </p:val>
                                        </p:tav>
                                      </p:tavLst>
                                    </p:anim>
                                    <p:anim calcmode="lin" valueType="num">
                                      <p:cBhvr additive="base">
                                        <p:cTn id="49" dur="1000" fill="hold"/>
                                        <p:tgtEl>
                                          <p:spTgt spid="39"/>
                                        </p:tgtEl>
                                        <p:attrNameLst>
                                          <p:attrName>ppt_y</p:attrName>
                                        </p:attrNameLst>
                                      </p:cBhvr>
                                      <p:tavLst>
                                        <p:tav tm="0">
                                          <p:val>
                                            <p:strVal val="#ppt_y"/>
                                          </p:val>
                                        </p:tav>
                                        <p:tav tm="100000">
                                          <p:val>
                                            <p:strVal val="#ppt_y"/>
                                          </p:val>
                                        </p:tav>
                                      </p:tavLst>
                                    </p:anim>
                                  </p:childTnLst>
                                </p:cTn>
                              </p:par>
                            </p:childTnLst>
                          </p:cTn>
                        </p:par>
                        <p:par>
                          <p:cTn id="50" fill="hold">
                            <p:stCondLst>
                              <p:cond delay="2750"/>
                            </p:stCondLst>
                            <p:childTnLst>
                              <p:par>
                                <p:cTn id="51" presetID="10"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childTnLst>
                          </p:cTn>
                        </p:par>
                        <p:par>
                          <p:cTn id="57" fill="hold">
                            <p:stCondLst>
                              <p:cond delay="3250"/>
                            </p:stCondLst>
                            <p:childTnLst>
                              <p:par>
                                <p:cTn id="58" presetID="10" presetClass="entr" presetSubtype="0"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par>
                          <p:cTn id="71" fill="hold">
                            <p:stCondLst>
                              <p:cond delay="4250"/>
                            </p:stCondLst>
                            <p:childTnLst>
                              <p:par>
                                <p:cTn id="72" presetID="10" presetClass="entr" presetSubtype="0" fill="hold" grpId="0"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19" grpId="0"/>
      <p:bldP spid="20" grpId="0"/>
      <p:bldP spid="21" grpId="0"/>
      <p:bldP spid="22" grpId="0"/>
      <p:bldP spid="23" grpId="0"/>
      <p:bldP spid="24" grpId="0"/>
      <p:bldP spid="25" grpId="0"/>
      <p:bldP spid="27" grpId="0" animBg="1"/>
      <p:bldP spid="28" grpId="0"/>
      <p:bldP spid="32" grpId="0" animBg="1"/>
      <p:bldP spid="33" grpId="0"/>
      <p:bldP spid="34" grpId="0" animBg="1"/>
      <p:bldP spid="35" grpId="0"/>
      <p:bldP spid="36" grpId="0" animBg="1"/>
      <p:bldP spid="37"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E92A999-031A-5945-8433-42D3B8481D4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8133" r="8133"/>
          <a:stretch>
            <a:fillRect/>
          </a:stretch>
        </p:blipFill>
        <p:spPr/>
      </p:pic>
      <p:sp>
        <p:nvSpPr>
          <p:cNvPr id="10" name="34 Rectángulo"/>
          <p:cNvSpPr/>
          <p:nvPr/>
        </p:nvSpPr>
        <p:spPr bwMode="auto">
          <a:xfrm>
            <a:off x="2" y="0"/>
            <a:ext cx="24549099" cy="15343188"/>
          </a:xfrm>
          <a:prstGeom prst="rect">
            <a:avLst/>
          </a:prstGeom>
          <a:gradFill flip="none" rotWithShape="1">
            <a:gsLst>
              <a:gs pos="4000">
                <a:schemeClr val="accent6"/>
              </a:gs>
              <a:gs pos="100000">
                <a:srgbClr val="24AFB6">
                  <a:alpha val="85098"/>
                </a:srgbClr>
              </a:gs>
            </a:gsLst>
            <a:lin ang="0" scaled="1"/>
            <a:tileRect/>
          </a:gradFill>
          <a:ln>
            <a:noFill/>
          </a:ln>
        </p:spPr>
        <p:txBody>
          <a:bodyPr lIns="0" tIns="0" rIns="0" bIns="0" rtlCol="0" anchor="ctr"/>
          <a:lstStyle/>
          <a:p>
            <a:pPr algn="ctr" defTabSz="2433667"/>
            <a:endParaRPr lang="es-SV" sz="2919">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Rectángulo 7"/>
          <p:cNvSpPr/>
          <p:nvPr/>
        </p:nvSpPr>
        <p:spPr>
          <a:xfrm>
            <a:off x="5786095" y="3680329"/>
            <a:ext cx="12976909" cy="7982530"/>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SV" sz="9700" dirty="0">
                <a:latin typeface="Open Sans bold" panose="020B0806030504020204" pitchFamily="34" charset="0"/>
                <a:ea typeface="Open Sans bold" panose="020B0806030504020204" pitchFamily="34" charset="0"/>
                <a:cs typeface="Open Sans bold" panose="020B0806030504020204" pitchFamily="34" charset="0"/>
              </a:rPr>
              <a:t>Sales </a:t>
            </a:r>
          </a:p>
          <a:p>
            <a:pPr algn="ctr"/>
            <a:r>
              <a:rPr lang="es-SV" sz="9700" dirty="0">
                <a:latin typeface="Open Sans bold" panose="020B0806030504020204" pitchFamily="34" charset="0"/>
                <a:ea typeface="Open Sans bold" panose="020B0806030504020204" pitchFamily="34" charset="0"/>
                <a:cs typeface="Open Sans bold" panose="020B0806030504020204" pitchFamily="34" charset="0"/>
              </a:rPr>
              <a:t>and </a:t>
            </a:r>
          </a:p>
          <a:p>
            <a:pPr algn="ctr"/>
            <a:r>
              <a:rPr lang="es-SV" sz="9700" dirty="0">
                <a:latin typeface="Open Sans bold" panose="020B0806030504020204" pitchFamily="34" charset="0"/>
                <a:ea typeface="Open Sans bold" panose="020B0806030504020204" pitchFamily="34" charset="0"/>
                <a:cs typeface="Open Sans bold" panose="020B0806030504020204" pitchFamily="34" charset="0"/>
              </a:rPr>
              <a:t>Customer </a:t>
            </a:r>
          </a:p>
          <a:p>
            <a:pPr algn="ctr"/>
            <a:r>
              <a:rPr lang="es-SV" sz="9700" dirty="0">
                <a:latin typeface="Open Sans bold" panose="020B0806030504020204" pitchFamily="34" charset="0"/>
                <a:ea typeface="Open Sans bold" panose="020B0806030504020204" pitchFamily="34" charset="0"/>
                <a:cs typeface="Open Sans bold" panose="020B0806030504020204" pitchFamily="34" charset="0"/>
              </a:rPr>
              <a:t>Analysis</a:t>
            </a:r>
          </a:p>
        </p:txBody>
      </p:sp>
      <p:sp>
        <p:nvSpPr>
          <p:cNvPr id="18" name="Textbox 1"/>
          <p:cNvSpPr/>
          <p:nvPr/>
        </p:nvSpPr>
        <p:spPr>
          <a:xfrm>
            <a:off x="5478534" y="8812416"/>
            <a:ext cx="13592033" cy="744480"/>
          </a:xfrm>
          <a:prstGeom prst="rect">
            <a:avLst/>
          </a:prstGeom>
        </p:spPr>
        <p:txBody>
          <a:bodyPr wrap="square" lIns="243757" tIns="121879" rIns="243757" bIns="121879">
            <a:spAutoFit/>
          </a:bodyPr>
          <a:lstStyle/>
          <a:p>
            <a:pPr algn="ctr">
              <a:lnSpc>
                <a:spcPct val="114000"/>
              </a:lnSpc>
            </a:pPr>
            <a:r>
              <a:rPr lang="en-US" sz="3020" dirty="0">
                <a:solidFill>
                  <a:schemeClr val="bg1"/>
                </a:solidFill>
                <a:latin typeface="Source Sans Pro" panose="020B0503030403020204" pitchFamily="34" charset="0"/>
              </a:rPr>
              <a:t> </a:t>
            </a:r>
          </a:p>
        </p:txBody>
      </p:sp>
    </p:spTree>
    <p:extLst>
      <p:ext uri="{BB962C8B-B14F-4D97-AF65-F5344CB8AC3E}">
        <p14:creationId xmlns:p14="http://schemas.microsoft.com/office/powerpoint/2010/main" val="107082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250" fill="hold"/>
                                        <p:tgtEl>
                                          <p:spTgt spid="18"/>
                                        </p:tgtEl>
                                        <p:attrNameLst>
                                          <p:attrName>ppt_x</p:attrName>
                                        </p:attrNameLst>
                                      </p:cBhvr>
                                      <p:tavLst>
                                        <p:tav tm="0">
                                          <p:val>
                                            <p:strVal val="#ppt_x"/>
                                          </p:val>
                                        </p:tav>
                                        <p:tav tm="100000">
                                          <p:val>
                                            <p:strVal val="#ppt_x"/>
                                          </p:val>
                                        </p:tav>
                                      </p:tavLst>
                                    </p:anim>
                                    <p:anim calcmode="lin" valueType="num">
                                      <p:cBhvr additive="base">
                                        <p:cTn id="8" dur="125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50" fill="hold"/>
                                        <p:tgtEl>
                                          <p:spTgt spid="8"/>
                                        </p:tgtEl>
                                        <p:attrNameLst>
                                          <p:attrName>ppt_x</p:attrName>
                                        </p:attrNameLst>
                                      </p:cBhvr>
                                      <p:tavLst>
                                        <p:tav tm="0">
                                          <p:val>
                                            <p:strVal val="#ppt_x"/>
                                          </p:val>
                                        </p:tav>
                                        <p:tav tm="100000">
                                          <p:val>
                                            <p:strVal val="#ppt_x"/>
                                          </p:val>
                                        </p:tav>
                                      </p:tavLst>
                                    </p:anim>
                                    <p:anim calcmode="lin" valueType="num">
                                      <p:cBhvr additive="base">
                                        <p:cTn id="12" dur="12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34 Rectángulo"/>
          <p:cNvSpPr/>
          <p:nvPr/>
        </p:nvSpPr>
        <p:spPr bwMode="auto">
          <a:xfrm>
            <a:off x="2" y="0"/>
            <a:ext cx="24549099" cy="15343188"/>
          </a:xfrm>
          <a:prstGeom prst="rect">
            <a:avLst/>
          </a:prstGeom>
          <a:gradFill>
            <a:gsLst>
              <a:gs pos="0">
                <a:srgbClr val="18272A">
                  <a:alpha val="80000"/>
                </a:srgbClr>
              </a:gs>
              <a:gs pos="84000">
                <a:srgbClr val="0C1416"/>
              </a:gs>
            </a:gsLst>
            <a:lin ang="5400000" scaled="1"/>
          </a:gradFill>
          <a:ln>
            <a:noFill/>
          </a:ln>
        </p:spPr>
        <p:txBody>
          <a:bodyPr lIns="0" tIns="0" rIns="0" bIns="0" rtlCol="0" anchor="ctr"/>
          <a:lstStyle/>
          <a:p>
            <a:pPr algn="ctr" defTabSz="2433667"/>
            <a:endParaRPr lang="es-SV" sz="2919">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pic>
        <p:nvPicPr>
          <p:cNvPr id="14" name="Picture Placeholder 13" descr="Chart, bar chart&#10;&#10;Description automatically generated">
            <a:extLst>
              <a:ext uri="{FF2B5EF4-FFF2-40B4-BE49-F238E27FC236}">
                <a16:creationId xmlns:a16="http://schemas.microsoft.com/office/drawing/2014/main" id="{11D46CB2-850A-1F43-983F-5C437243037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9360" t="52" b="-52"/>
          <a:stretch/>
        </p:blipFill>
        <p:spPr>
          <a:xfrm>
            <a:off x="0" y="0"/>
            <a:ext cx="24549100" cy="15343188"/>
          </a:xfrm>
        </p:spPr>
      </p:pic>
      <p:sp>
        <p:nvSpPr>
          <p:cNvPr id="16" name="Rectángulo 15"/>
          <p:cNvSpPr/>
          <p:nvPr/>
        </p:nvSpPr>
        <p:spPr bwMode="auto">
          <a:xfrm>
            <a:off x="-7408" y="17853"/>
            <a:ext cx="3960000" cy="2880000"/>
          </a:xfrm>
          <a:prstGeom prst="rect">
            <a:avLst/>
          </a:prstGeom>
          <a:solidFill>
            <a:srgbClr val="D678E8"/>
          </a:solidFill>
          <a:ln>
            <a:noFill/>
          </a:ln>
        </p:spPr>
        <p:txBody>
          <a:bodyPr lIns="0" tIns="0" rIns="0" bIns="0" rtlCol="0" anchor="ctr"/>
          <a:lstStyle/>
          <a:p>
            <a:pPr algn="ctr">
              <a:lnSpc>
                <a:spcPct val="150000"/>
              </a:lnSpc>
            </a:pPr>
            <a:r>
              <a:rPr lang="en-US" sz="5059" spc="-151" dirty="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SAO PAULO</a:t>
            </a:r>
          </a:p>
        </p:txBody>
      </p:sp>
      <p:sp>
        <p:nvSpPr>
          <p:cNvPr id="17" name="Rectángulo 16"/>
          <p:cNvSpPr/>
          <p:nvPr/>
        </p:nvSpPr>
        <p:spPr bwMode="auto">
          <a:xfrm>
            <a:off x="33452" y="2912152"/>
            <a:ext cx="3960000" cy="2880000"/>
          </a:xfrm>
          <a:prstGeom prst="rect">
            <a:avLst/>
          </a:prstGeom>
          <a:solidFill>
            <a:schemeClr val="accent2">
              <a:lumMod val="50000"/>
              <a:alpha val="71000"/>
            </a:schemeClr>
          </a:solidFill>
          <a:ln>
            <a:noFill/>
          </a:ln>
        </p:spPr>
        <p:txBody>
          <a:bodyPr lIns="0" tIns="0" rIns="0" bIns="0" rtlCol="0" anchor="ctr"/>
          <a:lstStyle/>
          <a:p>
            <a:pPr algn="ctr">
              <a:lnSpc>
                <a:spcPct val="150000"/>
              </a:lnSpc>
            </a:pPr>
            <a:r>
              <a:rPr lang="en-US" sz="5059" spc="-151" dirty="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RIO DE JANEIRO</a:t>
            </a:r>
          </a:p>
        </p:txBody>
      </p:sp>
      <p:sp>
        <p:nvSpPr>
          <p:cNvPr id="19" name="Rectángulo 18"/>
          <p:cNvSpPr/>
          <p:nvPr/>
        </p:nvSpPr>
        <p:spPr bwMode="auto">
          <a:xfrm>
            <a:off x="33451" y="5785403"/>
            <a:ext cx="3960000" cy="3240000"/>
          </a:xfrm>
          <a:prstGeom prst="rect">
            <a:avLst/>
          </a:prstGeom>
          <a:solidFill>
            <a:schemeClr val="tx2">
              <a:lumMod val="50000"/>
              <a:lumOff val="50000"/>
              <a:alpha val="71000"/>
            </a:schemeClr>
          </a:solidFill>
          <a:ln>
            <a:noFill/>
          </a:ln>
        </p:spPr>
        <p:txBody>
          <a:bodyPr lIns="0" tIns="0" rIns="0" bIns="0" rtlCol="0" anchor="ctr"/>
          <a:lstStyle/>
          <a:p>
            <a:pPr algn="ctr">
              <a:lnSpc>
                <a:spcPct val="150000"/>
              </a:lnSpc>
            </a:pPr>
            <a:r>
              <a:rPr lang="en-US" sz="5059" spc="-151" dirty="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CURITIBA</a:t>
            </a:r>
          </a:p>
        </p:txBody>
      </p:sp>
      <p:sp>
        <p:nvSpPr>
          <p:cNvPr id="21" name="Rectángulo 20"/>
          <p:cNvSpPr/>
          <p:nvPr/>
        </p:nvSpPr>
        <p:spPr bwMode="auto">
          <a:xfrm>
            <a:off x="-7408" y="9045117"/>
            <a:ext cx="3960000" cy="2880000"/>
          </a:xfrm>
          <a:prstGeom prst="rect">
            <a:avLst/>
          </a:prstGeom>
          <a:solidFill>
            <a:schemeClr val="tx1">
              <a:lumMod val="85000"/>
              <a:lumOff val="15000"/>
              <a:alpha val="71000"/>
            </a:schemeClr>
          </a:solidFill>
          <a:ln>
            <a:noFill/>
          </a:ln>
        </p:spPr>
        <p:txBody>
          <a:bodyPr lIns="0" tIns="0" rIns="0" bIns="0" rtlCol="0" anchor="ctr"/>
          <a:lstStyle/>
          <a:p>
            <a:pPr algn="ctr">
              <a:lnSpc>
                <a:spcPct val="150000"/>
              </a:lnSpc>
            </a:pPr>
            <a:r>
              <a:rPr lang="en-US" sz="5059" spc="-151" dirty="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BRASILIA</a:t>
            </a:r>
          </a:p>
        </p:txBody>
      </p:sp>
      <p:sp>
        <p:nvSpPr>
          <p:cNvPr id="23" name="Rectángulo 22"/>
          <p:cNvSpPr/>
          <p:nvPr/>
        </p:nvSpPr>
        <p:spPr bwMode="auto">
          <a:xfrm>
            <a:off x="-7408" y="11939416"/>
            <a:ext cx="3960000" cy="3480198"/>
          </a:xfrm>
          <a:prstGeom prst="rect">
            <a:avLst/>
          </a:prstGeom>
          <a:solidFill>
            <a:schemeClr val="accent6">
              <a:lumMod val="75000"/>
              <a:lumOff val="25000"/>
              <a:alpha val="71000"/>
            </a:schemeClr>
          </a:solidFill>
          <a:ln>
            <a:noFill/>
          </a:ln>
        </p:spPr>
        <p:txBody>
          <a:bodyPr lIns="0" tIns="0" rIns="0" bIns="0" rtlCol="0" anchor="ctr"/>
          <a:lstStyle/>
          <a:p>
            <a:pPr algn="ctr">
              <a:lnSpc>
                <a:spcPct val="150000"/>
              </a:lnSpc>
            </a:pPr>
            <a:r>
              <a:rPr lang="en-US" sz="5059" spc="-151" dirty="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rPr>
              <a:t>BELO HORIZONTE</a:t>
            </a:r>
          </a:p>
        </p:txBody>
      </p:sp>
    </p:spTree>
    <p:extLst>
      <p:ext uri="{BB962C8B-B14F-4D97-AF65-F5344CB8AC3E}">
        <p14:creationId xmlns:p14="http://schemas.microsoft.com/office/powerpoint/2010/main" val="166482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6*min(max(#ppt_w*#ppt_h,.3),1)-7.4)/-.7*#ppt_w"/>
                                          </p:val>
                                        </p:tav>
                                        <p:tav tm="100000">
                                          <p:val>
                                            <p:strVal val="#ppt_w"/>
                                          </p:val>
                                        </p:tav>
                                      </p:tavLst>
                                    </p:anim>
                                    <p:anim calcmode="lin" valueType="num">
                                      <p:cBhvr>
                                        <p:cTn id="8" dur="500" fill="hold"/>
                                        <p:tgtEl>
                                          <p:spTgt spid="16"/>
                                        </p:tgtEl>
                                        <p:attrNameLst>
                                          <p:attrName>ppt_h</p:attrName>
                                        </p:attrNameLst>
                                      </p:cBhvr>
                                      <p:tavLst>
                                        <p:tav tm="0">
                                          <p:val>
                                            <p:strVal val="(6*min(max(#ppt_w*#ppt_h,.3),1)-7.4)/-.7*#ppt_h"/>
                                          </p:val>
                                        </p:tav>
                                        <p:tav tm="100000">
                                          <p:val>
                                            <p:strVal val="#ppt_h"/>
                                          </p:val>
                                        </p:tav>
                                      </p:tavLst>
                                    </p:anim>
                                    <p:anim calcmode="lin" valueType="num">
                                      <p:cBhvr>
                                        <p:cTn id="9" dur="500" fill="hold"/>
                                        <p:tgtEl>
                                          <p:spTgt spid="16"/>
                                        </p:tgtEl>
                                        <p:attrNameLst>
                                          <p:attrName>ppt_x</p:attrName>
                                        </p:attrNameLst>
                                      </p:cBhvr>
                                      <p:tavLst>
                                        <p:tav tm="0">
                                          <p:val>
                                            <p:fltVal val="0.5"/>
                                          </p:val>
                                        </p:tav>
                                        <p:tav tm="100000">
                                          <p:val>
                                            <p:strVal val="#ppt_x"/>
                                          </p:val>
                                        </p:tav>
                                      </p:tavLst>
                                    </p:anim>
                                    <p:anim calcmode="lin" valueType="num">
                                      <p:cBhvr>
                                        <p:cTn id="10" dur="500" fill="hold"/>
                                        <p:tgtEl>
                                          <p:spTgt spid="16"/>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strVal val="(6*min(max(#ppt_w*#ppt_h,.3),1)-7.4)/-.7*#ppt_w"/>
                                          </p:val>
                                        </p:tav>
                                        <p:tav tm="100000">
                                          <p:val>
                                            <p:strVal val="#ppt_w"/>
                                          </p:val>
                                        </p:tav>
                                      </p:tavLst>
                                    </p:anim>
                                    <p:anim calcmode="lin" valueType="num">
                                      <p:cBhvr>
                                        <p:cTn id="14" dur="500" fill="hold"/>
                                        <p:tgtEl>
                                          <p:spTgt spid="17"/>
                                        </p:tgtEl>
                                        <p:attrNameLst>
                                          <p:attrName>ppt_h</p:attrName>
                                        </p:attrNameLst>
                                      </p:cBhvr>
                                      <p:tavLst>
                                        <p:tav tm="0">
                                          <p:val>
                                            <p:strVal val="(6*min(max(#ppt_w*#ppt_h,.3),1)-7.4)/-.7*#ppt_h"/>
                                          </p:val>
                                        </p:tav>
                                        <p:tav tm="100000">
                                          <p:val>
                                            <p:strVal val="#ppt_h"/>
                                          </p:val>
                                        </p:tav>
                                      </p:tavLst>
                                    </p:anim>
                                    <p:anim calcmode="lin" valueType="num">
                                      <p:cBhvr>
                                        <p:cTn id="15" dur="500" fill="hold"/>
                                        <p:tgtEl>
                                          <p:spTgt spid="17"/>
                                        </p:tgtEl>
                                        <p:attrNameLst>
                                          <p:attrName>ppt_x</p:attrName>
                                        </p:attrNameLst>
                                      </p:cBhvr>
                                      <p:tavLst>
                                        <p:tav tm="0">
                                          <p:val>
                                            <p:fltVal val="0.5"/>
                                          </p:val>
                                        </p:tav>
                                        <p:tav tm="100000">
                                          <p:val>
                                            <p:strVal val="#ppt_x"/>
                                          </p:val>
                                        </p:tav>
                                      </p:tavLst>
                                    </p:anim>
                                    <p:anim calcmode="lin" valueType="num">
                                      <p:cBhvr>
                                        <p:cTn id="16" dur="500" fill="hold"/>
                                        <p:tgtEl>
                                          <p:spTgt spid="17"/>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strVal val="(6*min(max(#ppt_w*#ppt_h,.3),1)-7.4)/-.7*#ppt_w"/>
                                          </p:val>
                                        </p:tav>
                                        <p:tav tm="100000">
                                          <p:val>
                                            <p:strVal val="#ppt_w"/>
                                          </p:val>
                                        </p:tav>
                                      </p:tavLst>
                                    </p:anim>
                                    <p:anim calcmode="lin" valueType="num">
                                      <p:cBhvr>
                                        <p:cTn id="20" dur="500" fill="hold"/>
                                        <p:tgtEl>
                                          <p:spTgt spid="19"/>
                                        </p:tgtEl>
                                        <p:attrNameLst>
                                          <p:attrName>ppt_h</p:attrName>
                                        </p:attrNameLst>
                                      </p:cBhvr>
                                      <p:tavLst>
                                        <p:tav tm="0">
                                          <p:val>
                                            <p:strVal val="(6*min(max(#ppt_w*#ppt_h,.3),1)-7.4)/-.7*#ppt_h"/>
                                          </p:val>
                                        </p:tav>
                                        <p:tav tm="100000">
                                          <p:val>
                                            <p:strVal val="#ppt_h"/>
                                          </p:val>
                                        </p:tav>
                                      </p:tavLst>
                                    </p:anim>
                                    <p:anim calcmode="lin" valueType="num">
                                      <p:cBhvr>
                                        <p:cTn id="21" dur="500" fill="hold"/>
                                        <p:tgtEl>
                                          <p:spTgt spid="19"/>
                                        </p:tgtEl>
                                        <p:attrNameLst>
                                          <p:attrName>ppt_x</p:attrName>
                                        </p:attrNameLst>
                                      </p:cBhvr>
                                      <p:tavLst>
                                        <p:tav tm="0">
                                          <p:val>
                                            <p:fltVal val="0.5"/>
                                          </p:val>
                                        </p:tav>
                                        <p:tav tm="100000">
                                          <p:val>
                                            <p:strVal val="#ppt_x"/>
                                          </p:val>
                                        </p:tav>
                                      </p:tavLst>
                                    </p:anim>
                                    <p:anim calcmode="lin" valueType="num">
                                      <p:cBhvr>
                                        <p:cTn id="22" dur="500" fill="hold"/>
                                        <p:tgtEl>
                                          <p:spTgt spid="19"/>
                                        </p:tgtEl>
                                        <p:attrNameLst>
                                          <p:attrName>ppt_y</p:attrName>
                                        </p:attrNameLst>
                                      </p:cBhvr>
                                      <p:tavLst>
                                        <p:tav tm="0">
                                          <p:val>
                                            <p:strVal val="1+(6*min(max(#ppt_w*#ppt_h,.3),1)-7.4)/-.7*#ppt_h/2"/>
                                          </p:val>
                                        </p:tav>
                                        <p:tav tm="100000">
                                          <p:val>
                                            <p:strVal val="#ppt_y"/>
                                          </p:val>
                                        </p:tav>
                                      </p:tavLst>
                                    </p:anim>
                                  </p:childTnLst>
                                </p:cTn>
                              </p:par>
                              <p:par>
                                <p:cTn id="23" presetID="23" presetClass="entr" presetSubtype="3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strVal val="(6*min(max(#ppt_w*#ppt_h,.3),1)-7.4)/-.7*#ppt_w"/>
                                          </p:val>
                                        </p:tav>
                                        <p:tav tm="100000">
                                          <p:val>
                                            <p:strVal val="#ppt_w"/>
                                          </p:val>
                                        </p:tav>
                                      </p:tavLst>
                                    </p:anim>
                                    <p:anim calcmode="lin" valueType="num">
                                      <p:cBhvr>
                                        <p:cTn id="26" dur="500" fill="hold"/>
                                        <p:tgtEl>
                                          <p:spTgt spid="21"/>
                                        </p:tgtEl>
                                        <p:attrNameLst>
                                          <p:attrName>ppt_h</p:attrName>
                                        </p:attrNameLst>
                                      </p:cBhvr>
                                      <p:tavLst>
                                        <p:tav tm="0">
                                          <p:val>
                                            <p:strVal val="(6*min(max(#ppt_w*#ppt_h,.3),1)-7.4)/-.7*#ppt_h"/>
                                          </p:val>
                                        </p:tav>
                                        <p:tav tm="100000">
                                          <p:val>
                                            <p:strVal val="#ppt_h"/>
                                          </p:val>
                                        </p:tav>
                                      </p:tavLst>
                                    </p:anim>
                                    <p:anim calcmode="lin" valueType="num">
                                      <p:cBhvr>
                                        <p:cTn id="27" dur="500" fill="hold"/>
                                        <p:tgtEl>
                                          <p:spTgt spid="21"/>
                                        </p:tgtEl>
                                        <p:attrNameLst>
                                          <p:attrName>ppt_x</p:attrName>
                                        </p:attrNameLst>
                                      </p:cBhvr>
                                      <p:tavLst>
                                        <p:tav tm="0">
                                          <p:val>
                                            <p:fltVal val="0.5"/>
                                          </p:val>
                                        </p:tav>
                                        <p:tav tm="100000">
                                          <p:val>
                                            <p:strVal val="#ppt_x"/>
                                          </p:val>
                                        </p:tav>
                                      </p:tavLst>
                                    </p:anim>
                                    <p:anim calcmode="lin" valueType="num">
                                      <p:cBhvr>
                                        <p:cTn id="28" dur="500" fill="hold"/>
                                        <p:tgtEl>
                                          <p:spTgt spid="21"/>
                                        </p:tgtEl>
                                        <p:attrNameLst>
                                          <p:attrName>ppt_y</p:attrName>
                                        </p:attrNameLst>
                                      </p:cBhvr>
                                      <p:tavLst>
                                        <p:tav tm="0">
                                          <p:val>
                                            <p:strVal val="1+(6*min(max(#ppt_w*#ppt_h,.3),1)-7.4)/-.7*#ppt_h/2"/>
                                          </p:val>
                                        </p:tav>
                                        <p:tav tm="100000">
                                          <p:val>
                                            <p:strVal val="#ppt_y"/>
                                          </p:val>
                                        </p:tav>
                                      </p:tavLst>
                                    </p:anim>
                                  </p:childTnLst>
                                </p:cTn>
                              </p:par>
                              <p:par>
                                <p:cTn id="29" presetID="23" presetClass="entr" presetSubtype="3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strVal val="(6*min(max(#ppt_w*#ppt_h,.3),1)-7.4)/-.7*#ppt_w"/>
                                          </p:val>
                                        </p:tav>
                                        <p:tav tm="100000">
                                          <p:val>
                                            <p:strVal val="#ppt_w"/>
                                          </p:val>
                                        </p:tav>
                                      </p:tavLst>
                                    </p:anim>
                                    <p:anim calcmode="lin" valueType="num">
                                      <p:cBhvr>
                                        <p:cTn id="32" dur="500" fill="hold"/>
                                        <p:tgtEl>
                                          <p:spTgt spid="23"/>
                                        </p:tgtEl>
                                        <p:attrNameLst>
                                          <p:attrName>ppt_h</p:attrName>
                                        </p:attrNameLst>
                                      </p:cBhvr>
                                      <p:tavLst>
                                        <p:tav tm="0">
                                          <p:val>
                                            <p:strVal val="(6*min(max(#ppt_w*#ppt_h,.3),1)-7.4)/-.7*#ppt_h"/>
                                          </p:val>
                                        </p:tav>
                                        <p:tav tm="100000">
                                          <p:val>
                                            <p:strVal val="#ppt_h"/>
                                          </p:val>
                                        </p:tav>
                                      </p:tavLst>
                                    </p:anim>
                                    <p:anim calcmode="lin" valueType="num">
                                      <p:cBhvr>
                                        <p:cTn id="33" dur="500" fill="hold"/>
                                        <p:tgtEl>
                                          <p:spTgt spid="23"/>
                                        </p:tgtEl>
                                        <p:attrNameLst>
                                          <p:attrName>ppt_x</p:attrName>
                                        </p:attrNameLst>
                                      </p:cBhvr>
                                      <p:tavLst>
                                        <p:tav tm="0">
                                          <p:val>
                                            <p:fltVal val="0.5"/>
                                          </p:val>
                                        </p:tav>
                                        <p:tav tm="100000">
                                          <p:val>
                                            <p:strVal val="#ppt_x"/>
                                          </p:val>
                                        </p:tav>
                                      </p:tavLst>
                                    </p:anim>
                                    <p:anim calcmode="lin" valueType="num">
                                      <p:cBhvr>
                                        <p:cTn id="34" dur="500" fill="hold"/>
                                        <p:tgtEl>
                                          <p:spTgt spid="2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1"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bwMode="auto">
          <a:xfrm>
            <a:off x="8131360" y="650814"/>
            <a:ext cx="16417740" cy="12832275"/>
          </a:xfrm>
          <a:prstGeom prst="rect">
            <a:avLst/>
          </a:prstGeom>
          <a:solidFill>
            <a:schemeClr val="accent4"/>
          </a:solidFill>
          <a:ln>
            <a:noFill/>
          </a:ln>
        </p:spPr>
        <p:txBody>
          <a:bodyPr lIns="0" tIns="0" rIns="0" bIns="0" rtlCol="0" anchor="ctr"/>
          <a:lstStyle/>
          <a:p>
            <a:pPr algn="ctr"/>
            <a:endParaRPr lang="es-ES" sz="5059" dirty="0"/>
          </a:p>
        </p:txBody>
      </p:sp>
      <p:sp>
        <p:nvSpPr>
          <p:cNvPr id="12" name="Rectángulo 11"/>
          <p:cNvSpPr/>
          <p:nvPr/>
        </p:nvSpPr>
        <p:spPr bwMode="auto">
          <a:xfrm>
            <a:off x="8854170" y="1010854"/>
            <a:ext cx="15694930" cy="1247223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181207" tIns="0" rIns="181207" bIns="0" rtlCol="0" anchor="ctr"/>
          <a:lstStyle/>
          <a:p>
            <a:pPr algn="just">
              <a:lnSpc>
                <a:spcPct val="120000"/>
              </a:lnSpc>
            </a:pPr>
            <a:endParaRPr lang="es-ES" sz="2013" dirty="0">
              <a:solidFill>
                <a:schemeClr val="bg1"/>
              </a:solidFill>
              <a:latin typeface="PT Sans" panose="020B0503020203020204" pitchFamily="34" charset="0"/>
              <a:ea typeface="Open Sans" panose="020B0604020202020204" charset="0"/>
              <a:cs typeface="Open Sans" panose="020B0604020202020204" charset="0"/>
            </a:endParaRPr>
          </a:p>
        </p:txBody>
      </p:sp>
      <p:sp>
        <p:nvSpPr>
          <p:cNvPr id="7" name="6 Título"/>
          <p:cNvSpPr>
            <a:spLocks noGrp="1"/>
          </p:cNvSpPr>
          <p:nvPr>
            <p:ph type="ctrTitle"/>
          </p:nvPr>
        </p:nvSpPr>
        <p:spPr>
          <a:xfrm>
            <a:off x="659499" y="1293198"/>
            <a:ext cx="7207778" cy="1133794"/>
          </a:xfrm>
        </p:spPr>
        <p:txBody>
          <a:bodyPr>
            <a:normAutofit fontScale="90000"/>
          </a:bodyPr>
          <a:lstStyle/>
          <a:p>
            <a:r>
              <a:rPr lang="es-MX" dirty="0"/>
              <a:t>Total Revenue by Categories</a:t>
            </a:r>
            <a:endParaRPr lang="es-SV" dirty="0"/>
          </a:p>
        </p:txBody>
      </p:sp>
      <p:sp>
        <p:nvSpPr>
          <p:cNvPr id="14" name="13 Marcador de pie de página"/>
          <p:cNvSpPr>
            <a:spLocks noGrp="1"/>
          </p:cNvSpPr>
          <p:nvPr>
            <p:ph type="ftr" sz="quarter" idx="11"/>
          </p:nvPr>
        </p:nvSpPr>
        <p:spPr/>
        <p:txBody>
          <a:bodyPr/>
          <a:lstStyle/>
          <a:p>
            <a:pPr>
              <a:lnSpc>
                <a:spcPct val="125000"/>
              </a:lnSpc>
            </a:pPr>
            <a:r>
              <a:rPr lang="it-IT" sz="1812" dirty="0">
                <a:latin typeface="Source Sans Pro" panose="020B0503030403020204" pitchFamily="34" charset="0"/>
              </a:rPr>
              <a:t>Sia </a:t>
            </a:r>
            <a:r>
              <a:rPr lang="it-IT" sz="1812" dirty="0" err="1">
                <a:latin typeface="Source Sans Pro" panose="020B0503030403020204" pitchFamily="34" charset="0"/>
              </a:rPr>
              <a:t>Partners</a:t>
            </a:r>
            <a:endParaRPr lang="en-US" sz="1812" dirty="0">
              <a:latin typeface="Source Sans Pro" panose="020B0503030403020204" pitchFamily="34" charset="0"/>
            </a:endParaRPr>
          </a:p>
        </p:txBody>
      </p:sp>
      <p:sp>
        <p:nvSpPr>
          <p:cNvPr id="16" name="Textbox 1"/>
          <p:cNvSpPr/>
          <p:nvPr/>
        </p:nvSpPr>
        <p:spPr>
          <a:xfrm>
            <a:off x="662485" y="3756159"/>
            <a:ext cx="4913196" cy="7919201"/>
          </a:xfrm>
          <a:prstGeom prst="rect">
            <a:avLst/>
          </a:prstGeom>
        </p:spPr>
        <p:txBody>
          <a:bodyPr wrap="square" lIns="243757" tIns="121879" rIns="243757" bIns="121879">
            <a:spAutoFit/>
          </a:bodyPr>
          <a:lstStyle/>
          <a:p>
            <a:pPr>
              <a:lnSpc>
                <a:spcPct val="125000"/>
              </a:lnSpc>
              <a:spcAft>
                <a:spcPts val="1208"/>
              </a:spcAft>
            </a:pPr>
            <a:r>
              <a:rPr lang="es-MX" sz="2800" b="1" dirty="0">
                <a:solidFill>
                  <a:schemeClr val="tx2"/>
                </a:solidFill>
                <a:latin typeface="Source Sans Pro" panose="020B0604020202020204" charset="0"/>
                <a:ea typeface="Open Sans Extrabold" panose="020B0906030804020204" pitchFamily="34" charset="0"/>
                <a:cs typeface="Open Sans Extrabold" panose="020B0906030804020204" pitchFamily="34" charset="0"/>
              </a:rPr>
              <a:t>There are a  few top categories that account for most of the revenue </a:t>
            </a:r>
          </a:p>
          <a:p>
            <a:pPr algn="just">
              <a:lnSpc>
                <a:spcPct val="120000"/>
              </a:lnSpc>
              <a:spcAft>
                <a:spcPts val="1208"/>
              </a:spcAft>
            </a:pPr>
            <a:r>
              <a:rPr lang="en-US" sz="2400" dirty="0">
                <a:solidFill>
                  <a:schemeClr val="bg2"/>
                </a:solidFill>
                <a:latin typeface="Source Sans Pro" panose="020B0503030403020204" pitchFamily="34" charset="0"/>
              </a:rPr>
              <a:t>Most of the revenue comes from a single item orders.</a:t>
            </a:r>
          </a:p>
          <a:p>
            <a:pPr algn="just">
              <a:lnSpc>
                <a:spcPct val="120000"/>
              </a:lnSpc>
              <a:spcAft>
                <a:spcPts val="1208"/>
              </a:spcAft>
            </a:pPr>
            <a:endParaRPr lang="en-US" sz="2400" dirty="0">
              <a:solidFill>
                <a:schemeClr val="bg2"/>
              </a:solidFill>
              <a:latin typeface="Source Sans Pro" panose="020B0503030403020204" pitchFamily="34" charset="0"/>
            </a:endParaRPr>
          </a:p>
          <a:p>
            <a:pPr algn="just">
              <a:lnSpc>
                <a:spcPct val="120000"/>
              </a:lnSpc>
              <a:spcAft>
                <a:spcPts val="1208"/>
              </a:spcAft>
            </a:pPr>
            <a:r>
              <a:rPr lang="en-US" sz="2400" dirty="0">
                <a:solidFill>
                  <a:schemeClr val="bg2"/>
                </a:solidFill>
                <a:latin typeface="Source Sans Pro" panose="020B0503030403020204" pitchFamily="34" charset="0"/>
              </a:rPr>
              <a:t>One of the goals can be increasing the share of orders with several items per order.</a:t>
            </a:r>
          </a:p>
          <a:p>
            <a:pPr algn="just">
              <a:lnSpc>
                <a:spcPct val="120000"/>
              </a:lnSpc>
              <a:spcAft>
                <a:spcPts val="1208"/>
              </a:spcAft>
            </a:pPr>
            <a:endParaRPr lang="en-US" sz="2400" dirty="0">
              <a:solidFill>
                <a:schemeClr val="bg2"/>
              </a:solidFill>
              <a:latin typeface="Source Sans Pro" panose="020B0503030403020204" pitchFamily="34" charset="0"/>
            </a:endParaRPr>
          </a:p>
          <a:p>
            <a:pPr algn="just">
              <a:lnSpc>
                <a:spcPct val="120000"/>
              </a:lnSpc>
              <a:spcAft>
                <a:spcPts val="1208"/>
              </a:spcAft>
            </a:pPr>
            <a:r>
              <a:rPr lang="en-US" sz="2400" dirty="0">
                <a:solidFill>
                  <a:schemeClr val="bg2"/>
                </a:solidFill>
                <a:latin typeface="Source Sans Pro" panose="020B0503030403020204" pitchFamily="34" charset="0"/>
              </a:rPr>
              <a:t>Understanding what products can be sold together can help to increase item quantity per order, which will further increase the growth rate.</a:t>
            </a:r>
          </a:p>
        </p:txBody>
      </p:sp>
      <p:pic>
        <p:nvPicPr>
          <p:cNvPr id="5" name="Picture Placeholder 4" descr="Chart, histogram&#10;&#10;Description automatically generated">
            <a:extLst>
              <a:ext uri="{FF2B5EF4-FFF2-40B4-BE49-F238E27FC236}">
                <a16:creationId xmlns:a16="http://schemas.microsoft.com/office/drawing/2014/main" id="{EB4AA18C-C870-3949-85D8-7BCA4F68FC9C}"/>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78" t="-471" r="3546" b="-1"/>
          <a:stretch/>
        </p:blipFill>
        <p:spPr>
          <a:xfrm>
            <a:off x="9208555" y="1293198"/>
            <a:ext cx="15340545" cy="11512904"/>
          </a:xfrm>
        </p:spPr>
      </p:pic>
    </p:spTree>
    <p:extLst>
      <p:ext uri="{BB962C8B-B14F-4D97-AF65-F5344CB8AC3E}">
        <p14:creationId xmlns:p14="http://schemas.microsoft.com/office/powerpoint/2010/main" val="348272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bwMode="auto">
          <a:xfrm>
            <a:off x="8131360" y="650814"/>
            <a:ext cx="16417740" cy="12832275"/>
          </a:xfrm>
          <a:prstGeom prst="rect">
            <a:avLst/>
          </a:prstGeom>
          <a:solidFill>
            <a:schemeClr val="accent4"/>
          </a:solidFill>
          <a:ln>
            <a:noFill/>
          </a:ln>
        </p:spPr>
        <p:txBody>
          <a:bodyPr lIns="0" tIns="0" rIns="0" bIns="0" rtlCol="0" anchor="ctr"/>
          <a:lstStyle/>
          <a:p>
            <a:pPr algn="ctr"/>
            <a:endParaRPr lang="es-ES" sz="5059" dirty="0"/>
          </a:p>
        </p:txBody>
      </p:sp>
      <p:sp>
        <p:nvSpPr>
          <p:cNvPr id="12" name="Rectángulo 11"/>
          <p:cNvSpPr/>
          <p:nvPr/>
        </p:nvSpPr>
        <p:spPr bwMode="auto">
          <a:xfrm>
            <a:off x="8854170" y="1010854"/>
            <a:ext cx="15694930" cy="1247223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181207" tIns="0" rIns="181207" bIns="0" rtlCol="0" anchor="ctr"/>
          <a:lstStyle/>
          <a:p>
            <a:pPr algn="just">
              <a:lnSpc>
                <a:spcPct val="120000"/>
              </a:lnSpc>
            </a:pPr>
            <a:endParaRPr lang="es-ES" sz="2013" dirty="0">
              <a:solidFill>
                <a:schemeClr val="bg1"/>
              </a:solidFill>
              <a:latin typeface="PT Sans" panose="020B0503020203020204" pitchFamily="34" charset="0"/>
              <a:ea typeface="Open Sans" panose="020B0604020202020204" charset="0"/>
              <a:cs typeface="Open Sans" panose="020B0604020202020204" charset="0"/>
            </a:endParaRPr>
          </a:p>
        </p:txBody>
      </p:sp>
      <p:sp>
        <p:nvSpPr>
          <p:cNvPr id="7" name="6 Título"/>
          <p:cNvSpPr>
            <a:spLocks noGrp="1"/>
          </p:cNvSpPr>
          <p:nvPr>
            <p:ph type="ctrTitle"/>
          </p:nvPr>
        </p:nvSpPr>
        <p:spPr>
          <a:xfrm>
            <a:off x="659499" y="1293198"/>
            <a:ext cx="7207778" cy="1133794"/>
          </a:xfrm>
        </p:spPr>
        <p:txBody>
          <a:bodyPr>
            <a:normAutofit fontScale="90000"/>
          </a:bodyPr>
          <a:lstStyle/>
          <a:p>
            <a:r>
              <a:rPr lang="es-MX" dirty="0"/>
              <a:t>Revenue Change of Top 5 categories</a:t>
            </a:r>
            <a:endParaRPr lang="es-SV" dirty="0"/>
          </a:p>
        </p:txBody>
      </p:sp>
      <p:sp>
        <p:nvSpPr>
          <p:cNvPr id="14" name="13 Marcador de pie de página"/>
          <p:cNvSpPr>
            <a:spLocks noGrp="1"/>
          </p:cNvSpPr>
          <p:nvPr>
            <p:ph type="ftr" sz="quarter" idx="11"/>
          </p:nvPr>
        </p:nvSpPr>
        <p:spPr/>
        <p:txBody>
          <a:bodyPr/>
          <a:lstStyle/>
          <a:p>
            <a:pPr>
              <a:lnSpc>
                <a:spcPct val="125000"/>
              </a:lnSpc>
            </a:pPr>
            <a:r>
              <a:rPr lang="it-IT" sz="1812" dirty="0">
                <a:latin typeface="Source Sans Pro" panose="020B0503030403020204" pitchFamily="34" charset="0"/>
              </a:rPr>
              <a:t>Sia </a:t>
            </a:r>
            <a:r>
              <a:rPr lang="it-IT" sz="1812" dirty="0" err="1">
                <a:latin typeface="Source Sans Pro" panose="020B0503030403020204" pitchFamily="34" charset="0"/>
              </a:rPr>
              <a:t>Partners</a:t>
            </a:r>
            <a:endParaRPr lang="en-US" sz="1812" dirty="0">
              <a:latin typeface="Source Sans Pro" panose="020B0503030403020204" pitchFamily="34" charset="0"/>
            </a:endParaRPr>
          </a:p>
        </p:txBody>
      </p:sp>
      <p:sp>
        <p:nvSpPr>
          <p:cNvPr id="16" name="Textbox 1"/>
          <p:cNvSpPr/>
          <p:nvPr/>
        </p:nvSpPr>
        <p:spPr>
          <a:xfrm>
            <a:off x="662485" y="3756159"/>
            <a:ext cx="4913196" cy="7380592"/>
          </a:xfrm>
          <a:prstGeom prst="rect">
            <a:avLst/>
          </a:prstGeom>
        </p:spPr>
        <p:txBody>
          <a:bodyPr wrap="square" lIns="243757" tIns="121879" rIns="243757" bIns="121879">
            <a:spAutoFit/>
          </a:bodyPr>
          <a:lstStyle/>
          <a:p>
            <a:pPr>
              <a:lnSpc>
                <a:spcPct val="125000"/>
              </a:lnSpc>
              <a:spcAft>
                <a:spcPts val="1208"/>
              </a:spcAft>
            </a:pPr>
            <a:r>
              <a:rPr lang="es-MX" sz="2800" b="1" dirty="0">
                <a:solidFill>
                  <a:schemeClr val="tx2"/>
                </a:solidFill>
                <a:latin typeface="Source Sans Pro" panose="020B0604020202020204" charset="0"/>
                <a:ea typeface="Open Sans Extrabold" panose="020B0906030804020204" pitchFamily="34" charset="0"/>
                <a:cs typeface="Open Sans Extrabold" panose="020B0906030804020204" pitchFamily="34" charset="0"/>
              </a:rPr>
              <a:t>Growth of top-selling categories IS NOT steady </a:t>
            </a:r>
          </a:p>
          <a:p>
            <a:pPr algn="just">
              <a:lnSpc>
                <a:spcPct val="120000"/>
              </a:lnSpc>
              <a:spcAft>
                <a:spcPts val="1208"/>
              </a:spcAft>
            </a:pPr>
            <a:r>
              <a:rPr lang="en-US" sz="2400" dirty="0">
                <a:solidFill>
                  <a:schemeClr val="bg2"/>
                </a:solidFill>
                <a:latin typeface="Source Sans Pro" panose="020B0503030403020204" pitchFamily="34" charset="0"/>
              </a:rPr>
              <a:t>Product categories that account for the largest amount of revenue are not experiencing steady growth.</a:t>
            </a:r>
          </a:p>
          <a:p>
            <a:pPr algn="just">
              <a:lnSpc>
                <a:spcPct val="120000"/>
              </a:lnSpc>
              <a:spcAft>
                <a:spcPts val="1208"/>
              </a:spcAft>
            </a:pPr>
            <a:endParaRPr lang="en-US" sz="2400" dirty="0">
              <a:solidFill>
                <a:schemeClr val="bg2"/>
              </a:solidFill>
              <a:latin typeface="Source Sans Pro" panose="020B0503030403020204" pitchFamily="34" charset="0"/>
            </a:endParaRPr>
          </a:p>
          <a:p>
            <a:pPr algn="just">
              <a:lnSpc>
                <a:spcPct val="120000"/>
              </a:lnSpc>
              <a:spcAft>
                <a:spcPts val="1208"/>
              </a:spcAft>
            </a:pPr>
            <a:r>
              <a:rPr lang="en-US" sz="2400" dirty="0">
                <a:solidFill>
                  <a:schemeClr val="bg2"/>
                </a:solidFill>
                <a:latin typeface="Source Sans Pro" panose="020B0503030403020204" pitchFamily="34" charset="0"/>
              </a:rPr>
              <a:t>Most of the sales take place in Sao Paulo, but computer accessories are experiencing decline.</a:t>
            </a:r>
          </a:p>
          <a:p>
            <a:pPr algn="just">
              <a:lnSpc>
                <a:spcPct val="120000"/>
              </a:lnSpc>
              <a:spcAft>
                <a:spcPts val="1208"/>
              </a:spcAft>
            </a:pPr>
            <a:endParaRPr lang="en-US" sz="2400" dirty="0">
              <a:solidFill>
                <a:schemeClr val="bg2"/>
              </a:solidFill>
              <a:latin typeface="Source Sans Pro" panose="020B0503030403020204" pitchFamily="34" charset="0"/>
            </a:endParaRPr>
          </a:p>
          <a:p>
            <a:pPr algn="just">
              <a:lnSpc>
                <a:spcPct val="120000"/>
              </a:lnSpc>
              <a:spcAft>
                <a:spcPts val="1208"/>
              </a:spcAft>
            </a:pPr>
            <a:r>
              <a:rPr lang="en-US" sz="2400" dirty="0">
                <a:solidFill>
                  <a:schemeClr val="bg2"/>
                </a:solidFill>
                <a:latin typeface="Source Sans Pro" panose="020B0503030403020204" pitchFamily="34" charset="0"/>
              </a:rPr>
              <a:t>All categories' categories are fluctuating and experiencing decline in a growth rate.</a:t>
            </a:r>
          </a:p>
        </p:txBody>
      </p:sp>
      <p:pic>
        <p:nvPicPr>
          <p:cNvPr id="10" name="Picture Placeholder 9" descr="Chart&#10;&#10;Description automatically generated">
            <a:extLst>
              <a:ext uri="{FF2B5EF4-FFF2-40B4-BE49-F238E27FC236}">
                <a16:creationId xmlns:a16="http://schemas.microsoft.com/office/drawing/2014/main" id="{ED4F9C60-B16E-2B4A-93A2-86ED3516D9C1}"/>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07" t="1" r="-1" b="-35"/>
          <a:stretch/>
        </p:blipFill>
        <p:spPr>
          <a:xfrm>
            <a:off x="9394230" y="1505909"/>
            <a:ext cx="15154870" cy="11300193"/>
          </a:xfrm>
        </p:spPr>
      </p:pic>
    </p:spTree>
    <p:extLst>
      <p:ext uri="{BB962C8B-B14F-4D97-AF65-F5344CB8AC3E}">
        <p14:creationId xmlns:p14="http://schemas.microsoft.com/office/powerpoint/2010/main" val="223716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6"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152196</TotalTime>
  <Words>1444</Words>
  <Application>Microsoft Macintosh PowerPoint</Application>
  <PresentationFormat>Custom</PresentationFormat>
  <Paragraphs>234</Paragraphs>
  <Slides>17</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vt:lpstr>
      <vt:lpstr>Calibri</vt:lpstr>
      <vt:lpstr>Calibri Light</vt:lpstr>
      <vt:lpstr>FontAwesome</vt:lpstr>
      <vt:lpstr>Open Sans</vt:lpstr>
      <vt:lpstr>Open Sans bold</vt:lpstr>
      <vt:lpstr>Open Sans Condensed</vt:lpstr>
      <vt:lpstr>Open Sans Extrabold</vt:lpstr>
      <vt:lpstr>PT Sans</vt:lpstr>
      <vt:lpstr>Segoe UI</vt:lpstr>
      <vt:lpstr>Source Sans Pro</vt:lpstr>
      <vt:lpstr>Source Sans Pro Semibold</vt:lpstr>
      <vt:lpstr>Trebuchet MS</vt:lpstr>
      <vt:lpstr>1_Diseño personalizado</vt:lpstr>
      <vt:lpstr>PowerPoint Presentation</vt:lpstr>
      <vt:lpstr>PowerPoint Presentation</vt:lpstr>
      <vt:lpstr>Revenue Channels Overview</vt:lpstr>
      <vt:lpstr>PowerPoint Presentation</vt:lpstr>
      <vt:lpstr>PowerPoint Presentation</vt:lpstr>
      <vt:lpstr>PowerPoint Presentation</vt:lpstr>
      <vt:lpstr>PowerPoint Presentation</vt:lpstr>
      <vt:lpstr>Total Revenue by Categories</vt:lpstr>
      <vt:lpstr>Revenue Change of Top 5 categories</vt:lpstr>
      <vt:lpstr>Number of Newly Joined Customers</vt:lpstr>
      <vt:lpstr>Number of Active and Inactive Buyers</vt:lpstr>
      <vt:lpstr>PowerPoint Presentation</vt:lpstr>
      <vt:lpstr>PowerPoint Presentation</vt:lpstr>
      <vt:lpstr>Customer Segmentation</vt:lpstr>
      <vt:lpstr>Results (need to zoom in)</vt:lpstr>
      <vt:lpstr>Main Insights</vt:lpstr>
      <vt:lpstr>Conclusion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ZHUMASH Gaziz</cp:lastModifiedBy>
  <cp:revision>12005</cp:revision>
  <dcterms:created xsi:type="dcterms:W3CDTF">2014-07-01T16:42:18Z</dcterms:created>
  <dcterms:modified xsi:type="dcterms:W3CDTF">2022-04-15T02:31:29Z</dcterms:modified>
</cp:coreProperties>
</file>