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Staatliches" charset="1" panose="00000000000000000000"/>
      <p:regular r:id="rId14"/>
    </p:embeddedFont>
    <p:embeddedFont>
      <p:font typeface="TT Norms Bold" charset="1" panose="02000803030000020004"/>
      <p:regular r:id="rId15"/>
    </p:embeddedFont>
    <p:embeddedFont>
      <p:font typeface="TT Norms" charset="1" panose="020005030300000200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https://skilvul.com/courses/git-dan-github-dasar/lessons/kembali-ke-masa-lalu/topics/git-versioning-introduction/" TargetMode="External" Type="http://schemas.openxmlformats.org/officeDocument/2006/relationships/hyperlink"/><Relationship Id="rId4" Target="https://skilvul.com/courses/git-dan-github-dasar/lessons/kembali-ke-masa-lalu/topics/melihat-detail-perubahan/" TargetMode="External" Type="http://schemas.openxmlformats.org/officeDocument/2006/relationships/hyperlink"/><Relationship Id="rId5" Target="https://skilvul.com/courses/git-dan-github-dasar/lessons/kembali-ke-masa-lalu/topics/melihat-detail-perubahan/" TargetMode="External" Type="http://schemas.openxmlformats.org/officeDocument/2006/relationships/hyperlink"/><Relationship Id="rId6" Target="https://skilvul.com/courses/git-dan-github-dasar/lessons/kembali-ke-masa-lalu/topics/git-checkout/" TargetMode="External" Type="http://schemas.openxmlformats.org/officeDocument/2006/relationships/hyperlink"/><Relationship Id="rId7" Target="https://skilvul.com/courses/git-dan-github-dasar/lessons/kembali-ke-masa-lalu/topics/git-reset/" TargetMode="External" Type="http://schemas.openxmlformats.org/officeDocument/2006/relationships/hyperlink"/><Relationship Id="rId8" Target="https://skilvul.com/courses/git-dan-github-dasar/lessons/kembali-ke-masa-lalu/topics/git-revert/"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1602218" y="3098487"/>
            <a:ext cx="21492437" cy="4470440"/>
          </a:xfrm>
          <a:prstGeom prst="rect">
            <a:avLst/>
          </a:prstGeom>
        </p:spPr>
        <p:txBody>
          <a:bodyPr anchor="t" rtlCol="false" tIns="0" lIns="0" bIns="0" rIns="0">
            <a:spAutoFit/>
          </a:bodyPr>
          <a:lstStyle/>
          <a:p>
            <a:pPr algn="ctr">
              <a:lnSpc>
                <a:spcPts val="33670"/>
              </a:lnSpc>
            </a:pPr>
            <a:r>
              <a:rPr lang="en-US" sz="33670" spc="-1515">
                <a:solidFill>
                  <a:srgbClr val="FFFFFF"/>
                </a:solidFill>
                <a:latin typeface="Staatliches"/>
                <a:ea typeface="Staatliches"/>
                <a:cs typeface="Staatliches"/>
                <a:sym typeface="Staatliches"/>
              </a:rPr>
              <a:t>git &amp; github</a:t>
            </a:r>
          </a:p>
        </p:txBody>
      </p:sp>
      <p:sp>
        <p:nvSpPr>
          <p:cNvPr name="TextBox 4" id="4"/>
          <p:cNvSpPr txBox="true"/>
          <p:nvPr/>
        </p:nvSpPr>
        <p:spPr>
          <a:xfrm rot="0">
            <a:off x="538937" y="3098487"/>
            <a:ext cx="17152975" cy="4369578"/>
          </a:xfrm>
          <a:prstGeom prst="rect">
            <a:avLst/>
          </a:prstGeom>
        </p:spPr>
        <p:txBody>
          <a:bodyPr anchor="t" rtlCol="false" tIns="0" lIns="0" bIns="0" rIns="0">
            <a:spAutoFit/>
          </a:bodyPr>
          <a:lstStyle/>
          <a:p>
            <a:pPr algn="ctr">
              <a:lnSpc>
                <a:spcPts val="32819"/>
              </a:lnSpc>
            </a:pPr>
            <a:r>
              <a:rPr lang="en-US" sz="32819" spc="-1476">
                <a:solidFill>
                  <a:srgbClr val="FFFFFF"/>
                </a:solidFill>
                <a:latin typeface="Staatliches"/>
                <a:ea typeface="Staatliches"/>
                <a:cs typeface="Staatliches"/>
                <a:sym typeface="Staatliches"/>
              </a:rPr>
              <a:t>git &amp; git hub</a:t>
            </a:r>
          </a:p>
        </p:txBody>
      </p:sp>
      <p:grpSp>
        <p:nvGrpSpPr>
          <p:cNvPr name="Group 5" id="5"/>
          <p:cNvGrpSpPr/>
          <p:nvPr/>
        </p:nvGrpSpPr>
        <p:grpSpPr>
          <a:xfrm rot="0">
            <a:off x="476250" y="6760998"/>
            <a:ext cx="3810469" cy="1038595"/>
            <a:chOff x="0" y="0"/>
            <a:chExt cx="614401" cy="167463"/>
          </a:xfrm>
        </p:grpSpPr>
        <p:sp>
          <p:nvSpPr>
            <p:cNvPr name="Freeform 6" id="6"/>
            <p:cNvSpPr/>
            <p:nvPr/>
          </p:nvSpPr>
          <p:spPr>
            <a:xfrm flipH="false" flipV="false" rot="0">
              <a:off x="0" y="0"/>
              <a:ext cx="614401" cy="167463"/>
            </a:xfrm>
            <a:custGeom>
              <a:avLst/>
              <a:gdLst/>
              <a:ahLst/>
              <a:cxnLst/>
              <a:rect r="r" b="b" t="t" l="l"/>
              <a:pathLst>
                <a:path h="167463" w="614401">
                  <a:moveTo>
                    <a:pt x="83732" y="0"/>
                  </a:moveTo>
                  <a:lnTo>
                    <a:pt x="530670" y="0"/>
                  </a:lnTo>
                  <a:cubicBezTo>
                    <a:pt x="576913" y="0"/>
                    <a:pt x="614401" y="37488"/>
                    <a:pt x="614401" y="83732"/>
                  </a:cubicBezTo>
                  <a:lnTo>
                    <a:pt x="614401" y="83732"/>
                  </a:lnTo>
                  <a:cubicBezTo>
                    <a:pt x="614401" y="129975"/>
                    <a:pt x="576913" y="167463"/>
                    <a:pt x="530670" y="167463"/>
                  </a:cubicBezTo>
                  <a:lnTo>
                    <a:pt x="83732" y="167463"/>
                  </a:lnTo>
                  <a:cubicBezTo>
                    <a:pt x="37488" y="167463"/>
                    <a:pt x="0" y="129975"/>
                    <a:pt x="0" y="83732"/>
                  </a:cubicBezTo>
                  <a:lnTo>
                    <a:pt x="0" y="83732"/>
                  </a:lnTo>
                  <a:cubicBezTo>
                    <a:pt x="0" y="37488"/>
                    <a:pt x="37488" y="0"/>
                    <a:pt x="83732" y="0"/>
                  </a:cubicBezTo>
                  <a:close/>
                </a:path>
              </a:pathLst>
            </a:custGeom>
            <a:solidFill>
              <a:srgbClr val="000000">
                <a:alpha val="0"/>
              </a:srgbClr>
            </a:solidFill>
            <a:ln w="19050" cap="rnd">
              <a:solidFill>
                <a:srgbClr val="FFFFFF"/>
              </a:solidFill>
              <a:prstDash val="solid"/>
              <a:round/>
            </a:ln>
          </p:spPr>
        </p:sp>
        <p:sp>
          <p:nvSpPr>
            <p:cNvPr name="TextBox 7" id="7"/>
            <p:cNvSpPr txBox="true"/>
            <p:nvPr/>
          </p:nvSpPr>
          <p:spPr>
            <a:xfrm>
              <a:off x="0" y="-57150"/>
              <a:ext cx="614401" cy="224613"/>
            </a:xfrm>
            <a:prstGeom prst="rect">
              <a:avLst/>
            </a:prstGeom>
          </p:spPr>
          <p:txBody>
            <a:bodyPr anchor="ctr" rtlCol="false" tIns="50800" lIns="50800" bIns="50800" rIns="50800"/>
            <a:lstStyle/>
            <a:p>
              <a:pPr algn="ctr">
                <a:lnSpc>
                  <a:spcPts val="4759"/>
                </a:lnSpc>
              </a:pPr>
            </a:p>
          </p:txBody>
        </p:sp>
      </p:grpSp>
      <p:sp>
        <p:nvSpPr>
          <p:cNvPr name="TextBox 8" id="8"/>
          <p:cNvSpPr txBox="true"/>
          <p:nvPr/>
        </p:nvSpPr>
        <p:spPr>
          <a:xfrm rot="0">
            <a:off x="1076037" y="6936766"/>
            <a:ext cx="2610894" cy="737278"/>
          </a:xfrm>
          <a:prstGeom prst="rect">
            <a:avLst/>
          </a:prstGeom>
        </p:spPr>
        <p:txBody>
          <a:bodyPr anchor="t" rtlCol="false" tIns="0" lIns="0" bIns="0" rIns="0">
            <a:spAutoFit/>
          </a:bodyPr>
          <a:lstStyle/>
          <a:p>
            <a:pPr algn="l">
              <a:lnSpc>
                <a:spcPts val="5880"/>
              </a:lnSpc>
            </a:pPr>
            <a:r>
              <a:rPr lang="en-US" sz="4900" b="true">
                <a:solidFill>
                  <a:srgbClr val="FFFFFF"/>
                </a:solidFill>
                <a:latin typeface="TT Norms Bold"/>
                <a:ea typeface="TT Norms Bold"/>
                <a:cs typeface="TT Norms Bold"/>
                <a:sym typeface="TT Norms Bold"/>
              </a:rPr>
              <a:t>REPORT</a:t>
            </a:r>
          </a:p>
        </p:txBody>
      </p:sp>
      <p:sp>
        <p:nvSpPr>
          <p:cNvPr name="TextBox 9" id="9"/>
          <p:cNvSpPr txBox="true"/>
          <p:nvPr/>
        </p:nvSpPr>
        <p:spPr>
          <a:xfrm rot="0">
            <a:off x="13249374" y="8154921"/>
            <a:ext cx="4693638" cy="314325"/>
          </a:xfrm>
          <a:prstGeom prst="rect">
            <a:avLst/>
          </a:prstGeom>
        </p:spPr>
        <p:txBody>
          <a:bodyPr anchor="t" rtlCol="false" tIns="0" lIns="0" bIns="0" rIns="0">
            <a:spAutoFit/>
          </a:bodyPr>
          <a:lstStyle/>
          <a:p>
            <a:pPr algn="r">
              <a:lnSpc>
                <a:spcPts val="2400"/>
              </a:lnSpc>
            </a:pPr>
            <a:r>
              <a:rPr lang="en-US" sz="2000">
                <a:solidFill>
                  <a:srgbClr val="FFFFFF"/>
                </a:solidFill>
                <a:latin typeface="TT Norms"/>
                <a:ea typeface="TT Norms"/>
                <a:cs typeface="TT Norms"/>
                <a:sym typeface="TT Norms"/>
              </a:rPr>
              <a:t>presented by kelompok 1 august 2025</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30082"/>
            <a:ext cx="18288000" cy="10645184"/>
          </a:xfrm>
          <a:custGeom>
            <a:avLst/>
            <a:gdLst/>
            <a:ahLst/>
            <a:cxnLst/>
            <a:rect r="r" b="b" t="t" l="l"/>
            <a:pathLst>
              <a:path h="10645184" w="18288000">
                <a:moveTo>
                  <a:pt x="0" y="0"/>
                </a:moveTo>
                <a:lnTo>
                  <a:pt x="18288000" y="0"/>
                </a:lnTo>
                <a:lnTo>
                  <a:pt x="18288000" y="10645184"/>
                </a:lnTo>
                <a:lnTo>
                  <a:pt x="0" y="10645184"/>
                </a:lnTo>
                <a:lnTo>
                  <a:pt x="0" y="0"/>
                </a:lnTo>
                <a:close/>
              </a:path>
            </a:pathLst>
          </a:custGeom>
          <a:blipFill>
            <a:blip r:embed="rId2"/>
            <a:stretch>
              <a:fillRect l="-1740" t="0" r="-1740" b="0"/>
            </a:stretch>
          </a:blipFill>
        </p:spPr>
      </p:sp>
      <p:sp>
        <p:nvSpPr>
          <p:cNvPr name="AutoShape 3" id="3"/>
          <p:cNvSpPr/>
          <p:nvPr/>
        </p:nvSpPr>
        <p:spPr>
          <a:xfrm>
            <a:off x="31895" y="7570671"/>
            <a:ext cx="5938426" cy="0"/>
          </a:xfrm>
          <a:prstGeom prst="line">
            <a:avLst/>
          </a:prstGeom>
          <a:ln cap="flat" w="9525">
            <a:solidFill>
              <a:srgbClr val="FFFFFF"/>
            </a:solidFill>
            <a:prstDash val="solid"/>
            <a:headEnd type="none" len="sm" w="sm"/>
            <a:tailEnd type="none" len="sm" w="sm"/>
          </a:ln>
        </p:spPr>
      </p:sp>
      <p:sp>
        <p:nvSpPr>
          <p:cNvPr name="AutoShape 4" id="4"/>
          <p:cNvSpPr/>
          <p:nvPr/>
        </p:nvSpPr>
        <p:spPr>
          <a:xfrm>
            <a:off x="31895" y="8165993"/>
            <a:ext cx="5938426" cy="0"/>
          </a:xfrm>
          <a:prstGeom prst="line">
            <a:avLst/>
          </a:prstGeom>
          <a:ln cap="flat" w="9525">
            <a:solidFill>
              <a:srgbClr val="FFFFFF"/>
            </a:solidFill>
            <a:prstDash val="solid"/>
            <a:headEnd type="none" len="sm" w="sm"/>
            <a:tailEnd type="none" len="sm" w="sm"/>
          </a:ln>
        </p:spPr>
      </p:sp>
      <p:sp>
        <p:nvSpPr>
          <p:cNvPr name="AutoShape 5" id="5"/>
          <p:cNvSpPr/>
          <p:nvPr/>
        </p:nvSpPr>
        <p:spPr>
          <a:xfrm>
            <a:off x="31895" y="8761314"/>
            <a:ext cx="5938426" cy="0"/>
          </a:xfrm>
          <a:prstGeom prst="line">
            <a:avLst/>
          </a:prstGeom>
          <a:ln cap="flat" w="9525">
            <a:solidFill>
              <a:srgbClr val="FFFFFF"/>
            </a:solidFill>
            <a:prstDash val="solid"/>
            <a:headEnd type="none" len="sm" w="sm"/>
            <a:tailEnd type="none" len="sm" w="sm"/>
          </a:ln>
        </p:spPr>
      </p:sp>
      <p:sp>
        <p:nvSpPr>
          <p:cNvPr name="AutoShape 6" id="6"/>
          <p:cNvSpPr/>
          <p:nvPr/>
        </p:nvSpPr>
        <p:spPr>
          <a:xfrm>
            <a:off x="31895" y="9356636"/>
            <a:ext cx="5938426" cy="0"/>
          </a:xfrm>
          <a:prstGeom prst="line">
            <a:avLst/>
          </a:prstGeom>
          <a:ln cap="flat" w="9525">
            <a:solidFill>
              <a:srgbClr val="FFFFFF"/>
            </a:solidFill>
            <a:prstDash val="solid"/>
            <a:headEnd type="none" len="sm" w="sm"/>
            <a:tailEnd type="none" len="sm" w="sm"/>
          </a:ln>
        </p:spPr>
      </p:sp>
      <p:sp>
        <p:nvSpPr>
          <p:cNvPr name="AutoShape 7" id="7"/>
          <p:cNvSpPr/>
          <p:nvPr/>
        </p:nvSpPr>
        <p:spPr>
          <a:xfrm>
            <a:off x="31895" y="9951957"/>
            <a:ext cx="5938426" cy="0"/>
          </a:xfrm>
          <a:prstGeom prst="line">
            <a:avLst/>
          </a:prstGeom>
          <a:ln cap="flat" w="9525">
            <a:solidFill>
              <a:srgbClr val="FFFFFF"/>
            </a:solidFill>
            <a:prstDash val="solid"/>
            <a:headEnd type="none" len="sm" w="sm"/>
            <a:tailEnd type="none" len="sm" w="sm"/>
          </a:ln>
        </p:spPr>
      </p:sp>
      <p:sp>
        <p:nvSpPr>
          <p:cNvPr name="TextBox 8" id="8"/>
          <p:cNvSpPr txBox="true"/>
          <p:nvPr/>
        </p:nvSpPr>
        <p:spPr>
          <a:xfrm rot="0">
            <a:off x="476250" y="661502"/>
            <a:ext cx="6233666" cy="4435202"/>
          </a:xfrm>
          <a:prstGeom prst="rect">
            <a:avLst/>
          </a:prstGeom>
        </p:spPr>
        <p:txBody>
          <a:bodyPr anchor="t" rtlCol="false" tIns="0" lIns="0" bIns="0" rIns="0">
            <a:spAutoFit/>
          </a:bodyPr>
          <a:lstStyle/>
          <a:p>
            <a:pPr algn="l">
              <a:lnSpc>
                <a:spcPts val="11198"/>
              </a:lnSpc>
            </a:pPr>
            <a:r>
              <a:rPr lang="en-US" sz="13998" spc="-629">
                <a:solidFill>
                  <a:srgbClr val="FFFFFF"/>
                </a:solidFill>
                <a:latin typeface="Staatliches"/>
                <a:ea typeface="Staatliches"/>
                <a:cs typeface="Staatliches"/>
                <a:sym typeface="Staatliches"/>
              </a:rPr>
              <a:t>Table </a:t>
            </a:r>
          </a:p>
          <a:p>
            <a:pPr algn="l">
              <a:lnSpc>
                <a:spcPts val="11198"/>
              </a:lnSpc>
            </a:pPr>
            <a:r>
              <a:rPr lang="en-US" sz="13998" spc="-629">
                <a:solidFill>
                  <a:srgbClr val="FFFFFF"/>
                </a:solidFill>
                <a:latin typeface="Staatliches"/>
                <a:ea typeface="Staatliches"/>
                <a:cs typeface="Staatliches"/>
                <a:sym typeface="Staatliches"/>
              </a:rPr>
              <a:t>of Contents</a:t>
            </a:r>
          </a:p>
        </p:txBody>
      </p:sp>
      <p:sp>
        <p:nvSpPr>
          <p:cNvPr name="TextBox 9" id="9"/>
          <p:cNvSpPr txBox="true"/>
          <p:nvPr/>
        </p:nvSpPr>
        <p:spPr>
          <a:xfrm rot="0">
            <a:off x="31895" y="6943272"/>
            <a:ext cx="5970321" cy="3197935"/>
          </a:xfrm>
          <a:prstGeom prst="rect">
            <a:avLst/>
          </a:prstGeom>
        </p:spPr>
        <p:txBody>
          <a:bodyPr anchor="t" rtlCol="false" tIns="0" lIns="0" bIns="0" rIns="0">
            <a:spAutoFit/>
          </a:bodyPr>
          <a:lstStyle/>
          <a:p>
            <a:pPr algn="r">
              <a:lnSpc>
                <a:spcPts val="2295"/>
              </a:lnSpc>
            </a:pPr>
          </a:p>
          <a:p>
            <a:pPr algn="r">
              <a:lnSpc>
                <a:spcPts val="2295"/>
              </a:lnSpc>
            </a:pPr>
            <a:r>
              <a:rPr lang="en-US" sz="1913" u="sng">
                <a:solidFill>
                  <a:srgbClr val="FFFFFF"/>
                </a:solidFill>
                <a:latin typeface="TT Norms"/>
                <a:ea typeface="TT Norms"/>
                <a:cs typeface="TT Norms"/>
                <a:sym typeface="TT Norms"/>
                <a:hlinkClick r:id="rId3" tooltip="https://skilvul.com/courses/git-dan-github-dasar/lessons/kembali-ke-masa-lalu/topics/git-versioning-introduction/"/>
              </a:rPr>
              <a:t>Introduction</a:t>
            </a:r>
          </a:p>
          <a:p>
            <a:pPr algn="r">
              <a:lnSpc>
                <a:spcPts val="2295"/>
              </a:lnSpc>
            </a:pPr>
          </a:p>
          <a:p>
            <a:pPr algn="r">
              <a:lnSpc>
                <a:spcPts val="2295"/>
              </a:lnSpc>
            </a:pPr>
            <a:r>
              <a:rPr lang="en-US" sz="1913" u="sng">
                <a:solidFill>
                  <a:srgbClr val="FFFFFF"/>
                </a:solidFill>
                <a:latin typeface="TT Norms"/>
                <a:ea typeface="TT Norms"/>
                <a:cs typeface="TT Norms"/>
                <a:sym typeface="TT Norms"/>
                <a:hlinkClick r:id="rId4" tooltip="https://skilvul.com/courses/git-dan-github-dasar/lessons/kembali-ke-masa-lalu/topics/melihat-detail-perubahan/"/>
              </a:rPr>
              <a:t>.</a:t>
            </a:r>
            <a:r>
              <a:rPr lang="en-US" sz="1913" u="sng">
                <a:solidFill>
                  <a:srgbClr val="FFFFFF"/>
                </a:solidFill>
                <a:latin typeface="TT Norms"/>
                <a:ea typeface="TT Norms"/>
                <a:cs typeface="TT Norms"/>
                <a:sym typeface="TT Norms"/>
                <a:hlinkClick r:id="rId5" tooltip="https://skilvul.com/courses/git-dan-github-dasar/lessons/kembali-ke-masa-lalu/topics/melihat-detail-perubahan/"/>
              </a:rPr>
              <a:t>MELIHAT DETAIL PERUBAHAN</a:t>
            </a:r>
          </a:p>
          <a:p>
            <a:pPr algn="r">
              <a:lnSpc>
                <a:spcPts val="2295"/>
              </a:lnSpc>
            </a:pPr>
          </a:p>
          <a:p>
            <a:pPr algn="r">
              <a:lnSpc>
                <a:spcPts val="2295"/>
              </a:lnSpc>
            </a:pPr>
            <a:r>
              <a:rPr lang="en-US" sz="1913" u="sng">
                <a:solidFill>
                  <a:srgbClr val="FFFFFF"/>
                </a:solidFill>
                <a:latin typeface="TT Norms"/>
                <a:ea typeface="TT Norms"/>
                <a:cs typeface="TT Norms"/>
                <a:sym typeface="TT Norms"/>
                <a:hlinkClick r:id="rId6" tooltip="https://skilvul.com/courses/git-dan-github-dasar/lessons/kembali-ke-masa-lalu/topics/git-checkout/"/>
              </a:rPr>
              <a:t>Git Checkout</a:t>
            </a:r>
          </a:p>
          <a:p>
            <a:pPr algn="r">
              <a:lnSpc>
                <a:spcPts val="2295"/>
              </a:lnSpc>
            </a:pPr>
          </a:p>
          <a:p>
            <a:pPr algn="r">
              <a:lnSpc>
                <a:spcPts val="2295"/>
              </a:lnSpc>
            </a:pPr>
            <a:r>
              <a:rPr lang="en-US" sz="1913" u="sng">
                <a:solidFill>
                  <a:srgbClr val="FFFFFF"/>
                </a:solidFill>
                <a:latin typeface="TT Norms"/>
                <a:ea typeface="TT Norms"/>
                <a:cs typeface="TT Norms"/>
                <a:sym typeface="TT Norms"/>
                <a:hlinkClick r:id="rId7" tooltip="https://skilvul.com/courses/git-dan-github-dasar/lessons/kembali-ke-masa-lalu/topics/git-reset/"/>
              </a:rPr>
              <a:t>.Git Reset</a:t>
            </a:r>
          </a:p>
          <a:p>
            <a:pPr algn="r">
              <a:lnSpc>
                <a:spcPts val="2295"/>
              </a:lnSpc>
            </a:pPr>
          </a:p>
          <a:p>
            <a:pPr algn="r">
              <a:lnSpc>
                <a:spcPts val="2295"/>
              </a:lnSpc>
            </a:pPr>
            <a:r>
              <a:rPr lang="en-US" sz="1913" u="sng">
                <a:solidFill>
                  <a:srgbClr val="FFFFFF"/>
                </a:solidFill>
                <a:latin typeface="TT Norms"/>
                <a:ea typeface="TT Norms"/>
                <a:cs typeface="TT Norms"/>
                <a:sym typeface="TT Norms"/>
                <a:hlinkClick r:id="rId8" tooltip="https://skilvul.com/courses/git-dan-github-dasar/lessons/kembali-ke-masa-lalu/topics/git-revert/"/>
              </a:rPr>
              <a:t>Git Revert</a:t>
            </a:r>
          </a:p>
          <a:p>
            <a:pPr algn="r">
              <a:lnSpc>
                <a:spcPts val="2295"/>
              </a:lnSpc>
            </a:pPr>
          </a:p>
        </p:txBody>
      </p:sp>
      <p:sp>
        <p:nvSpPr>
          <p:cNvPr name="TextBox 10" id="10"/>
          <p:cNvSpPr txBox="true"/>
          <p:nvPr/>
        </p:nvSpPr>
        <p:spPr>
          <a:xfrm rot="0">
            <a:off x="90367" y="7256346"/>
            <a:ext cx="789342" cy="314325"/>
          </a:xfrm>
          <a:prstGeom prst="rect">
            <a:avLst/>
          </a:prstGeom>
        </p:spPr>
        <p:txBody>
          <a:bodyPr anchor="t" rtlCol="false" tIns="0" lIns="0" bIns="0" rIns="0">
            <a:spAutoFit/>
          </a:bodyPr>
          <a:lstStyle/>
          <a:p>
            <a:pPr algn="l">
              <a:lnSpc>
                <a:spcPts val="2400"/>
              </a:lnSpc>
            </a:pPr>
            <a:r>
              <a:rPr lang="en-US" sz="2000">
                <a:solidFill>
                  <a:srgbClr val="FFFFFF"/>
                </a:solidFill>
                <a:latin typeface="TT Norms"/>
                <a:ea typeface="TT Norms"/>
                <a:cs typeface="TT Norms"/>
                <a:sym typeface="TT Norms"/>
              </a:rPr>
              <a:t>01</a:t>
            </a:r>
          </a:p>
        </p:txBody>
      </p:sp>
      <p:sp>
        <p:nvSpPr>
          <p:cNvPr name="TextBox 11" id="11"/>
          <p:cNvSpPr txBox="true"/>
          <p:nvPr/>
        </p:nvSpPr>
        <p:spPr>
          <a:xfrm rot="0">
            <a:off x="90367" y="7713555"/>
            <a:ext cx="789342" cy="314325"/>
          </a:xfrm>
          <a:prstGeom prst="rect">
            <a:avLst/>
          </a:prstGeom>
        </p:spPr>
        <p:txBody>
          <a:bodyPr anchor="t" rtlCol="false" tIns="0" lIns="0" bIns="0" rIns="0">
            <a:spAutoFit/>
          </a:bodyPr>
          <a:lstStyle/>
          <a:p>
            <a:pPr algn="l">
              <a:lnSpc>
                <a:spcPts val="2400"/>
              </a:lnSpc>
            </a:pPr>
            <a:r>
              <a:rPr lang="en-US" sz="2000">
                <a:solidFill>
                  <a:srgbClr val="FFFFFF"/>
                </a:solidFill>
                <a:latin typeface="TT Norms"/>
                <a:ea typeface="TT Norms"/>
                <a:cs typeface="TT Norms"/>
                <a:sym typeface="TT Norms"/>
              </a:rPr>
              <a:t>02</a:t>
            </a:r>
          </a:p>
        </p:txBody>
      </p:sp>
      <p:sp>
        <p:nvSpPr>
          <p:cNvPr name="TextBox 12" id="12"/>
          <p:cNvSpPr txBox="true"/>
          <p:nvPr/>
        </p:nvSpPr>
        <p:spPr>
          <a:xfrm rot="0">
            <a:off x="31895" y="8375552"/>
            <a:ext cx="789342" cy="314325"/>
          </a:xfrm>
          <a:prstGeom prst="rect">
            <a:avLst/>
          </a:prstGeom>
        </p:spPr>
        <p:txBody>
          <a:bodyPr anchor="t" rtlCol="false" tIns="0" lIns="0" bIns="0" rIns="0">
            <a:spAutoFit/>
          </a:bodyPr>
          <a:lstStyle/>
          <a:p>
            <a:pPr algn="l">
              <a:lnSpc>
                <a:spcPts val="2400"/>
              </a:lnSpc>
            </a:pPr>
            <a:r>
              <a:rPr lang="en-US" sz="2000">
                <a:solidFill>
                  <a:srgbClr val="FFFFFF"/>
                </a:solidFill>
                <a:latin typeface="TT Norms"/>
                <a:ea typeface="TT Norms"/>
                <a:cs typeface="TT Norms"/>
                <a:sym typeface="TT Norms"/>
              </a:rPr>
              <a:t>03</a:t>
            </a:r>
          </a:p>
        </p:txBody>
      </p:sp>
      <p:sp>
        <p:nvSpPr>
          <p:cNvPr name="TextBox 13" id="13"/>
          <p:cNvSpPr txBox="true"/>
          <p:nvPr/>
        </p:nvSpPr>
        <p:spPr>
          <a:xfrm rot="0">
            <a:off x="90367" y="8904189"/>
            <a:ext cx="789342" cy="314325"/>
          </a:xfrm>
          <a:prstGeom prst="rect">
            <a:avLst/>
          </a:prstGeom>
        </p:spPr>
        <p:txBody>
          <a:bodyPr anchor="t" rtlCol="false" tIns="0" lIns="0" bIns="0" rIns="0">
            <a:spAutoFit/>
          </a:bodyPr>
          <a:lstStyle/>
          <a:p>
            <a:pPr algn="l">
              <a:lnSpc>
                <a:spcPts val="2400"/>
              </a:lnSpc>
            </a:pPr>
            <a:r>
              <a:rPr lang="en-US" sz="2000">
                <a:solidFill>
                  <a:srgbClr val="FFFFFF"/>
                </a:solidFill>
                <a:latin typeface="TT Norms"/>
                <a:ea typeface="TT Norms"/>
                <a:cs typeface="TT Norms"/>
                <a:sym typeface="TT Norms"/>
              </a:rPr>
              <a:t>04</a:t>
            </a:r>
          </a:p>
        </p:txBody>
      </p:sp>
      <p:sp>
        <p:nvSpPr>
          <p:cNvPr name="TextBox 14" id="14"/>
          <p:cNvSpPr txBox="true"/>
          <p:nvPr/>
        </p:nvSpPr>
        <p:spPr>
          <a:xfrm rot="0">
            <a:off x="90367" y="9566195"/>
            <a:ext cx="789342" cy="314325"/>
          </a:xfrm>
          <a:prstGeom prst="rect">
            <a:avLst/>
          </a:prstGeom>
        </p:spPr>
        <p:txBody>
          <a:bodyPr anchor="t" rtlCol="false" tIns="0" lIns="0" bIns="0" rIns="0">
            <a:spAutoFit/>
          </a:bodyPr>
          <a:lstStyle/>
          <a:p>
            <a:pPr algn="l">
              <a:lnSpc>
                <a:spcPts val="2400"/>
              </a:lnSpc>
            </a:pPr>
            <a:r>
              <a:rPr lang="en-US" sz="2000">
                <a:solidFill>
                  <a:srgbClr val="FFFFFF"/>
                </a:solidFill>
                <a:latin typeface="TT Norms"/>
                <a:ea typeface="TT Norms"/>
                <a:cs typeface="TT Norms"/>
                <a:sym typeface="TT Norms"/>
              </a:rPr>
              <a:t>05</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sp>
        <p:nvSpPr>
          <p:cNvPr name="TextBox 3" id="3"/>
          <p:cNvSpPr txBox="true"/>
          <p:nvPr/>
        </p:nvSpPr>
        <p:spPr>
          <a:xfrm rot="0">
            <a:off x="1028700" y="1628775"/>
            <a:ext cx="9380776" cy="1758856"/>
          </a:xfrm>
          <a:prstGeom prst="rect">
            <a:avLst/>
          </a:prstGeom>
        </p:spPr>
        <p:txBody>
          <a:bodyPr anchor="t" rtlCol="false" tIns="0" lIns="0" bIns="0" rIns="0">
            <a:spAutoFit/>
          </a:bodyPr>
          <a:lstStyle/>
          <a:p>
            <a:pPr algn="l">
              <a:lnSpc>
                <a:spcPts val="12398"/>
              </a:lnSpc>
            </a:pPr>
            <a:r>
              <a:rPr lang="en-US" sz="15498" spc="-697">
                <a:solidFill>
                  <a:srgbClr val="FFFFFF"/>
                </a:solidFill>
                <a:latin typeface="Staatliches"/>
                <a:ea typeface="Staatliches"/>
                <a:cs typeface="Staatliches"/>
                <a:sym typeface="Staatliches"/>
              </a:rPr>
              <a:t>INTRODUCTION</a:t>
            </a:r>
          </a:p>
        </p:txBody>
      </p:sp>
      <p:sp>
        <p:nvSpPr>
          <p:cNvPr name="TextBox 4" id="4"/>
          <p:cNvSpPr txBox="true"/>
          <p:nvPr/>
        </p:nvSpPr>
        <p:spPr>
          <a:xfrm rot="0">
            <a:off x="1217134" y="3378106"/>
            <a:ext cx="11797463" cy="5619223"/>
          </a:xfrm>
          <a:prstGeom prst="rect">
            <a:avLst/>
          </a:prstGeom>
        </p:spPr>
        <p:txBody>
          <a:bodyPr anchor="t" rtlCol="false" tIns="0" lIns="0" bIns="0" rIns="0">
            <a:spAutoFit/>
          </a:bodyPr>
          <a:lstStyle/>
          <a:p>
            <a:pPr algn="just">
              <a:lnSpc>
                <a:spcPts val="3154"/>
              </a:lnSpc>
            </a:pPr>
            <a:r>
              <a:rPr lang="en-US" sz="2629" b="true">
                <a:solidFill>
                  <a:srgbClr val="FFFFFF"/>
                </a:solidFill>
                <a:latin typeface="TT Norms Bold"/>
                <a:ea typeface="TT Norms Bold"/>
                <a:cs typeface="TT Norms Bold"/>
                <a:sym typeface="TT Norms Bold"/>
              </a:rPr>
              <a:t>Mampu menggunakan git untuk melihat dan mengubah perubahan yang terjadi pada histori sebelumnya.</a:t>
            </a:r>
          </a:p>
          <a:p>
            <a:pPr algn="just">
              <a:lnSpc>
                <a:spcPts val="3154"/>
              </a:lnSpc>
            </a:pPr>
            <a:r>
              <a:rPr lang="en-US" sz="2629" b="true">
                <a:solidFill>
                  <a:srgbClr val="FFFFFF"/>
                </a:solidFill>
                <a:latin typeface="TT Norms Bold"/>
                <a:ea typeface="TT Norms Bold"/>
                <a:cs typeface="TT Norms Bold"/>
                <a:sym typeface="TT Norms Bold"/>
              </a:rPr>
              <a:t>Learning Objectives</a:t>
            </a:r>
          </a:p>
          <a:p>
            <a:pPr algn="just" marL="567608" indent="-283804" lvl="1">
              <a:lnSpc>
                <a:spcPts val="3154"/>
              </a:lnSpc>
              <a:buFont typeface="Arial"/>
              <a:buChar char="•"/>
            </a:pPr>
            <a:r>
              <a:rPr lang="en-US" b="true" sz="2629">
                <a:solidFill>
                  <a:srgbClr val="FFFFFF"/>
                </a:solidFill>
                <a:latin typeface="TT Norms Bold"/>
                <a:ea typeface="TT Norms Bold"/>
                <a:cs typeface="TT Norms Bold"/>
                <a:sym typeface="TT Norms Bold"/>
              </a:rPr>
              <a:t>Memahami bagaimana kembali ke waktu atau titik tertentu</a:t>
            </a:r>
          </a:p>
          <a:p>
            <a:pPr algn="just" marL="567608" indent="-283804" lvl="1">
              <a:lnSpc>
                <a:spcPts val="3154"/>
              </a:lnSpc>
              <a:buFont typeface="Arial"/>
              <a:buChar char="•"/>
            </a:pPr>
            <a:r>
              <a:rPr lang="en-US" b="true" sz="2629">
                <a:solidFill>
                  <a:srgbClr val="FFFFFF"/>
                </a:solidFill>
                <a:latin typeface="TT Norms Bold"/>
                <a:ea typeface="TT Norms Bold"/>
                <a:cs typeface="TT Norms Bold"/>
                <a:sym typeface="TT Norms Bold"/>
              </a:rPr>
              <a:t>Memahami bagaimana membuat perubahan yang terjadi di masa lalu menggunakan git</a:t>
            </a:r>
          </a:p>
          <a:p>
            <a:pPr algn="just" marL="567608" indent="-283804" lvl="1">
              <a:lnSpc>
                <a:spcPts val="3154"/>
              </a:lnSpc>
              <a:buFont typeface="Arial"/>
              <a:buChar char="•"/>
            </a:pPr>
            <a:r>
              <a:rPr lang="en-US" b="true" sz="2629">
                <a:solidFill>
                  <a:srgbClr val="FFFFFF"/>
                </a:solidFill>
                <a:latin typeface="TT Norms Bold"/>
                <a:ea typeface="TT Norms Bold"/>
                <a:cs typeface="TT Norms Bold"/>
                <a:sym typeface="TT Norms Bold"/>
              </a:rPr>
              <a:t>Memahami bagaimana mengabaikan perubahan files yang di sebuah git repository</a:t>
            </a:r>
          </a:p>
          <a:p>
            <a:pPr algn="just">
              <a:lnSpc>
                <a:spcPts val="3154"/>
              </a:lnSpc>
            </a:pPr>
            <a:r>
              <a:rPr lang="en-US" sz="2629" b="true">
                <a:solidFill>
                  <a:srgbClr val="FFFFFF"/>
                </a:solidFill>
                <a:latin typeface="TT Norms Bold"/>
                <a:ea typeface="TT Norms Bold"/>
                <a:cs typeface="TT Norms Bold"/>
                <a:sym typeface="TT Norms Bold"/>
              </a:rPr>
              <a:t>Topics</a:t>
            </a:r>
          </a:p>
          <a:p>
            <a:pPr algn="just" marL="567608" indent="-283804" lvl="1">
              <a:lnSpc>
                <a:spcPts val="3154"/>
              </a:lnSpc>
              <a:buFont typeface="Arial"/>
              <a:buChar char="•"/>
            </a:pPr>
            <a:r>
              <a:rPr lang="en-US" b="true" sz="2629">
                <a:solidFill>
                  <a:srgbClr val="FFFFFF"/>
                </a:solidFill>
                <a:latin typeface="TT Norms Bold"/>
                <a:ea typeface="TT Norms Bold"/>
                <a:cs typeface="TT Norms Bold"/>
                <a:sym typeface="TT Norms Bold"/>
              </a:rPr>
              <a:t>Melihat detail perubahan</a:t>
            </a:r>
          </a:p>
          <a:p>
            <a:pPr algn="just" marL="567608" indent="-283804" lvl="1">
              <a:lnSpc>
                <a:spcPts val="3154"/>
              </a:lnSpc>
              <a:buFont typeface="Arial"/>
              <a:buChar char="•"/>
            </a:pPr>
            <a:r>
              <a:rPr lang="en-US" b="true" sz="2629">
                <a:solidFill>
                  <a:srgbClr val="FFFFFF"/>
                </a:solidFill>
                <a:latin typeface="TT Norms Bold"/>
                <a:ea typeface="TT Norms Bold"/>
                <a:cs typeface="TT Norms Bold"/>
                <a:sym typeface="TT Norms Bold"/>
              </a:rPr>
              <a:t>Git Checkout</a:t>
            </a:r>
          </a:p>
          <a:p>
            <a:pPr algn="just" marL="567608" indent="-283804" lvl="1">
              <a:lnSpc>
                <a:spcPts val="3154"/>
              </a:lnSpc>
              <a:buFont typeface="Arial"/>
              <a:buChar char="•"/>
            </a:pPr>
            <a:r>
              <a:rPr lang="en-US" b="true" sz="2629">
                <a:solidFill>
                  <a:srgbClr val="FFFFFF"/>
                </a:solidFill>
                <a:latin typeface="TT Norms Bold"/>
                <a:ea typeface="TT Norms Bold"/>
                <a:cs typeface="TT Norms Bold"/>
                <a:sym typeface="TT Norms Bold"/>
              </a:rPr>
              <a:t>Git Reset</a:t>
            </a:r>
          </a:p>
          <a:p>
            <a:pPr algn="just" marL="567608" indent="-283804" lvl="1">
              <a:lnSpc>
                <a:spcPts val="3154"/>
              </a:lnSpc>
              <a:buFont typeface="Arial"/>
              <a:buChar char="•"/>
            </a:pPr>
            <a:r>
              <a:rPr lang="en-US" b="true" sz="2629">
                <a:solidFill>
                  <a:srgbClr val="FFFFFF"/>
                </a:solidFill>
                <a:latin typeface="TT Norms Bold"/>
                <a:ea typeface="TT Norms Bold"/>
                <a:cs typeface="TT Norms Bold"/>
                <a:sym typeface="TT Norms Bold"/>
              </a:rPr>
              <a:t>Git Revert</a:t>
            </a:r>
          </a:p>
          <a:p>
            <a:pPr algn="just">
              <a:lnSpc>
                <a:spcPts val="3154"/>
              </a:lnSpc>
            </a:pPr>
          </a:p>
        </p:txBody>
      </p:sp>
    </p:spTree>
  </p:cSld>
  <p:clrMapOvr>
    <a:masterClrMapping/>
  </p:clrMapOvr>
  <p:transition spd="fast">
    <p:circl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9222" r="0" b="-9222"/>
            </a:stretch>
          </a:blipFill>
        </p:spPr>
      </p:sp>
      <p:sp>
        <p:nvSpPr>
          <p:cNvPr name="TextBox 3" id="3"/>
          <p:cNvSpPr txBox="true"/>
          <p:nvPr/>
        </p:nvSpPr>
        <p:spPr>
          <a:xfrm rot="0">
            <a:off x="659028" y="688515"/>
            <a:ext cx="13356819" cy="3330481"/>
          </a:xfrm>
          <a:prstGeom prst="rect">
            <a:avLst/>
          </a:prstGeom>
        </p:spPr>
        <p:txBody>
          <a:bodyPr anchor="t" rtlCol="false" tIns="0" lIns="0" bIns="0" rIns="0">
            <a:spAutoFit/>
          </a:bodyPr>
          <a:lstStyle/>
          <a:p>
            <a:pPr algn="l">
              <a:lnSpc>
                <a:spcPts val="12398"/>
              </a:lnSpc>
            </a:pPr>
            <a:r>
              <a:rPr lang="en-US" sz="15498" spc="-697">
                <a:solidFill>
                  <a:srgbClr val="FFFFFF"/>
                </a:solidFill>
                <a:latin typeface="Staatliches"/>
                <a:ea typeface="Staatliches"/>
                <a:cs typeface="Staatliches"/>
                <a:sym typeface="Staatliches"/>
              </a:rPr>
              <a:t>Melihat detail perubahan</a:t>
            </a:r>
          </a:p>
        </p:txBody>
      </p:sp>
      <p:sp>
        <p:nvSpPr>
          <p:cNvPr name="TextBox 4" id="4"/>
          <p:cNvSpPr txBox="true"/>
          <p:nvPr/>
        </p:nvSpPr>
        <p:spPr>
          <a:xfrm rot="0">
            <a:off x="203269" y="4627408"/>
            <a:ext cx="7743236" cy="2993169"/>
          </a:xfrm>
          <a:prstGeom prst="rect">
            <a:avLst/>
          </a:prstGeom>
        </p:spPr>
        <p:txBody>
          <a:bodyPr anchor="t" rtlCol="false" tIns="0" lIns="0" bIns="0" rIns="0">
            <a:spAutoFit/>
          </a:bodyPr>
          <a:lstStyle/>
          <a:p>
            <a:pPr algn="just" marL="0" indent="0" lvl="0">
              <a:lnSpc>
                <a:spcPts val="3366"/>
              </a:lnSpc>
            </a:pPr>
          </a:p>
          <a:p>
            <a:pPr algn="just" marL="605717" indent="-302859" lvl="1">
              <a:lnSpc>
                <a:spcPts val="3366"/>
              </a:lnSpc>
              <a:buAutoNum type="arabicPeriod" startAt="1"/>
            </a:pPr>
            <a:r>
              <a:rPr lang="en-US" sz="2805">
                <a:solidFill>
                  <a:srgbClr val="FFFFFF"/>
                </a:solidFill>
                <a:latin typeface="TT Norms"/>
                <a:ea typeface="TT Norms"/>
                <a:cs typeface="TT Norms"/>
                <a:sym typeface="TT Norms"/>
              </a:rPr>
              <a:t> </a:t>
            </a:r>
            <a:r>
              <a:rPr lang="en-US" sz="2805">
                <a:solidFill>
                  <a:srgbClr val="FFFFFF"/>
                </a:solidFill>
                <a:latin typeface="TT Norms"/>
                <a:ea typeface="TT Norms"/>
                <a:cs typeface="TT Norms"/>
                <a:sym typeface="TT Norms"/>
              </a:rPr>
              <a:t>git log - Untuk melihat riwayat commit secara lengkap.</a:t>
            </a:r>
          </a:p>
          <a:p>
            <a:pPr algn="just" marL="605717" indent="-302859" lvl="1">
              <a:lnSpc>
                <a:spcPts val="3366"/>
              </a:lnSpc>
              <a:buAutoNum type="arabicPeriod" startAt="1"/>
            </a:pPr>
            <a:r>
              <a:rPr lang="en-US" sz="2805">
                <a:solidFill>
                  <a:srgbClr val="FFFFFF"/>
                </a:solidFill>
                <a:latin typeface="TT Norms"/>
                <a:ea typeface="TT Norms"/>
                <a:cs typeface="TT Norms"/>
                <a:sym typeface="TT Norms"/>
              </a:rPr>
              <a:t> git diff - Untuk melihat perbedaan isi file.</a:t>
            </a:r>
          </a:p>
          <a:p>
            <a:pPr algn="just" marL="605717" indent="-302859" lvl="1">
              <a:lnSpc>
                <a:spcPts val="3366"/>
              </a:lnSpc>
              <a:buAutoNum type="arabicPeriod" startAt="1"/>
            </a:pPr>
            <a:r>
              <a:rPr lang="en-US" sz="2805">
                <a:solidFill>
                  <a:srgbClr val="FFFFFF"/>
                </a:solidFill>
                <a:latin typeface="TT Norms"/>
                <a:ea typeface="TT Norms"/>
                <a:cs typeface="TT Norms"/>
                <a:sym typeface="TT Norms"/>
              </a:rPr>
              <a:t> git show - Untuk menampilkan detail dari suatu commit.</a:t>
            </a:r>
          </a:p>
          <a:p>
            <a:pPr algn="just" marL="605717" indent="-302859" lvl="1">
              <a:lnSpc>
                <a:spcPts val="3366"/>
              </a:lnSpc>
              <a:buAutoNum type="arabicPeriod" startAt="1"/>
            </a:pPr>
            <a:r>
              <a:rPr lang="en-US" sz="2805">
                <a:solidFill>
                  <a:srgbClr val="FFFFFF"/>
                </a:solidFill>
                <a:latin typeface="TT Norms"/>
                <a:ea typeface="TT Norms"/>
                <a:cs typeface="TT Norms"/>
                <a:sym typeface="TT Norms"/>
              </a:rPr>
              <a:t> git status - Untuk menampilkan status file.</a:t>
            </a:r>
          </a:p>
        </p:txBody>
      </p:sp>
      <p:sp>
        <p:nvSpPr>
          <p:cNvPr name="TextBox 5" id="5"/>
          <p:cNvSpPr txBox="true"/>
          <p:nvPr/>
        </p:nvSpPr>
        <p:spPr>
          <a:xfrm rot="0">
            <a:off x="541809" y="3857071"/>
            <a:ext cx="4598670" cy="619125"/>
          </a:xfrm>
          <a:prstGeom prst="rect">
            <a:avLst/>
          </a:prstGeom>
        </p:spPr>
        <p:txBody>
          <a:bodyPr anchor="t" rtlCol="false" tIns="0" lIns="0" bIns="0" rIns="0">
            <a:spAutoFit/>
          </a:bodyPr>
          <a:lstStyle/>
          <a:p>
            <a:pPr algn="l">
              <a:lnSpc>
                <a:spcPts val="2400"/>
              </a:lnSpc>
            </a:pPr>
            <a:r>
              <a:rPr lang="en-US" sz="2000" b="true">
                <a:solidFill>
                  <a:srgbClr val="FFFFFF"/>
                </a:solidFill>
                <a:latin typeface="TT Norms Bold"/>
                <a:ea typeface="TT Norms Bold"/>
                <a:cs typeface="TT Norms Bold"/>
                <a:sym typeface="TT Norms Bold"/>
              </a:rPr>
              <a:t>A. MELIHAT DATA PERUBAHAN DI GIT (LOKAL)</a:t>
            </a:r>
          </a:p>
        </p:txBody>
      </p:sp>
      <p:sp>
        <p:nvSpPr>
          <p:cNvPr name="TextBox 6" id="6"/>
          <p:cNvSpPr txBox="true"/>
          <p:nvPr/>
        </p:nvSpPr>
        <p:spPr>
          <a:xfrm rot="0">
            <a:off x="9076798" y="3857071"/>
            <a:ext cx="4598670" cy="314325"/>
          </a:xfrm>
          <a:prstGeom prst="rect">
            <a:avLst/>
          </a:prstGeom>
        </p:spPr>
        <p:txBody>
          <a:bodyPr anchor="t" rtlCol="false" tIns="0" lIns="0" bIns="0" rIns="0">
            <a:spAutoFit/>
          </a:bodyPr>
          <a:lstStyle/>
          <a:p>
            <a:pPr algn="l">
              <a:lnSpc>
                <a:spcPts val="2400"/>
              </a:lnSpc>
            </a:pPr>
            <a:r>
              <a:rPr lang="en-US" sz="2000" b="true">
                <a:solidFill>
                  <a:srgbClr val="FFFFFF"/>
                </a:solidFill>
                <a:latin typeface="TT Norms Bold"/>
                <a:ea typeface="TT Norms Bold"/>
                <a:cs typeface="TT Norms Bold"/>
                <a:sym typeface="TT Norms Bold"/>
              </a:rPr>
              <a:t>B. DI GITHUB (WEB INTERFACE)</a:t>
            </a:r>
          </a:p>
        </p:txBody>
      </p:sp>
      <p:sp>
        <p:nvSpPr>
          <p:cNvPr name="TextBox 7" id="7"/>
          <p:cNvSpPr txBox="true"/>
          <p:nvPr/>
        </p:nvSpPr>
        <p:spPr>
          <a:xfrm rot="0">
            <a:off x="8808821" y="4627408"/>
            <a:ext cx="8817790" cy="4275646"/>
          </a:xfrm>
          <a:prstGeom prst="rect">
            <a:avLst/>
          </a:prstGeom>
        </p:spPr>
        <p:txBody>
          <a:bodyPr anchor="t" rtlCol="false" tIns="0" lIns="0" bIns="0" rIns="0">
            <a:spAutoFit/>
          </a:bodyPr>
          <a:lstStyle/>
          <a:p>
            <a:pPr algn="just">
              <a:lnSpc>
                <a:spcPts val="3366"/>
              </a:lnSpc>
            </a:pPr>
            <a:r>
              <a:rPr lang="en-US" sz="2805">
                <a:solidFill>
                  <a:srgbClr val="FFFFFF"/>
                </a:solidFill>
                <a:latin typeface="TT Norms"/>
                <a:ea typeface="TT Norms"/>
                <a:cs typeface="TT Norms"/>
                <a:sym typeface="TT Norms"/>
              </a:rPr>
              <a:t>Untuk</a:t>
            </a:r>
            <a:r>
              <a:rPr lang="en-US" sz="2805">
                <a:solidFill>
                  <a:srgbClr val="FFFFFF"/>
                </a:solidFill>
                <a:latin typeface="TT Norms"/>
                <a:ea typeface="TT Norms"/>
                <a:cs typeface="TT Norms"/>
                <a:sym typeface="TT Norms"/>
              </a:rPr>
              <a:t> mel</a:t>
            </a:r>
            <a:r>
              <a:rPr lang="en-US" sz="2805">
                <a:solidFill>
                  <a:srgbClr val="FFFFFF"/>
                </a:solidFill>
                <a:latin typeface="TT Norms"/>
                <a:ea typeface="TT Norms"/>
                <a:cs typeface="TT Norms"/>
                <a:sym typeface="TT Norms"/>
              </a:rPr>
              <a:t>ihat perubahan di GitHub, buka tab "Commits" di repositori untuk melihat riwayat commit. Klik salah satu commit untuk melihat file yang diubah dan perbedaan isi barisnya. Di tab "Pull Requests", kamu bisa meninjau perubahan dari kolaborator, lengkap dengan komentar dan review. Jika ingin membandingkan dua versi kode, gunakan fitur Compare View melalui URL seperti https://github.com/username/repo/compare/branch1...branch2.</a:t>
            </a:r>
          </a:p>
        </p:txBody>
      </p:sp>
    </p:spTree>
  </p:cSld>
  <p:clrMapOvr>
    <a:masterClrMapping/>
  </p:clrMapOvr>
  <p:transition spd="fast">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sp>
        <p:nvSpPr>
          <p:cNvPr name="TextBox 3" id="3"/>
          <p:cNvSpPr txBox="true"/>
          <p:nvPr/>
        </p:nvSpPr>
        <p:spPr>
          <a:xfrm rot="0">
            <a:off x="1028700" y="1677523"/>
            <a:ext cx="7702952" cy="6703058"/>
          </a:xfrm>
          <a:prstGeom prst="rect">
            <a:avLst/>
          </a:prstGeom>
        </p:spPr>
        <p:txBody>
          <a:bodyPr anchor="t" rtlCol="false" tIns="0" lIns="0" bIns="0" rIns="0">
            <a:spAutoFit/>
          </a:bodyPr>
          <a:lstStyle/>
          <a:p>
            <a:pPr algn="l">
              <a:lnSpc>
                <a:spcPts val="5967"/>
              </a:lnSpc>
            </a:pPr>
            <a:r>
              <a:rPr lang="en-US" sz="2983">
                <a:solidFill>
                  <a:srgbClr val="FFFFFF"/>
                </a:solidFill>
                <a:latin typeface="TT Norms"/>
                <a:ea typeface="TT Norms"/>
                <a:cs typeface="TT Norms"/>
                <a:sym typeface="TT Norms"/>
              </a:rPr>
              <a:t>Git checkout adalah perintah Git yang digunakan untuk berpindah antar branch atau melihat versi file dari commit tertentu. Misalnya, kamu bisa menggunakan git checkout nama-branch untuk berpindah ke branch lain, atau git checkout &lt;commit&gt; &lt;file&gt; untuk mengambil versi lama dari sebuah file tanpa mengubah branch saat ini.</a:t>
            </a:r>
          </a:p>
          <a:p>
            <a:pPr algn="l">
              <a:lnSpc>
                <a:spcPts val="5967"/>
              </a:lnSpc>
            </a:pPr>
          </a:p>
        </p:txBody>
      </p:sp>
      <p:grpSp>
        <p:nvGrpSpPr>
          <p:cNvPr name="Group 4" id="4"/>
          <p:cNvGrpSpPr/>
          <p:nvPr/>
        </p:nvGrpSpPr>
        <p:grpSpPr>
          <a:xfrm rot="0">
            <a:off x="10324852" y="2776640"/>
            <a:ext cx="7438220" cy="3624361"/>
            <a:chOff x="0" y="0"/>
            <a:chExt cx="9917627" cy="4832481"/>
          </a:xfrm>
        </p:grpSpPr>
        <p:sp>
          <p:nvSpPr>
            <p:cNvPr name="TextBox 5" id="5"/>
            <p:cNvSpPr txBox="true"/>
            <p:nvPr/>
          </p:nvSpPr>
          <p:spPr>
            <a:xfrm rot="0">
              <a:off x="0" y="600075"/>
              <a:ext cx="9917627" cy="2545166"/>
            </a:xfrm>
            <a:prstGeom prst="rect">
              <a:avLst/>
            </a:prstGeom>
          </p:spPr>
          <p:txBody>
            <a:bodyPr anchor="t" rtlCol="false" tIns="0" lIns="0" bIns="0" rIns="0">
              <a:spAutoFit/>
            </a:bodyPr>
            <a:lstStyle/>
            <a:p>
              <a:pPr algn="ctr">
                <a:lnSpc>
                  <a:spcPts val="12398"/>
                </a:lnSpc>
              </a:pPr>
              <a:r>
                <a:rPr lang="en-US" sz="15498" spc="-697">
                  <a:solidFill>
                    <a:srgbClr val="FFFFFF"/>
                  </a:solidFill>
                  <a:latin typeface="Staatliches"/>
                  <a:ea typeface="Staatliches"/>
                  <a:cs typeface="Staatliches"/>
                  <a:sym typeface="Staatliches"/>
                </a:rPr>
                <a:t>Git</a:t>
              </a:r>
            </a:p>
          </p:txBody>
        </p:sp>
        <p:sp>
          <p:nvSpPr>
            <p:cNvPr name="TextBox 6" id="6"/>
            <p:cNvSpPr txBox="true"/>
            <p:nvPr/>
          </p:nvSpPr>
          <p:spPr>
            <a:xfrm rot="0">
              <a:off x="0" y="2287315"/>
              <a:ext cx="9917627" cy="2545166"/>
            </a:xfrm>
            <a:prstGeom prst="rect">
              <a:avLst/>
            </a:prstGeom>
          </p:spPr>
          <p:txBody>
            <a:bodyPr anchor="t" rtlCol="false" tIns="0" lIns="0" bIns="0" rIns="0">
              <a:spAutoFit/>
            </a:bodyPr>
            <a:lstStyle/>
            <a:p>
              <a:pPr algn="ctr">
                <a:lnSpc>
                  <a:spcPts val="12398"/>
                </a:lnSpc>
              </a:pPr>
              <a:r>
                <a:rPr lang="en-US" sz="15498" spc="-697">
                  <a:solidFill>
                    <a:srgbClr val="FFFFFF"/>
                  </a:solidFill>
                  <a:latin typeface="Staatliches"/>
                  <a:ea typeface="Staatliches"/>
                  <a:cs typeface="Staatliches"/>
                  <a:sym typeface="Staatliches"/>
                </a:rPr>
                <a:t>checkout</a:t>
              </a:r>
            </a:p>
          </p:txBody>
        </p:sp>
      </p:grpSp>
    </p:spTree>
  </p:cSld>
  <p:clrMapOvr>
    <a:masterClrMapping/>
  </p:clrMapOvr>
  <p:transition spd="fast">
    <p:wipe dir="u"/>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0">
            <a:off x="0" y="0"/>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stretch>
              <a:fillRect l="0" t="-9222" r="0" b="-9222"/>
            </a:stretch>
          </a:blipFill>
        </p:spPr>
      </p:sp>
      <p:grpSp>
        <p:nvGrpSpPr>
          <p:cNvPr name="Group 3" id="3"/>
          <p:cNvGrpSpPr/>
          <p:nvPr/>
        </p:nvGrpSpPr>
        <p:grpSpPr>
          <a:xfrm rot="0">
            <a:off x="9144000" y="-133237"/>
            <a:ext cx="9144000" cy="10626578"/>
            <a:chOff x="0" y="0"/>
            <a:chExt cx="2408296" cy="2798770"/>
          </a:xfrm>
        </p:grpSpPr>
        <p:sp>
          <p:nvSpPr>
            <p:cNvPr name="Freeform 4" id="4"/>
            <p:cNvSpPr/>
            <p:nvPr/>
          </p:nvSpPr>
          <p:spPr>
            <a:xfrm flipH="false" flipV="false" rot="0">
              <a:off x="0" y="0"/>
              <a:ext cx="2408296" cy="2798770"/>
            </a:xfrm>
            <a:custGeom>
              <a:avLst/>
              <a:gdLst/>
              <a:ahLst/>
              <a:cxnLst/>
              <a:rect r="r" b="b" t="t" l="l"/>
              <a:pathLst>
                <a:path h="2798770" w="2408296">
                  <a:moveTo>
                    <a:pt x="0" y="0"/>
                  </a:moveTo>
                  <a:lnTo>
                    <a:pt x="2408296" y="0"/>
                  </a:lnTo>
                  <a:lnTo>
                    <a:pt x="2408296" y="2798770"/>
                  </a:lnTo>
                  <a:lnTo>
                    <a:pt x="0" y="2798770"/>
                  </a:lnTo>
                  <a:close/>
                </a:path>
              </a:pathLst>
            </a:custGeom>
            <a:solidFill>
              <a:srgbClr val="707070"/>
            </a:solidFill>
          </p:spPr>
        </p:sp>
        <p:sp>
          <p:nvSpPr>
            <p:cNvPr name="TextBox 5" id="5"/>
            <p:cNvSpPr txBox="true"/>
            <p:nvPr/>
          </p:nvSpPr>
          <p:spPr>
            <a:xfrm>
              <a:off x="0" y="9525"/>
              <a:ext cx="2408296" cy="2789245"/>
            </a:xfrm>
            <a:prstGeom prst="rect">
              <a:avLst/>
            </a:prstGeom>
          </p:spPr>
          <p:txBody>
            <a:bodyPr anchor="ctr" rtlCol="false" tIns="50800" lIns="50800" bIns="50800" rIns="50800"/>
            <a:lstStyle/>
            <a:p>
              <a:pPr algn="ctr">
                <a:lnSpc>
                  <a:spcPts val="2295"/>
                </a:lnSpc>
              </a:pPr>
            </a:p>
          </p:txBody>
        </p:sp>
      </p:grpSp>
      <p:sp>
        <p:nvSpPr>
          <p:cNvPr name="TextBox 6" id="6"/>
          <p:cNvSpPr txBox="true"/>
          <p:nvPr/>
        </p:nvSpPr>
        <p:spPr>
          <a:xfrm rot="0">
            <a:off x="1028700" y="1703212"/>
            <a:ext cx="5328435" cy="3569968"/>
          </a:xfrm>
          <a:prstGeom prst="rect">
            <a:avLst/>
          </a:prstGeom>
        </p:spPr>
        <p:txBody>
          <a:bodyPr anchor="t" rtlCol="false" tIns="0" lIns="0" bIns="0" rIns="0">
            <a:spAutoFit/>
          </a:bodyPr>
          <a:lstStyle/>
          <a:p>
            <a:pPr algn="l">
              <a:lnSpc>
                <a:spcPts val="13244"/>
              </a:lnSpc>
            </a:pPr>
            <a:r>
              <a:rPr lang="en-US" sz="16555" spc="-744">
                <a:solidFill>
                  <a:srgbClr val="FFFFFF"/>
                </a:solidFill>
                <a:latin typeface="Staatliches"/>
                <a:ea typeface="Staatliches"/>
                <a:cs typeface="Staatliches"/>
                <a:sym typeface="Staatliches"/>
              </a:rPr>
              <a:t>git reset</a:t>
            </a:r>
          </a:p>
        </p:txBody>
      </p:sp>
      <p:sp>
        <p:nvSpPr>
          <p:cNvPr name="TextBox 7" id="7"/>
          <p:cNvSpPr txBox="true"/>
          <p:nvPr/>
        </p:nvSpPr>
        <p:spPr>
          <a:xfrm rot="0">
            <a:off x="9601149" y="1038225"/>
            <a:ext cx="8229702" cy="7791450"/>
          </a:xfrm>
          <a:prstGeom prst="rect">
            <a:avLst/>
          </a:prstGeom>
        </p:spPr>
        <p:txBody>
          <a:bodyPr anchor="t" rtlCol="false" tIns="0" lIns="0" bIns="0" rIns="0">
            <a:spAutoFit/>
          </a:bodyPr>
          <a:lstStyle/>
          <a:p>
            <a:pPr algn="l">
              <a:lnSpc>
                <a:spcPts val="2999"/>
              </a:lnSpc>
            </a:pPr>
            <a:r>
              <a:rPr lang="en-US" sz="2499">
                <a:solidFill>
                  <a:srgbClr val="FFFFFF"/>
                </a:solidFill>
                <a:latin typeface="TT Norms"/>
                <a:ea typeface="TT Norms"/>
                <a:cs typeface="TT Norms"/>
                <a:sym typeface="TT Norms"/>
              </a:rPr>
              <a:t>GIT RESET MEMINDAHKAN POINTER HEAD KE COMMIT TERTENTU, LALU:</a:t>
            </a:r>
          </a:p>
          <a:p>
            <a:pPr algn="l">
              <a:lnSpc>
                <a:spcPts val="2999"/>
              </a:lnSpc>
            </a:pPr>
          </a:p>
          <a:p>
            <a:pPr algn="l">
              <a:lnSpc>
                <a:spcPts val="2999"/>
              </a:lnSpc>
            </a:pPr>
            <a:r>
              <a:rPr lang="en-US" sz="2499">
                <a:solidFill>
                  <a:srgbClr val="FFFFFF"/>
                </a:solidFill>
                <a:latin typeface="TT Norms"/>
                <a:ea typeface="TT Norms"/>
                <a:cs typeface="TT Norms"/>
                <a:sym typeface="TT Norms"/>
              </a:rPr>
              <a:t>--soft → hanya memindahkan HEAD, perubahan file tetap di staging area.</a:t>
            </a:r>
          </a:p>
          <a:p>
            <a:pPr algn="l">
              <a:lnSpc>
                <a:spcPts val="2999"/>
              </a:lnSpc>
            </a:pPr>
          </a:p>
          <a:p>
            <a:pPr algn="l">
              <a:lnSpc>
                <a:spcPts val="2999"/>
              </a:lnSpc>
            </a:pPr>
            <a:r>
              <a:rPr lang="en-US" sz="2499">
                <a:solidFill>
                  <a:srgbClr val="FFFFFF"/>
                </a:solidFill>
                <a:latin typeface="TT Norms"/>
                <a:ea typeface="TT Norms"/>
                <a:cs typeface="TT Norms"/>
                <a:sym typeface="TT Norms"/>
              </a:rPr>
              <a:t>--mixed (default) → memindahkan HEAD, perubahan tetap di working directory.</a:t>
            </a:r>
          </a:p>
          <a:p>
            <a:pPr algn="l">
              <a:lnSpc>
                <a:spcPts val="2999"/>
              </a:lnSpc>
            </a:pPr>
          </a:p>
          <a:p>
            <a:pPr algn="l">
              <a:lnSpc>
                <a:spcPts val="2999"/>
              </a:lnSpc>
            </a:pPr>
            <a:r>
              <a:rPr lang="en-US" sz="2499">
                <a:solidFill>
                  <a:srgbClr val="FFFFFF"/>
                </a:solidFill>
                <a:latin typeface="TT Norms"/>
                <a:ea typeface="TT Norms"/>
                <a:cs typeface="TT Norms"/>
                <a:sym typeface="TT Norms"/>
              </a:rPr>
              <a:t>--hard → memindahkan HEAD dan menghapus perubahan file.</a:t>
            </a:r>
          </a:p>
          <a:p>
            <a:pPr algn="l">
              <a:lnSpc>
                <a:spcPts val="2999"/>
              </a:lnSpc>
            </a:pPr>
          </a:p>
          <a:p>
            <a:pPr algn="l">
              <a:lnSpc>
                <a:spcPts val="2999"/>
              </a:lnSpc>
            </a:pPr>
            <a:r>
              <a:rPr lang="en-US" sz="2499">
                <a:solidFill>
                  <a:srgbClr val="FFFFFF"/>
                </a:solidFill>
                <a:latin typeface="TT Norms"/>
                <a:ea typeface="TT Norms"/>
                <a:cs typeface="TT Norms"/>
                <a:sym typeface="TT Norms"/>
              </a:rPr>
              <a:t>Hasilnya:</a:t>
            </a:r>
          </a:p>
          <a:p>
            <a:pPr algn="l">
              <a:lnSpc>
                <a:spcPts val="2999"/>
              </a:lnSpc>
            </a:pPr>
          </a:p>
          <a:p>
            <a:pPr algn="l">
              <a:lnSpc>
                <a:spcPts val="2999"/>
              </a:lnSpc>
            </a:pPr>
            <a:r>
              <a:rPr lang="en-US" sz="2499">
                <a:solidFill>
                  <a:srgbClr val="FFFFFF"/>
                </a:solidFill>
                <a:latin typeface="TT Norms"/>
                <a:ea typeface="TT Norms"/>
                <a:cs typeface="TT Norms"/>
                <a:sym typeface="TT Norms"/>
              </a:rPr>
              <a:t>Commit setelah titik reset akan hilang dari riwayat branch.</a:t>
            </a:r>
          </a:p>
          <a:p>
            <a:pPr algn="l">
              <a:lnSpc>
                <a:spcPts val="2999"/>
              </a:lnSpc>
            </a:pPr>
          </a:p>
          <a:p>
            <a:pPr algn="l">
              <a:lnSpc>
                <a:spcPts val="2999"/>
              </a:lnSpc>
            </a:pPr>
            <a:r>
              <a:rPr lang="en-US" sz="2499">
                <a:solidFill>
                  <a:srgbClr val="FFFFFF"/>
                </a:solidFill>
                <a:latin typeface="TT Norms"/>
                <a:ea typeface="TT Norms"/>
                <a:cs typeface="TT Norms"/>
                <a:sym typeface="TT Norms"/>
              </a:rPr>
              <a:t>Kalau commit itu sudah di-push ke remote, orang lain masih punya history lama.</a:t>
            </a:r>
          </a:p>
          <a:p>
            <a:pPr algn="l">
              <a:lnSpc>
                <a:spcPts val="2999"/>
              </a:lnSpc>
            </a:pPr>
          </a:p>
          <a:p>
            <a:pPr algn="l">
              <a:lnSpc>
                <a:spcPts val="2999"/>
              </a:lnSpc>
            </a:pPr>
            <a:r>
              <a:rPr lang="en-US" sz="2499">
                <a:solidFill>
                  <a:srgbClr val="FFFFFF"/>
                </a:solidFill>
                <a:latin typeface="TT Norms"/>
                <a:ea typeface="TT Norms"/>
                <a:cs typeface="TT Norms"/>
                <a:sym typeface="TT Norms"/>
              </a:rPr>
              <a:t>Saat sinkronisasi, bisa terjadi konflik besar.</a:t>
            </a:r>
          </a:p>
        </p:txBody>
      </p:sp>
    </p:spTree>
  </p:cSld>
  <p:clrMapOvr>
    <a:masterClrMapping/>
  </p:clrMapOvr>
  <p:transition spd="fast">
    <p:wipe dir="d"/>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sp>
        <p:nvSpPr>
          <p:cNvPr name="TextBox 3" id="3"/>
          <p:cNvSpPr txBox="true"/>
          <p:nvPr/>
        </p:nvSpPr>
        <p:spPr>
          <a:xfrm rot="0">
            <a:off x="1028700" y="2329565"/>
            <a:ext cx="10818378" cy="5795374"/>
          </a:xfrm>
          <a:prstGeom prst="rect">
            <a:avLst/>
          </a:prstGeom>
        </p:spPr>
        <p:txBody>
          <a:bodyPr anchor="t" rtlCol="false" tIns="0" lIns="0" bIns="0" rIns="0">
            <a:spAutoFit/>
          </a:bodyPr>
          <a:lstStyle/>
          <a:p>
            <a:pPr algn="l">
              <a:lnSpc>
                <a:spcPts val="7778"/>
              </a:lnSpc>
            </a:pPr>
            <a:r>
              <a:rPr lang="en-US" sz="3889">
                <a:solidFill>
                  <a:srgbClr val="FFFFFF"/>
                </a:solidFill>
                <a:latin typeface="TT Norms"/>
                <a:ea typeface="TT Norms"/>
                <a:cs typeface="TT Norms"/>
                <a:sym typeface="TT Norms"/>
              </a:rPr>
              <a:t>git revert adalah perintah Git untuk membatalkan perubahan dari commit tertentu dengan</a:t>
            </a:r>
            <a:r>
              <a:rPr lang="en-US" sz="3889">
                <a:solidFill>
                  <a:srgbClr val="FFFFFF"/>
                </a:solidFill>
                <a:latin typeface="TT Norms"/>
                <a:ea typeface="TT Norms"/>
                <a:cs typeface="TT Norms"/>
                <a:sym typeface="TT Norms"/>
              </a:rPr>
              <a:t> </a:t>
            </a:r>
            <a:r>
              <a:rPr lang="en-US" sz="3889">
                <a:solidFill>
                  <a:srgbClr val="FFFFFF"/>
                </a:solidFill>
                <a:latin typeface="TT Norms"/>
                <a:ea typeface="TT Norms"/>
                <a:cs typeface="TT Norms"/>
                <a:sym typeface="TT Norms"/>
              </a:rPr>
              <a:t>ca</a:t>
            </a:r>
            <a:r>
              <a:rPr lang="en-US" sz="3889">
                <a:solidFill>
                  <a:srgbClr val="FFFFFF"/>
                </a:solidFill>
                <a:latin typeface="TT Norms"/>
                <a:ea typeface="TT Norms"/>
                <a:cs typeface="TT Norms"/>
                <a:sym typeface="TT Norms"/>
              </a:rPr>
              <a:t>ra</a:t>
            </a:r>
            <a:r>
              <a:rPr lang="en-US" sz="3889">
                <a:solidFill>
                  <a:srgbClr val="FFFFFF"/>
                </a:solidFill>
                <a:latin typeface="TT Norms"/>
                <a:ea typeface="TT Norms"/>
                <a:cs typeface="TT Norms"/>
                <a:sym typeface="TT Norms"/>
              </a:rPr>
              <a:t> membuat commit baru yang isinya kebalikan dari commit tersebut.</a:t>
            </a:r>
          </a:p>
          <a:p>
            <a:pPr algn="l">
              <a:lnSpc>
                <a:spcPts val="7778"/>
              </a:lnSpc>
            </a:pPr>
            <a:r>
              <a:rPr lang="en-US" sz="3889">
                <a:solidFill>
                  <a:srgbClr val="FFFFFF"/>
                </a:solidFill>
                <a:latin typeface="TT Norms"/>
                <a:ea typeface="TT Norms"/>
                <a:cs typeface="TT Norms"/>
                <a:sym typeface="TT Norms"/>
              </a:rPr>
              <a:t>Commit lama tidak dihapus dari riwayat — aman digunakan di branch publik.</a:t>
            </a:r>
          </a:p>
        </p:txBody>
      </p:sp>
      <p:grpSp>
        <p:nvGrpSpPr>
          <p:cNvPr name="Group 4" id="4"/>
          <p:cNvGrpSpPr/>
          <p:nvPr/>
        </p:nvGrpSpPr>
        <p:grpSpPr>
          <a:xfrm rot="0">
            <a:off x="11622941" y="1028700"/>
            <a:ext cx="8940002" cy="3722045"/>
            <a:chOff x="0" y="0"/>
            <a:chExt cx="11920002" cy="4962727"/>
          </a:xfrm>
        </p:grpSpPr>
        <p:sp>
          <p:nvSpPr>
            <p:cNvPr name="TextBox 5" id="5"/>
            <p:cNvSpPr txBox="true"/>
            <p:nvPr/>
          </p:nvSpPr>
          <p:spPr>
            <a:xfrm rot="0">
              <a:off x="2002375" y="600075"/>
              <a:ext cx="9917627" cy="2545166"/>
            </a:xfrm>
            <a:prstGeom prst="rect">
              <a:avLst/>
            </a:prstGeom>
          </p:spPr>
          <p:txBody>
            <a:bodyPr anchor="t" rtlCol="false" tIns="0" lIns="0" bIns="0" rIns="0">
              <a:spAutoFit/>
            </a:bodyPr>
            <a:lstStyle/>
            <a:p>
              <a:pPr algn="ctr">
                <a:lnSpc>
                  <a:spcPts val="12398"/>
                </a:lnSpc>
              </a:pPr>
              <a:r>
                <a:rPr lang="en-US" sz="15498" spc="-697">
                  <a:solidFill>
                    <a:srgbClr val="FFFFFF"/>
                  </a:solidFill>
                  <a:latin typeface="Staatliches"/>
                  <a:ea typeface="Staatliches"/>
                  <a:cs typeface="Staatliches"/>
                  <a:sym typeface="Staatliches"/>
                </a:rPr>
                <a:t>Git</a:t>
              </a:r>
            </a:p>
          </p:txBody>
        </p:sp>
        <p:sp>
          <p:nvSpPr>
            <p:cNvPr name="TextBox 6" id="6"/>
            <p:cNvSpPr txBox="true"/>
            <p:nvPr/>
          </p:nvSpPr>
          <p:spPr>
            <a:xfrm rot="0">
              <a:off x="0" y="2417561"/>
              <a:ext cx="9917627" cy="2545167"/>
            </a:xfrm>
            <a:prstGeom prst="rect">
              <a:avLst/>
            </a:prstGeom>
          </p:spPr>
          <p:txBody>
            <a:bodyPr anchor="t" rtlCol="false" tIns="0" lIns="0" bIns="0" rIns="0">
              <a:spAutoFit/>
            </a:bodyPr>
            <a:lstStyle/>
            <a:p>
              <a:pPr algn="ctr">
                <a:lnSpc>
                  <a:spcPts val="12398"/>
                </a:lnSpc>
              </a:pPr>
              <a:r>
                <a:rPr lang="en-US" sz="15498" spc="-697">
                  <a:solidFill>
                    <a:srgbClr val="FFFFFF"/>
                  </a:solidFill>
                  <a:latin typeface="Staatliches"/>
                  <a:ea typeface="Staatliches"/>
                  <a:cs typeface="Staatliches"/>
                  <a:sym typeface="Staatliches"/>
                </a:rPr>
                <a:t>revert</a:t>
              </a:r>
            </a:p>
          </p:txBody>
        </p:sp>
      </p:grpSp>
    </p:spTree>
  </p:cSld>
  <p:clrMapOvr>
    <a:masterClrMapping/>
  </p:clrMapOvr>
  <p:transition spd="fast">
    <p:wipe dir="d"/>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sp>
        <p:nvSpPr>
          <p:cNvPr name="TextBox 3" id="3"/>
          <p:cNvSpPr txBox="true"/>
          <p:nvPr/>
        </p:nvSpPr>
        <p:spPr>
          <a:xfrm rot="0">
            <a:off x="4534593" y="1228725"/>
            <a:ext cx="13277157" cy="7014796"/>
          </a:xfrm>
          <a:prstGeom prst="rect">
            <a:avLst/>
          </a:prstGeom>
        </p:spPr>
        <p:txBody>
          <a:bodyPr anchor="t" rtlCol="false" tIns="0" lIns="0" bIns="0" rIns="0">
            <a:spAutoFit/>
          </a:bodyPr>
          <a:lstStyle/>
          <a:p>
            <a:pPr algn="r">
              <a:lnSpc>
                <a:spcPts val="26017"/>
              </a:lnSpc>
            </a:pPr>
            <a:r>
              <a:rPr lang="en-US" sz="32521" spc="-1463">
                <a:solidFill>
                  <a:srgbClr val="FFFFFF"/>
                </a:solidFill>
                <a:latin typeface="Staatliches"/>
                <a:ea typeface="Staatliches"/>
                <a:cs typeface="Staatliches"/>
                <a:sym typeface="Staatliches"/>
              </a:rPr>
              <a:t>Thank You</a:t>
            </a:r>
          </a:p>
        </p:txBody>
      </p:sp>
      <p:sp>
        <p:nvSpPr>
          <p:cNvPr name="Freeform 4" id="4"/>
          <p:cNvSpPr/>
          <p:nvPr/>
        </p:nvSpPr>
        <p:spPr>
          <a:xfrm flipH="false" flipV="false" rot="0">
            <a:off x="850559" y="1092701"/>
            <a:ext cx="8075642" cy="8101599"/>
          </a:xfrm>
          <a:custGeom>
            <a:avLst/>
            <a:gdLst/>
            <a:ahLst/>
            <a:cxnLst/>
            <a:rect r="r" b="b" t="t" l="l"/>
            <a:pathLst>
              <a:path h="8101599" w="8075642">
                <a:moveTo>
                  <a:pt x="0" y="0"/>
                </a:moveTo>
                <a:lnTo>
                  <a:pt x="8075642" y="0"/>
                </a:lnTo>
                <a:lnTo>
                  <a:pt x="8075642" y="8101598"/>
                </a:lnTo>
                <a:lnTo>
                  <a:pt x="0" y="8101598"/>
                </a:lnTo>
                <a:lnTo>
                  <a:pt x="0" y="0"/>
                </a:lnTo>
                <a:close/>
              </a:path>
            </a:pathLst>
          </a:custGeom>
          <a:blipFill>
            <a:blip r:embed="rId3"/>
            <a:stretch>
              <a:fillRect l="0" t="0" r="-91088" b="0"/>
            </a:stretch>
          </a:blipFill>
        </p:spPr>
      </p:sp>
      <p:sp>
        <p:nvSpPr>
          <p:cNvPr name="TextBox 5" id="5"/>
          <p:cNvSpPr txBox="true"/>
          <p:nvPr/>
        </p:nvSpPr>
        <p:spPr>
          <a:xfrm rot="0">
            <a:off x="8796768" y="1228725"/>
            <a:ext cx="9014982" cy="7014796"/>
          </a:xfrm>
          <a:prstGeom prst="rect">
            <a:avLst/>
          </a:prstGeom>
        </p:spPr>
        <p:txBody>
          <a:bodyPr anchor="t" rtlCol="false" tIns="0" lIns="0" bIns="0" rIns="0">
            <a:spAutoFit/>
          </a:bodyPr>
          <a:lstStyle/>
          <a:p>
            <a:pPr algn="r">
              <a:lnSpc>
                <a:spcPts val="26017"/>
              </a:lnSpc>
            </a:pPr>
            <a:r>
              <a:rPr lang="en-US" sz="32521" spc="-1463">
                <a:solidFill>
                  <a:srgbClr val="FFFFFF"/>
                </a:solidFill>
                <a:latin typeface="Staatliches"/>
                <a:ea typeface="Staatliches"/>
                <a:cs typeface="Staatliches"/>
                <a:sym typeface="Staatliches"/>
              </a:rPr>
              <a:t>Thank You</a:t>
            </a:r>
          </a:p>
        </p:txBody>
      </p:sp>
    </p:spTree>
  </p:cSld>
  <p:clrMapOvr>
    <a:masterClrMapping/>
  </p:clrMapOvr>
  <p:transition spd="fast">
    <p:wipe dir="d"/>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DAGwAWY2ULg</dc:identifier>
  <dcterms:modified xsi:type="dcterms:W3CDTF">2011-08-01T06:04:30Z</dcterms:modified>
  <cp:revision>1</cp:revision>
  <dc:title>Black White Bold 3D Social Media Report Presentation</dc:title>
</cp:coreProperties>
</file>