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>
        <p:scale>
          <a:sx n="98" d="100"/>
          <a:sy n="98" d="100"/>
        </p:scale>
        <p:origin x="292" y="12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83" y="286719"/>
            <a:ext cx="6926753" cy="333197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rgbClr val="0072C3"/>
                </a:solidFill>
              </a:rPr>
              <a:t>Current and Emerging Technology Trends Among Developers: A Data Analysis of the 2019 Stack Overflow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040" y="3910807"/>
            <a:ext cx="5514446" cy="1655762"/>
          </a:xfr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sz="4400" dirty="0">
                <a:solidFill>
                  <a:srgbClr val="0072C3"/>
                </a:solidFill>
              </a:rPr>
              <a:t>Gazali Agboola</a:t>
            </a:r>
          </a:p>
          <a:p>
            <a:pPr>
              <a:lnSpc>
                <a:spcPct val="160000"/>
              </a:lnSpc>
            </a:pPr>
            <a:r>
              <a:rPr lang="en-US" sz="4400" baseline="30000" dirty="0">
                <a:solidFill>
                  <a:srgbClr val="0072C3"/>
                </a:solidFill>
              </a:rPr>
              <a:t>July 4th, 2025</a:t>
            </a:r>
          </a:p>
          <a:p>
            <a:r>
              <a:rPr lang="en-US" baseline="30000" dirty="0">
                <a:solidFill>
                  <a:srgbClr val="0072C3"/>
                </a:solidFill>
              </a:rPr>
              <a:t>https://gazmaths.github.io/</a:t>
            </a:r>
            <a:endParaRPr lang="en-US" dirty="0">
              <a:solidFill>
                <a:srgbClr val="0072C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0072C3"/>
                </a:solidFill>
              </a:rPr>
              <a:t>Dashboard 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DASHBOARD TAB 1</a:t>
            </a:r>
          </a:p>
        </p:txBody>
      </p:sp>
      <p:pic>
        <p:nvPicPr>
          <p:cNvPr id="9" name="Content Placeholder 8" descr="A collage of different colored graphs&#10;&#10;AI-generated content may be incorrect.">
            <a:extLst>
              <a:ext uri="{FF2B5EF4-FFF2-40B4-BE49-F238E27FC236}">
                <a16:creationId xmlns:a16="http://schemas.microsoft.com/office/drawing/2014/main" id="{38185232-5CFA-D0AF-E18E-2A2810D2CC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83044" y="1561281"/>
            <a:ext cx="8167607" cy="464237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DASHBOARD TAB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082001-5576-B4FF-8D6E-E36B71A3C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27" y="1495548"/>
            <a:ext cx="8229600" cy="47689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DASHBOARD TAB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38BC9-F70D-4652-B978-589F8AEE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49" y="1419467"/>
            <a:ext cx="8669631" cy="49962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 dirty="0">
                <a:solidFill>
                  <a:srgbClr val="0072C3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rPr>
              <a:t>DISCUSSION</a:t>
            </a:r>
          </a:p>
        </p:txBody>
      </p:sp>
      <p:pic>
        <p:nvPicPr>
          <p:cNvPr id="3" name="Content Placeholder 2" descr="A group of orange speech bubbles&#10;&#10;AI-generated content may be incorrect.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1600200"/>
            <a:ext cx="4572000" cy="45720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D1E40C-FDBA-50CB-7C80-6B8EC7313F5E}"/>
              </a:ext>
            </a:extLst>
          </p:cNvPr>
          <p:cNvSpPr txBox="1"/>
          <p:nvPr/>
        </p:nvSpPr>
        <p:spPr>
          <a:xfrm>
            <a:off x="6172200" y="1600200"/>
            <a:ext cx="5181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  <a:latin typeface="IBM Plex Sans" panose="020B0503050203000203" pitchFamily="34" charset="0"/>
              </a:rPr>
              <a:t>Web development languages (</a:t>
            </a:r>
            <a:r>
              <a:rPr lang="en-US" b="1" dirty="0" err="1">
                <a:solidFill>
                  <a:srgbClr val="262626"/>
                </a:solidFill>
                <a:latin typeface="IBM Plex Sans" panose="020B0503050203000203" pitchFamily="34" charset="0"/>
              </a:rPr>
              <a:t>Javascript</a:t>
            </a:r>
            <a:r>
              <a:rPr lang="en-US" b="1" dirty="0">
                <a:solidFill>
                  <a:srgbClr val="262626"/>
                </a:solidFill>
                <a:latin typeface="IBM Plex Sans" panose="020B0503050203000203" pitchFamily="34" charset="0"/>
              </a:rPr>
              <a:t> and HTML/CSS) and SQL </a:t>
            </a:r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are the most commonly used technologies among job postings.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  <a:latin typeface="IBM Plex Sans" panose="020B0503050203000203" pitchFamily="34" charset="0"/>
              </a:rPr>
              <a:t>PostgreSQL</a:t>
            </a:r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 remains the top database choice, reflecting its reliability and strong industry preference.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  <a:latin typeface="IBM Plex Sans" panose="020B0503050203000203" pitchFamily="34" charset="0"/>
              </a:rPr>
              <a:t>Redis</a:t>
            </a:r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 is gaining momentum as many professionals are transitioning to it from other databases.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  <a:latin typeface="IBM Plex Sans" panose="020B0503050203000203" pitchFamily="34" charset="0"/>
              </a:rPr>
              <a:t>AWS</a:t>
            </a:r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 continues to be the dominant cloud platform, both in usage and in demand.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b="1" dirty="0">
                <a:solidFill>
                  <a:srgbClr val="262626"/>
                </a:solidFill>
                <a:latin typeface="IBM Plex Sans" panose="020B0503050203000203" pitchFamily="34" charset="0"/>
              </a:rPr>
              <a:t>Node.js and React </a:t>
            </a:r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lead among web frameworks, maintaining steady popularity across postings.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72C3"/>
                </a:solidFill>
              </a:rPr>
              <a:t>OVERALL FINDINGS &amp; IMPLICATIONS</a:t>
            </a:r>
            <a:endParaRPr lang="en-US" dirty="0">
              <a:solidFill>
                <a:srgbClr val="0072C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838" y="1608306"/>
            <a:ext cx="5489578" cy="4568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2C3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0072C3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Web development languages continue to grow in demand</a:t>
            </a:r>
          </a:p>
          <a:p>
            <a:r>
              <a:rPr lang="en-US" sz="1800" dirty="0">
                <a:solidFill>
                  <a:schemeClr val="bg1"/>
                </a:solidFill>
              </a:rPr>
              <a:t>Open-source RDBMS dominates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Redis is the breakout star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Developed countries have higher numbers of respondents</a:t>
            </a:r>
          </a:p>
          <a:p>
            <a:r>
              <a:rPr lang="fr-FR" sz="1800" dirty="0">
                <a:solidFill>
                  <a:schemeClr val="bg1"/>
                </a:solidFill>
              </a:rPr>
              <a:t>Enterprise </a:t>
            </a:r>
            <a:r>
              <a:rPr lang="fr-FR" sz="1800" dirty="0" err="1">
                <a:solidFill>
                  <a:schemeClr val="bg1"/>
                </a:solidFill>
              </a:rPr>
              <a:t>DBs</a:t>
            </a:r>
            <a:r>
              <a:rPr lang="fr-FR" sz="1800" dirty="0">
                <a:solidFill>
                  <a:schemeClr val="bg1"/>
                </a:solidFill>
              </a:rPr>
              <a:t> (Oracle, MS SQL) </a:t>
            </a:r>
            <a:r>
              <a:rPr lang="fr-FR" sz="1800" dirty="0" err="1">
                <a:solidFill>
                  <a:schemeClr val="bg1"/>
                </a:solidFill>
              </a:rPr>
              <a:t>stagnate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8306"/>
            <a:ext cx="5817140" cy="4383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2C3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rgbClr val="0072C3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Continue to train workers on web development languages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scalability of PostgreSQL makes it the top choice 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Developing countries have limited numbers of developers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606919" y="1690688"/>
            <a:ext cx="7306221" cy="4197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</a:rPr>
              <a:t>Investing in technology training </a:t>
            </a:r>
            <a:r>
              <a:rPr lang="en-US" sz="1800" dirty="0">
                <a:solidFill>
                  <a:schemeClr val="bg1"/>
                </a:solidFill>
              </a:rPr>
              <a:t>is essential, especially in developing countries, to bridge skill gaps and foster innovation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</a:rPr>
              <a:t>Continuous upskilling in web development languages </a:t>
            </a:r>
            <a:r>
              <a:rPr lang="en-US" sz="1800" dirty="0">
                <a:solidFill>
                  <a:schemeClr val="bg1"/>
                </a:solidFill>
              </a:rPr>
              <a:t>is vital to maintain relevance in a rapidly evolving tech landscape.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Developers are encouraged to </a:t>
            </a:r>
            <a:r>
              <a:rPr lang="en-US" sz="1800" b="1" dirty="0">
                <a:solidFill>
                  <a:schemeClr val="bg1"/>
                </a:solidFill>
              </a:rPr>
              <a:t>prioritize in-demand technologies </a:t>
            </a:r>
            <a:r>
              <a:rPr lang="en-US" sz="1800" dirty="0">
                <a:solidFill>
                  <a:schemeClr val="bg1"/>
                </a:solidFill>
              </a:rPr>
              <a:t>such as PostgreSQL, Redis, Go, and Rust to stay competitive.</a:t>
            </a: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The dominance of </a:t>
            </a:r>
            <a:r>
              <a:rPr lang="en-US" sz="1800" b="1" dirty="0">
                <a:solidFill>
                  <a:schemeClr val="bg1"/>
                </a:solidFill>
              </a:rPr>
              <a:t>open-source RDBMS </a:t>
            </a:r>
            <a:r>
              <a:rPr lang="en-US" sz="1800" dirty="0">
                <a:solidFill>
                  <a:schemeClr val="bg1"/>
                </a:solidFill>
              </a:rPr>
              <a:t>highlights the need to promote and support open-source tools in developer communities.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APPENDIX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361F8-3CBC-B62D-D3C4-378FF1CDB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450" y="1487754"/>
            <a:ext cx="6326145" cy="5005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05298-A916-7882-4AC9-5D27651151AE}"/>
              </a:ext>
            </a:extLst>
          </p:cNvPr>
          <p:cNvSpPr txBox="1"/>
          <p:nvPr/>
        </p:nvSpPr>
        <p:spPr>
          <a:xfrm>
            <a:off x="10408595" y="2295728"/>
            <a:ext cx="1536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 Stack developers </a:t>
            </a:r>
            <a:r>
              <a:rPr lang="en-US" dirty="0"/>
              <a:t>are highly sought after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2C3"/>
                </a:solidFill>
              </a:rPr>
              <a:t>JOB POSTINGS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E6B16-D90B-B503-1EA6-89B5EAA352D6}"/>
              </a:ext>
            </a:extLst>
          </p:cNvPr>
          <p:cNvSpPr txBox="1"/>
          <p:nvPr/>
        </p:nvSpPr>
        <p:spPr>
          <a:xfrm>
            <a:off x="10188102" y="2269787"/>
            <a:ext cx="1627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posting by Technology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20B3A-D141-EABD-924F-25CEDEC3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2" y="1708614"/>
            <a:ext cx="9083051" cy="4507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POPULAR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0CEE8-34D1-5580-7525-C7293C6AE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1" y="1690688"/>
            <a:ext cx="9236365" cy="4572000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398409" y="1387232"/>
            <a:ext cx="10522512" cy="811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08536-325D-C821-5290-8F3B29829A22}"/>
              </a:ext>
            </a:extLst>
          </p:cNvPr>
          <p:cNvSpPr txBox="1"/>
          <p:nvPr/>
        </p:nvSpPr>
        <p:spPr>
          <a:xfrm>
            <a:off x="9511126" y="2775397"/>
            <a:ext cx="2479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 languages and their average annual salaries. Data extracted from GitHub using Web scraping python tool: Beautifulsoup.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dirty="0">
                <a:solidFill>
                  <a:srgbClr val="0072C3"/>
                </a:solidFill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Executive Summary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1800" dirty="0">
                <a:solidFill>
                  <a:schemeClr val="tx1"/>
                </a:solidFill>
              </a:rPr>
              <a:t>Results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Dashboard</a:t>
            </a:r>
          </a:p>
          <a:p>
            <a:r>
              <a:rPr lang="en-US" sz="1800" dirty="0">
                <a:solidFill>
                  <a:schemeClr val="tx1"/>
                </a:solidFill>
              </a:rPr>
              <a:t>Discussion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Findings &amp; Implications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sz="1800" dirty="0">
                <a:solidFill>
                  <a:schemeClr val="tx1"/>
                </a:solidFill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Most Used Languages: JavaScript leads; Python growing fast.</a:t>
            </a:r>
          </a:p>
          <a:p>
            <a:r>
              <a:rPr lang="en-US" sz="1800" dirty="0">
                <a:solidFill>
                  <a:schemeClr val="tx1"/>
                </a:solidFill>
              </a:rPr>
              <a:t>Most Used Languages: JavaScript and SQL lead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Web and Full-stack: Most common roles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DevOps: Gaining popularity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Data Roles: Driven by Python and R</a:t>
            </a:r>
          </a:p>
          <a:p>
            <a:r>
              <a:rPr lang="en-US" sz="1800" dirty="0">
                <a:solidFill>
                  <a:schemeClr val="tx1"/>
                </a:solidFill>
              </a:rPr>
              <a:t>Platforms: AWS top the list of the most platform to work with.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Databases Trends: PostgreSQL remains the most used database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This presentation is based on Stack Overflow’s Developer Survey: the largest global survey of nearly 90,000 developers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Analyzes current and desired technologies used by developers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Offers demographic insights to guide hiring and training 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Supports data-driven decisions for tech investment and developer upskilling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Identifies global developer trends and predicts future directions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Data Collection Stack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Overflow Developer Survey data extraction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GitHub Jobs API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Dataset Techniques: Web Scraping, APIs (using Python requests)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Data Preparation </a:t>
            </a:r>
            <a:r>
              <a:rPr lang="en-US" sz="2200" dirty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Data cleaning: Remove duplicates, handle missing values, normalize data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Wrangling: Reshape and merge datasets for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Exploratory Data Analysis (EDA)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Analyze distributions, detect outliers, explore correlations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Tools: Python (Pandas, Matplotlib, Seaborn)Data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Data Visualization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Visualize distributions, relationships, and comparisons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Create interactive dashboards to highlight trends and 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Dashboard Development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IBM Cognos Dashboard Embedded (CDE) and Google Looker Studio used for final visualization and storytelling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591" y="1690688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2C3"/>
                </a:solidFill>
              </a:rPr>
              <a:t>Current Year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3783" y="1690687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2C3"/>
                </a:solidFill>
              </a:rPr>
              <a:t>Next Year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812418-CFCD-DF17-9E5B-E4FB969E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2" y="2462500"/>
            <a:ext cx="5815074" cy="31406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878970-8FC2-06B2-A33B-1173DBEF9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356" y="2317211"/>
            <a:ext cx="6165661" cy="34312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8432FED-80ED-DAD1-7C4E-FCEA200D738D}"/>
              </a:ext>
            </a:extLst>
          </p:cNvPr>
          <p:cNvSpPr txBox="1"/>
          <p:nvPr/>
        </p:nvSpPr>
        <p:spPr>
          <a:xfrm>
            <a:off x="85983" y="2337916"/>
            <a:ext cx="431908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10 Languages Worked with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106AD3-B32A-0A2E-1743-C0CA9F2F6C63}"/>
              </a:ext>
            </a:extLst>
          </p:cNvPr>
          <p:cNvSpPr txBox="1"/>
          <p:nvPr/>
        </p:nvSpPr>
        <p:spPr>
          <a:xfrm>
            <a:off x="5491320" y="2277834"/>
            <a:ext cx="431908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10 Languages Desired to Work With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804" y="118691"/>
            <a:ext cx="10977664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383" y="1569396"/>
            <a:ext cx="5509033" cy="46075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2C3"/>
                </a:solidFill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0072C3"/>
              </a:solidFill>
            </a:endParaRPr>
          </a:p>
          <a:p>
            <a:r>
              <a:rPr lang="en-US" sz="1900" dirty="0">
                <a:solidFill>
                  <a:schemeClr val="bg1"/>
                </a:solidFill>
              </a:rPr>
              <a:t>Web Technologies Dominate: JavaScript, TypeScript, HTML, and CSS continue to lead in usage.</a:t>
            </a:r>
          </a:p>
          <a:p>
            <a:r>
              <a:rPr lang="en-US" sz="1900" dirty="0">
                <a:solidFill>
                  <a:schemeClr val="bg1"/>
                </a:solidFill>
              </a:rPr>
              <a:t>Growth in Systems Languages: Go and Rust are gaining traction.</a:t>
            </a:r>
          </a:p>
          <a:p>
            <a:r>
              <a:rPr lang="en-US" sz="1900" dirty="0">
                <a:solidFill>
                  <a:schemeClr val="bg1"/>
                </a:solidFill>
              </a:rPr>
              <a:t>SQL and Python Remain Consistent: These foundational languages maintain stable interest.</a:t>
            </a:r>
          </a:p>
          <a:p>
            <a:r>
              <a:rPr lang="en-US" sz="1900" dirty="0">
                <a:solidFill>
                  <a:schemeClr val="bg1"/>
                </a:solidFill>
              </a:rPr>
              <a:t>Enterprise Languages Hold Steady: C# and Java continue to see reliable demand.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Decline in Legacy Technologies: PHP and PowerShell experience reduced interest.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5416" y="1569396"/>
            <a:ext cx="5358384" cy="46075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2C3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rgbClr val="0072C3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</a:rPr>
              <a:t>The slight decline in interest for web technologies may reflect market saturation and maturity in the field.</a:t>
            </a:r>
          </a:p>
          <a:p>
            <a:r>
              <a:rPr lang="en-US" sz="2100" dirty="0">
                <a:solidFill>
                  <a:schemeClr val="bg1"/>
                </a:solidFill>
              </a:rPr>
              <a:t>Python’s sustained popularity is likely driven by its central role in AI and machine learning applications</a:t>
            </a:r>
          </a:p>
          <a:p>
            <a:r>
              <a:rPr lang="en-US" sz="2100" dirty="0">
                <a:solidFill>
                  <a:schemeClr val="bg1"/>
                </a:solidFill>
              </a:rPr>
              <a:t>The decline in PHP and PowerShell suggests a shift away from older, legacy systems toward modern alternatives.</a:t>
            </a:r>
          </a:p>
          <a:p>
            <a:r>
              <a:rPr lang="en-US" sz="2100" dirty="0">
                <a:solidFill>
                  <a:schemeClr val="bg1"/>
                </a:solidFill>
              </a:rPr>
              <a:t>PHP and PowerShell are no longer the languages of interest</a:t>
            </a:r>
          </a:p>
          <a:p>
            <a:r>
              <a:rPr lang="en-US" sz="2100" dirty="0">
                <a:solidFill>
                  <a:schemeClr val="bg1"/>
                </a:solidFill>
              </a:rPr>
              <a:t>Emerging languages like Rust and Go present valuable opportunities for differentiation and relevance in next-gen computing fields.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6A430-8357-4F12-5286-01EF0507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7" y="2476089"/>
            <a:ext cx="5984607" cy="34044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B5DBF6-4379-F34B-ED15-98872672D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84" y="2476089"/>
            <a:ext cx="6053910" cy="3404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72E836-35D1-3924-41D3-B613B56AA8BE}"/>
              </a:ext>
            </a:extLst>
          </p:cNvPr>
          <p:cNvSpPr txBox="1"/>
          <p:nvPr/>
        </p:nvSpPr>
        <p:spPr>
          <a:xfrm>
            <a:off x="163686" y="2553909"/>
            <a:ext cx="431908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10 Databases Worked with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AF6C8-B9FE-22A7-B841-60FD3E7D2690}"/>
              </a:ext>
            </a:extLst>
          </p:cNvPr>
          <p:cNvSpPr txBox="1"/>
          <p:nvPr/>
        </p:nvSpPr>
        <p:spPr>
          <a:xfrm>
            <a:off x="6217596" y="2553909"/>
            <a:ext cx="431908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 10 Databases Desired to Work with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2C3"/>
                </a:solidFill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2C3"/>
                </a:solidFill>
              </a:rPr>
              <a:t>Findings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PostgreSQL stands out as the clear leader among database technologies.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Redis emerges as a fast-rising contender in the database landscape.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Interest in Oracle has declined noticeably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2C3"/>
                </a:solidFill>
              </a:rPr>
              <a:t>Implications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The strong preference for PostgreSQL suggests that organizations value its scalability, open-source nature, and extensibility.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The rise of Redis may reflect the growing demand for real-time data processing in modern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The decline in Oracle's popularity indicates a broader industry shift away from traditional proprietary systems toward more flexible and cost-effective solutions.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1444</TotalTime>
  <Words>834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Helv</vt:lpstr>
      <vt:lpstr>IBM Plex Mono</vt:lpstr>
      <vt:lpstr>IBM Plex Sans</vt:lpstr>
      <vt:lpstr>IBM Plex Sans SemiBold</vt:lpstr>
      <vt:lpstr>Wingdings</vt:lpstr>
      <vt:lpstr>SLIDE_TEMPLATE_skill_network</vt:lpstr>
      <vt:lpstr>Current and Emerging Technology Trends Among Developers: A Data Analysis of the 2019 Stack Overflow Survey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Gazal AGBOOLA</cp:lastModifiedBy>
  <cp:revision>9</cp:revision>
  <dcterms:created xsi:type="dcterms:W3CDTF">2024-10-30T05:40:03Z</dcterms:created>
  <dcterms:modified xsi:type="dcterms:W3CDTF">2025-07-05T03:46:22Z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