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60" r:id="rId5"/>
    <p:sldId id="259" r:id="rId6"/>
    <p:sldId id="258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6625"/>
    <a:srgbClr val="EE9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933B5-A6C5-8020-EF3F-CF4874A6FE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B381C9-B5FF-E584-2050-27C2229FCD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9838B-0C41-F6C0-049E-31B49ED3D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72C29-CD6A-94A3-C55C-9006CB96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867CF-224E-E90E-24B7-E816D33E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91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12F0D-A707-10AC-C0BB-05BD3198B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2248B-AF02-EE66-52E1-A144D2E64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2E5E8-8F7E-8F23-0706-1EF6729D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8478BD-15C7-D720-9B27-0C8795961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BEBAB-20D6-42E5-ABA0-A8D8A1FF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43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46D06-90DA-3507-C00A-316A29AAC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81A244-374D-2687-1D9E-EAD65F55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51F95-7110-A841-4447-63E262E49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628C7-A04D-B92E-8E00-060728F3B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7DF02-F0F6-E5DE-ACCC-3EDC0EB6A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87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A1C02-923E-01E8-9731-F92B6DB1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76346-81D5-0301-2C1A-F2BAF42ED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3D72C-E42B-3DBF-C081-8B61B98A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59E62-D798-2D8D-4645-E9C3DA35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C289B-4BE0-EE7F-31DB-34543EBF2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533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27188-93D8-A25A-F499-1C2285B02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273A9A-FA30-D234-73F8-EBDB25F6D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1F662-6714-78E4-0758-896BFEB8D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8527D-C6AE-8F0B-02DD-857D94BD4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35AD8-7E13-8169-B7E8-8A5499D8E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31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E7A38-BCBD-E0B9-36EC-2F13E9C92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897F2-8867-B9AA-1E89-BF1288B371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C15365-C5D1-7847-77F7-9FE0F2465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EA54C4-19F4-95F3-4DAA-81D4317DC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853CD-12C7-8CB8-F8B9-431613DD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26EB7-3D32-64C3-B835-8EF0F7304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79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D9055-1D11-E7BB-73E3-B5A6ADCE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4CC6ED-5D29-C481-3A0D-179C3CC32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D8775-E62B-90A2-9D62-EA5CC0B605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D4808F-4BD9-33AB-59C6-AECFDDFDF9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FBBB40-6585-7506-392B-31B2F1E0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B6AC38-396B-46EC-A1BF-CDC7A1C44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9B643-4D15-CFF1-9069-23D44478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3CEB1D-CEC5-F96F-650A-81032C114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3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9395-5C1C-20F5-40BB-953269259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66B0D-2F96-A83C-B317-D7A379FE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FB7E8D-C4D5-2E9C-2312-C5F900B24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6890ED-5168-E7B5-FD30-E3A3D9586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75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D8E92-89F6-5F19-5E2B-FF7B594AC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99A983-BE41-122C-6400-149D7C98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77355-4ECB-DAE9-78D8-C42D6ACA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0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1C3FF-C711-1BCC-FA4B-2D5D11D11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01F89-A277-9420-D6BF-01248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1DEF6-2578-3554-A738-F2F1F4C29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2E184D-88DC-CD76-6684-C4A4F25D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CD3FA-882B-D4A1-0EB6-CC603F08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B2E455-CAC2-D6E3-DDE2-809E9ED54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22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EA6E-7683-5130-FBB5-B7F8A1B01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934C8-2179-BD21-F0B8-2ACDE8E726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6DC9A7-F7E3-1599-B27B-87A5ED8CD6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B0C1B-8EFC-9F9B-5637-A9F05600C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CC3450-EC35-573D-D8FF-8389DE56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8A8C6-DAFE-117D-3A6C-AB59387E0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9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2B70C5-394F-637B-AF6F-EC8067C2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7FB8D-450F-47AA-622F-82F23C52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710A7-C56E-26E6-37C9-DAE9BBBE3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5FD63-7C61-46AC-A7C1-6967BADFD254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9477F-0FBC-096E-9F0C-5E2C57D002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31AD4-42CC-FC5B-4DB5-EA3C4F372E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3BFA36-27E4-46E5-85EE-74250E440E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785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A5A64A-8234-5646-AAB8-3A1F47520D6A}"/>
              </a:ext>
            </a:extLst>
          </p:cNvPr>
          <p:cNvSpPr txBox="1"/>
          <p:nvPr/>
        </p:nvSpPr>
        <p:spPr>
          <a:xfrm>
            <a:off x="1113810" y="2960716"/>
            <a:ext cx="4036334" cy="2387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SOUTHERN POWER USAGE ANALYSIS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Gazali Agboola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06/10/2025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3B356EB9-50DE-9C08-5678-53CCDDD14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43863" y="666728"/>
            <a:ext cx="5493258" cy="546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800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90758DFC-77E7-1A3D-DF8E-F4AB679AFC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54" y="2670111"/>
            <a:ext cx="4098846" cy="391439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86FC32-227A-4011-C610-73AD2C98C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0716" y="587381"/>
            <a:ext cx="5417844" cy="3237161"/>
          </a:xfrm>
          <a:prstGeom prst="rect">
            <a:avLst/>
          </a:prstGeom>
        </p:spPr>
      </p:pic>
      <p:pic>
        <p:nvPicPr>
          <p:cNvPr id="1028" name="Picture 4" descr="Southern Company unveils new brand">
            <a:extLst>
              <a:ext uri="{FF2B5EF4-FFF2-40B4-BE49-F238E27FC236}">
                <a16:creationId xmlns:a16="http://schemas.microsoft.com/office/drawing/2014/main" id="{3850DAAA-2A02-85AD-97EF-06A830120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1429" y="91440"/>
            <a:ext cx="675371" cy="671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1FD7366-4941-C1D9-318B-C27F9C3C1C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866364"/>
            <a:ext cx="4886632" cy="2900196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C688026-FAA5-7FC3-697B-0064523FB1CD}"/>
              </a:ext>
            </a:extLst>
          </p:cNvPr>
          <p:cNvSpPr/>
          <p:nvPr/>
        </p:nvSpPr>
        <p:spPr>
          <a:xfrm>
            <a:off x="2882620" y="91440"/>
            <a:ext cx="5621300" cy="454119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Southern Company 2024 Power Usage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38EE567E-E0DD-DD6B-8833-89835B43DD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" y="876428"/>
            <a:ext cx="3590544" cy="146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902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Southern Company unveils new brand">
            <a:extLst>
              <a:ext uri="{FF2B5EF4-FFF2-40B4-BE49-F238E27FC236}">
                <a16:creationId xmlns:a16="http://schemas.microsoft.com/office/drawing/2014/main" id="{8A311108-4A6A-2C24-66DD-4258EE674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7" y="1"/>
            <a:ext cx="630401" cy="6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7064728-2B63-B97B-96E0-BA2C53EFFE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347" y="3880770"/>
            <a:ext cx="4359214" cy="258717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4889EDC-E934-5A6F-B12A-6865F5F77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8491" y="535307"/>
            <a:ext cx="5174309" cy="30709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79CB5A1-15BB-44B0-81C1-307EE759DE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47" y="627251"/>
            <a:ext cx="5019389" cy="29789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D8278C04-13F7-CF93-3715-6B34A7E576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11519" y="3684864"/>
            <a:ext cx="5728430" cy="297898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A13637E-0C64-8223-F12B-C926882FC7B2}"/>
              </a:ext>
            </a:extLst>
          </p:cNvPr>
          <p:cNvSpPr/>
          <p:nvPr/>
        </p:nvSpPr>
        <p:spPr>
          <a:xfrm>
            <a:off x="2965638" y="117987"/>
            <a:ext cx="5420007" cy="272067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</a:t>
            </a:r>
          </a:p>
        </p:txBody>
      </p:sp>
    </p:spTree>
    <p:extLst>
      <p:ext uri="{BB962C8B-B14F-4D97-AF65-F5344CB8AC3E}">
        <p14:creationId xmlns:p14="http://schemas.microsoft.com/office/powerpoint/2010/main" val="2627575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4BA1B9-839F-649B-EFD8-4AF00C7E6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05" y="834513"/>
            <a:ext cx="5088042" cy="3019732"/>
          </a:xfrm>
          <a:prstGeom prst="rect">
            <a:avLst/>
          </a:prstGeom>
        </p:spPr>
      </p:pic>
      <p:pic>
        <p:nvPicPr>
          <p:cNvPr id="6" name="Picture 4" descr="Southern Company unveils new brand">
            <a:extLst>
              <a:ext uri="{FF2B5EF4-FFF2-40B4-BE49-F238E27FC236}">
                <a16:creationId xmlns:a16="http://schemas.microsoft.com/office/drawing/2014/main" id="{EFBA3A00-3EFB-221D-0EFF-574E85889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7" y="1"/>
            <a:ext cx="630401" cy="62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7439CB8-C348-3862-EBB5-5B90D88A5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3111" y="627251"/>
            <a:ext cx="5257474" cy="31202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C5FB206-786D-5B38-6B7C-A0D311A75A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915" y="3854245"/>
            <a:ext cx="4807821" cy="28534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6A038E5-54B4-2063-5166-4A0CE772AD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854245"/>
            <a:ext cx="5486974" cy="285342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7D8521C-86A2-7D5B-E217-828D59FC85D9}"/>
              </a:ext>
            </a:extLst>
          </p:cNvPr>
          <p:cNvSpPr/>
          <p:nvPr/>
        </p:nvSpPr>
        <p:spPr>
          <a:xfrm>
            <a:off x="3547872" y="150333"/>
            <a:ext cx="5773268" cy="3702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Industrial</a:t>
            </a:r>
          </a:p>
        </p:txBody>
      </p:sp>
    </p:spTree>
    <p:extLst>
      <p:ext uri="{BB962C8B-B14F-4D97-AF65-F5344CB8AC3E}">
        <p14:creationId xmlns:p14="http://schemas.microsoft.com/office/powerpoint/2010/main" val="3679044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8C239A9E-1C4E-E32A-E235-D95F0D0AEA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37805" y="88491"/>
            <a:ext cx="454555" cy="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F303CC-F2E4-D99B-6617-C14272D29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082" y="3519334"/>
            <a:ext cx="5476322" cy="32501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299E5DF-CB18-0927-10D8-C7BCBBF25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3889" y="556976"/>
            <a:ext cx="5167770" cy="30670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A1AA78-6392-033C-F9FE-B68A838A09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589" y="654371"/>
            <a:ext cx="4827266" cy="28649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AEC3CE3-6842-3457-820F-0F145BF79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790949"/>
            <a:ext cx="5987052" cy="3067051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8439D1-F119-9BBC-D385-F742C32C7F05}"/>
              </a:ext>
            </a:extLst>
          </p:cNvPr>
          <p:cNvSpPr/>
          <p:nvPr/>
        </p:nvSpPr>
        <p:spPr>
          <a:xfrm>
            <a:off x="4001484" y="170560"/>
            <a:ext cx="5855748" cy="37021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Commercial</a:t>
            </a:r>
          </a:p>
        </p:txBody>
      </p:sp>
    </p:spTree>
    <p:extLst>
      <p:ext uri="{BB962C8B-B14F-4D97-AF65-F5344CB8AC3E}">
        <p14:creationId xmlns:p14="http://schemas.microsoft.com/office/powerpoint/2010/main" val="2454180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1E7B383B-3ADE-BCF8-B8B9-8C88C30E8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08" y="78659"/>
            <a:ext cx="454555" cy="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6B1778-3B74-155F-6A8D-4D4DAE8E5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08" y="589760"/>
            <a:ext cx="5419375" cy="32163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A45577-AAA3-53B6-6D2D-9F0BCE3D9F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6429" y="630794"/>
            <a:ext cx="5010766" cy="297387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A201B2-3804-A21C-7500-69687F9482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63" y="3982064"/>
            <a:ext cx="4524773" cy="26854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AC62F08-6E51-E46C-C77A-EC1F3760C4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7683" y="3693630"/>
            <a:ext cx="5632019" cy="297386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87911FA-06DD-74E9-636A-F863F5BAF243}"/>
              </a:ext>
            </a:extLst>
          </p:cNvPr>
          <p:cNvSpPr/>
          <p:nvPr/>
        </p:nvSpPr>
        <p:spPr>
          <a:xfrm>
            <a:off x="3216346" y="78659"/>
            <a:ext cx="5951685" cy="33517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Hourly and Seasonal Usage for Residential</a:t>
            </a:r>
          </a:p>
        </p:txBody>
      </p:sp>
    </p:spTree>
    <p:extLst>
      <p:ext uri="{BB962C8B-B14F-4D97-AF65-F5344CB8AC3E}">
        <p14:creationId xmlns:p14="http://schemas.microsoft.com/office/powerpoint/2010/main" val="21451399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52948-1F5B-15A6-4921-AB6341867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Southern Company unveils new brand">
            <a:extLst>
              <a:ext uri="{FF2B5EF4-FFF2-40B4-BE49-F238E27FC236}">
                <a16:creationId xmlns:a16="http://schemas.microsoft.com/office/drawing/2014/main" id="{5F22FE4B-602F-7951-0602-A2F3B6A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8308" y="78659"/>
            <a:ext cx="454555" cy="45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FBB3219-1978-B847-4F4C-A94B669CBA87}"/>
              </a:ext>
            </a:extLst>
          </p:cNvPr>
          <p:cNvSpPr/>
          <p:nvPr/>
        </p:nvSpPr>
        <p:spPr>
          <a:xfrm>
            <a:off x="3216346" y="78659"/>
            <a:ext cx="6851198" cy="45228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 Between Temperature and Power Usage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4CAA06-0E46-731D-6792-C1C26BD81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970613"/>
                  </p:ext>
                </p:extLst>
              </p:nvPr>
            </p:nvGraphicFramePr>
            <p:xfrm>
              <a:off x="245468" y="865970"/>
              <a:ext cx="4920891" cy="296536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40297">
                      <a:extLst>
                        <a:ext uri="{9D8B030D-6E8A-4147-A177-3AD203B41FA5}">
                          <a16:colId xmlns:a16="http://schemas.microsoft.com/office/drawing/2014/main" val="3782810291"/>
                        </a:ext>
                      </a:extLst>
                    </a:gridCol>
                    <a:gridCol w="1640297">
                      <a:extLst>
                        <a:ext uri="{9D8B030D-6E8A-4147-A177-3AD203B41FA5}">
                          <a16:colId xmlns:a16="http://schemas.microsoft.com/office/drawing/2014/main" val="3243979510"/>
                        </a:ext>
                      </a:extLst>
                    </a:gridCol>
                    <a:gridCol w="1640297">
                      <a:extLst>
                        <a:ext uri="{9D8B030D-6E8A-4147-A177-3AD203B41FA5}">
                          <a16:colId xmlns:a16="http://schemas.microsoft.com/office/drawing/2014/main" val="1057342552"/>
                        </a:ext>
                      </a:extLst>
                    </a:gridCol>
                  </a:tblGrid>
                  <a:tr h="788371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Correlation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𝑹</m:t>
                                    </m:r>
                                  </m:e>
                                  <m:sup>
                                    <m:r>
                                      <a:rPr lang="en-US" b="1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𝟐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7022321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0.518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770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Industrial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0.556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0.309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276128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Commercial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0.172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77880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Residential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0.513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21001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954CAA06-0E46-731D-6792-C1C26BD81CD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80970613"/>
                  </p:ext>
                </p:extLst>
              </p:nvPr>
            </p:nvGraphicFramePr>
            <p:xfrm>
              <a:off x="245468" y="865970"/>
              <a:ext cx="4920891" cy="2965367"/>
            </p:xfrm>
            <a:graphic>
              <a:graphicData uri="http://schemas.openxmlformats.org/drawingml/2006/table">
                <a:tbl>
                  <a:tblPr firstRow="1" bandRow="1">
                    <a:tableStyleId>{72833802-FEF1-4C79-8D5D-14CF1EAF98D9}</a:tableStyleId>
                  </a:tblPr>
                  <a:tblGrid>
                    <a:gridCol w="1640297">
                      <a:extLst>
                        <a:ext uri="{9D8B030D-6E8A-4147-A177-3AD203B41FA5}">
                          <a16:colId xmlns:a16="http://schemas.microsoft.com/office/drawing/2014/main" val="3782810291"/>
                        </a:ext>
                      </a:extLst>
                    </a:gridCol>
                    <a:gridCol w="1640297">
                      <a:extLst>
                        <a:ext uri="{9D8B030D-6E8A-4147-A177-3AD203B41FA5}">
                          <a16:colId xmlns:a16="http://schemas.microsoft.com/office/drawing/2014/main" val="3243979510"/>
                        </a:ext>
                      </a:extLst>
                    </a:gridCol>
                    <a:gridCol w="1640297">
                      <a:extLst>
                        <a:ext uri="{9D8B030D-6E8A-4147-A177-3AD203B41FA5}">
                          <a16:colId xmlns:a16="http://schemas.microsoft.com/office/drawing/2014/main" val="1057342552"/>
                        </a:ext>
                      </a:extLst>
                    </a:gridCol>
                  </a:tblGrid>
                  <a:tr h="788371">
                    <a:tc>
                      <a:txBody>
                        <a:bodyPr/>
                        <a:lstStyle/>
                        <a:p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Correlation</a:t>
                          </a:r>
                          <a:endParaRPr lang="en-US" dirty="0">
                            <a:solidFill>
                              <a:schemeClr val="tx1"/>
                            </a:solidFill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43" t="-3101" r="-743" b="-2790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7022321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Total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0.518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0.268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733770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Industrial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0.556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0.309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99276128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Commercial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0.414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0.172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71377880"/>
                      </a:ext>
                    </a:extLst>
                  </a:tr>
                  <a:tr h="54424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Residential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0.513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0.264</a:t>
                          </a:r>
                          <a:endParaRPr lang="en-US" dirty="0">
                            <a:latin typeface="Calibri" panose="020F0502020204030204" pitchFamily="34" charset="0"/>
                            <a:ea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8021001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1EF932E-9CDC-3EA2-58B4-0A6FC3DDC8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2745" y="711708"/>
            <a:ext cx="5829952" cy="34671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D70E2E-2E82-412F-55A1-B4EB292730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4468" y="4359573"/>
            <a:ext cx="5469537" cy="224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85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DCD903-4C85-2E8E-E0E7-1831E8E63941}"/>
              </a:ext>
            </a:extLst>
          </p:cNvPr>
          <p:cNvSpPr/>
          <p:nvPr/>
        </p:nvSpPr>
        <p:spPr>
          <a:xfrm>
            <a:off x="3216346" y="78659"/>
            <a:ext cx="6851198" cy="452284"/>
          </a:xfrm>
          <a:prstGeom prst="rect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 and Conclusion</a:t>
            </a:r>
          </a:p>
        </p:txBody>
      </p:sp>
    </p:spTree>
    <p:extLst>
      <p:ext uri="{BB962C8B-B14F-4D97-AF65-F5344CB8AC3E}">
        <p14:creationId xmlns:p14="http://schemas.microsoft.com/office/powerpoint/2010/main" val="36642886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1605</TotalTime>
  <Words>59</Words>
  <Application>Microsoft Office PowerPoint</Application>
  <PresentationFormat>Widescreen</PresentationFormat>
  <Paragraphs>25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Gazal Agboola</dc:creator>
  <cp:lastModifiedBy>Gazal Agboola</cp:lastModifiedBy>
  <cp:revision>5</cp:revision>
  <dcterms:created xsi:type="dcterms:W3CDTF">2025-06-07T01:22:00Z</dcterms:created>
  <dcterms:modified xsi:type="dcterms:W3CDTF">2025-06-08T04:07:02Z</dcterms:modified>
</cp:coreProperties>
</file>