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60" r:id="rId6"/>
    <p:sldId id="259" r:id="rId7"/>
    <p:sldId id="258" r:id="rId8"/>
    <p:sldId id="262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25"/>
    <a:srgbClr val="EE9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33B5-A6C5-8020-EF3F-CF4874A6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381C9-B5FF-E584-2050-27C2229FC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838B-0C41-F6C0-049E-31B49ED3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2C29-CD6A-94A3-C55C-9006CB96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67CF-224E-E90E-24B7-E816D33E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2F0D-A707-10AC-C0BB-05BD319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2248B-AF02-EE66-52E1-A144D2E6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E5E8-8F7E-8F23-0706-1EF6729D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78BD-15C7-D720-9B27-0C879596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EBAB-20D6-42E5-ABA0-A8D8A1FF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46D06-90DA-3507-C00A-316A29AA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1A244-374D-2687-1D9E-EAD65F55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1F95-7110-A841-4447-63E262E4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28C7-A04D-B92E-8E00-060728F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F02-F0F6-E5DE-ACCC-3EDC0EB6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C02-923E-01E8-9731-F92B6DB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6346-81D5-0301-2C1A-F2BAF42E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D72C-E42B-3DBF-C081-8B61B98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9E62-D798-2D8D-4645-E9C3DA35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289B-4BE0-EE7F-31DB-34543EBF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7188-93D8-A25A-F499-1C2285B0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3A9A-FA30-D234-73F8-EBDB25F6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F662-6714-78E4-0758-896BFEB8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527D-C6AE-8F0B-02DD-857D94BD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5AD8-7E13-8169-B7E8-8A5499D8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7A38-BCBD-E0B9-36EC-2F13E9C9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97F2-8867-B9AA-1E89-BF1288B37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5365-C5D1-7847-77F7-9FE0F246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54C4-19F4-95F3-4DAA-81D4317D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53CD-12C7-8CB8-F8B9-431613DD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6EB7-3D32-64C3-B835-8EF0F730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9055-1D11-E7BB-73E3-B5A6ADCE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C6ED-5D29-C481-3A0D-179C3CC3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8775-E62B-90A2-9D62-EA5CC0B6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4808F-4BD9-33AB-59C6-AECFDDFD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BBB40-6585-7506-392B-31B2F1E0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AC38-396B-46EC-A1BF-CDC7A1C4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9B643-4D15-CFF1-9069-23D44478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CEB1D-CEC5-F96F-650A-81032C11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395-5C1C-20F5-40BB-95326925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6B0D-2F96-A83C-B317-D7A379FE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B7E8D-C4D5-2E9C-2312-C5F900B2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890ED-5168-E7B5-FD30-E3A3D958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D8E92-89F6-5F19-5E2B-FF7B594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9A983-BE41-122C-6400-149D7C9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77355-4ECB-DAE9-78D8-C42D6AC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0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C3FF-C711-1BCC-FA4B-2D5D11D1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1F89-A277-9420-D6BF-01248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DEF6-2578-3554-A738-F2F1F4C2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E184D-88DC-CD76-6684-C4A4F25D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3FA-882B-D4A1-0EB6-CC603F08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55-CAC2-D6E3-DDE2-809E9ED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A6E-7683-5130-FBB5-B7F8A1B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934C8-2179-BD21-F0B8-2ACDE8E7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DC9A7-F7E3-1599-B27B-87A5ED8C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0C1B-8EFC-9F9B-5637-A9F05600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3450-EC35-573D-D8FF-8389DE56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A8C6-DAFE-117D-3A6C-AB59387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B70C5-394F-637B-AF6F-EC8067C2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FB8D-450F-47AA-622F-82F23C52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10A7-C56E-26E6-37C9-DAE9BBBE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5FD63-7C61-46AC-A7C1-6967BADFD25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477F-0FBC-096E-9F0C-5E2C57D0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AD4-42CC-FC5B-4DB5-EA3C4F37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sv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sv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9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25" name="Rectangle 72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3EF99D1-DF35-C821-4D40-47982A74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6" name="Rectangle 72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19E59-14E5-8A5B-253E-D89ADE9E6F8F}"/>
              </a:ext>
            </a:extLst>
          </p:cNvPr>
          <p:cNvSpPr txBox="1"/>
          <p:nvPr/>
        </p:nvSpPr>
        <p:spPr>
          <a:xfrm>
            <a:off x="7256678" y="4681727"/>
            <a:ext cx="4769511" cy="18507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Southern Company Power Usage: A Data-Driven Analysis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Presenter: Gazali Agboola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06/10/2025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96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3" name="Rectangle 2102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1F51C-B62E-9F1B-D743-AB344D29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Data-informed strategies can improve reliability and cost-efficiency</a:t>
            </a: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Rectangle 21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erson in a suit and tie&#10;&#10;AI-generated content may be incorrect.">
            <a:extLst>
              <a:ext uri="{FF2B5EF4-FFF2-40B4-BE49-F238E27FC236}">
                <a16:creationId xmlns:a16="http://schemas.microsoft.com/office/drawing/2014/main" id="{C22E001A-B901-13BA-519D-14D53CB0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5" y="490451"/>
            <a:ext cx="2437244" cy="2437244"/>
          </a:xfrm>
          <a:prstGeom prst="rect">
            <a:avLst/>
          </a:prstGeom>
        </p:spPr>
      </p:pic>
      <p:sp>
        <p:nvSpPr>
          <p:cNvPr id="2109" name="Rectangle 210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3ED56-B571-34C6-16B5-F1FB04D330C3}"/>
              </a:ext>
            </a:extLst>
          </p:cNvPr>
          <p:cNvSpPr txBox="1"/>
          <p:nvPr/>
        </p:nvSpPr>
        <p:spPr>
          <a:xfrm>
            <a:off x="3546774" y="-389340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Gazali Agboola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Operation Analyst position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74E29-A6DE-0CAA-670E-1BB8B445EA04}"/>
              </a:ext>
            </a:extLst>
          </p:cNvPr>
          <p:cNvGrpSpPr/>
          <p:nvPr/>
        </p:nvGrpSpPr>
        <p:grpSpPr>
          <a:xfrm>
            <a:off x="3536516" y="1374270"/>
            <a:ext cx="2507981" cy="824317"/>
            <a:chOff x="262890" y="4425696"/>
            <a:chExt cx="2782062" cy="914400"/>
          </a:xfrm>
        </p:grpSpPr>
        <p:pic>
          <p:nvPicPr>
            <p:cNvPr id="16" name="Graphic 15" descr="Speaker phone with solid fill">
              <a:extLst>
                <a:ext uri="{FF2B5EF4-FFF2-40B4-BE49-F238E27FC236}">
                  <a16:creationId xmlns:a16="http://schemas.microsoft.com/office/drawing/2014/main" id="{E1892EF0-E8C6-FB29-7402-8E9813BE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890" y="4425696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B750E5-3436-DD88-98FE-0C4F715BA86C}"/>
                </a:ext>
              </a:extLst>
            </p:cNvPr>
            <p:cNvSpPr txBox="1"/>
            <p:nvPr/>
          </p:nvSpPr>
          <p:spPr>
            <a:xfrm>
              <a:off x="1177290" y="4698230"/>
              <a:ext cx="1867662" cy="371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99681">
                <a:spcAft>
                  <a:spcPts val="367"/>
                </a:spcAft>
              </a:pPr>
              <a:r>
                <a:rPr lang="en-US" sz="1574" kern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(779)777 -8515</a:t>
              </a:r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41D107-59FB-FF20-B75E-C3A369348997}"/>
              </a:ext>
            </a:extLst>
          </p:cNvPr>
          <p:cNvGrpSpPr/>
          <p:nvPr/>
        </p:nvGrpSpPr>
        <p:grpSpPr>
          <a:xfrm>
            <a:off x="8982219" y="1572546"/>
            <a:ext cx="2515016" cy="427768"/>
            <a:chOff x="7680508" y="4043578"/>
            <a:chExt cx="3676340" cy="6252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106A2C-31C4-95BF-093B-C75D3580DF89}"/>
                </a:ext>
              </a:extLst>
            </p:cNvPr>
            <p:cNvSpPr txBox="1"/>
            <p:nvPr/>
          </p:nvSpPr>
          <p:spPr>
            <a:xfrm>
              <a:off x="8305800" y="4167878"/>
              <a:ext cx="3051048" cy="4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13696">
                <a:spcAft>
                  <a:spcPts val="373"/>
                </a:spcAft>
              </a:pPr>
              <a:r>
                <a:rPr lang="en-US" sz="1208" kern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https://gazmaths.github.io/</a:t>
              </a:r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" name="Picture 4" descr="logo-website-file-globe-icon-svg-wikimedia-commons-21 - JUMP ...">
              <a:extLst>
                <a:ext uri="{FF2B5EF4-FFF2-40B4-BE49-F238E27FC236}">
                  <a16:creationId xmlns:a16="http://schemas.microsoft.com/office/drawing/2014/main" id="{E80D1A25-F813-2A8E-42AE-DB7A8B2CD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80508" y="4043578"/>
              <a:ext cx="625292" cy="62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EC237F-EBC7-5376-76C8-3A14965C78BA}"/>
              </a:ext>
            </a:extLst>
          </p:cNvPr>
          <p:cNvGrpSpPr/>
          <p:nvPr/>
        </p:nvGrpSpPr>
        <p:grpSpPr>
          <a:xfrm>
            <a:off x="6259368" y="1524954"/>
            <a:ext cx="2507981" cy="522950"/>
            <a:chOff x="739140" y="4544568"/>
            <a:chExt cx="4385310" cy="914400"/>
          </a:xfrm>
        </p:grpSpPr>
        <p:pic>
          <p:nvPicPr>
            <p:cNvPr id="25" name="Graphic 24" descr="Email with solid fill">
              <a:extLst>
                <a:ext uri="{FF2B5EF4-FFF2-40B4-BE49-F238E27FC236}">
                  <a16:creationId xmlns:a16="http://schemas.microsoft.com/office/drawing/2014/main" id="{B3011AB0-C43C-978C-185B-5FDB132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140" y="4544568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63F433-7D77-3574-4E4A-675C3ECCEFCD}"/>
                </a:ext>
              </a:extLst>
            </p:cNvPr>
            <p:cNvSpPr txBox="1"/>
            <p:nvPr/>
          </p:nvSpPr>
          <p:spPr>
            <a:xfrm>
              <a:off x="1718310" y="4701730"/>
              <a:ext cx="3406140" cy="42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8262">
                <a:spcAft>
                  <a:spcPts val="363"/>
                </a:spcAft>
              </a:pPr>
              <a:r>
                <a:rPr lang="en-US" sz="980" kern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goagboola@aggies.ncat.edu</a:t>
              </a:r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47EBC2-E042-0532-7DB0-574FEB7495EB}"/>
                </a:ext>
              </a:extLst>
            </p:cNvPr>
            <p:cNvSpPr txBox="1"/>
            <p:nvPr/>
          </p:nvSpPr>
          <p:spPr>
            <a:xfrm>
              <a:off x="1653540" y="5001768"/>
              <a:ext cx="3406140" cy="42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8262">
                <a:spcAft>
                  <a:spcPts val="363"/>
                </a:spcAft>
              </a:pPr>
              <a:r>
                <a:rPr lang="en-US" sz="980" kern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agboolagazal@gmaail.com</a:t>
              </a:r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4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80F73-BFAF-6426-8E21-F8D0F47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855" y="140087"/>
            <a:ext cx="5317218" cy="4442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EA196A-452F-7641-B394-8DB7F4BAC6AD}"/>
              </a:ext>
            </a:extLst>
          </p:cNvPr>
          <p:cNvGrpSpPr/>
          <p:nvPr/>
        </p:nvGrpSpPr>
        <p:grpSpPr>
          <a:xfrm>
            <a:off x="5360538" y="1075521"/>
            <a:ext cx="5597747" cy="646331"/>
            <a:chOff x="5254752" y="1965960"/>
            <a:chExt cx="4782312" cy="663108"/>
          </a:xfrm>
        </p:grpSpPr>
        <p:pic>
          <p:nvPicPr>
            <p:cNvPr id="16" name="Graphic 15" descr="Electric Tower with solid fill">
              <a:extLst>
                <a:ext uri="{FF2B5EF4-FFF2-40B4-BE49-F238E27FC236}">
                  <a16:creationId xmlns:a16="http://schemas.microsoft.com/office/drawing/2014/main" id="{5679460D-A941-E87F-63A9-F81432C82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54752" y="1965960"/>
              <a:ext cx="640080" cy="64008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9013EB-B2D9-2C71-D520-9816D9D09E88}"/>
                </a:ext>
              </a:extLst>
            </p:cNvPr>
            <p:cNvSpPr txBox="1"/>
            <p:nvPr/>
          </p:nvSpPr>
          <p:spPr>
            <a:xfrm>
              <a:off x="5894832" y="1965960"/>
              <a:ext cx="4142232" cy="66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scale of electricity usage in 2024</a:t>
              </a:r>
            </a:p>
            <a:p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262B53-3316-77EE-74B3-4B4A3822778B}"/>
              </a:ext>
            </a:extLst>
          </p:cNvPr>
          <p:cNvGrpSpPr/>
          <p:nvPr/>
        </p:nvGrpSpPr>
        <p:grpSpPr>
          <a:xfrm>
            <a:off x="5207050" y="3336104"/>
            <a:ext cx="5626608" cy="914400"/>
            <a:chOff x="5117592" y="2863645"/>
            <a:chExt cx="5626608" cy="914400"/>
          </a:xfrm>
        </p:grpSpPr>
        <p:pic>
          <p:nvPicPr>
            <p:cNvPr id="19" name="Graphic 18" descr="Lightning with solid fill">
              <a:extLst>
                <a:ext uri="{FF2B5EF4-FFF2-40B4-BE49-F238E27FC236}">
                  <a16:creationId xmlns:a16="http://schemas.microsoft.com/office/drawing/2014/main" id="{6E4C1B97-959D-E0AA-D672-E3FAF03BE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17592" y="2863645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830E67-5D11-96FD-760F-9FA3C53264A5}"/>
                </a:ext>
              </a:extLst>
            </p:cNvPr>
            <p:cNvSpPr txBox="1"/>
            <p:nvPr/>
          </p:nvSpPr>
          <p:spPr>
            <a:xfrm>
              <a:off x="5964936" y="3059668"/>
              <a:ext cx="47792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Key insights across time (hourly, seasonal)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0EEB0D-0D10-92ED-9D62-5C1A547E6508}"/>
              </a:ext>
            </a:extLst>
          </p:cNvPr>
          <p:cNvGrpSpPr/>
          <p:nvPr/>
        </p:nvGrpSpPr>
        <p:grpSpPr>
          <a:xfrm>
            <a:off x="5360538" y="2141167"/>
            <a:ext cx="6287760" cy="914400"/>
            <a:chOff x="5254752" y="3863340"/>
            <a:chExt cx="6287760" cy="914400"/>
          </a:xfrm>
        </p:grpSpPr>
        <p:pic>
          <p:nvPicPr>
            <p:cNvPr id="25" name="Graphic 24" descr="Production with solid fill">
              <a:extLst>
                <a:ext uri="{FF2B5EF4-FFF2-40B4-BE49-F238E27FC236}">
                  <a16:creationId xmlns:a16="http://schemas.microsoft.com/office/drawing/2014/main" id="{2ACCB2CF-673B-B54D-131E-C75C38CE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4752" y="3863340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CA9FB4-9607-E3CF-1C08-687A5C00C409}"/>
                </a:ext>
              </a:extLst>
            </p:cNvPr>
            <p:cNvSpPr txBox="1"/>
            <p:nvPr/>
          </p:nvSpPr>
          <p:spPr>
            <a:xfrm>
              <a:off x="6169152" y="4027970"/>
              <a:ext cx="53733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Sector breakdown (commercial, residential, industrial)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C137D7-A100-57A9-27AB-AABE2D001758}"/>
              </a:ext>
            </a:extLst>
          </p:cNvPr>
          <p:cNvGrpSpPr/>
          <p:nvPr/>
        </p:nvGrpSpPr>
        <p:grpSpPr>
          <a:xfrm>
            <a:off x="5250826" y="4531041"/>
            <a:ext cx="6866880" cy="914400"/>
            <a:chOff x="5050536" y="5212080"/>
            <a:chExt cx="6866880" cy="914400"/>
          </a:xfrm>
        </p:grpSpPr>
        <p:pic>
          <p:nvPicPr>
            <p:cNvPr id="30" name="Graphic 29" descr="Thermometer with solid fill">
              <a:extLst>
                <a:ext uri="{FF2B5EF4-FFF2-40B4-BE49-F238E27FC236}">
                  <a16:creationId xmlns:a16="http://schemas.microsoft.com/office/drawing/2014/main" id="{7DE03746-A71B-F50A-12F7-4153A1D8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0536" y="5212080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230082-8B9B-0B94-E9F8-1603CD62588E}"/>
                </a:ext>
              </a:extLst>
            </p:cNvPr>
            <p:cNvSpPr txBox="1"/>
            <p:nvPr/>
          </p:nvSpPr>
          <p:spPr>
            <a:xfrm>
              <a:off x="5894832" y="5622316"/>
              <a:ext cx="6022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Relationship between weather condition and power usage</a:t>
              </a:r>
            </a:p>
          </p:txBody>
        </p:sp>
      </p:grpSp>
      <p:pic>
        <p:nvPicPr>
          <p:cNvPr id="9221" name="Picture 5" descr="Online Training: The Magic of Learning ...">
            <a:extLst>
              <a:ext uri="{FF2B5EF4-FFF2-40B4-BE49-F238E27FC236}">
                <a16:creationId xmlns:a16="http://schemas.microsoft.com/office/drawing/2014/main" id="{5DB6EC41-0B14-92F5-DE4E-BAD1F93F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2" y="1696562"/>
            <a:ext cx="3885798" cy="21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uthern Company unveils new brand">
            <a:extLst>
              <a:ext uri="{FF2B5EF4-FFF2-40B4-BE49-F238E27FC236}">
                <a16:creationId xmlns:a16="http://schemas.microsoft.com/office/drawing/2014/main" id="{3EBF2AF5-C9E8-7422-8E88-13EED7A2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31" y="132264"/>
            <a:ext cx="883341" cy="87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8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uthern Company unveils new brand">
            <a:extLst>
              <a:ext uri="{FF2B5EF4-FFF2-40B4-BE49-F238E27FC236}">
                <a16:creationId xmlns:a16="http://schemas.microsoft.com/office/drawing/2014/main" id="{3850DAAA-2A02-85AD-97EF-06A83012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29" y="91440"/>
            <a:ext cx="675371" cy="67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FD7366-4941-C1D9-318B-C27F9C3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67" y="3199505"/>
            <a:ext cx="5497620" cy="326281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C688026-FAA5-7FC3-697B-0064523FB1CD}"/>
              </a:ext>
            </a:extLst>
          </p:cNvPr>
          <p:cNvSpPr/>
          <p:nvPr/>
        </p:nvSpPr>
        <p:spPr>
          <a:xfrm>
            <a:off x="2665802" y="91440"/>
            <a:ext cx="6534758" cy="5370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Southern Company 2024 Power Usage Overview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A6E144-2472-1E3F-D973-29E20A5EB830}"/>
              </a:ext>
            </a:extLst>
          </p:cNvPr>
          <p:cNvGrpSpPr/>
          <p:nvPr/>
        </p:nvGrpSpPr>
        <p:grpSpPr>
          <a:xfrm>
            <a:off x="8004484" y="919406"/>
            <a:ext cx="3864287" cy="1797176"/>
            <a:chOff x="963658" y="1316334"/>
            <a:chExt cx="4779975" cy="26693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DE91FF9-BE9C-8DEB-E1A4-5380F3B2A417}"/>
                </a:ext>
              </a:extLst>
            </p:cNvPr>
            <p:cNvSpPr/>
            <p:nvPr/>
          </p:nvSpPr>
          <p:spPr>
            <a:xfrm>
              <a:off x="1047325" y="1316334"/>
              <a:ext cx="4634520" cy="26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Commercial Commercial</a:t>
              </a:r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E960FF5B-4101-5130-8EC5-80FA135BEBD4}"/>
                </a:ext>
              </a:extLst>
            </p:cNvPr>
            <p:cNvCxnSpPr>
              <a:cxnSpLocks/>
              <a:stCxn id="63" idx="0"/>
              <a:endCxn id="63" idx="2"/>
            </p:cNvCxnSpPr>
            <p:nvPr/>
          </p:nvCxnSpPr>
          <p:spPr>
            <a:xfrm>
              <a:off x="3364585" y="1316334"/>
              <a:ext cx="0" cy="266933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3C4387DB-010B-CA3D-2375-8B1F6084E182}"/>
                </a:ext>
              </a:extLst>
            </p:cNvPr>
            <p:cNvSpPr txBox="1"/>
            <p:nvPr/>
          </p:nvSpPr>
          <p:spPr>
            <a:xfrm>
              <a:off x="963658" y="1332637"/>
              <a:ext cx="2329017" cy="11315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👥 </a:t>
              </a: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Total Customers</a:t>
              </a:r>
            </a:p>
            <a:p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    26 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AD513ED5-0B39-7DBE-3D98-70CDB77A89BE}"/>
                </a:ext>
              </a:extLst>
            </p:cNvPr>
            <p:cNvSpPr txBox="1"/>
            <p:nvPr/>
          </p:nvSpPr>
          <p:spPr>
            <a:xfrm>
              <a:off x="3504604" y="1332637"/>
              <a:ext cx="2239029" cy="1980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🏠Residential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10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FC1121B4-C284-C70A-194D-03A81585EE11}"/>
                </a:ext>
              </a:extLst>
            </p:cNvPr>
            <p:cNvCxnSpPr>
              <a:cxnSpLocks/>
            </p:cNvCxnSpPr>
            <p:nvPr/>
          </p:nvCxnSpPr>
          <p:spPr>
            <a:xfrm>
              <a:off x="1047325" y="2651001"/>
              <a:ext cx="463452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4C13BDE4-9C79-90E6-D282-45BA66EEF52C}"/>
                </a:ext>
              </a:extLst>
            </p:cNvPr>
            <p:cNvSpPr txBox="1"/>
            <p:nvPr/>
          </p:nvSpPr>
          <p:spPr>
            <a:xfrm>
              <a:off x="1026115" y="2597711"/>
              <a:ext cx="2105090" cy="122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🏢 </a:t>
              </a: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Commercial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 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   10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BBC562A0-9BBA-44BC-880E-CDC5C7D7D95C}"/>
                </a:ext>
              </a:extLst>
            </p:cNvPr>
            <p:cNvSpPr txBox="1"/>
            <p:nvPr/>
          </p:nvSpPr>
          <p:spPr>
            <a:xfrm>
              <a:off x="3436492" y="2617571"/>
              <a:ext cx="2206235" cy="1131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🏭</a:t>
              </a: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Industrial              </a:t>
              </a:r>
            </a:p>
            <a:p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6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0758DFC-77E7-1A3D-DF8E-F4AB679A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" y="3165370"/>
            <a:ext cx="3712768" cy="3545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86FC32-227A-4011-C610-73AD2C98C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85" y="3024959"/>
            <a:ext cx="6332205" cy="3781378"/>
          </a:xfrm>
          <a:prstGeom prst="rect">
            <a:avLst/>
          </a:prstGeom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225C6D37-2FD0-ABCF-F21D-8FD2F00EFB95}"/>
              </a:ext>
            </a:extLst>
          </p:cNvPr>
          <p:cNvGrpSpPr/>
          <p:nvPr/>
        </p:nvGrpSpPr>
        <p:grpSpPr>
          <a:xfrm>
            <a:off x="-36009" y="898387"/>
            <a:ext cx="2094104" cy="1823515"/>
            <a:chOff x="49553" y="895927"/>
            <a:chExt cx="1852254" cy="1605254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0599680-57C6-9504-5216-A08922A477B9}"/>
                </a:ext>
              </a:extLst>
            </p:cNvPr>
            <p:cNvGrpSpPr/>
            <p:nvPr/>
          </p:nvGrpSpPr>
          <p:grpSpPr>
            <a:xfrm>
              <a:off x="49553" y="895927"/>
              <a:ext cx="1851777" cy="1605254"/>
              <a:chOff x="49553" y="895927"/>
              <a:chExt cx="1851777" cy="1605254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2FA1356F-23F3-DD6C-5354-3196147AE592}"/>
                  </a:ext>
                </a:extLst>
              </p:cNvPr>
              <p:cNvSpPr/>
              <p:nvPr/>
            </p:nvSpPr>
            <p:spPr>
              <a:xfrm>
                <a:off x="175020" y="895927"/>
                <a:ext cx="1516620" cy="1591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7A26F48F-2C27-F4B4-DF18-7403B0FC4037}"/>
                  </a:ext>
                </a:extLst>
              </p:cNvPr>
              <p:cNvSpPr/>
              <p:nvPr/>
            </p:nvSpPr>
            <p:spPr>
              <a:xfrm>
                <a:off x="175020" y="2162259"/>
                <a:ext cx="1516620" cy="3249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55B75FD5-C8E7-0A4B-3A5F-85E230E2C37E}"/>
                  </a:ext>
                </a:extLst>
              </p:cNvPr>
              <p:cNvSpPr txBox="1"/>
              <p:nvPr/>
            </p:nvSpPr>
            <p:spPr>
              <a:xfrm>
                <a:off x="49553" y="930373"/>
                <a:ext cx="1516620" cy="51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495,075.30MW</a:t>
                </a:r>
                <a:r>
                  <a:rPr lang="en-US" sz="1400" b="1" dirty="0"/>
                  <a:t>h</a:t>
                </a:r>
              </a:p>
              <a:p>
                <a:endParaRPr lang="en-US" dirty="0"/>
              </a:p>
            </p:txBody>
          </p:sp>
          <p:pic>
            <p:nvPicPr>
              <p:cNvPr id="1047" name="Graphic 1046" descr="High voltage outline">
                <a:extLst>
                  <a:ext uri="{FF2B5EF4-FFF2-40B4-BE49-F238E27FC236}">
                    <a16:creationId xmlns:a16="http://schemas.microsoft.com/office/drawing/2014/main" id="{E985DD11-21C5-C73E-05BA-9682BA076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3897" y="2162258"/>
                <a:ext cx="338923" cy="338923"/>
              </a:xfrm>
              <a:prstGeom prst="rect">
                <a:avLst/>
              </a:prstGeom>
            </p:spPr>
          </p:pic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307536CE-6771-18E5-0FB0-4D2F24A9F7F4}"/>
                  </a:ext>
                </a:extLst>
              </p:cNvPr>
              <p:cNvSpPr txBox="1"/>
              <p:nvPr/>
            </p:nvSpPr>
            <p:spPr>
              <a:xfrm>
                <a:off x="423510" y="2148247"/>
                <a:ext cx="1268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 Usage</a:t>
                </a:r>
              </a:p>
            </p:txBody>
          </p:sp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9A2B9D15-7EDA-B973-63D0-86A86A2F31B6}"/>
                  </a:ext>
                </a:extLst>
              </p:cNvPr>
              <p:cNvSpPr txBox="1"/>
              <p:nvPr/>
            </p:nvSpPr>
            <p:spPr>
              <a:xfrm>
                <a:off x="133300" y="1325639"/>
                <a:ext cx="1768030" cy="245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Monthly: 41,256.3MWh </a:t>
                </a:r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7D7BF7D0-4BE0-7420-A517-50E3B6A64DCC}"/>
                </a:ext>
              </a:extLst>
            </p:cNvPr>
            <p:cNvSpPr txBox="1"/>
            <p:nvPr/>
          </p:nvSpPr>
          <p:spPr>
            <a:xfrm>
              <a:off x="133777" y="1644490"/>
              <a:ext cx="1768030" cy="24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Daily: 1352.7MWh 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A4330A25-75E7-B7F9-F33B-58FFBA0F67D0}"/>
              </a:ext>
            </a:extLst>
          </p:cNvPr>
          <p:cNvGrpSpPr/>
          <p:nvPr/>
        </p:nvGrpSpPr>
        <p:grpSpPr>
          <a:xfrm>
            <a:off x="1928330" y="898387"/>
            <a:ext cx="6275312" cy="1855411"/>
            <a:chOff x="1928330" y="898387"/>
            <a:chExt cx="6275312" cy="1855411"/>
          </a:xfrm>
        </p:grpSpPr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A30922F2-C70A-F563-0AA3-CC7E80A23FF8}"/>
                </a:ext>
              </a:extLst>
            </p:cNvPr>
            <p:cNvGrpSpPr/>
            <p:nvPr/>
          </p:nvGrpSpPr>
          <p:grpSpPr>
            <a:xfrm>
              <a:off x="1928330" y="898387"/>
              <a:ext cx="2007126" cy="1855411"/>
              <a:chOff x="133777" y="895927"/>
              <a:chExt cx="1778150" cy="1605254"/>
            </a:xfrm>
          </p:grpSpPr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345CF66-1EC2-FDCD-39D1-668F2A5AAC99}"/>
                  </a:ext>
                </a:extLst>
              </p:cNvPr>
              <p:cNvGrpSpPr/>
              <p:nvPr/>
            </p:nvGrpSpPr>
            <p:grpSpPr>
              <a:xfrm>
                <a:off x="143897" y="895927"/>
                <a:ext cx="1768030" cy="1605254"/>
                <a:chOff x="143897" y="895927"/>
                <a:chExt cx="1768030" cy="1605254"/>
              </a:xfrm>
            </p:grpSpPr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BA8A7C14-5FB5-3D7F-ECEC-944416A60092}"/>
                    </a:ext>
                  </a:extLst>
                </p:cNvPr>
                <p:cNvSpPr/>
                <p:nvPr/>
              </p:nvSpPr>
              <p:spPr>
                <a:xfrm>
                  <a:off x="175020" y="895927"/>
                  <a:ext cx="1516620" cy="1591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92BCFB0F-67FF-EF85-BAF0-D0DD49A8F5CC}"/>
                    </a:ext>
                  </a:extLst>
                </p:cNvPr>
                <p:cNvSpPr/>
                <p:nvPr/>
              </p:nvSpPr>
              <p:spPr>
                <a:xfrm>
                  <a:off x="175020" y="2162259"/>
                  <a:ext cx="1516620" cy="3249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5" name="TextBox 1054">
                  <a:extLst>
                    <a:ext uri="{FF2B5EF4-FFF2-40B4-BE49-F238E27FC236}">
                      <a16:creationId xmlns:a16="http://schemas.microsoft.com/office/drawing/2014/main" id="{1B0ED48A-94F9-13AA-744F-D2D024785093}"/>
                    </a:ext>
                  </a:extLst>
                </p:cNvPr>
                <p:cNvSpPr txBox="1"/>
                <p:nvPr/>
              </p:nvSpPr>
              <p:spPr>
                <a:xfrm>
                  <a:off x="175020" y="944317"/>
                  <a:ext cx="1516620" cy="522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492,876.8MW</a:t>
                  </a:r>
                  <a:r>
                    <a:rPr lang="en-US" sz="1400" b="1" dirty="0"/>
                    <a:t>h</a:t>
                  </a:r>
                </a:p>
                <a:p>
                  <a:endParaRPr lang="en-US" dirty="0"/>
                </a:p>
              </p:txBody>
            </p:sp>
            <p:pic>
              <p:nvPicPr>
                <p:cNvPr id="1056" name="Graphic 1055" descr="Production with solid fill">
                  <a:extLst>
                    <a:ext uri="{FF2B5EF4-FFF2-40B4-BE49-F238E27FC236}">
                      <a16:creationId xmlns:a16="http://schemas.microsoft.com/office/drawing/2014/main" id="{838B6E8C-62C1-0FAA-F68D-213CE87BC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151046" y="2162258"/>
                  <a:ext cx="324624" cy="338923"/>
                </a:xfrm>
                <a:prstGeom prst="rect">
                  <a:avLst/>
                </a:prstGeom>
              </p:spPr>
            </p:pic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50100124-9E56-A5E6-669B-CA11B27FB258}"/>
                    </a:ext>
                  </a:extLst>
                </p:cNvPr>
                <p:cNvSpPr txBox="1"/>
                <p:nvPr/>
              </p:nvSpPr>
              <p:spPr>
                <a:xfrm>
                  <a:off x="423510" y="2148247"/>
                  <a:ext cx="1268130" cy="275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Industrial Usage 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D3F5E078-4595-87C2-1B69-CC4921B74B46}"/>
                    </a:ext>
                  </a:extLst>
                </p:cNvPr>
                <p:cNvSpPr txBox="1"/>
                <p:nvPr/>
              </p:nvSpPr>
              <p:spPr>
                <a:xfrm>
                  <a:off x="143897" y="1309792"/>
                  <a:ext cx="1768030" cy="247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Monthly: 41,073.1MWh </a:t>
                  </a:r>
                </a:p>
              </p:txBody>
            </p:sp>
          </p:grp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4E626DCA-E9EA-DB7C-A507-29D3CFEA7F2E}"/>
                  </a:ext>
                </a:extLst>
              </p:cNvPr>
              <p:cNvSpPr txBox="1"/>
              <p:nvPr/>
            </p:nvSpPr>
            <p:spPr>
              <a:xfrm>
                <a:off x="133777" y="1644490"/>
                <a:ext cx="1768030" cy="2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Daily: 1346.7MWh </a:t>
                </a:r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A3C90045-D712-0714-F19B-6ECDB39998FC}"/>
                </a:ext>
              </a:extLst>
            </p:cNvPr>
            <p:cNvGrpSpPr/>
            <p:nvPr/>
          </p:nvGrpSpPr>
          <p:grpSpPr>
            <a:xfrm>
              <a:off x="3735163" y="940170"/>
              <a:ext cx="2249432" cy="1807735"/>
              <a:chOff x="133777" y="895927"/>
              <a:chExt cx="1778150" cy="1605255"/>
            </a:xfrm>
          </p:grpSpPr>
          <p:grpSp>
            <p:nvGrpSpPr>
              <p:cNvPr id="1060" name="Group 1059">
                <a:extLst>
                  <a:ext uri="{FF2B5EF4-FFF2-40B4-BE49-F238E27FC236}">
                    <a16:creationId xmlns:a16="http://schemas.microsoft.com/office/drawing/2014/main" id="{86A72CAC-57DB-52B7-FBFC-9EB3B1C0F43A}"/>
                  </a:ext>
                </a:extLst>
              </p:cNvPr>
              <p:cNvGrpSpPr/>
              <p:nvPr/>
            </p:nvGrpSpPr>
            <p:grpSpPr>
              <a:xfrm>
                <a:off x="143897" y="895927"/>
                <a:ext cx="1768030" cy="1605255"/>
                <a:chOff x="143897" y="895927"/>
                <a:chExt cx="1768030" cy="1605255"/>
              </a:xfrm>
            </p:grpSpPr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87830076-BFA9-840A-4722-E827541E2516}"/>
                    </a:ext>
                  </a:extLst>
                </p:cNvPr>
                <p:cNvSpPr/>
                <p:nvPr/>
              </p:nvSpPr>
              <p:spPr>
                <a:xfrm>
                  <a:off x="175020" y="895927"/>
                  <a:ext cx="1516620" cy="1591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647DDC7A-6814-E1F6-8FDA-F233517339E4}"/>
                    </a:ext>
                  </a:extLst>
                </p:cNvPr>
                <p:cNvSpPr/>
                <p:nvPr/>
              </p:nvSpPr>
              <p:spPr>
                <a:xfrm>
                  <a:off x="175020" y="2162259"/>
                  <a:ext cx="1516620" cy="3249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9B4C6679-07A5-8614-EBD8-2401AC5AC5CE}"/>
                    </a:ext>
                  </a:extLst>
                </p:cNvPr>
                <p:cNvSpPr txBox="1"/>
                <p:nvPr/>
              </p:nvSpPr>
              <p:spPr>
                <a:xfrm>
                  <a:off x="175020" y="944317"/>
                  <a:ext cx="1516620" cy="532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2,099.2MW</a:t>
                  </a:r>
                  <a:r>
                    <a:rPr lang="en-US" sz="1400" b="1" dirty="0"/>
                    <a:t>h</a:t>
                  </a:r>
                </a:p>
                <a:p>
                  <a:endParaRPr lang="en-US" dirty="0"/>
                </a:p>
              </p:txBody>
            </p:sp>
            <p:pic>
              <p:nvPicPr>
                <p:cNvPr id="1065" name="Graphic 47">
                  <a:extLst>
                    <a:ext uri="{FF2B5EF4-FFF2-40B4-BE49-F238E27FC236}">
                      <a16:creationId xmlns:a16="http://schemas.microsoft.com/office/drawing/2014/main" id="{D0D43580-C345-D6D6-E3FA-D8FBDAF63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85721" y="2162259"/>
                  <a:ext cx="291353" cy="338923"/>
                </a:xfrm>
                <a:prstGeom prst="rect">
                  <a:avLst/>
                </a:prstGeom>
              </p:spPr>
            </p:pic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FC24C458-3669-6D81-7382-E9AF66AD0ECB}"/>
                    </a:ext>
                  </a:extLst>
                </p:cNvPr>
                <p:cNvSpPr txBox="1"/>
                <p:nvPr/>
              </p:nvSpPr>
              <p:spPr>
                <a:xfrm>
                  <a:off x="423510" y="2148247"/>
                  <a:ext cx="1268130" cy="280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Commercial Usage</a:t>
                  </a:r>
                </a:p>
              </p:txBody>
            </p:sp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05B014BD-C4A9-D090-6481-FB3305ED1DAB}"/>
                    </a:ext>
                  </a:extLst>
                </p:cNvPr>
                <p:cNvSpPr txBox="1"/>
                <p:nvPr/>
              </p:nvSpPr>
              <p:spPr>
                <a:xfrm>
                  <a:off x="143897" y="1309792"/>
                  <a:ext cx="1768030" cy="252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Monthly: 174.9MWh </a:t>
                  </a:r>
                </a:p>
              </p:txBody>
            </p:sp>
          </p:grp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B7969750-3BA1-22A0-3C9F-A914ACFD02D6}"/>
                  </a:ext>
                </a:extLst>
              </p:cNvPr>
              <p:cNvSpPr txBox="1"/>
              <p:nvPr/>
            </p:nvSpPr>
            <p:spPr>
              <a:xfrm>
                <a:off x="133777" y="1644490"/>
                <a:ext cx="1768030" cy="25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Daily: 5.7MWh </a:t>
                </a:r>
              </a:p>
            </p:txBody>
          </p: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B25EFA07-EDC0-B1BC-B159-F380B8F20172}"/>
                </a:ext>
              </a:extLst>
            </p:cNvPr>
            <p:cNvGrpSpPr/>
            <p:nvPr/>
          </p:nvGrpSpPr>
          <p:grpSpPr>
            <a:xfrm>
              <a:off x="5869855" y="934902"/>
              <a:ext cx="2333787" cy="1813003"/>
              <a:chOff x="133777" y="895927"/>
              <a:chExt cx="1778150" cy="1605254"/>
            </a:xfrm>
          </p:grpSpPr>
          <p:grpSp>
            <p:nvGrpSpPr>
              <p:cNvPr id="1069" name="Group 1068">
                <a:extLst>
                  <a:ext uri="{FF2B5EF4-FFF2-40B4-BE49-F238E27FC236}">
                    <a16:creationId xmlns:a16="http://schemas.microsoft.com/office/drawing/2014/main" id="{3CFC53B2-7234-01AE-E775-54BAF84AA4E4}"/>
                  </a:ext>
                </a:extLst>
              </p:cNvPr>
              <p:cNvGrpSpPr/>
              <p:nvPr/>
            </p:nvGrpSpPr>
            <p:grpSpPr>
              <a:xfrm>
                <a:off x="143897" y="895927"/>
                <a:ext cx="1768030" cy="1605254"/>
                <a:chOff x="143897" y="895927"/>
                <a:chExt cx="1768030" cy="1605254"/>
              </a:xfrm>
            </p:grpSpPr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28155F2E-8F7E-9451-6960-5AFED41A4DD1}"/>
                    </a:ext>
                  </a:extLst>
                </p:cNvPr>
                <p:cNvSpPr/>
                <p:nvPr/>
              </p:nvSpPr>
              <p:spPr>
                <a:xfrm>
                  <a:off x="175020" y="895927"/>
                  <a:ext cx="1516620" cy="1591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69BADA9D-F6E3-1896-FEB3-09817CB404B5}"/>
                    </a:ext>
                  </a:extLst>
                </p:cNvPr>
                <p:cNvSpPr/>
                <p:nvPr/>
              </p:nvSpPr>
              <p:spPr>
                <a:xfrm>
                  <a:off x="175020" y="2162259"/>
                  <a:ext cx="1516620" cy="3249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F2346B5-80A9-18B1-4DCC-71A292794493}"/>
                    </a:ext>
                  </a:extLst>
                </p:cNvPr>
                <p:cNvSpPr txBox="1"/>
                <p:nvPr/>
              </p:nvSpPr>
              <p:spPr>
                <a:xfrm>
                  <a:off x="175020" y="944317"/>
                  <a:ext cx="1516620" cy="545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99.3MW</a:t>
                  </a:r>
                  <a:r>
                    <a:rPr lang="en-US" sz="1400" b="1" dirty="0"/>
                    <a:t>h</a:t>
                  </a:r>
                </a:p>
                <a:p>
                  <a:endParaRPr lang="en-US" dirty="0"/>
                </a:p>
              </p:txBody>
            </p:sp>
            <p:pic>
              <p:nvPicPr>
                <p:cNvPr id="1074" name="Graphic 1073" descr="House outline">
                  <a:extLst>
                    <a:ext uri="{FF2B5EF4-FFF2-40B4-BE49-F238E27FC236}">
                      <a16:creationId xmlns:a16="http://schemas.microsoft.com/office/drawing/2014/main" id="{B4605D59-E392-AC93-769D-973CEB433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160826" y="2162258"/>
                  <a:ext cx="305064" cy="338923"/>
                </a:xfrm>
                <a:prstGeom prst="rect">
                  <a:avLst/>
                </a:prstGeom>
              </p:spPr>
            </p:pic>
            <p:sp>
              <p:nvSpPr>
                <p:cNvPr id="1075" name="TextBox 1074">
                  <a:extLst>
                    <a:ext uri="{FF2B5EF4-FFF2-40B4-BE49-F238E27FC236}">
                      <a16:creationId xmlns:a16="http://schemas.microsoft.com/office/drawing/2014/main" id="{9F1DC32A-2D3A-2AAC-71B3-578EDB15CE5F}"/>
                    </a:ext>
                  </a:extLst>
                </p:cNvPr>
                <p:cNvSpPr txBox="1"/>
                <p:nvPr/>
              </p:nvSpPr>
              <p:spPr>
                <a:xfrm>
                  <a:off x="423510" y="2148247"/>
                  <a:ext cx="1268130" cy="287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Residential Usage</a:t>
                  </a:r>
                </a:p>
              </p:txBody>
            </p:sp>
            <p:sp>
              <p:nvSpPr>
                <p:cNvPr id="1076" name="TextBox 1075">
                  <a:extLst>
                    <a:ext uri="{FF2B5EF4-FFF2-40B4-BE49-F238E27FC236}">
                      <a16:creationId xmlns:a16="http://schemas.microsoft.com/office/drawing/2014/main" id="{C10BBC70-145D-74DE-6FBE-43C3CBE1DB8A}"/>
                    </a:ext>
                  </a:extLst>
                </p:cNvPr>
                <p:cNvSpPr txBox="1"/>
                <p:nvPr/>
              </p:nvSpPr>
              <p:spPr>
                <a:xfrm>
                  <a:off x="143897" y="1309792"/>
                  <a:ext cx="1768030" cy="25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Monthly: 8.3MWh </a:t>
                  </a:r>
                </a:p>
              </p:txBody>
            </p:sp>
          </p:grpSp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7497EC16-02B9-F713-450F-4BA8EF4A79A2}"/>
                  </a:ext>
                </a:extLst>
              </p:cNvPr>
              <p:cNvSpPr txBox="1"/>
              <p:nvPr/>
            </p:nvSpPr>
            <p:spPr>
              <a:xfrm>
                <a:off x="133777" y="1644490"/>
                <a:ext cx="1768030" cy="25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Daily: 0.27MWh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9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outhern Company unveils new brand">
            <a:extLst>
              <a:ext uri="{FF2B5EF4-FFF2-40B4-BE49-F238E27FC236}">
                <a16:creationId xmlns:a16="http://schemas.microsoft.com/office/drawing/2014/main" id="{8A311108-4A6A-2C24-66DD-4258EE67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7" y="1"/>
            <a:ext cx="630401" cy="6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064728-2B63-B97B-96E0-BA2C53EF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3" y="3644967"/>
            <a:ext cx="4359214" cy="2587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9CB5A1-15BB-44B0-81C1-307EE759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4" y="920524"/>
            <a:ext cx="4096355" cy="24311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13637E-0C64-8223-F12B-C926882FC7B2}"/>
              </a:ext>
            </a:extLst>
          </p:cNvPr>
          <p:cNvSpPr/>
          <p:nvPr/>
        </p:nvSpPr>
        <p:spPr>
          <a:xfrm>
            <a:off x="2965638" y="117987"/>
            <a:ext cx="5420007" cy="2720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F8BC5-006E-C647-5306-C128C08535D5}"/>
              </a:ext>
            </a:extLst>
          </p:cNvPr>
          <p:cNvSpPr txBox="1"/>
          <p:nvPr/>
        </p:nvSpPr>
        <p:spPr>
          <a:xfrm>
            <a:off x="4782315" y="4735935"/>
            <a:ext cx="7206659" cy="1661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Electricity Usage Highlights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peaks in electricity consumption, primarily due to higher air conditioning demand and extended daylight 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Winter shows the lowest total usage: less industrial production and potentially more energy-efficient heating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Daylight hours correlate with increased usage, emphasizing the impact of daily industrial usage and human activities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89EDC-E934-5A6F-B12A-6865F5F77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740" y="708175"/>
            <a:ext cx="6371464" cy="3781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278C04-13F7-CF93-3715-6B34A7E57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304" y="810705"/>
            <a:ext cx="7074336" cy="36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BA1B9-839F-649B-EFD8-4AF00C7E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4" y="834513"/>
            <a:ext cx="5088042" cy="3019732"/>
          </a:xfrm>
          <a:prstGeom prst="rect">
            <a:avLst/>
          </a:prstGeom>
        </p:spPr>
      </p:pic>
      <p:pic>
        <p:nvPicPr>
          <p:cNvPr id="6" name="Picture 4" descr="Southern Company unveils new brand">
            <a:extLst>
              <a:ext uri="{FF2B5EF4-FFF2-40B4-BE49-F238E27FC236}">
                <a16:creationId xmlns:a16="http://schemas.microsoft.com/office/drawing/2014/main" id="{EFBA3A00-3EFB-221D-0EFF-574E8588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7" y="1"/>
            <a:ext cx="630401" cy="6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39CB8-C348-3862-EBB5-5B90D88A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11" y="627251"/>
            <a:ext cx="5257474" cy="312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5FB206-786D-5B38-6B7C-A0D311A75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15" y="3854245"/>
            <a:ext cx="4807821" cy="2853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038E5-54B4-2063-5166-4A0CE772A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774" y="733955"/>
            <a:ext cx="6000147" cy="31202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D8521C-86A2-7D5B-E217-828D59FC85D9}"/>
              </a:ext>
            </a:extLst>
          </p:cNvPr>
          <p:cNvSpPr/>
          <p:nvPr/>
        </p:nvSpPr>
        <p:spPr>
          <a:xfrm>
            <a:off x="3547872" y="150333"/>
            <a:ext cx="5773268" cy="3702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 for Industrial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1A87E-1E19-B9E1-B9DC-5336BC811F49}"/>
              </a:ext>
            </a:extLst>
          </p:cNvPr>
          <p:cNvSpPr txBox="1"/>
          <p:nvPr/>
        </p:nvSpPr>
        <p:spPr>
          <a:xfrm>
            <a:off x="5495828" y="4419181"/>
            <a:ext cx="6513921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Usage Highlights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activity patterns align closely with total electricity usage, indicating industry is a major driver of demand.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outliers due to non-usage of power especially from 2am to 3am on 3/10, no industrial usage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Weekends show significantly lower usage: reduced industrial operations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consumption occurs consistently between 9:00 AM and 6:00 PM, aligning with standard business hours and daily routines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74EB6-293C-F7E8-1578-9ADD13659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14" y="3842399"/>
            <a:ext cx="4870956" cy="2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8C239A9E-1C4E-E32A-E235-D95F0D0A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05" y="1"/>
            <a:ext cx="481627" cy="54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303CC-F2E4-D99B-6617-C14272D2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6" y="624490"/>
            <a:ext cx="5476322" cy="325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9E5DF-CB18-0927-10D8-C7BCBBF25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89" y="556976"/>
            <a:ext cx="5167770" cy="3067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1AA78-6392-033C-F9FE-B68A838A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9" y="3874665"/>
            <a:ext cx="4827266" cy="286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EC3CE3-6842-3457-820F-0F145BF79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112" y="573178"/>
            <a:ext cx="5987052" cy="30670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8439D1-F119-9BBC-D385-F742C32C7F05}"/>
              </a:ext>
            </a:extLst>
          </p:cNvPr>
          <p:cNvSpPr/>
          <p:nvPr/>
        </p:nvSpPr>
        <p:spPr>
          <a:xfrm>
            <a:off x="4001484" y="170560"/>
            <a:ext cx="5855748" cy="3702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 for Commercial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EFCC1-60B8-8F30-9286-12CE4F40AE89}"/>
              </a:ext>
            </a:extLst>
          </p:cNvPr>
          <p:cNvSpPr txBox="1"/>
          <p:nvPr/>
        </p:nvSpPr>
        <p:spPr>
          <a:xfrm>
            <a:off x="6096000" y="4283716"/>
            <a:ext cx="5855749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Commercial Usage Highlights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Sunday is the least active day for commercial customers, with significantly lower electricity usage compared to weekdays.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consumption typically occurs between 12:00 PM and 3:00 PM, reflecting core operational hours in commercial facilities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months show the highest power demand, likely driven by increased cooling needs and extended commercial activity.</a:t>
            </a:r>
          </a:p>
        </p:txBody>
      </p:sp>
    </p:spTree>
    <p:extLst>
      <p:ext uri="{BB962C8B-B14F-4D97-AF65-F5344CB8AC3E}">
        <p14:creationId xmlns:p14="http://schemas.microsoft.com/office/powerpoint/2010/main" val="24541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1E7B383B-3ADE-BCF8-B8B9-8C88C30E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08" y="78659"/>
            <a:ext cx="454555" cy="4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B1778-3B74-155F-6A8D-4D4DAE8E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8" y="589760"/>
            <a:ext cx="5419375" cy="321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45577-AAA3-53B6-6D2D-9F0BCE3D9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89" y="589760"/>
            <a:ext cx="5010766" cy="2973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201B2-3804-A21C-7500-69687F948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52" y="3806137"/>
            <a:ext cx="4794042" cy="2845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C62F08-6E51-E46C-C77A-EC1F3760C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195" y="589760"/>
            <a:ext cx="5792131" cy="30584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7911FA-06DD-74E9-636A-F863F5BAF243}"/>
              </a:ext>
            </a:extLst>
          </p:cNvPr>
          <p:cNvSpPr/>
          <p:nvPr/>
        </p:nvSpPr>
        <p:spPr>
          <a:xfrm>
            <a:off x="3216346" y="78659"/>
            <a:ext cx="5951685" cy="3351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 for Residential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64217-23D2-E44B-2833-3860411B7835}"/>
              </a:ext>
            </a:extLst>
          </p:cNvPr>
          <p:cNvSpPr txBox="1"/>
          <p:nvPr/>
        </p:nvSpPr>
        <p:spPr>
          <a:xfrm>
            <a:off x="5527683" y="4329248"/>
            <a:ext cx="65301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Residential Usage Highlights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Evening hours (5 PM – 9 PM) show the highest residential power usage, likely due to after-work home activities and appliance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Sunday long time of high usage, reflecting more time spent at home and increased residential demand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months exhibit increased residential electricity usage, driven by cooling needs and longer daylight hours</a:t>
            </a:r>
          </a:p>
        </p:txBody>
      </p:sp>
    </p:spTree>
    <p:extLst>
      <p:ext uri="{BB962C8B-B14F-4D97-AF65-F5344CB8AC3E}">
        <p14:creationId xmlns:p14="http://schemas.microsoft.com/office/powerpoint/2010/main" val="21451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52948-1F5B-15A6-4921-AB6341867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5F22FE4B-602F-7951-0602-A2F3B6A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08" y="78659"/>
            <a:ext cx="454555" cy="4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BB3219-1978-B847-4F4C-A94B669CBA87}"/>
              </a:ext>
            </a:extLst>
          </p:cNvPr>
          <p:cNvSpPr/>
          <p:nvPr/>
        </p:nvSpPr>
        <p:spPr>
          <a:xfrm>
            <a:off x="2985436" y="103099"/>
            <a:ext cx="7562491" cy="5261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Bulb Temperature and Power Usage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54CAA06-0E46-731D-6792-C1C26BD81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812930"/>
                  </p:ext>
                </p:extLst>
              </p:nvPr>
            </p:nvGraphicFramePr>
            <p:xfrm>
              <a:off x="250666" y="1026827"/>
              <a:ext cx="5055852" cy="244103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685284">
                      <a:extLst>
                        <a:ext uri="{9D8B030D-6E8A-4147-A177-3AD203B41FA5}">
                          <a16:colId xmlns:a16="http://schemas.microsoft.com/office/drawing/2014/main" val="3782810291"/>
                        </a:ext>
                      </a:extLst>
                    </a:gridCol>
                    <a:gridCol w="1685284">
                      <a:extLst>
                        <a:ext uri="{9D8B030D-6E8A-4147-A177-3AD203B41FA5}">
                          <a16:colId xmlns:a16="http://schemas.microsoft.com/office/drawing/2014/main" val="3243979510"/>
                        </a:ext>
                      </a:extLst>
                    </a:gridCol>
                    <a:gridCol w="1685284">
                      <a:extLst>
                        <a:ext uri="{9D8B030D-6E8A-4147-A177-3AD203B41FA5}">
                          <a16:colId xmlns:a16="http://schemas.microsoft.com/office/drawing/2014/main" val="1057342552"/>
                        </a:ext>
                      </a:extLst>
                    </a:gridCol>
                  </a:tblGrid>
                  <a:tr h="412229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Correlation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022321"/>
                      </a:ext>
                    </a:extLst>
                  </a:tr>
                  <a:tr h="491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Total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0.518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0.268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33770"/>
                      </a:ext>
                    </a:extLst>
                  </a:tr>
                  <a:tr h="512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Industrial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0.556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0.309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276128"/>
                      </a:ext>
                    </a:extLst>
                  </a:tr>
                  <a:tr h="512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Commercial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0.414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0.172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77880"/>
                      </a:ext>
                    </a:extLst>
                  </a:tr>
                  <a:tr h="512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Residential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0.513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210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54CAA06-0E46-731D-6792-C1C26BD81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812930"/>
                  </p:ext>
                </p:extLst>
              </p:nvPr>
            </p:nvGraphicFramePr>
            <p:xfrm>
              <a:off x="250666" y="1026827"/>
              <a:ext cx="5055852" cy="244103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685284">
                      <a:extLst>
                        <a:ext uri="{9D8B030D-6E8A-4147-A177-3AD203B41FA5}">
                          <a16:colId xmlns:a16="http://schemas.microsoft.com/office/drawing/2014/main" val="3782810291"/>
                        </a:ext>
                      </a:extLst>
                    </a:gridCol>
                    <a:gridCol w="1685284">
                      <a:extLst>
                        <a:ext uri="{9D8B030D-6E8A-4147-A177-3AD203B41FA5}">
                          <a16:colId xmlns:a16="http://schemas.microsoft.com/office/drawing/2014/main" val="3243979510"/>
                        </a:ext>
                      </a:extLst>
                    </a:gridCol>
                    <a:gridCol w="1685284">
                      <a:extLst>
                        <a:ext uri="{9D8B030D-6E8A-4147-A177-3AD203B41FA5}">
                          <a16:colId xmlns:a16="http://schemas.microsoft.com/office/drawing/2014/main" val="1057342552"/>
                        </a:ext>
                      </a:extLst>
                    </a:gridCol>
                  </a:tblGrid>
                  <a:tr h="412229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Correlation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882" r="-722" b="-492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2321"/>
                      </a:ext>
                    </a:extLst>
                  </a:tr>
                  <a:tr h="491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Total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0.518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0.268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33770"/>
                      </a:ext>
                    </a:extLst>
                  </a:tr>
                  <a:tr h="512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Industrial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0.556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0.309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276128"/>
                      </a:ext>
                    </a:extLst>
                  </a:tr>
                  <a:tr h="512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Commercial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0.414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0.172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77880"/>
                      </a:ext>
                    </a:extLst>
                  </a:tr>
                  <a:tr h="512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Residential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0.513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2100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EF932E-9CDC-3EA2-58B4-0A6FC3DD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46" y="907256"/>
            <a:ext cx="5905514" cy="3512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70E2E-2E82-412F-55A1-B4EB29273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67" y="4045536"/>
            <a:ext cx="5469537" cy="2243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FB981-741B-A809-C9E7-F358A2EB72BC}"/>
              </a:ext>
            </a:extLst>
          </p:cNvPr>
          <p:cNvSpPr txBox="1"/>
          <p:nvPr/>
        </p:nvSpPr>
        <p:spPr>
          <a:xfrm>
            <a:off x="6033003" y="4845486"/>
            <a:ext cx="5829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Electricity usage increases steadily with temperature, particularly above 50°F, highlighting a strong cooling demand effect in warmer conditions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overall correlation is moderate (R² = 0.27), the positive correlation shows  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267548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CD903-4C85-2E8E-E0E7-1831E8E63941}"/>
              </a:ext>
            </a:extLst>
          </p:cNvPr>
          <p:cNvSpPr/>
          <p:nvPr/>
        </p:nvSpPr>
        <p:spPr>
          <a:xfrm>
            <a:off x="209667" y="1028701"/>
            <a:ext cx="5006149" cy="268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EF50A8-249F-1D07-8D21-0FE0F5E9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776" y="863887"/>
            <a:ext cx="6087649" cy="2210789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715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Electricity usage peaks during warm months and business hours, driven by cooling demand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/>
              <a:t>Residential and commercial patterns vary by weekday and season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/>
              <a:t>Electricity usage patterns are influenced by temperature and time of day, with peak demand aligning with business hours and warmer months.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064AD-23E3-2B0D-A06A-534C59613AA8}"/>
              </a:ext>
            </a:extLst>
          </p:cNvPr>
          <p:cNvSpPr txBox="1"/>
          <p:nvPr/>
        </p:nvSpPr>
        <p:spPr>
          <a:xfrm>
            <a:off x="5399980" y="3429000"/>
            <a:ext cx="6138445" cy="23945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5715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demand-side management strategies during peak hours (12 PM – 6 PM) for industrial and commercial usages and 6pm to 9pm for residential  to reduce load pressure and improve grid efficiency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/>
              <a:t>Focus on managing peak-hour demand and promoting energy-efficient cooling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/>
              <a:t>Encourage off-peak usage through pricing models and monitor industrial trends for optimization</a:t>
            </a:r>
          </a:p>
          <a:p>
            <a:pPr marL="34290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hourly usage forecasts to help customers better manage their energy consumption and control their bills</a:t>
            </a:r>
          </a:p>
        </p:txBody>
      </p:sp>
    </p:spTree>
    <p:extLst>
      <p:ext uri="{BB962C8B-B14F-4D97-AF65-F5344CB8AC3E}">
        <p14:creationId xmlns:p14="http://schemas.microsoft.com/office/powerpoint/2010/main" val="36642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604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Data-informed strategies can improve reliability and cost-efficiency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Gazal Agboola</dc:creator>
  <cp:lastModifiedBy>Gazali Oluwasegun Agboola</cp:lastModifiedBy>
  <cp:revision>16</cp:revision>
  <dcterms:created xsi:type="dcterms:W3CDTF">2025-06-07T01:22:00Z</dcterms:created>
  <dcterms:modified xsi:type="dcterms:W3CDTF">2025-06-10T15:36:22Z</dcterms:modified>
</cp:coreProperties>
</file>