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9" autoAdjust="0"/>
    <p:restoredTop sz="94660"/>
  </p:normalViewPr>
  <p:slideViewPr>
    <p:cSldViewPr snapToGrid="0">
      <p:cViewPr varScale="1">
        <p:scale>
          <a:sx n="99" d="100"/>
          <a:sy n="99" d="100"/>
        </p:scale>
        <p:origin x="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5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4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6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0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5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9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9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75000">
              <a:schemeClr val="accent1">
                <a:alpha val="58000"/>
                <a:lumMod val="18000"/>
                <a:lumOff val="82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E0AC6-AE01-6DDA-F4C6-E2257E633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3343" y="1137215"/>
            <a:ext cx="5804426" cy="337676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Minnesota Interstate Traffic Volume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06426-86EC-E8E1-CB89-8C40BE87B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3343" y="4698347"/>
            <a:ext cx="5412440" cy="1002678"/>
          </a:xfrm>
        </p:spPr>
        <p:txBody>
          <a:bodyPr anchor="b">
            <a:normAutofit/>
          </a:bodyPr>
          <a:lstStyle/>
          <a:p>
            <a:r>
              <a:rPr lang="en-US" sz="2200"/>
              <a:t>By Gazali Agboola</a:t>
            </a:r>
          </a:p>
          <a:p>
            <a:r>
              <a:rPr lang="en-US" sz="2200"/>
              <a:t>agboolagazal@gmail.com</a:t>
            </a:r>
          </a:p>
        </p:txBody>
      </p:sp>
      <p:pic>
        <p:nvPicPr>
          <p:cNvPr id="5" name="Graphic 4" descr="Car with solid fill">
            <a:extLst>
              <a:ext uri="{FF2B5EF4-FFF2-40B4-BE49-F238E27FC236}">
                <a16:creationId xmlns:a16="http://schemas.microsoft.com/office/drawing/2014/main" id="{A927736D-B83C-8BE6-5D63-7BD4DF733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1171349"/>
            <a:ext cx="4515301" cy="4515301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5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gestion | Crossroads">
            <a:extLst>
              <a:ext uri="{FF2B5EF4-FFF2-40B4-BE49-F238E27FC236}">
                <a16:creationId xmlns:a16="http://schemas.microsoft.com/office/drawing/2014/main" id="{72B46126-2EA9-ABB8-396A-B849935C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" y="1057275"/>
            <a:ext cx="6916994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1D30F-F46B-24F0-4C8F-5F08BF1433A2}"/>
              </a:ext>
            </a:extLst>
          </p:cNvPr>
          <p:cNvSpPr txBox="1"/>
          <p:nvPr/>
        </p:nvSpPr>
        <p:spPr>
          <a:xfrm>
            <a:off x="895350" y="5029200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Congestion is a major problem of many cities. </a:t>
            </a:r>
          </a:p>
        </p:txBody>
      </p:sp>
      <p:pic>
        <p:nvPicPr>
          <p:cNvPr id="7" name="Graphic 6" descr="Customer review with solid fill">
            <a:extLst>
              <a:ext uri="{FF2B5EF4-FFF2-40B4-BE49-F238E27FC236}">
                <a16:creationId xmlns:a16="http://schemas.microsoft.com/office/drawing/2014/main" id="{0E93F41E-587D-942D-C518-81B79C0C9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5257" y="1632966"/>
            <a:ext cx="16764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EB17CF-0945-7AC6-631D-0A6192C74071}"/>
              </a:ext>
            </a:extLst>
          </p:cNvPr>
          <p:cNvSpPr txBox="1"/>
          <p:nvPr/>
        </p:nvSpPr>
        <p:spPr>
          <a:xfrm>
            <a:off x="8257032" y="3584448"/>
            <a:ext cx="314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insights from data analysis help????</a:t>
            </a:r>
          </a:p>
        </p:txBody>
      </p:sp>
    </p:spTree>
    <p:extLst>
      <p:ext uri="{BB962C8B-B14F-4D97-AF65-F5344CB8AC3E}">
        <p14:creationId xmlns:p14="http://schemas.microsoft.com/office/powerpoint/2010/main" val="244179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7C8C-D52F-C5F6-3BB1-E8B0C1DF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14400"/>
            <a:ext cx="10834139" cy="7429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analytics in 3 different charts</a:t>
            </a:r>
          </a:p>
        </p:txBody>
      </p:sp>
      <p:pic>
        <p:nvPicPr>
          <p:cNvPr id="5" name="Graphic 4" descr="Target with solid fill">
            <a:extLst>
              <a:ext uri="{FF2B5EF4-FFF2-40B4-BE49-F238E27FC236}">
                <a16:creationId xmlns:a16="http://schemas.microsoft.com/office/drawing/2014/main" id="{411CA90B-281C-F937-43EF-5AC47809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314" y="2419196"/>
            <a:ext cx="2133600" cy="2133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B8D862-A956-7537-E2FA-170AA580BADB}"/>
              </a:ext>
            </a:extLst>
          </p:cNvPr>
          <p:cNvSpPr/>
          <p:nvPr/>
        </p:nvSpPr>
        <p:spPr>
          <a:xfrm>
            <a:off x="3482108" y="1958108"/>
            <a:ext cx="2336801" cy="38885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6F38E5-9D26-7CDA-389C-A954350C02A3}"/>
              </a:ext>
            </a:extLst>
          </p:cNvPr>
          <p:cNvSpPr/>
          <p:nvPr/>
        </p:nvSpPr>
        <p:spPr>
          <a:xfrm>
            <a:off x="3041039" y="2055380"/>
            <a:ext cx="505726" cy="480289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3A1A3E-8BFF-0C91-25A5-9A2FCE91001D}"/>
              </a:ext>
            </a:extLst>
          </p:cNvPr>
          <p:cNvSpPr/>
          <p:nvPr/>
        </p:nvSpPr>
        <p:spPr>
          <a:xfrm>
            <a:off x="3081921" y="3265200"/>
            <a:ext cx="464844" cy="480289"/>
          </a:xfrm>
          <a:prstGeom prst="ellipse">
            <a:avLst/>
          </a:prstGeom>
          <a:solidFill>
            <a:schemeClr val="bg1"/>
          </a:solidFill>
          <a:ln w="508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9C46B7-2D69-0D72-515A-6C19E414FE0C}"/>
              </a:ext>
            </a:extLst>
          </p:cNvPr>
          <p:cNvSpPr/>
          <p:nvPr/>
        </p:nvSpPr>
        <p:spPr>
          <a:xfrm>
            <a:off x="3081921" y="4955311"/>
            <a:ext cx="464844" cy="474640"/>
          </a:xfrm>
          <a:prstGeom prst="ellipse">
            <a:avLst/>
          </a:prstGeom>
          <a:solidFill>
            <a:schemeClr val="bg1"/>
          </a:solidFill>
          <a:ln w="6032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47432-9F26-8E8C-80B1-E1DE2C04702A}"/>
              </a:ext>
            </a:extLst>
          </p:cNvPr>
          <p:cNvSpPr txBox="1"/>
          <p:nvPr/>
        </p:nvSpPr>
        <p:spPr>
          <a:xfrm>
            <a:off x="3629892" y="1958109"/>
            <a:ext cx="218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traffic Volumes</a:t>
            </a:r>
          </a:p>
        </p:txBody>
      </p:sp>
      <p:pic>
        <p:nvPicPr>
          <p:cNvPr id="12" name="Graphic 11" descr="Monthly calendar with solid fill">
            <a:extLst>
              <a:ext uri="{FF2B5EF4-FFF2-40B4-BE49-F238E27FC236}">
                <a16:creationId xmlns:a16="http://schemas.microsoft.com/office/drawing/2014/main" id="{16F018DF-A60D-A5C2-08F4-21AFF6F0F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5966" y="1946852"/>
            <a:ext cx="697344" cy="6973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5631C-A953-9125-47B2-21B92D72FB5F}"/>
              </a:ext>
            </a:extLst>
          </p:cNvPr>
          <p:cNvSpPr txBox="1"/>
          <p:nvPr/>
        </p:nvSpPr>
        <p:spPr>
          <a:xfrm>
            <a:off x="3629892" y="3429000"/>
            <a:ext cx="1825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</a:t>
            </a:r>
          </a:p>
        </p:txBody>
      </p:sp>
      <p:pic>
        <p:nvPicPr>
          <p:cNvPr id="15" name="Graphic 14" descr="Rain with solid fill">
            <a:extLst>
              <a:ext uri="{FF2B5EF4-FFF2-40B4-BE49-F238E27FC236}">
                <a16:creationId xmlns:a16="http://schemas.microsoft.com/office/drawing/2014/main" id="{D2537A5F-A5D9-BCA4-5780-68DE467DF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8072" y="3242363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3BC601-DBBD-B8BE-287C-B764C1A2FEA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648114" y="2295525"/>
            <a:ext cx="1392925" cy="4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FCE7B3-AF72-C90E-7C3C-925C3F7DD90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296067" y="3505345"/>
            <a:ext cx="785854" cy="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E87E5-3FE8-DA40-C6CE-CD3AF1B6BE3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48114" y="4257810"/>
            <a:ext cx="1501882" cy="76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E735928-8DC7-E4D0-0D89-D80A1BF4F9E7}"/>
              </a:ext>
            </a:extLst>
          </p:cNvPr>
          <p:cNvSpPr txBox="1"/>
          <p:nvPr/>
        </p:nvSpPr>
        <p:spPr>
          <a:xfrm>
            <a:off x="5966692" y="1946852"/>
            <a:ext cx="3025890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traffic patterns’ analysis helps to find the congestion trends monthly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DE4186-C64F-3A40-DAA3-00B5D08374B8}"/>
              </a:ext>
            </a:extLst>
          </p:cNvPr>
          <p:cNvSpPr txBox="1"/>
          <p:nvPr/>
        </p:nvSpPr>
        <p:spPr>
          <a:xfrm>
            <a:off x="5964872" y="3240914"/>
            <a:ext cx="3025890" cy="923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 cam affect traffic volumes, and the chart will help us understand this effect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FF1785-66F8-8264-CBE2-C04A81383BA1}"/>
              </a:ext>
            </a:extLst>
          </p:cNvPr>
          <p:cNvSpPr txBox="1"/>
          <p:nvPr/>
        </p:nvSpPr>
        <p:spPr>
          <a:xfrm>
            <a:off x="5964872" y="4641728"/>
            <a:ext cx="302589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Traffic congestion varies in different holiday.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6F7729-045A-1E47-B0B4-00163534F45A}"/>
              </a:ext>
            </a:extLst>
          </p:cNvPr>
          <p:cNvSpPr txBox="1"/>
          <p:nvPr/>
        </p:nvSpPr>
        <p:spPr>
          <a:xfrm>
            <a:off x="3692728" y="4641728"/>
            <a:ext cx="160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Holiday</a:t>
            </a:r>
          </a:p>
        </p:txBody>
      </p:sp>
      <p:pic>
        <p:nvPicPr>
          <p:cNvPr id="51" name="Graphic 50" descr="Moon viewing ceremony with solid fill">
            <a:extLst>
              <a:ext uri="{FF2B5EF4-FFF2-40B4-BE49-F238E27FC236}">
                <a16:creationId xmlns:a16="http://schemas.microsoft.com/office/drawing/2014/main" id="{496C5543-1B0B-CEE9-5205-35DA3F3CD1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6108" y="4538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ED8D-AA17-3BE8-5DBA-96E74D51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96112"/>
            <a:ext cx="10691265" cy="5170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traffic volumes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CB443-2D3D-6608-E8F0-3B09FE67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73" y="1639425"/>
            <a:ext cx="7737932" cy="4257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F73610-A1BB-31A0-F800-603E69F26A31}"/>
              </a:ext>
            </a:extLst>
          </p:cNvPr>
          <p:cNvSpPr txBox="1"/>
          <p:nvPr/>
        </p:nvSpPr>
        <p:spPr>
          <a:xfrm>
            <a:off x="303777" y="1639425"/>
            <a:ext cx="345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📈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August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Peak traffic volumes, aligned with late-summer seasonal travel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0D3E5-801D-68F4-683B-B0BDBFF6DB6C}"/>
              </a:ext>
            </a:extLst>
          </p:cNvPr>
          <p:cNvSpPr txBox="1"/>
          <p:nvPr/>
        </p:nvSpPr>
        <p:spPr>
          <a:xfrm>
            <a:off x="263887" y="2758476"/>
            <a:ext cx="3534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📉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February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Lowest volumes, best time for construction or roadway maintenance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AB79B-EC05-F9BE-5F01-941AB499694D}"/>
              </a:ext>
            </a:extLst>
          </p:cNvPr>
          <p:cNvSpPr txBox="1"/>
          <p:nvPr/>
        </p:nvSpPr>
        <p:spPr>
          <a:xfrm>
            <a:off x="242405" y="3866123"/>
            <a:ext cx="340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⚠️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April 2018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Notable dip in traffic, potential anomaly or special event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7C75B-7280-213A-4976-73A3AE3C02EC}"/>
              </a:ext>
            </a:extLst>
          </p:cNvPr>
          <p:cNvSpPr txBox="1"/>
          <p:nvPr/>
        </p:nvSpPr>
        <p:spPr>
          <a:xfrm>
            <a:off x="308374" y="4927941"/>
            <a:ext cx="3274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Consistent and predictable seasonal traffic patterns observed year over year</a:t>
            </a:r>
          </a:p>
        </p:txBody>
      </p:sp>
      <p:pic>
        <p:nvPicPr>
          <p:cNvPr id="13" name="Graphic 12" descr="Scatterplot outline">
            <a:extLst>
              <a:ext uri="{FF2B5EF4-FFF2-40B4-BE49-F238E27FC236}">
                <a16:creationId xmlns:a16="http://schemas.microsoft.com/office/drawing/2014/main" id="{D2CFDA27-AD9C-53BF-E271-FF38853C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405" y="4973770"/>
            <a:ext cx="342378" cy="3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3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A49F-377B-5772-021F-D394E695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66" y="819150"/>
            <a:ext cx="10852268" cy="64892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weather conditions affect traffic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1CB04-95A1-AFAE-F9B6-EA8B2738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66" y="3269648"/>
            <a:ext cx="9324040" cy="2815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0159F-732D-7F27-B275-67A3C1A33A4A}"/>
              </a:ext>
            </a:extLst>
          </p:cNvPr>
          <p:cNvSpPr txBox="1"/>
          <p:nvPr/>
        </p:nvSpPr>
        <p:spPr>
          <a:xfrm>
            <a:off x="194847" y="1513172"/>
            <a:ext cx="4923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🌥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Clouds &amp; Clear Skies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Highest traffic volumes, indicating motorists are most active in normal conditions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E60DC-2940-407E-7694-8CA18C279BCE}"/>
              </a:ext>
            </a:extLst>
          </p:cNvPr>
          <p:cNvSpPr txBox="1"/>
          <p:nvPr/>
        </p:nvSpPr>
        <p:spPr>
          <a:xfrm>
            <a:off x="5955363" y="1513170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🌧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 &amp; Mist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Surprisingly, high traffic continues even during precipitation, though overall volume drops.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3FAF4-D111-10DF-58A5-186A92CF2597}"/>
              </a:ext>
            </a:extLst>
          </p:cNvPr>
          <p:cNvSpPr txBox="1"/>
          <p:nvPr/>
        </p:nvSpPr>
        <p:spPr>
          <a:xfrm>
            <a:off x="194847" y="2436502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❄️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Snow &amp; Extreme Weather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Noticeable decline in traffic; drivers avoid travel in hazardous conditions.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F6912-6B47-6C2E-D332-0ADDA8F4D1E9}"/>
              </a:ext>
            </a:extLst>
          </p:cNvPr>
          <p:cNvSpPr txBox="1"/>
          <p:nvPr/>
        </p:nvSpPr>
        <p:spPr>
          <a:xfrm>
            <a:off x="6096000" y="2391409"/>
            <a:ext cx="5901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⚡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Severe Events (Thunderstorms, Fog, Smoke)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Lowest volumes, strong deterrent to travel.</a:t>
            </a:r>
          </a:p>
        </p:txBody>
      </p:sp>
    </p:spTree>
    <p:extLst>
      <p:ext uri="{BB962C8B-B14F-4D97-AF65-F5344CB8AC3E}">
        <p14:creationId xmlns:p14="http://schemas.microsoft.com/office/powerpoint/2010/main" val="61914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9C84-C54A-0A3C-D303-FDC7B83F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87" y="819574"/>
            <a:ext cx="10626513" cy="6502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impacts of holidays on traffic congestion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66696-D656-B182-3AC7-B3DD0E7C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10" y="1469814"/>
            <a:ext cx="4536146" cy="4360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4A9F99-A1B5-ACB1-865D-F9BEDC9F1D66}"/>
              </a:ext>
            </a:extLst>
          </p:cNvPr>
          <p:cNvSpPr txBox="1"/>
          <p:nvPr/>
        </p:nvSpPr>
        <p:spPr>
          <a:xfrm>
            <a:off x="176436" y="1643296"/>
            <a:ext cx="6097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🎉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 Holidays Drive Spikes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New Year’s Day and Martin Luther King Jr. Day account for most of January’s elevated traffic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528FC-573A-FA55-2C5B-4118126F6CAC}"/>
              </a:ext>
            </a:extLst>
          </p:cNvPr>
          <p:cNvSpPr txBox="1"/>
          <p:nvPr/>
        </p:nvSpPr>
        <p:spPr>
          <a:xfrm>
            <a:off x="262354" y="2843481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📅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Labor Day &amp; Independence Day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Among the highest single-day traffic volumes due to travel and celebrations.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81C6BD-2FD3-6B9C-765A-C2D6EAF9326E}"/>
              </a:ext>
            </a:extLst>
          </p:cNvPr>
          <p:cNvSpPr txBox="1"/>
          <p:nvPr/>
        </p:nvSpPr>
        <p:spPr>
          <a:xfrm>
            <a:off x="262354" y="3715318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🍂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Thanksgiving &amp; Christmas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Noticeable impact but lower compared to summer holidays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895D1-3280-83D7-DC6C-E9EBAE9F4FD1}"/>
              </a:ext>
            </a:extLst>
          </p:cNvPr>
          <p:cNvSpPr txBox="1"/>
          <p:nvPr/>
        </p:nvSpPr>
        <p:spPr>
          <a:xfrm>
            <a:off x="262354" y="4642549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⚖️ Most holidays show only modest influence on total traffic volumes</a:t>
            </a:r>
          </a:p>
        </p:txBody>
      </p:sp>
    </p:spTree>
    <p:extLst>
      <p:ext uri="{BB962C8B-B14F-4D97-AF65-F5344CB8AC3E}">
        <p14:creationId xmlns:p14="http://schemas.microsoft.com/office/powerpoint/2010/main" val="341282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0256-86C0-E793-679C-79C7015C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830824"/>
            <a:ext cx="10677832" cy="30971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Hourly Traffic Congestion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26B5F-A02C-4763-A422-6C12783B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50" y="1297245"/>
            <a:ext cx="8309700" cy="4290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F48A2-9CC9-3D33-70C2-A5D4EFB83F11}"/>
              </a:ext>
            </a:extLst>
          </p:cNvPr>
          <p:cNvSpPr txBox="1"/>
          <p:nvPr/>
        </p:nvSpPr>
        <p:spPr>
          <a:xfrm>
            <a:off x="304801" y="1585573"/>
            <a:ext cx="3106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⏰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Morning Rush (6–9 AM)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Strong increase as commuters head to work/school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CF318-4563-3510-A367-1A5357CF964B}"/>
              </a:ext>
            </a:extLst>
          </p:cNvPr>
          <p:cNvSpPr txBox="1"/>
          <p:nvPr/>
        </p:nvSpPr>
        <p:spPr>
          <a:xfrm>
            <a:off x="145496" y="2787197"/>
            <a:ext cx="34504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🌆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Evening Rush (4–7 PM)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Peak congestion hours, with the highest volumes around 5–6 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8FDDD-8A28-CB7A-2E4B-D884D0CA304F}"/>
              </a:ext>
            </a:extLst>
          </p:cNvPr>
          <p:cNvSpPr txBox="1"/>
          <p:nvPr/>
        </p:nvSpPr>
        <p:spPr>
          <a:xfrm>
            <a:off x="194718" y="3849674"/>
            <a:ext cx="34504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🌙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 Night (10 PM–5 AM)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Minimal traffic, consistent across all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A40B7-D038-43CF-19C5-8C2DBCE07D06}"/>
              </a:ext>
            </a:extLst>
          </p:cNvPr>
          <p:cNvSpPr txBox="1"/>
          <p:nvPr/>
        </p:nvSpPr>
        <p:spPr>
          <a:xfrm>
            <a:off x="194718" y="4912151"/>
            <a:ext cx="3216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📅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Weekday Patterns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Predictable surges tied to work schedules; weekends show flatter trends</a:t>
            </a:r>
          </a:p>
        </p:txBody>
      </p:sp>
    </p:spTree>
    <p:extLst>
      <p:ext uri="{BB962C8B-B14F-4D97-AF65-F5344CB8AC3E}">
        <p14:creationId xmlns:p14="http://schemas.microsoft.com/office/powerpoint/2010/main" val="98588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2D8754-6AFD-F12B-A4CC-3A14122BBEDE}"/>
              </a:ext>
            </a:extLst>
          </p:cNvPr>
          <p:cNvSpPr txBox="1"/>
          <p:nvPr/>
        </p:nvSpPr>
        <p:spPr>
          <a:xfrm>
            <a:off x="5296156" y="3191194"/>
            <a:ext cx="386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68685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360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Univers Condensed</vt:lpstr>
      <vt:lpstr>ChronicleVTI</vt:lpstr>
      <vt:lpstr>Minnesota Interstate Traffic Volume Analysis</vt:lpstr>
      <vt:lpstr>PowerPoint Presentation</vt:lpstr>
      <vt:lpstr>Data analytics in 3 different charts</vt:lpstr>
      <vt:lpstr>Monthly traffic volumes</vt:lpstr>
      <vt:lpstr>Do weather conditions affect traffic ?</vt:lpstr>
      <vt:lpstr>The impacts of holidays on traffic congestion</vt:lpstr>
      <vt:lpstr>Hourly Traffic Congestion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Gazal AGBOOLA</dc:creator>
  <cp:lastModifiedBy>Gazal AGBOOLA</cp:lastModifiedBy>
  <cp:revision>3</cp:revision>
  <dcterms:created xsi:type="dcterms:W3CDTF">2025-08-16T18:28:31Z</dcterms:created>
  <dcterms:modified xsi:type="dcterms:W3CDTF">2025-08-18T01:18:13Z</dcterms:modified>
</cp:coreProperties>
</file>