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7" r:id="rId5"/>
    <p:sldId id="260" r:id="rId6"/>
    <p:sldId id="264" r:id="rId7"/>
    <p:sldId id="265" r:id="rId8"/>
    <p:sldId id="266" r:id="rId9"/>
    <p:sldId id="261"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5/10/2018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5/10/2018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tutorialspoint.com/"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1.xml"/><Relationship Id="rId5" Type="http://schemas.openxmlformats.org/officeDocument/2006/relationships/hyperlink" Target="http://www.github.com/" TargetMode="External"/><Relationship Id="rId4" Type="http://schemas.openxmlformats.org/officeDocument/2006/relationships/hyperlink" Target="http://www.stackoverflow.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0C4C-3164-4BA9-9213-45CBD24C3648}"/>
              </a:ext>
            </a:extLst>
          </p:cNvPr>
          <p:cNvSpPr>
            <a:spLocks noGrp="1"/>
          </p:cNvSpPr>
          <p:nvPr>
            <p:ph type="ctrTitle"/>
          </p:nvPr>
        </p:nvSpPr>
        <p:spPr/>
        <p:txBody>
          <a:bodyPr/>
          <a:lstStyle/>
          <a:p>
            <a:r>
              <a:rPr lang="en-US" dirty="0"/>
              <a:t>Examination System</a:t>
            </a:r>
          </a:p>
        </p:txBody>
      </p:sp>
      <p:sp>
        <p:nvSpPr>
          <p:cNvPr id="3" name="Subtitle 2">
            <a:extLst>
              <a:ext uri="{FF2B5EF4-FFF2-40B4-BE49-F238E27FC236}">
                <a16:creationId xmlns:a16="http://schemas.microsoft.com/office/drawing/2014/main" id="{ACFDCB25-8963-4413-8F09-D2DE93714F69}"/>
              </a:ext>
            </a:extLst>
          </p:cNvPr>
          <p:cNvSpPr>
            <a:spLocks noGrp="1"/>
          </p:cNvSpPr>
          <p:nvPr>
            <p:ph type="subTitle" idx="1"/>
          </p:nvPr>
        </p:nvSpPr>
        <p:spPr>
          <a:xfrm>
            <a:off x="810001" y="5280847"/>
            <a:ext cx="10572000" cy="1311022"/>
          </a:xfrm>
        </p:spPr>
        <p:txBody>
          <a:bodyPr>
            <a:normAutofit/>
          </a:bodyPr>
          <a:lstStyle/>
          <a:p>
            <a:r>
              <a:rPr lang="en-US" dirty="0">
                <a:solidFill>
                  <a:schemeClr val="bg1"/>
                </a:solidFill>
              </a:rPr>
              <a:t>To: Dr. Mahmoud A. Saber</a:t>
            </a:r>
          </a:p>
          <a:p>
            <a:r>
              <a:rPr lang="en-US" dirty="0">
                <a:solidFill>
                  <a:schemeClr val="bg1"/>
                </a:solidFill>
              </a:rPr>
              <a:t>By: Abdel-Rahman Mohammed – Ahmed Hamdy – Muhammad Magdy </a:t>
            </a:r>
          </a:p>
          <a:p>
            <a:endParaRPr lang="en-US" dirty="0">
              <a:solidFill>
                <a:schemeClr val="bg1"/>
              </a:solidFill>
            </a:endParaRPr>
          </a:p>
        </p:txBody>
      </p:sp>
    </p:spTree>
    <p:extLst>
      <p:ext uri="{BB962C8B-B14F-4D97-AF65-F5344CB8AC3E}">
        <p14:creationId xmlns:p14="http://schemas.microsoft.com/office/powerpoint/2010/main" val="1170747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5BE6-C712-4038-842F-0C0CE3140F18}"/>
              </a:ext>
            </a:extLst>
          </p:cNvPr>
          <p:cNvSpPr>
            <a:spLocks noGrp="1"/>
          </p:cNvSpPr>
          <p:nvPr>
            <p:ph type="title"/>
          </p:nvPr>
        </p:nvSpPr>
        <p:spPr/>
        <p:txBody>
          <a:bodyPr/>
          <a:lstStyle/>
          <a:p>
            <a:r>
              <a:rPr lang="en-US" dirty="0"/>
              <a:t>Used Tools and languages</a:t>
            </a:r>
          </a:p>
        </p:txBody>
      </p:sp>
      <p:sp>
        <p:nvSpPr>
          <p:cNvPr id="3" name="Content Placeholder 2">
            <a:extLst>
              <a:ext uri="{FF2B5EF4-FFF2-40B4-BE49-F238E27FC236}">
                <a16:creationId xmlns:a16="http://schemas.microsoft.com/office/drawing/2014/main" id="{5A3028C0-5A50-4E6E-9591-BBAC39039A03}"/>
              </a:ext>
            </a:extLst>
          </p:cNvPr>
          <p:cNvSpPr>
            <a:spLocks noGrp="1"/>
          </p:cNvSpPr>
          <p:nvPr>
            <p:ph idx="1"/>
          </p:nvPr>
        </p:nvSpPr>
        <p:spPr>
          <a:xfrm>
            <a:off x="818712" y="2222287"/>
            <a:ext cx="10554574" cy="4425256"/>
          </a:xfrm>
        </p:spPr>
        <p:txBody>
          <a:bodyPr anchor="t">
            <a:normAutofit/>
          </a:bodyPr>
          <a:lstStyle/>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r>
              <a:rPr lang="en-US" sz="2000" dirty="0">
                <a:solidFill>
                  <a:schemeClr val="bg1"/>
                </a:solidFill>
              </a:rPr>
              <a:t>Back-end:</a:t>
            </a:r>
          </a:p>
          <a:p>
            <a:pPr marL="0" indent="0">
              <a:buNone/>
            </a:pPr>
            <a:r>
              <a:rPr lang="en-US" sz="2000" dirty="0">
                <a:solidFill>
                  <a:schemeClr val="bg1"/>
                </a:solidFill>
              </a:rPr>
              <a:t>In Back-end we used Nodejs to handle the requests and responses from the server side and to manage the database.</a:t>
            </a:r>
          </a:p>
          <a:p>
            <a:pPr marL="0" indent="0">
              <a:buNone/>
            </a:pPr>
            <a:r>
              <a:rPr lang="en-US" sz="2000" dirty="0">
                <a:solidFill>
                  <a:schemeClr val="bg1"/>
                </a:solidFill>
              </a:rPr>
              <a:t>We studied Nodejs from the beginning, it was self learning and we didn’t use any frameworks to achieve the required features.</a:t>
            </a:r>
          </a:p>
          <a:p>
            <a:pPr marL="0" indent="0">
              <a:buNone/>
            </a:pPr>
            <a:r>
              <a:rPr lang="en-US" sz="2000" dirty="0">
                <a:solidFill>
                  <a:schemeClr val="bg1"/>
                </a:solidFill>
              </a:rPr>
              <a:t> </a:t>
            </a:r>
          </a:p>
          <a:p>
            <a:pPr marL="457200" indent="-457200">
              <a:buFont typeface="+mj-lt"/>
              <a:buAutoNum type="arabicPeriod"/>
            </a:pPr>
            <a:endParaRPr lang="en-US" sz="2000" dirty="0">
              <a:solidFill>
                <a:schemeClr val="bg1"/>
              </a:solidFill>
            </a:endParaRPr>
          </a:p>
        </p:txBody>
      </p:sp>
    </p:spTree>
    <p:extLst>
      <p:ext uri="{BB962C8B-B14F-4D97-AF65-F5344CB8AC3E}">
        <p14:creationId xmlns:p14="http://schemas.microsoft.com/office/powerpoint/2010/main" val="70760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5BE6-C712-4038-842F-0C0CE3140F18}"/>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5A3028C0-5A50-4E6E-9591-BBAC39039A03}"/>
              </a:ext>
            </a:extLst>
          </p:cNvPr>
          <p:cNvSpPr>
            <a:spLocks noGrp="1"/>
          </p:cNvSpPr>
          <p:nvPr>
            <p:ph idx="1"/>
          </p:nvPr>
        </p:nvSpPr>
        <p:spPr>
          <a:xfrm>
            <a:off x="818712" y="2222287"/>
            <a:ext cx="3043604" cy="4425256"/>
          </a:xfrm>
        </p:spPr>
        <p:txBody>
          <a:bodyPr anchor="t">
            <a:normAutofit/>
          </a:bodyPr>
          <a:lstStyle/>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r>
              <a:rPr lang="en-US" sz="2000" dirty="0">
                <a:solidFill>
                  <a:schemeClr val="bg1"/>
                </a:solidFill>
              </a:rPr>
              <a:t>This is the ERD of the designed database</a:t>
            </a:r>
          </a:p>
          <a:p>
            <a:pPr marL="0" indent="0">
              <a:buNone/>
            </a:pPr>
            <a:endParaRPr lang="en-US" sz="2000" dirty="0">
              <a:solidFill>
                <a:schemeClr val="bg1"/>
              </a:solidFill>
            </a:endParaRPr>
          </a:p>
          <a:p>
            <a:pPr marL="457200" indent="-457200">
              <a:buFont typeface="+mj-lt"/>
              <a:buAutoNum type="arabicPeriod"/>
            </a:pPr>
            <a:endParaRPr lang="en-US" sz="2000" dirty="0">
              <a:solidFill>
                <a:schemeClr val="bg1"/>
              </a:solidFill>
            </a:endParaRPr>
          </a:p>
        </p:txBody>
      </p:sp>
      <p:pic>
        <p:nvPicPr>
          <p:cNvPr id="5" name="Picture 4">
            <a:extLst>
              <a:ext uri="{FF2B5EF4-FFF2-40B4-BE49-F238E27FC236}">
                <a16:creationId xmlns:a16="http://schemas.microsoft.com/office/drawing/2014/main" id="{D7E278D8-A07E-41FE-80E8-EA023E3E1B25}"/>
              </a:ext>
            </a:extLst>
          </p:cNvPr>
          <p:cNvPicPr>
            <a:picLocks noChangeAspect="1"/>
          </p:cNvPicPr>
          <p:nvPr/>
        </p:nvPicPr>
        <p:blipFill>
          <a:blip r:embed="rId2"/>
          <a:stretch>
            <a:fillRect/>
          </a:stretch>
        </p:blipFill>
        <p:spPr>
          <a:xfrm>
            <a:off x="4225902" y="2222287"/>
            <a:ext cx="7447612" cy="4425256"/>
          </a:xfrm>
          <a:prstGeom prst="rect">
            <a:avLst/>
          </a:prstGeom>
        </p:spPr>
      </p:pic>
    </p:spTree>
    <p:extLst>
      <p:ext uri="{BB962C8B-B14F-4D97-AF65-F5344CB8AC3E}">
        <p14:creationId xmlns:p14="http://schemas.microsoft.com/office/powerpoint/2010/main" val="2478279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5BE6-C712-4038-842F-0C0CE3140F18}"/>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5A3028C0-5A50-4E6E-9591-BBAC39039A03}"/>
              </a:ext>
            </a:extLst>
          </p:cNvPr>
          <p:cNvSpPr>
            <a:spLocks noGrp="1"/>
          </p:cNvSpPr>
          <p:nvPr>
            <p:ph idx="1"/>
          </p:nvPr>
        </p:nvSpPr>
        <p:spPr>
          <a:xfrm>
            <a:off x="818712" y="2222287"/>
            <a:ext cx="10554574" cy="4425256"/>
          </a:xfrm>
        </p:spPr>
        <p:txBody>
          <a:bodyPr anchor="t">
            <a:normAutofit/>
          </a:bodyPr>
          <a:lstStyle/>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r>
              <a:rPr lang="en-US" sz="2000" dirty="0">
                <a:solidFill>
                  <a:schemeClr val="bg1"/>
                </a:solidFill>
              </a:rPr>
              <a:t>To maintain the data in our server we used DBMS of SQL.</a:t>
            </a:r>
          </a:p>
          <a:p>
            <a:pPr marL="0" indent="0">
              <a:buNone/>
            </a:pPr>
            <a:r>
              <a:rPr lang="en-US" sz="2000" dirty="0">
                <a:solidFill>
                  <a:schemeClr val="bg1"/>
                </a:solidFill>
              </a:rPr>
              <a:t>SQL (Structured Query Language) is used to access, retrieve and edit databases.</a:t>
            </a:r>
          </a:p>
          <a:p>
            <a:pPr marL="0" indent="0">
              <a:buNone/>
            </a:pPr>
            <a:r>
              <a:rPr lang="en-US" sz="2000" dirty="0">
                <a:solidFill>
                  <a:schemeClr val="bg1"/>
                </a:solidFill>
              </a:rPr>
              <a:t>Our database is made of 6 tables, each table represents an entity.</a:t>
            </a:r>
          </a:p>
          <a:p>
            <a:pPr marL="0" indent="0">
              <a:buNone/>
            </a:pPr>
            <a:r>
              <a:rPr lang="en-US" sz="2000" dirty="0">
                <a:solidFill>
                  <a:schemeClr val="bg1"/>
                </a:solidFill>
              </a:rPr>
              <a:t> </a:t>
            </a:r>
          </a:p>
          <a:p>
            <a:pPr marL="457200" indent="-457200">
              <a:buFont typeface="+mj-lt"/>
              <a:buAutoNum type="arabicPeriod"/>
            </a:pPr>
            <a:endParaRPr lang="en-US" sz="2000" dirty="0">
              <a:solidFill>
                <a:schemeClr val="bg1"/>
              </a:solidFill>
            </a:endParaRPr>
          </a:p>
        </p:txBody>
      </p:sp>
    </p:spTree>
    <p:extLst>
      <p:ext uri="{BB962C8B-B14F-4D97-AF65-F5344CB8AC3E}">
        <p14:creationId xmlns:p14="http://schemas.microsoft.com/office/powerpoint/2010/main" val="3881287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0C4C-3164-4BA9-9213-45CBD24C3648}"/>
              </a:ext>
            </a:extLst>
          </p:cNvPr>
          <p:cNvSpPr>
            <a:spLocks noGrp="1"/>
          </p:cNvSpPr>
          <p:nvPr>
            <p:ph type="ctrTitle"/>
          </p:nvPr>
        </p:nvSpPr>
        <p:spPr/>
        <p:txBody>
          <a:bodyPr anchor="ctr"/>
          <a:lstStyle/>
          <a:p>
            <a:pPr algn="ctr"/>
            <a:r>
              <a:rPr lang="en-US" dirty="0"/>
              <a:t>Thanks</a:t>
            </a:r>
          </a:p>
        </p:txBody>
      </p:sp>
      <p:sp>
        <p:nvSpPr>
          <p:cNvPr id="3" name="Subtitle 2">
            <a:extLst>
              <a:ext uri="{FF2B5EF4-FFF2-40B4-BE49-F238E27FC236}">
                <a16:creationId xmlns:a16="http://schemas.microsoft.com/office/drawing/2014/main" id="{ACFDCB25-8963-4413-8F09-D2DE93714F69}"/>
              </a:ext>
            </a:extLst>
          </p:cNvPr>
          <p:cNvSpPr>
            <a:spLocks noGrp="1"/>
          </p:cNvSpPr>
          <p:nvPr>
            <p:ph type="subTitle" idx="1"/>
          </p:nvPr>
        </p:nvSpPr>
        <p:spPr>
          <a:xfrm>
            <a:off x="810001" y="5280847"/>
            <a:ext cx="10572000" cy="1311022"/>
          </a:xfrm>
        </p:spPr>
        <p:txBody>
          <a:bodyPr>
            <a:normAutofit/>
          </a:bodyPr>
          <a:lstStyle/>
          <a:p>
            <a:r>
              <a:rPr lang="en-US" dirty="0">
                <a:solidFill>
                  <a:schemeClr val="bg1"/>
                </a:solidFill>
              </a:rPr>
              <a:t>References:</a:t>
            </a:r>
          </a:p>
          <a:p>
            <a:r>
              <a:rPr lang="en-US" dirty="0">
                <a:solidFill>
                  <a:schemeClr val="bg1"/>
                </a:solidFill>
                <a:hlinkClick r:id="rId2"/>
              </a:rPr>
              <a:t>www.w3schools.com</a:t>
            </a:r>
            <a:r>
              <a:rPr lang="en-US" dirty="0">
                <a:solidFill>
                  <a:schemeClr val="bg1"/>
                </a:solidFill>
              </a:rPr>
              <a:t>			</a:t>
            </a:r>
            <a:r>
              <a:rPr lang="en-US" dirty="0">
                <a:solidFill>
                  <a:schemeClr val="bg1"/>
                </a:solidFill>
                <a:hlinkClick r:id="rId3"/>
              </a:rPr>
              <a:t>www.tutorialspoint.com</a:t>
            </a:r>
            <a:endParaRPr lang="en-US" dirty="0">
              <a:solidFill>
                <a:schemeClr val="bg1"/>
              </a:solidFill>
            </a:endParaRPr>
          </a:p>
          <a:p>
            <a:r>
              <a:rPr lang="en-US" dirty="0">
                <a:solidFill>
                  <a:schemeClr val="bg1"/>
                </a:solidFill>
                <a:hlinkClick r:id="rId4"/>
              </a:rPr>
              <a:t>www.stackoverflow.com</a:t>
            </a:r>
            <a:r>
              <a:rPr lang="en-US" dirty="0">
                <a:solidFill>
                  <a:schemeClr val="bg1"/>
                </a:solidFill>
              </a:rPr>
              <a:t>    		</a:t>
            </a:r>
            <a:r>
              <a:rPr lang="en-US" dirty="0">
                <a:solidFill>
                  <a:schemeClr val="bg1"/>
                </a:solidFill>
                <a:hlinkClick r:id="rId5"/>
              </a:rPr>
              <a:t>www.github.com</a:t>
            </a:r>
            <a:r>
              <a:rPr lang="en-US" dirty="0">
                <a:solidFill>
                  <a:schemeClr val="bg1"/>
                </a:solidFill>
              </a:rPr>
              <a:t> </a:t>
            </a:r>
          </a:p>
          <a:p>
            <a:endParaRPr lang="en-US" dirty="0">
              <a:solidFill>
                <a:schemeClr val="bg1"/>
              </a:solidFill>
            </a:endParaRPr>
          </a:p>
        </p:txBody>
      </p:sp>
    </p:spTree>
    <p:extLst>
      <p:ext uri="{BB962C8B-B14F-4D97-AF65-F5344CB8AC3E}">
        <p14:creationId xmlns:p14="http://schemas.microsoft.com/office/powerpoint/2010/main" val="105940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5BE6-C712-4038-842F-0C0CE3140F18}"/>
              </a:ext>
            </a:extLst>
          </p:cNvPr>
          <p:cNvSpPr>
            <a:spLocks noGrp="1"/>
          </p:cNvSpPr>
          <p:nvPr>
            <p:ph type="title"/>
          </p:nvPr>
        </p:nvSpPr>
        <p:spPr/>
        <p:txBody>
          <a:bodyPr/>
          <a:lstStyle/>
          <a:p>
            <a:r>
              <a:rPr lang="en-US" dirty="0"/>
              <a:t>IDEA</a:t>
            </a:r>
          </a:p>
        </p:txBody>
      </p:sp>
      <p:sp>
        <p:nvSpPr>
          <p:cNvPr id="3" name="Content Placeholder 2">
            <a:extLst>
              <a:ext uri="{FF2B5EF4-FFF2-40B4-BE49-F238E27FC236}">
                <a16:creationId xmlns:a16="http://schemas.microsoft.com/office/drawing/2014/main" id="{5A3028C0-5A50-4E6E-9591-BBAC39039A03}"/>
              </a:ext>
            </a:extLst>
          </p:cNvPr>
          <p:cNvSpPr>
            <a:spLocks noGrp="1"/>
          </p:cNvSpPr>
          <p:nvPr>
            <p:ph idx="1"/>
          </p:nvPr>
        </p:nvSpPr>
        <p:spPr>
          <a:xfrm>
            <a:off x="818712" y="2590776"/>
            <a:ext cx="10554574" cy="3636511"/>
          </a:xfrm>
        </p:spPr>
        <p:txBody>
          <a:bodyPr anchor="t">
            <a:normAutofit/>
          </a:bodyPr>
          <a:lstStyle/>
          <a:p>
            <a:pPr marL="0" indent="0" algn="just">
              <a:buNone/>
            </a:pPr>
            <a:r>
              <a:rPr lang="en-US" sz="2000" dirty="0">
                <a:solidFill>
                  <a:schemeClr val="bg1"/>
                </a:solidFill>
              </a:rPr>
              <a:t>An online examination system that involves students, staff and employees in a systematic and automatic examination procedure.</a:t>
            </a:r>
          </a:p>
          <a:p>
            <a:pPr marL="0" indent="0" algn="just">
              <a:buNone/>
            </a:pPr>
            <a:r>
              <a:rPr lang="en-US" sz="2000" dirty="0">
                <a:solidFill>
                  <a:schemeClr val="bg1"/>
                </a:solidFill>
              </a:rPr>
              <a:t>Exams are made online and the student can access it remotely at any time of the day.</a:t>
            </a:r>
          </a:p>
          <a:p>
            <a:pPr marL="0" indent="0" algn="just">
              <a:buNone/>
            </a:pPr>
            <a:r>
              <a:rPr lang="en-US" sz="2000" dirty="0">
                <a:solidFill>
                  <a:schemeClr val="bg1"/>
                </a:solidFill>
              </a:rPr>
              <a:t>Exams are evaluated manually by the system which returns the results immediately to the student and report back to the staff member of this result</a:t>
            </a:r>
          </a:p>
        </p:txBody>
      </p:sp>
    </p:spTree>
    <p:extLst>
      <p:ext uri="{BB962C8B-B14F-4D97-AF65-F5344CB8AC3E}">
        <p14:creationId xmlns:p14="http://schemas.microsoft.com/office/powerpoint/2010/main" val="214180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5BE6-C712-4038-842F-0C0CE3140F18}"/>
              </a:ext>
            </a:extLst>
          </p:cNvPr>
          <p:cNvSpPr>
            <a:spLocks noGrp="1"/>
          </p:cNvSpPr>
          <p:nvPr>
            <p:ph type="title"/>
          </p:nvPr>
        </p:nvSpPr>
        <p:spPr/>
        <p:txBody>
          <a:bodyPr/>
          <a:lstStyle/>
          <a:p>
            <a:r>
              <a:rPr lang="en-US" dirty="0"/>
              <a:t>Student</a:t>
            </a:r>
          </a:p>
        </p:txBody>
      </p:sp>
      <p:sp>
        <p:nvSpPr>
          <p:cNvPr id="3" name="Content Placeholder 2">
            <a:extLst>
              <a:ext uri="{FF2B5EF4-FFF2-40B4-BE49-F238E27FC236}">
                <a16:creationId xmlns:a16="http://schemas.microsoft.com/office/drawing/2014/main" id="{5A3028C0-5A50-4E6E-9591-BBAC39039A03}"/>
              </a:ext>
            </a:extLst>
          </p:cNvPr>
          <p:cNvSpPr>
            <a:spLocks noGrp="1"/>
          </p:cNvSpPr>
          <p:nvPr>
            <p:ph idx="1"/>
          </p:nvPr>
        </p:nvSpPr>
        <p:spPr>
          <a:xfrm>
            <a:off x="818712" y="2222287"/>
            <a:ext cx="10554574" cy="4425256"/>
          </a:xfrm>
        </p:spPr>
        <p:txBody>
          <a:bodyPr>
            <a:noAutofit/>
          </a:bodyPr>
          <a:lstStyle/>
          <a:p>
            <a:pPr marL="0" indent="0">
              <a:buNone/>
            </a:pPr>
            <a:endParaRPr lang="en-US" sz="2000" dirty="0">
              <a:solidFill>
                <a:schemeClr val="bg1"/>
              </a:solidFill>
            </a:endParaRPr>
          </a:p>
          <a:p>
            <a:pPr marL="0" indent="0">
              <a:buNone/>
            </a:pPr>
            <a:r>
              <a:rPr lang="en-US" sz="2000" dirty="0">
                <a:solidFill>
                  <a:schemeClr val="bg1"/>
                </a:solidFill>
              </a:rPr>
              <a:t>When a student signs in, he’s able to:</a:t>
            </a:r>
          </a:p>
          <a:p>
            <a:pPr>
              <a:buFont typeface="+mj-lt"/>
              <a:buAutoNum type="arabicPeriod"/>
            </a:pPr>
            <a:r>
              <a:rPr lang="en-US" sz="2000" dirty="0">
                <a:solidFill>
                  <a:schemeClr val="bg1"/>
                </a:solidFill>
              </a:rPr>
              <a:t>View His profile.</a:t>
            </a:r>
          </a:p>
          <a:p>
            <a:pPr>
              <a:buFont typeface="+mj-lt"/>
              <a:buAutoNum type="arabicPeriod"/>
            </a:pPr>
            <a:r>
              <a:rPr lang="en-US" sz="2000" dirty="0">
                <a:solidFill>
                  <a:schemeClr val="bg1"/>
                </a:solidFill>
              </a:rPr>
              <a:t>Take a new exam.</a:t>
            </a:r>
          </a:p>
          <a:p>
            <a:pPr>
              <a:buFont typeface="+mj-lt"/>
              <a:buAutoNum type="arabicPeriod"/>
            </a:pPr>
            <a:r>
              <a:rPr lang="en-US" sz="2000" dirty="0">
                <a:solidFill>
                  <a:schemeClr val="bg1"/>
                </a:solidFill>
              </a:rPr>
              <a:t>View the results of his past exams</a:t>
            </a:r>
          </a:p>
          <a:p>
            <a:pPr marL="0" indent="0">
              <a:buNone/>
            </a:pPr>
            <a:endParaRPr lang="en-US" sz="2000" dirty="0">
              <a:solidFill>
                <a:schemeClr val="bg1"/>
              </a:solidFill>
            </a:endParaRPr>
          </a:p>
          <a:p>
            <a:pPr marL="0" indent="0">
              <a:buNone/>
            </a:pPr>
            <a:r>
              <a:rPr lang="en-US" sz="2000" dirty="0">
                <a:solidFill>
                  <a:schemeClr val="bg1"/>
                </a:solidFill>
              </a:rPr>
              <a:t>The student signs in the website to take any exam of the courses he takes according to his department.</a:t>
            </a:r>
          </a:p>
          <a:p>
            <a:pPr marL="0" indent="0">
              <a:buNone/>
            </a:pPr>
            <a:r>
              <a:rPr lang="en-US" sz="2000" dirty="0">
                <a:solidFill>
                  <a:schemeClr val="bg1"/>
                </a:solidFill>
              </a:rPr>
              <a:t>If a student chooses take exam, a random exam will be generated from the question bank and the exam will have a limited time.</a:t>
            </a:r>
          </a:p>
          <a:p>
            <a:pPr marL="0" indent="0">
              <a:buNone/>
            </a:pPr>
            <a:r>
              <a:rPr lang="en-US" sz="2000" dirty="0">
                <a:solidFill>
                  <a:schemeClr val="bg1"/>
                </a:solidFill>
              </a:rPr>
              <a:t>When a student submits his answers, he will be able to view the result of the exam or any other exam he took.</a:t>
            </a:r>
          </a:p>
          <a:p>
            <a:pPr marL="0" indent="0">
              <a:buNone/>
            </a:pPr>
            <a:endParaRPr lang="en-US" sz="2000" dirty="0">
              <a:solidFill>
                <a:schemeClr val="bg1"/>
              </a:solidFill>
            </a:endParaRPr>
          </a:p>
        </p:txBody>
      </p:sp>
    </p:spTree>
    <p:extLst>
      <p:ext uri="{BB962C8B-B14F-4D97-AF65-F5344CB8AC3E}">
        <p14:creationId xmlns:p14="http://schemas.microsoft.com/office/powerpoint/2010/main" val="3575034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5BE6-C712-4038-842F-0C0CE3140F18}"/>
              </a:ext>
            </a:extLst>
          </p:cNvPr>
          <p:cNvSpPr>
            <a:spLocks noGrp="1"/>
          </p:cNvSpPr>
          <p:nvPr>
            <p:ph type="title"/>
          </p:nvPr>
        </p:nvSpPr>
        <p:spPr/>
        <p:txBody>
          <a:bodyPr/>
          <a:lstStyle/>
          <a:p>
            <a:r>
              <a:rPr lang="en-US" dirty="0"/>
              <a:t>Student Cont.</a:t>
            </a:r>
          </a:p>
        </p:txBody>
      </p:sp>
      <p:sp>
        <p:nvSpPr>
          <p:cNvPr id="3" name="Content Placeholder 2">
            <a:extLst>
              <a:ext uri="{FF2B5EF4-FFF2-40B4-BE49-F238E27FC236}">
                <a16:creationId xmlns:a16="http://schemas.microsoft.com/office/drawing/2014/main" id="{5A3028C0-5A50-4E6E-9591-BBAC39039A03}"/>
              </a:ext>
            </a:extLst>
          </p:cNvPr>
          <p:cNvSpPr>
            <a:spLocks noGrp="1"/>
          </p:cNvSpPr>
          <p:nvPr>
            <p:ph idx="1"/>
          </p:nvPr>
        </p:nvSpPr>
        <p:spPr>
          <a:xfrm>
            <a:off x="818712" y="2222287"/>
            <a:ext cx="10554574" cy="4425256"/>
          </a:xfrm>
        </p:spPr>
        <p:txBody>
          <a:bodyPr anchor="t">
            <a:normAutofit/>
          </a:bodyPr>
          <a:lstStyle/>
          <a:p>
            <a:pPr marL="0" indent="0">
              <a:buNone/>
            </a:pPr>
            <a:r>
              <a:rPr lang="en-US" sz="2000" dirty="0">
                <a:solidFill>
                  <a:schemeClr val="bg1"/>
                </a:solidFill>
              </a:rPr>
              <a:t>When a student signs in, he’s able to:</a:t>
            </a:r>
          </a:p>
          <a:p>
            <a:pPr>
              <a:buFont typeface="+mj-lt"/>
              <a:buAutoNum type="arabicPeriod"/>
            </a:pPr>
            <a:r>
              <a:rPr lang="en-US" sz="2000" dirty="0">
                <a:solidFill>
                  <a:schemeClr val="bg1"/>
                </a:solidFill>
              </a:rPr>
              <a:t>View His profile.</a:t>
            </a:r>
          </a:p>
          <a:p>
            <a:pPr>
              <a:buFont typeface="+mj-lt"/>
              <a:buAutoNum type="arabicPeriod"/>
            </a:pPr>
            <a:r>
              <a:rPr lang="en-US" sz="2000" dirty="0">
                <a:solidFill>
                  <a:schemeClr val="bg1"/>
                </a:solidFill>
              </a:rPr>
              <a:t>Take a new exam.</a:t>
            </a:r>
          </a:p>
          <a:p>
            <a:pPr>
              <a:buFont typeface="+mj-lt"/>
              <a:buAutoNum type="arabicPeriod"/>
            </a:pPr>
            <a:r>
              <a:rPr lang="en-US" sz="2000" dirty="0">
                <a:solidFill>
                  <a:schemeClr val="bg1"/>
                </a:solidFill>
              </a:rPr>
              <a:t>View the results of his past exams</a:t>
            </a:r>
          </a:p>
          <a:p>
            <a:pPr marL="0" indent="0">
              <a:buNone/>
            </a:pPr>
            <a:endParaRPr lang="en-US" sz="2000" dirty="0">
              <a:solidFill>
                <a:schemeClr val="bg1"/>
              </a:solidFill>
            </a:endParaRPr>
          </a:p>
          <a:p>
            <a:pPr marL="0" indent="0">
              <a:buNone/>
            </a:pPr>
            <a:r>
              <a:rPr lang="en-US" sz="2000" dirty="0">
                <a:solidFill>
                  <a:schemeClr val="bg1"/>
                </a:solidFill>
              </a:rPr>
              <a:t>When a student submits his answers, he will be able to view the result of the exam or any other exam he took.</a:t>
            </a:r>
          </a:p>
          <a:p>
            <a:pPr marL="0" indent="0">
              <a:buNone/>
            </a:pPr>
            <a:r>
              <a:rPr lang="en-US" sz="2000" dirty="0">
                <a:solidFill>
                  <a:schemeClr val="bg1"/>
                </a:solidFill>
              </a:rPr>
              <a:t>A student is able to view his information in his profile and can also add a photo of himself</a:t>
            </a:r>
          </a:p>
        </p:txBody>
      </p:sp>
    </p:spTree>
    <p:extLst>
      <p:ext uri="{BB962C8B-B14F-4D97-AF65-F5344CB8AC3E}">
        <p14:creationId xmlns:p14="http://schemas.microsoft.com/office/powerpoint/2010/main" val="3628832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5BE6-C712-4038-842F-0C0CE3140F18}"/>
              </a:ext>
            </a:extLst>
          </p:cNvPr>
          <p:cNvSpPr>
            <a:spLocks noGrp="1"/>
          </p:cNvSpPr>
          <p:nvPr>
            <p:ph type="title"/>
          </p:nvPr>
        </p:nvSpPr>
        <p:spPr/>
        <p:txBody>
          <a:bodyPr/>
          <a:lstStyle/>
          <a:p>
            <a:r>
              <a:rPr lang="en-US" dirty="0"/>
              <a:t>Staff Member</a:t>
            </a:r>
          </a:p>
        </p:txBody>
      </p:sp>
      <p:sp>
        <p:nvSpPr>
          <p:cNvPr id="3" name="Content Placeholder 2">
            <a:extLst>
              <a:ext uri="{FF2B5EF4-FFF2-40B4-BE49-F238E27FC236}">
                <a16:creationId xmlns:a16="http://schemas.microsoft.com/office/drawing/2014/main" id="{5A3028C0-5A50-4E6E-9591-BBAC39039A03}"/>
              </a:ext>
            </a:extLst>
          </p:cNvPr>
          <p:cNvSpPr>
            <a:spLocks noGrp="1"/>
          </p:cNvSpPr>
          <p:nvPr>
            <p:ph idx="1"/>
          </p:nvPr>
        </p:nvSpPr>
        <p:spPr>
          <a:xfrm>
            <a:off x="818712" y="2222287"/>
            <a:ext cx="10554574" cy="4425256"/>
          </a:xfrm>
        </p:spPr>
        <p:txBody>
          <a:bodyPr>
            <a:normAutofit/>
          </a:bodyPr>
          <a:lstStyle/>
          <a:p>
            <a:pPr marL="0" indent="0">
              <a:buNone/>
            </a:pPr>
            <a:r>
              <a:rPr lang="en-US" sz="2000" dirty="0">
                <a:solidFill>
                  <a:schemeClr val="bg1"/>
                </a:solidFill>
              </a:rPr>
              <a:t>When a staff signs in, he’s able to:</a:t>
            </a:r>
          </a:p>
          <a:p>
            <a:pPr>
              <a:buFont typeface="+mj-lt"/>
              <a:buAutoNum type="arabicPeriod"/>
            </a:pPr>
            <a:r>
              <a:rPr lang="en-US" sz="2000" dirty="0">
                <a:solidFill>
                  <a:schemeClr val="bg1"/>
                </a:solidFill>
              </a:rPr>
              <a:t>Add Questions.</a:t>
            </a:r>
          </a:p>
          <a:p>
            <a:pPr>
              <a:buFont typeface="+mj-lt"/>
              <a:buAutoNum type="arabicPeriod"/>
            </a:pPr>
            <a:r>
              <a:rPr lang="en-US" sz="2000" dirty="0">
                <a:solidFill>
                  <a:schemeClr val="bg1"/>
                </a:solidFill>
              </a:rPr>
              <a:t>View the stats of the past taken exams and the percentage of the succeeded students</a:t>
            </a:r>
          </a:p>
          <a:p>
            <a:pPr>
              <a:buFont typeface="+mj-lt"/>
              <a:buAutoNum type="arabicPeriod"/>
            </a:pPr>
            <a:endParaRPr lang="en-US" sz="2000" dirty="0">
              <a:solidFill>
                <a:schemeClr val="bg1"/>
              </a:solidFill>
            </a:endParaRPr>
          </a:p>
          <a:p>
            <a:pPr marL="0" indent="0">
              <a:buNone/>
            </a:pPr>
            <a:r>
              <a:rPr lang="en-US" sz="2000" dirty="0">
                <a:solidFill>
                  <a:schemeClr val="bg1"/>
                </a:solidFill>
              </a:rPr>
              <a:t>A staff member can add up to three different types of questions:</a:t>
            </a:r>
          </a:p>
          <a:p>
            <a:pPr>
              <a:buFont typeface="+mj-lt"/>
              <a:buAutoNum type="arabicPeriod"/>
            </a:pPr>
            <a:r>
              <a:rPr lang="en-US" sz="2000" dirty="0">
                <a:solidFill>
                  <a:schemeClr val="bg1"/>
                </a:solidFill>
              </a:rPr>
              <a:t>MCQ.</a:t>
            </a:r>
          </a:p>
          <a:p>
            <a:pPr>
              <a:buFont typeface="+mj-lt"/>
              <a:buAutoNum type="arabicPeriod"/>
            </a:pPr>
            <a:r>
              <a:rPr lang="en-US" sz="2000" dirty="0">
                <a:solidFill>
                  <a:schemeClr val="bg1"/>
                </a:solidFill>
              </a:rPr>
              <a:t>True or False.</a:t>
            </a:r>
          </a:p>
          <a:p>
            <a:pPr>
              <a:buFont typeface="+mj-lt"/>
              <a:buAutoNum type="arabicPeriod"/>
            </a:pPr>
            <a:r>
              <a:rPr lang="en-US" sz="2000" dirty="0">
                <a:solidFill>
                  <a:schemeClr val="bg1"/>
                </a:solidFill>
              </a:rPr>
              <a:t>Complete.</a:t>
            </a:r>
          </a:p>
          <a:p>
            <a:pPr marL="0" indent="0">
              <a:buNone/>
            </a:pPr>
            <a:endParaRPr lang="en-US" sz="2000" dirty="0">
              <a:solidFill>
                <a:schemeClr val="bg1"/>
              </a:solidFill>
            </a:endParaRPr>
          </a:p>
        </p:txBody>
      </p:sp>
    </p:spTree>
    <p:extLst>
      <p:ext uri="{BB962C8B-B14F-4D97-AF65-F5344CB8AC3E}">
        <p14:creationId xmlns:p14="http://schemas.microsoft.com/office/powerpoint/2010/main" val="92715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5BE6-C712-4038-842F-0C0CE3140F18}"/>
              </a:ext>
            </a:extLst>
          </p:cNvPr>
          <p:cNvSpPr>
            <a:spLocks noGrp="1"/>
          </p:cNvSpPr>
          <p:nvPr>
            <p:ph type="title"/>
          </p:nvPr>
        </p:nvSpPr>
        <p:spPr/>
        <p:txBody>
          <a:bodyPr/>
          <a:lstStyle/>
          <a:p>
            <a:r>
              <a:rPr lang="en-US" dirty="0"/>
              <a:t>Staff Member Cont.</a:t>
            </a:r>
          </a:p>
        </p:txBody>
      </p:sp>
      <p:sp>
        <p:nvSpPr>
          <p:cNvPr id="3" name="Content Placeholder 2">
            <a:extLst>
              <a:ext uri="{FF2B5EF4-FFF2-40B4-BE49-F238E27FC236}">
                <a16:creationId xmlns:a16="http://schemas.microsoft.com/office/drawing/2014/main" id="{5A3028C0-5A50-4E6E-9591-BBAC39039A03}"/>
              </a:ext>
            </a:extLst>
          </p:cNvPr>
          <p:cNvSpPr>
            <a:spLocks noGrp="1"/>
          </p:cNvSpPr>
          <p:nvPr>
            <p:ph idx="1"/>
          </p:nvPr>
        </p:nvSpPr>
        <p:spPr>
          <a:xfrm>
            <a:off x="818712" y="2222287"/>
            <a:ext cx="10554574" cy="4425256"/>
          </a:xfrm>
        </p:spPr>
        <p:txBody>
          <a:bodyPr anchor="t">
            <a:normAutofit/>
          </a:bodyPr>
          <a:lstStyle/>
          <a:p>
            <a:pPr marL="0" indent="0">
              <a:buNone/>
            </a:pPr>
            <a:r>
              <a:rPr lang="en-US" sz="2000" dirty="0">
                <a:solidFill>
                  <a:schemeClr val="bg1"/>
                </a:solidFill>
              </a:rPr>
              <a:t>When a staff signs in, he’s able to:</a:t>
            </a:r>
          </a:p>
          <a:p>
            <a:pPr>
              <a:buFont typeface="+mj-lt"/>
              <a:buAutoNum type="arabicPeriod"/>
            </a:pPr>
            <a:r>
              <a:rPr lang="en-US" sz="2000" dirty="0">
                <a:solidFill>
                  <a:schemeClr val="bg1"/>
                </a:solidFill>
              </a:rPr>
              <a:t>Add Questions.</a:t>
            </a:r>
          </a:p>
          <a:p>
            <a:pPr>
              <a:buFont typeface="+mj-lt"/>
              <a:buAutoNum type="arabicPeriod"/>
            </a:pPr>
            <a:r>
              <a:rPr lang="en-US" sz="2000" dirty="0">
                <a:solidFill>
                  <a:schemeClr val="bg1"/>
                </a:solidFill>
              </a:rPr>
              <a:t>View the stats of the past taken exams and the percentage of the succeeded students</a:t>
            </a:r>
          </a:p>
          <a:p>
            <a:pPr>
              <a:buFont typeface="+mj-lt"/>
              <a:buAutoNum type="arabicPeriod"/>
            </a:pPr>
            <a:endParaRPr lang="en-US" sz="2000" dirty="0">
              <a:solidFill>
                <a:schemeClr val="bg1"/>
              </a:solidFill>
            </a:endParaRPr>
          </a:p>
          <a:p>
            <a:pPr marL="0" indent="0">
              <a:buNone/>
            </a:pPr>
            <a:r>
              <a:rPr lang="en-US" sz="2000" dirty="0">
                <a:solidFill>
                  <a:schemeClr val="bg1"/>
                </a:solidFill>
              </a:rPr>
              <a:t>In stats page, a staff member can view the number of exams which has been taken and the average grades of the students in every course he manages.</a:t>
            </a:r>
          </a:p>
        </p:txBody>
      </p:sp>
    </p:spTree>
    <p:extLst>
      <p:ext uri="{BB962C8B-B14F-4D97-AF65-F5344CB8AC3E}">
        <p14:creationId xmlns:p14="http://schemas.microsoft.com/office/powerpoint/2010/main" val="192165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5BE6-C712-4038-842F-0C0CE3140F18}"/>
              </a:ext>
            </a:extLst>
          </p:cNvPr>
          <p:cNvSpPr>
            <a:spLocks noGrp="1"/>
          </p:cNvSpPr>
          <p:nvPr>
            <p:ph type="title"/>
          </p:nvPr>
        </p:nvSpPr>
        <p:spPr/>
        <p:txBody>
          <a:bodyPr/>
          <a:lstStyle/>
          <a:p>
            <a:r>
              <a:rPr lang="en-US" dirty="0"/>
              <a:t>Employee</a:t>
            </a:r>
          </a:p>
        </p:txBody>
      </p:sp>
      <p:sp>
        <p:nvSpPr>
          <p:cNvPr id="3" name="Content Placeholder 2">
            <a:extLst>
              <a:ext uri="{FF2B5EF4-FFF2-40B4-BE49-F238E27FC236}">
                <a16:creationId xmlns:a16="http://schemas.microsoft.com/office/drawing/2014/main" id="{5A3028C0-5A50-4E6E-9591-BBAC39039A03}"/>
              </a:ext>
            </a:extLst>
          </p:cNvPr>
          <p:cNvSpPr>
            <a:spLocks noGrp="1"/>
          </p:cNvSpPr>
          <p:nvPr>
            <p:ph idx="1"/>
          </p:nvPr>
        </p:nvSpPr>
        <p:spPr>
          <a:xfrm>
            <a:off x="818712" y="2222287"/>
            <a:ext cx="10554574" cy="4425256"/>
          </a:xfrm>
        </p:spPr>
        <p:txBody>
          <a:bodyPr anchor="t">
            <a:normAutofit/>
          </a:bodyPr>
          <a:lstStyle/>
          <a:p>
            <a:pPr marL="0" indent="0">
              <a:buNone/>
            </a:pPr>
            <a:r>
              <a:rPr lang="en-US" sz="2000" dirty="0">
                <a:solidFill>
                  <a:schemeClr val="bg1"/>
                </a:solidFill>
              </a:rPr>
              <a:t>When an employee signs in, he’s able to:</a:t>
            </a:r>
          </a:p>
          <a:p>
            <a:pPr>
              <a:buFont typeface="+mj-lt"/>
              <a:buAutoNum type="arabicPeriod"/>
            </a:pPr>
            <a:r>
              <a:rPr lang="en-US" sz="2000" dirty="0">
                <a:solidFill>
                  <a:schemeClr val="bg1"/>
                </a:solidFill>
              </a:rPr>
              <a:t>Add different courses.</a:t>
            </a:r>
          </a:p>
          <a:p>
            <a:pPr>
              <a:buFont typeface="+mj-lt"/>
              <a:buAutoNum type="arabicPeriod"/>
            </a:pPr>
            <a:r>
              <a:rPr lang="en-US" sz="2000" dirty="0">
                <a:solidFill>
                  <a:schemeClr val="bg1"/>
                </a:solidFill>
              </a:rPr>
              <a:t>Add new Students.</a:t>
            </a:r>
          </a:p>
          <a:p>
            <a:pPr>
              <a:buFont typeface="+mj-lt"/>
              <a:buAutoNum type="arabicPeriod"/>
            </a:pPr>
            <a:endParaRPr lang="en-US" sz="2000" dirty="0">
              <a:solidFill>
                <a:schemeClr val="bg1"/>
              </a:solidFill>
            </a:endParaRPr>
          </a:p>
          <a:p>
            <a:pPr marL="0" indent="0">
              <a:buNone/>
            </a:pPr>
            <a:r>
              <a:rPr lang="en-US" sz="2000" dirty="0">
                <a:solidFill>
                  <a:schemeClr val="bg1"/>
                </a:solidFill>
              </a:rPr>
              <a:t>New courses can be added based on the different departments and levels.</a:t>
            </a:r>
          </a:p>
          <a:p>
            <a:pPr marL="0" indent="0">
              <a:buNone/>
            </a:pPr>
            <a:r>
              <a:rPr lang="en-US" sz="2000" dirty="0">
                <a:solidFill>
                  <a:schemeClr val="bg1"/>
                </a:solidFill>
              </a:rPr>
              <a:t>When a new course is added, its midterm exam and final exam points are specified and takes a unique ID</a:t>
            </a:r>
          </a:p>
          <a:p>
            <a:pPr marL="0" indent="0">
              <a:buNone/>
            </a:pPr>
            <a:r>
              <a:rPr lang="en-US" sz="2000" dirty="0">
                <a:solidFill>
                  <a:schemeClr val="bg1"/>
                </a:solidFill>
              </a:rPr>
              <a:t>An employee can also edit the existing course list, he can delete from the list and add the same course with the required new specifications in order to edit an existing one.</a:t>
            </a:r>
          </a:p>
        </p:txBody>
      </p:sp>
    </p:spTree>
    <p:extLst>
      <p:ext uri="{BB962C8B-B14F-4D97-AF65-F5344CB8AC3E}">
        <p14:creationId xmlns:p14="http://schemas.microsoft.com/office/powerpoint/2010/main" val="1566459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5BE6-C712-4038-842F-0C0CE3140F18}"/>
              </a:ext>
            </a:extLst>
          </p:cNvPr>
          <p:cNvSpPr>
            <a:spLocks noGrp="1"/>
          </p:cNvSpPr>
          <p:nvPr>
            <p:ph type="title"/>
          </p:nvPr>
        </p:nvSpPr>
        <p:spPr/>
        <p:txBody>
          <a:bodyPr/>
          <a:lstStyle/>
          <a:p>
            <a:r>
              <a:rPr lang="en-US" dirty="0"/>
              <a:t>Employee Cont.</a:t>
            </a:r>
          </a:p>
        </p:txBody>
      </p:sp>
      <p:sp>
        <p:nvSpPr>
          <p:cNvPr id="3" name="Content Placeholder 2">
            <a:extLst>
              <a:ext uri="{FF2B5EF4-FFF2-40B4-BE49-F238E27FC236}">
                <a16:creationId xmlns:a16="http://schemas.microsoft.com/office/drawing/2014/main" id="{5A3028C0-5A50-4E6E-9591-BBAC39039A03}"/>
              </a:ext>
            </a:extLst>
          </p:cNvPr>
          <p:cNvSpPr>
            <a:spLocks noGrp="1"/>
          </p:cNvSpPr>
          <p:nvPr>
            <p:ph idx="1"/>
          </p:nvPr>
        </p:nvSpPr>
        <p:spPr>
          <a:xfrm>
            <a:off x="818712" y="2222287"/>
            <a:ext cx="10554574" cy="4425256"/>
          </a:xfrm>
        </p:spPr>
        <p:txBody>
          <a:bodyPr anchor="t">
            <a:normAutofit/>
          </a:bodyPr>
          <a:lstStyle/>
          <a:p>
            <a:pPr marL="0" indent="0">
              <a:buNone/>
            </a:pPr>
            <a:r>
              <a:rPr lang="en-US" sz="2000" dirty="0">
                <a:solidFill>
                  <a:schemeClr val="bg1"/>
                </a:solidFill>
              </a:rPr>
              <a:t>When an employee signs in, he’s able to:</a:t>
            </a:r>
          </a:p>
          <a:p>
            <a:pPr>
              <a:buFont typeface="+mj-lt"/>
              <a:buAutoNum type="arabicPeriod"/>
            </a:pPr>
            <a:r>
              <a:rPr lang="en-US" sz="2000" dirty="0">
                <a:solidFill>
                  <a:schemeClr val="bg1"/>
                </a:solidFill>
              </a:rPr>
              <a:t>Add different courses.</a:t>
            </a:r>
          </a:p>
          <a:p>
            <a:pPr>
              <a:buFont typeface="+mj-lt"/>
              <a:buAutoNum type="arabicPeriod"/>
            </a:pPr>
            <a:r>
              <a:rPr lang="en-US" sz="2000" dirty="0">
                <a:solidFill>
                  <a:schemeClr val="bg1"/>
                </a:solidFill>
              </a:rPr>
              <a:t>Add new Students.</a:t>
            </a:r>
          </a:p>
          <a:p>
            <a:pPr marL="0" indent="0">
              <a:buNone/>
            </a:pPr>
            <a:endParaRPr lang="en-US" sz="2000" dirty="0">
              <a:solidFill>
                <a:schemeClr val="bg1"/>
              </a:solidFill>
            </a:endParaRPr>
          </a:p>
          <a:p>
            <a:pPr marL="0" indent="0">
              <a:buNone/>
            </a:pPr>
            <a:r>
              <a:rPr lang="en-US" sz="2000" dirty="0">
                <a:solidFill>
                  <a:schemeClr val="bg1"/>
                </a:solidFill>
              </a:rPr>
              <a:t>An employee can add new students to the student list.</a:t>
            </a:r>
          </a:p>
          <a:p>
            <a:pPr marL="0" indent="0">
              <a:buNone/>
            </a:pPr>
            <a:r>
              <a:rPr lang="en-US" sz="2000" dirty="0">
                <a:solidFill>
                  <a:schemeClr val="bg1"/>
                </a:solidFill>
              </a:rPr>
              <a:t>To register a new student, he should provide his name, SSN, Email address and password</a:t>
            </a:r>
          </a:p>
          <a:p>
            <a:pPr marL="0" indent="0">
              <a:buNone/>
            </a:pPr>
            <a:r>
              <a:rPr lang="en-US" sz="2000" dirty="0">
                <a:solidFill>
                  <a:schemeClr val="bg1"/>
                </a:solidFill>
              </a:rPr>
              <a:t>An employee can also edit the existing student list, he can delete from the list and add the same student with the required new information in order to edit an existing one.</a:t>
            </a:r>
          </a:p>
        </p:txBody>
      </p:sp>
    </p:spTree>
    <p:extLst>
      <p:ext uri="{BB962C8B-B14F-4D97-AF65-F5344CB8AC3E}">
        <p14:creationId xmlns:p14="http://schemas.microsoft.com/office/powerpoint/2010/main" val="2930339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5BE6-C712-4038-842F-0C0CE3140F18}"/>
              </a:ext>
            </a:extLst>
          </p:cNvPr>
          <p:cNvSpPr>
            <a:spLocks noGrp="1"/>
          </p:cNvSpPr>
          <p:nvPr>
            <p:ph type="title"/>
          </p:nvPr>
        </p:nvSpPr>
        <p:spPr/>
        <p:txBody>
          <a:bodyPr/>
          <a:lstStyle/>
          <a:p>
            <a:r>
              <a:rPr lang="en-US" dirty="0"/>
              <a:t>Used Tools and languages</a:t>
            </a:r>
          </a:p>
        </p:txBody>
      </p:sp>
      <p:sp>
        <p:nvSpPr>
          <p:cNvPr id="3" name="Content Placeholder 2">
            <a:extLst>
              <a:ext uri="{FF2B5EF4-FFF2-40B4-BE49-F238E27FC236}">
                <a16:creationId xmlns:a16="http://schemas.microsoft.com/office/drawing/2014/main" id="{5A3028C0-5A50-4E6E-9591-BBAC39039A03}"/>
              </a:ext>
            </a:extLst>
          </p:cNvPr>
          <p:cNvSpPr>
            <a:spLocks noGrp="1"/>
          </p:cNvSpPr>
          <p:nvPr>
            <p:ph idx="1"/>
          </p:nvPr>
        </p:nvSpPr>
        <p:spPr>
          <a:xfrm>
            <a:off x="818712" y="2222287"/>
            <a:ext cx="10554574" cy="4425256"/>
          </a:xfrm>
        </p:spPr>
        <p:txBody>
          <a:bodyPr anchor="t">
            <a:normAutofit/>
          </a:bodyPr>
          <a:lstStyle/>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r>
              <a:rPr lang="en-US" sz="2000" dirty="0">
                <a:solidFill>
                  <a:schemeClr val="bg1"/>
                </a:solidFill>
              </a:rPr>
              <a:t>Front-end:</a:t>
            </a:r>
          </a:p>
          <a:p>
            <a:pPr marL="0" indent="0">
              <a:buNone/>
            </a:pPr>
            <a:r>
              <a:rPr lang="en-US" sz="2000" dirty="0">
                <a:solidFill>
                  <a:schemeClr val="bg1"/>
                </a:solidFill>
              </a:rPr>
              <a:t>In front end we used:</a:t>
            </a:r>
          </a:p>
          <a:p>
            <a:pPr marL="457200" indent="-457200">
              <a:buFont typeface="+mj-lt"/>
              <a:buAutoNum type="arabicPeriod"/>
            </a:pPr>
            <a:r>
              <a:rPr lang="en-US" sz="2000" dirty="0">
                <a:solidFill>
                  <a:schemeClr val="bg1"/>
                </a:solidFill>
              </a:rPr>
              <a:t>Basic html.</a:t>
            </a:r>
          </a:p>
          <a:p>
            <a:pPr marL="457200" indent="-457200">
              <a:buFont typeface="+mj-lt"/>
              <a:buAutoNum type="arabicPeriod"/>
            </a:pPr>
            <a:r>
              <a:rPr lang="en-US" sz="2000" dirty="0">
                <a:solidFill>
                  <a:schemeClr val="bg1"/>
                </a:solidFill>
              </a:rPr>
              <a:t>CSS (Cascaded Style Sheets).</a:t>
            </a:r>
          </a:p>
          <a:p>
            <a:pPr marL="457200" indent="-457200">
              <a:buFont typeface="+mj-lt"/>
              <a:buAutoNum type="arabicPeriod"/>
            </a:pPr>
            <a:r>
              <a:rPr lang="en-US" sz="2000" dirty="0">
                <a:solidFill>
                  <a:schemeClr val="bg1"/>
                </a:solidFill>
              </a:rPr>
              <a:t>JavaScript.</a:t>
            </a:r>
          </a:p>
          <a:p>
            <a:pPr marL="457200" indent="-457200">
              <a:buFont typeface="+mj-lt"/>
              <a:buAutoNum type="arabicPeriod"/>
            </a:pPr>
            <a:endParaRPr lang="en-US" sz="2000" dirty="0">
              <a:solidFill>
                <a:schemeClr val="bg1"/>
              </a:solidFill>
            </a:endParaRPr>
          </a:p>
          <a:p>
            <a:pPr marL="457200" indent="-457200">
              <a:buFont typeface="+mj-lt"/>
              <a:buAutoNum type="arabicPeriod"/>
            </a:pPr>
            <a:endParaRPr lang="en-US" sz="2000" dirty="0">
              <a:solidFill>
                <a:schemeClr val="bg1"/>
              </a:solidFill>
            </a:endParaRPr>
          </a:p>
        </p:txBody>
      </p:sp>
    </p:spTree>
    <p:extLst>
      <p:ext uri="{BB962C8B-B14F-4D97-AF65-F5344CB8AC3E}">
        <p14:creationId xmlns:p14="http://schemas.microsoft.com/office/powerpoint/2010/main" val="3684011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94</TotalTime>
  <Words>674</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Wingdings 2</vt:lpstr>
      <vt:lpstr>Quotable</vt:lpstr>
      <vt:lpstr>Examination System</vt:lpstr>
      <vt:lpstr>IDEA</vt:lpstr>
      <vt:lpstr>Student</vt:lpstr>
      <vt:lpstr>Student Cont.</vt:lpstr>
      <vt:lpstr>Staff Member</vt:lpstr>
      <vt:lpstr>Staff Member Cont.</vt:lpstr>
      <vt:lpstr>Employee</vt:lpstr>
      <vt:lpstr>Employee Cont.</vt:lpstr>
      <vt:lpstr>Used Tools and languages</vt:lpstr>
      <vt:lpstr>Used Tools and languages</vt:lpstr>
      <vt:lpstr>Database</vt:lpstr>
      <vt:lpstr>Database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Examination System</dc:title>
  <dc:creator>ahmed el nouby</dc:creator>
  <cp:lastModifiedBy>ahmed el nouby</cp:lastModifiedBy>
  <cp:revision>12</cp:revision>
  <dcterms:created xsi:type="dcterms:W3CDTF">2018-05-09T19:18:45Z</dcterms:created>
  <dcterms:modified xsi:type="dcterms:W3CDTF">2018-05-10T06:49:39Z</dcterms:modified>
</cp:coreProperties>
</file>