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0" r:id="rId5"/>
    <p:sldId id="282" r:id="rId6"/>
    <p:sldId id="259" r:id="rId7"/>
    <p:sldId id="261" r:id="rId8"/>
    <p:sldId id="273" r:id="rId9"/>
    <p:sldId id="283" r:id="rId10"/>
    <p:sldId id="268" r:id="rId11"/>
    <p:sldId id="284" r:id="rId12"/>
    <p:sldId id="285" r:id="rId13"/>
    <p:sldId id="272" r:id="rId14"/>
    <p:sldId id="286" r:id="rId15"/>
    <p:sldId id="264" r:id="rId16"/>
    <p:sldId id="265" r:id="rId17"/>
    <p:sldId id="28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layfair Display" panose="00000500000000000000" pitchFamily="2" charset="-52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Light" panose="020B0604020202020204" charset="-79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7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01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58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13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480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306301" y="4958825"/>
            <a:ext cx="5273495" cy="90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12.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Естимація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73044-4738-235E-53EB-49635B6A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667" y="1310008"/>
            <a:ext cx="6283008" cy="4701686"/>
          </a:xfrm>
          <a:prstGeom prst="rect">
            <a:avLst/>
          </a:prstGeom>
        </p:spPr>
      </p:pic>
      <p:sp>
        <p:nvSpPr>
          <p:cNvPr id="4" name="Google Shape;267;p18">
            <a:extLst>
              <a:ext uri="{FF2B5EF4-FFF2-40B4-BE49-F238E27FC236}">
                <a16:creationId xmlns:a16="http://schemas.microsoft.com/office/drawing/2014/main" id="{6C604120-C4DA-CFA8-2C18-207E0EBC83E0}"/>
              </a:ext>
            </a:extLst>
          </p:cNvPr>
          <p:cNvSpPr txBox="1"/>
          <p:nvPr/>
        </p:nvSpPr>
        <p:spPr>
          <a:xfrm>
            <a:off x="2508835" y="343916"/>
            <a:ext cx="6554671" cy="52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 Breakdown Structure (WBS) </a:t>
            </a:r>
            <a:r>
              <a:rPr lang="uk-UA" sz="24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приклад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2384980" y="160209"/>
            <a:ext cx="6787299" cy="98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Agile </a:t>
            </a:r>
            <a:r>
              <a:rPr lang="en-US" sz="4000" b="1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estimation techniques </a:t>
            </a:r>
            <a:endParaRPr lang="en-GB"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0655"/>
            <a:ext cx="6000138" cy="571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9820" y="1140655"/>
            <a:ext cx="6022180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72805" y="1588981"/>
            <a:ext cx="5705824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Техніка оцінює не час на виконання задачі, а її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complexity,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наскільки вона складна. Ми беремо за взірець маленьку юзер-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якій присвоюємо один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сторі-поінт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Відповідно до цього за складністю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естимуємо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наступні задачі.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проєктах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де використовується ця техніка, команда має своє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velocity —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та кількість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сторі-поінтів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які команда може виконати за один спринт. Це значення має базуватися на результаті кількох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спринтів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Наприклад, ми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заестимували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чотири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 Stories,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загальна кількість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Story points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QA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вийшла 24, але під час спринту ми змогли виконати тільки три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 Stories.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такому разі на наступний спринт у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Sprint Backlog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мають плануватися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 Stories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тій кількості, яку завершили в попередньому. За результатом кількох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спринтів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ми матимемо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velocity: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ту кількість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Story points,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яку команда може зробити під час спринту.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804502" y="1195174"/>
            <a:ext cx="3160955" cy="39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Story points </a:t>
            </a: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техніка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7372919" y="1221794"/>
            <a:ext cx="3446299" cy="34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T-Shirt sizes</a:t>
            </a:r>
            <a:endParaRPr lang="en-GB"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194899" y="1588981"/>
            <a:ext cx="580234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икористовують для оцінювання великих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беклогів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наперед. Ми отримуємо невелику юзер-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визначаємо її «розмір» як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size S.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 означає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S?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знов-таки складність. Ми присвоюємо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відповідно до складності цієї юзер-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естимуємо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всі наступні й теж присвоюємо їм «розміри. Після оцінювання маємо визначену складність задач, які надалі можемо планувати в спринт-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беклог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згідно з пріоритетами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два підходи, як потім використовувати складність. Можна зробити співвідношення, скільком годинам дорівнюватиме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 вираховувати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velocity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 основі кількості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stories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 розмірів, які було взято в спринт. Наприклад, 10 (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S) + 12 (M) + 15 (L) = 37.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 можна вираховувати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velocity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сторі-поінтах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присвоюючи кожному розміру свою кількість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story points: S = 1–3 story points,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вже від цього відштовхуватися.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43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7;p18">
            <a:extLst>
              <a:ext uri="{FF2B5EF4-FFF2-40B4-BE49-F238E27FC236}">
                <a16:creationId xmlns:a16="http://schemas.microsoft.com/office/drawing/2014/main" id="{6C604120-C4DA-CFA8-2C18-207E0EBC83E0}"/>
              </a:ext>
            </a:extLst>
          </p:cNvPr>
          <p:cNvSpPr txBox="1"/>
          <p:nvPr/>
        </p:nvSpPr>
        <p:spPr>
          <a:xfrm>
            <a:off x="107004" y="275212"/>
            <a:ext cx="4384502" cy="7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T-Shirt sizes</a:t>
            </a:r>
            <a:endParaRPr lang="en-GB" sz="4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074" name="Picture 2" descr="Agile Story Point Estimation Techniques - T-Shirt Sizing">
            <a:extLst>
              <a:ext uri="{FF2B5EF4-FFF2-40B4-BE49-F238E27FC236}">
                <a16:creationId xmlns:a16="http://schemas.microsoft.com/office/drawing/2014/main" id="{4F1037D2-E32A-5F49-EEF3-EC05EAC5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71" y="843238"/>
            <a:ext cx="7047823" cy="54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0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330401" y="2628795"/>
            <a:ext cx="4203892" cy="39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Спосіб оцінити кількість зусиль, необхідних для завершення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 story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вашому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product backlog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 правило вони враховують 3 фактори, які можуть вплинути на обсяг завдання та зусилля, і цінність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story point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відповідно зростає. Оскільки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story points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відносними, ви знайдете їх цінність (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value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), взявши до уваги ці деталі та порівнявши схожі завдання між собою.</a:t>
            </a: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82680" y="1600799"/>
            <a:ext cx="3641923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rgbClr val="F1B828"/>
                </a:solidFill>
                <a:latin typeface="Playfair Display"/>
                <a:sym typeface="Playfair Display"/>
              </a:rPr>
              <a:t>Story points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0;p17">
            <a:extLst>
              <a:ext uri="{FF2B5EF4-FFF2-40B4-BE49-F238E27FC236}">
                <a16:creationId xmlns:a16="http://schemas.microsoft.com/office/drawing/2014/main" id="{AAD3190B-9F8E-D1F6-6207-2197DCF24D5D}"/>
              </a:ext>
            </a:extLst>
          </p:cNvPr>
          <p:cNvSpPr txBox="1"/>
          <p:nvPr/>
        </p:nvSpPr>
        <p:spPr>
          <a:xfrm>
            <a:off x="4972793" y="409712"/>
            <a:ext cx="6870122" cy="238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Ризик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(risk) –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кількість загального ризику або невизначеності, </a:t>
            </a:r>
            <a:r>
              <a:rPr lang="uk-UA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повязанні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із завданням (якщо завдання включає треті сторони, підрядників або зацікавлених сторін – рівень ризику збільшується)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Повторення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(repetition)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це досвід команди з подібними завданнями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Складність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(complexity)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–це рівень складності завдання та наскільки чіткі цілі завдання.</a:t>
            </a: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122" name="Picture 2" descr="What is Story points estimation? - Hygger.io Guides">
            <a:extLst>
              <a:ext uri="{FF2B5EF4-FFF2-40B4-BE49-F238E27FC236}">
                <a16:creationId xmlns:a16="http://schemas.microsoft.com/office/drawing/2014/main" id="{2EB18CED-80E9-D456-2887-CFAD0BD28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1837" r="4950" b="30355"/>
          <a:stretch/>
        </p:blipFill>
        <p:spPr bwMode="auto">
          <a:xfrm>
            <a:off x="4972320" y="2714920"/>
            <a:ext cx="7086234" cy="27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ory Point Estimation Helper Matrix | by Oliver HD | Medium">
            <a:extLst>
              <a:ext uri="{FF2B5EF4-FFF2-40B4-BE49-F238E27FC236}">
                <a16:creationId xmlns:a16="http://schemas.microsoft.com/office/drawing/2014/main" id="{97732D78-B924-3AB7-D464-3BB4E5A33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2"/>
          <a:stretch/>
        </p:blipFill>
        <p:spPr bwMode="auto">
          <a:xfrm>
            <a:off x="1332386" y="1449421"/>
            <a:ext cx="9877425" cy="500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51;p17">
            <a:extLst>
              <a:ext uri="{FF2B5EF4-FFF2-40B4-BE49-F238E27FC236}">
                <a16:creationId xmlns:a16="http://schemas.microsoft.com/office/drawing/2014/main" id="{97C5DF46-C1BD-83A1-9536-B2DB03E94444}"/>
              </a:ext>
            </a:extLst>
          </p:cNvPr>
          <p:cNvSpPr txBox="1"/>
          <p:nvPr/>
        </p:nvSpPr>
        <p:spPr>
          <a:xfrm>
            <a:off x="4161293" y="408562"/>
            <a:ext cx="3641923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rgbClr val="F1B828"/>
                </a:solidFill>
                <a:latin typeface="Playfair Display"/>
                <a:sym typeface="Playfair Display"/>
              </a:rPr>
              <a:t>Story points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15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elocity - Scrum Inc">
            <a:extLst>
              <a:ext uri="{FF2B5EF4-FFF2-40B4-BE49-F238E27FC236}">
                <a16:creationId xmlns:a16="http://schemas.microsoft.com/office/drawing/2014/main" id="{6C0C5A2B-6557-DA25-9040-0C5EC69D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69" y="9727"/>
            <a:ext cx="8918995" cy="66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ory Points vs Hours: Which Estimation Type Is Better?">
            <a:extLst>
              <a:ext uri="{FF2B5EF4-FFF2-40B4-BE49-F238E27FC236}">
                <a16:creationId xmlns:a16="http://schemas.microsoft.com/office/drawing/2014/main" id="{8CEC0FDA-03DC-4F50-6040-494DC3C9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84" y="2241786"/>
            <a:ext cx="5303116" cy="308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2;p8">
            <a:extLst>
              <a:ext uri="{FF2B5EF4-FFF2-40B4-BE49-F238E27FC236}">
                <a16:creationId xmlns:a16="http://schemas.microsoft.com/office/drawing/2014/main" id="{65A04E8D-2C45-215A-4163-7A009F8C57E2}"/>
              </a:ext>
            </a:extLst>
          </p:cNvPr>
          <p:cNvSpPr txBox="1"/>
          <p:nvPr/>
        </p:nvSpPr>
        <p:spPr>
          <a:xfrm>
            <a:off x="219755" y="1014755"/>
            <a:ext cx="6553941" cy="5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Ігровий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метод для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складності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задачі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розробці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 розпочати сеанс планування покеру, власник продукту або клієнт читає історію користувача </a:t>
            </a:r>
            <a:r>
              <a:rPr lang="en-GB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agile </a:t>
            </a: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 описує функцію для оцінювачів.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Кожен оцінювач тримає колоду карток «Планування покеру» зі значеннями на кшталт 0, 1, 2, 3, 5, 8, 13, 20, 40 і 100, і це послідовність, яку ми рекомендуємо. Значення представляють кількість очок історії, ідеальних днів або інших одиниць, у яких команда оцінює. 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Оцінювачі обговорюють функцію, за потреби ставлячи запитання власнику продукту. 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 повного обговорення функції кожен оцінювач приватно вибирає одну картку, яка представлятиме його чи її оцінку. 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Тоді всі карти відкриваються одночасно. 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 всі оцінювачі вибрали однакове значення, воно стає оцінкою. Якщо ні, оцінювачі обговорюють свої оцінки. Високі та низькі оцінювачі особливо повинні поділитися своїми причинами. 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uk-UA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 подальшого обговорення кожен оцінювач повторно вибирає картку оцінки, і всі картки знову відкриваються одночасно.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58;p8">
            <a:extLst>
              <a:ext uri="{FF2B5EF4-FFF2-40B4-BE49-F238E27FC236}">
                <a16:creationId xmlns:a16="http://schemas.microsoft.com/office/drawing/2014/main" id="{3AE5BBFE-8E97-98EC-8D92-FA9FCF0C185E}"/>
              </a:ext>
            </a:extLst>
          </p:cNvPr>
          <p:cNvSpPr txBox="1"/>
          <p:nvPr/>
        </p:nvSpPr>
        <p:spPr>
          <a:xfrm>
            <a:off x="1091835" y="301558"/>
            <a:ext cx="4326471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Poker planning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249864" y="5016619"/>
            <a:ext cx="769227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850148" y="1997859"/>
            <a:ext cx="523577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оняття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естимації</a:t>
            </a: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Основні техніки </a:t>
            </a:r>
            <a:r>
              <a:rPr lang="uk-UA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естимації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Poker planning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endParaRPr lang="uk-UA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3068960"/>
            <a:ext cx="8595900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Оцінка складності задачі, з урахуванням всіх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активностей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що необхідні для її завершення.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</a:t>
            </a:r>
            <a:r>
              <a:rPr lang="uk-UA" sz="2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естимації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задач тестування необхідно врахувати всі етапи підготовки – перевірка вимог, написання тест-кейсів, підготовка тестових даних, виконання тестів та заведення багів тощо.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973197" y="1393978"/>
            <a:ext cx="599296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Естимація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estimation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439881" y="1825339"/>
            <a:ext cx="4338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Для чого потрібна </a:t>
            </a:r>
            <a:r>
              <a:rPr lang="uk-UA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естимація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20237" y="2973456"/>
            <a:ext cx="738311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 ми говоримо безпосередньо про </a:t>
            </a:r>
            <a:r>
              <a:rPr lang="en-GB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QA effort estimation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 це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оцінення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часу, який потрібен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QA-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інженеру для завершення певної задачі, і часу, необхідного для всіх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активностей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 яких спеціаліст братиме участь, виконуючи її. Маємо пам’ятати, що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естимацію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ми зазвичай робимо, коли ще немає повних вимог або вони не погоджені. Тому тут є багато питань, як правильно та ефективно цей час оцінювати.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439881" y="1825339"/>
            <a:ext cx="4338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Для чого потрібна </a:t>
            </a:r>
            <a:r>
              <a:rPr lang="uk-UA" sz="2000" b="0" i="0" u="none" strike="noStrike" cap="none" dirty="0" err="1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естимація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563677" y="2735617"/>
            <a:ext cx="738311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Розберімось спочатку, навіщо нам взагалі оцінювати.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1. Бо до нас часто приходить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проджект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-менеджер або бізнес-аналітик чи хтось із команди розробників із питанням «Коли це завдання буде завершено?».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2. На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з’являються нові люди, яких потрібно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заонбордити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і ми ще не розуміємо, наскільки швидко спеціаліст працює. І ми теж запитуємо: скільки часу тобі необхідно, щоб протестувати задачу? Нам треба навчити людей правильно оцінювати свої зусилля і планувати час.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3. Найважливіше — оцінювання нам потрібне для того, щоб визначити дедлайни та надати клієнту інформацію про тривалість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0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4844715" y="1267133"/>
            <a:ext cx="7010400" cy="519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Scope estimation – </a:t>
            </a:r>
            <a:r>
              <a:rPr lang="uk-UA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рахуємо загальний об’єм роботи;</a:t>
            </a:r>
            <a:endParaRPr lang="en-US" sz="2000" dirty="0">
              <a:solidFill>
                <a:srgbClr val="595959"/>
              </a:solidFill>
              <a:latin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Effort estimation –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знаючи, що потрібно зробити, можна скласти список задач, які потрібно реалізувати;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Arial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Schedule estimation – </a:t>
            </a:r>
            <a:r>
              <a:rPr lang="uk-UA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графік, коли ці роботи можуть бути виконані;</a:t>
            </a:r>
            <a:endParaRPr lang="en-US" sz="2000" dirty="0">
              <a:solidFill>
                <a:srgbClr val="595959"/>
              </a:solidFill>
              <a:latin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Risk estimates –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оцінюємо ризики;</a:t>
            </a:r>
            <a:endParaRPr lang="en-US" sz="2000" b="0" i="0" u="none" strike="noStrike" cap="none" dirty="0">
              <a:solidFill>
                <a:srgbClr val="595959"/>
              </a:solidFill>
              <a:latin typeface="Rubik"/>
              <a:ea typeface="Arial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Resource estimates – </a:t>
            </a:r>
            <a:r>
              <a:rPr lang="uk-UA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оцінюємо ресурси з урахуванням коли люди підуть у відпустки і є перерви у роботі, коли потрібно збільшувати команду.</a:t>
            </a:r>
            <a:endParaRPr lang="en-US" sz="2000" dirty="0">
              <a:solidFill>
                <a:srgbClr val="595959"/>
              </a:solidFill>
              <a:latin typeface="Rubik"/>
              <a:cs typeface="Rubik"/>
              <a:sym typeface="Rubik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Budget estimates – </a:t>
            </a: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Arial"/>
                <a:cs typeface="Rubik"/>
                <a:sym typeface="Rubik"/>
              </a:rPr>
              <a:t>отримавши попередні оцінки, можна прорахувати бюджет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41" y="1666362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738745" y="365128"/>
            <a:ext cx="4665965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Алгоритм оцінки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678730" y="323372"/>
            <a:ext cx="11010508" cy="65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6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Техніки</a:t>
            </a:r>
            <a:r>
              <a:rPr lang="ru-RU" sz="36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36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оцінювання</a:t>
            </a:r>
            <a:r>
              <a:rPr lang="ru-RU" sz="36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і коли </a:t>
            </a:r>
            <a:r>
              <a:rPr lang="ru-RU" sz="36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їх</a:t>
            </a:r>
            <a:r>
              <a:rPr lang="ru-RU" sz="36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36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використовувати</a:t>
            </a:r>
            <a:endParaRPr lang="en-GB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4027C4-EB23-E05D-FABB-E62BF93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70" y="1744404"/>
            <a:ext cx="6985262" cy="495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5;p8">
            <a:extLst>
              <a:ext uri="{FF2B5EF4-FFF2-40B4-BE49-F238E27FC236}">
                <a16:creationId xmlns:a16="http://schemas.microsoft.com/office/drawing/2014/main" id="{81585B83-5552-B440-8E14-DA7A21DF1E4D}"/>
              </a:ext>
            </a:extLst>
          </p:cNvPr>
          <p:cNvSpPr txBox="1"/>
          <p:nvPr/>
        </p:nvSpPr>
        <p:spPr>
          <a:xfrm>
            <a:off x="429022" y="980388"/>
            <a:ext cx="11084248" cy="58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того щоб проводити оцінювання, нам потрібні певні інструменти — техніки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естимації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Глобально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їх поділяють на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Accurate (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точні) та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Rough (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грубі).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0" y="188864"/>
            <a:ext cx="408372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Accurate (</a:t>
            </a: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точні)</a:t>
            </a:r>
            <a:endParaRPr lang="en-GB"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69682" y="2203843"/>
            <a:ext cx="3667037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методика, яка використовує оптимістичну та песимістичну оцінку для визначення ідеальної оцінки виконання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проєктного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завдання. На основі цього складають 3 варіанти оцінки (оптимістичний, реалістичний та песимістичний) та використовують формулу: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                            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 = (a + m + b) / 3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70" y="1349267"/>
            <a:ext cx="3110987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Three-Point estimation (</a:t>
            </a: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метод 3-х точок)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505035" y="1412776"/>
            <a:ext cx="3309786" cy="6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Function Point (FP)</a:t>
            </a:r>
            <a:br>
              <a:rPr lang="uk-UA" sz="16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uk-UA" sz="16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Аналіз функціональних точок</a:t>
            </a:r>
            <a:endParaRPr lang="en-GB" sz="16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4289670" y="2203843"/>
            <a:ext cx="3621013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одиниця вимірювання для вираження обсягу бізнес-функціональності, яку інформаційна система (як продукт) надає користувачеві.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FP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вимірюють розмір програмного забезпечення.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Зазвичай приймає участь вся команда.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8108273" y="1686715"/>
            <a:ext cx="3992587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 структурованої комунікації, який спирається на групу експертів. Експерти відповідають на анкети в два або більше раундів. Після кожного раунду ведучий надає анонімне резюме прогнозів експертів з попереднього раунду з обґрунтуванням своїх суджень. Потім експертам пропонується переглянути свої попередні відповіді у світлі відповідей інших членів групи.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351669" y="1183709"/>
            <a:ext cx="3601039" cy="52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Delphi Method</a:t>
            </a:r>
            <a:r>
              <a:rPr lang="uk-UA" sz="18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(Метод </a:t>
            </a:r>
            <a:r>
              <a:rPr lang="uk-UA" sz="1800" b="1" i="0" u="none" strike="noStrike" cap="none" dirty="0" err="1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Делфі</a:t>
            </a:r>
            <a:r>
              <a:rPr lang="uk-UA" sz="18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8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18">
            <a:extLst>
              <a:ext uri="{FF2B5EF4-FFF2-40B4-BE49-F238E27FC236}">
                <a16:creationId xmlns:a16="http://schemas.microsoft.com/office/drawing/2014/main" id="{C202DFAD-FEF8-C8B6-5D6D-A81CD5C3E0D8}"/>
              </a:ext>
            </a:extLst>
          </p:cNvPr>
          <p:cNvSpPr txBox="1"/>
          <p:nvPr/>
        </p:nvSpPr>
        <p:spPr>
          <a:xfrm>
            <a:off x="4281318" y="224740"/>
            <a:ext cx="694600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методи використовуються, коли немає досвідчених спеціалістів або потрібно працювати з новою технологією. Або також коли є готове Технічне завдання (специфікація) з усіма вимогами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4778" y="1322675"/>
            <a:ext cx="4292976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486370" y="172394"/>
            <a:ext cx="359735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Rough  (</a:t>
            </a: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грубі)</a:t>
            </a:r>
            <a:endParaRPr lang="en-GB"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3883843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9441" y="1305017"/>
            <a:ext cx="3739738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91140" y="1816490"/>
            <a:ext cx="3689008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Кожну задачу нового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зіставляємо із задачами аналогічного попереднього по пунктах. Порівнюємо схожість у відсотковому співвідношенні й можемо використовувати ту оцінку, яку дали аналогічному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проєкту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 урахуванням відмінностей. Якщо у нас його немає, ця техніка не спрацює.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239292" y="1349267"/>
            <a:ext cx="3358065" cy="4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 err="1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Естимація</a:t>
            </a: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за аналогією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381390" y="1412776"/>
            <a:ext cx="3433431" cy="35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Experience-Based </a:t>
            </a:r>
            <a:r>
              <a:rPr lang="uk-UA" sz="2000" b="1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техніка</a:t>
            </a:r>
            <a:endParaRPr lang="en-GB"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4114686" y="1796004"/>
            <a:ext cx="3596015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Оцінюємо час на задачі, базуючись на нашому досвіді на попередніх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проєктах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Тут усе залежить від вашого досвіду, та якщо досвіду небагато – в компанії завжди знайдеться досвідчена людина, до якої можна звернутися з питаннями й за експертною оцінкою. Він може допомогти з оцінюванням і розповісти ризики та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tricky moments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зі своєї практики.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7890532" y="1654907"/>
            <a:ext cx="4292976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 підхід до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естимації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суть якого полягає в декомпозиції. Складну задачу ділимо на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підзадачі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доти, доки не зможемо максимально ефективно і точно її оцінити. </a:t>
            </a:r>
            <a:b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Переваги: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можливість дати більш точну оцінку, адже ми бачимо весь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скоуп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робіт, і це допомагає при подальшому їх плануванні та виконанні;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ми майже на 100% можемо бути впевнені, що не пропустили жодної функціональності.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220173" y="1269716"/>
            <a:ext cx="3732535" cy="52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 Breakdown Structure (WBS)</a:t>
            </a:r>
            <a:endParaRPr lang="uk-UA" sz="18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18">
            <a:extLst>
              <a:ext uri="{FF2B5EF4-FFF2-40B4-BE49-F238E27FC236}">
                <a16:creationId xmlns:a16="http://schemas.microsoft.com/office/drawing/2014/main" id="{C202DFAD-FEF8-C8B6-5D6D-A81CD5C3E0D8}"/>
              </a:ext>
            </a:extLst>
          </p:cNvPr>
          <p:cNvSpPr txBox="1"/>
          <p:nvPr/>
        </p:nvSpPr>
        <p:spPr>
          <a:xfrm>
            <a:off x="4272578" y="224740"/>
            <a:ext cx="767139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методи використовуються,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коли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недостатньо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 (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неповна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специфікація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вимоги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погоджені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неповні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user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stories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794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1363</Words>
  <Application>Microsoft Office PowerPoint</Application>
  <PresentationFormat>Widescreen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Rubik</vt:lpstr>
      <vt:lpstr>Rubik Light</vt:lpstr>
      <vt:lpstr>Arial</vt:lpstr>
      <vt:lpstr>Playfair Display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3</cp:revision>
  <dcterms:modified xsi:type="dcterms:W3CDTF">2022-10-17T14:16:13Z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