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62" r:id="rId4"/>
    <p:sldId id="296" r:id="rId5"/>
    <p:sldId id="297" r:id="rId6"/>
    <p:sldId id="298" r:id="rId7"/>
    <p:sldId id="282" r:id="rId8"/>
    <p:sldId id="299" r:id="rId9"/>
    <p:sldId id="283" r:id="rId10"/>
    <p:sldId id="261" r:id="rId11"/>
    <p:sldId id="300" r:id="rId12"/>
    <p:sldId id="288" r:id="rId13"/>
    <p:sldId id="303" r:id="rId14"/>
    <p:sldId id="304" r:id="rId15"/>
    <p:sldId id="295" r:id="rId16"/>
    <p:sldId id="278" r:id="rId17"/>
    <p:sldId id="284" r:id="rId18"/>
    <p:sldId id="285" r:id="rId19"/>
    <p:sldId id="259" r:id="rId20"/>
    <p:sldId id="286" r:id="rId21"/>
    <p:sldId id="301" r:id="rId22"/>
    <p:sldId id="305" r:id="rId23"/>
    <p:sldId id="306" r:id="rId24"/>
    <p:sldId id="307" r:id="rId25"/>
    <p:sldId id="309" r:id="rId26"/>
    <p:sldId id="308" r:id="rId27"/>
    <p:sldId id="273" r:id="rId28"/>
    <p:sldId id="287" r:id="rId29"/>
    <p:sldId id="310" r:id="rId30"/>
    <p:sldId id="311" r:id="rId31"/>
    <p:sldId id="272" r:id="rId32"/>
    <p:sldId id="312" r:id="rId33"/>
    <p:sldId id="313" r:id="rId34"/>
    <p:sldId id="314" r:id="rId35"/>
    <p:sldId id="315" r:id="rId36"/>
    <p:sldId id="281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Nunito Sans" pitchFamily="2" charset="-52"/>
      <p:regular r:id="rId43"/>
      <p:bold r:id="rId44"/>
      <p:italic r:id="rId45"/>
      <p:boldItalic r:id="rId46"/>
    </p:embeddedFont>
    <p:embeddedFont>
      <p:font typeface="Playfair Display" panose="00000500000000000000" pitchFamily="2" charset="-52"/>
      <p:regular r:id="rId47"/>
      <p:bold r:id="rId48"/>
      <p:italic r:id="rId49"/>
      <p:boldItalic r:id="rId50"/>
    </p:embeddedFont>
    <p:embeddedFont>
      <p:font typeface="Rubik" panose="020B0604020202020204" charset="-79"/>
      <p:regular r:id="rId51"/>
      <p:bold r:id="rId52"/>
      <p:italic r:id="rId53"/>
      <p:boldItalic r:id="rId54"/>
    </p:embeddedFont>
    <p:embeddedFont>
      <p:font typeface="Rubik Light" panose="020B0604020202020204" charset="-79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882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127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7121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5828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713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685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7274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3158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1265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787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393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2854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7113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147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070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888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3058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1482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3400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2774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189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90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283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587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9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81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tline.ua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rest.co.in/" TargetMode="External"/><Relationship Id="rId4" Type="http://schemas.openxmlformats.org/officeDocument/2006/relationships/hyperlink" Target="https://reqbin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150071" y="4875246"/>
            <a:ext cx="9634194" cy="9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Урок 17.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API. JSON. REST</a:t>
            </a:r>
            <a:endParaRPr lang="ru-RU" sz="4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3120272" y="120022"/>
            <a:ext cx="804106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API</a:t>
            </a:r>
            <a:r>
              <a:rPr lang="uk-UA" sz="32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поділяють по типам доступу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5030490" y="1207776"/>
            <a:ext cx="439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Публічні</a:t>
            </a: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 API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5030490" y="1607886"/>
            <a:ext cx="60365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Розробники створили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 дають ним користуватись всім, хто цього бажає. 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5030490" y="4532958"/>
            <a:ext cx="37740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Партнерські</a:t>
            </a: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 API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5030490" y="2733117"/>
            <a:ext cx="418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Приватні чи внутрішні </a:t>
            </a: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API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030490" y="3106070"/>
            <a:ext cx="603657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Такі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розробляються для внутрішнього користування, щоб з’єднати свої програми. Доступ обмежений тільки спеціалістами, що працюють над цим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5030489" y="4933068"/>
            <a:ext cx="603657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що пишуться для інтеграції з партнерськими програмами. Доступ обмежується спеціалістами власниками та партнерами.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3" name="Google Shape;143;p6" descr="D:\Beetroot_work\New site\Course images\A_web_course_header_soft_skill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" y="1207776"/>
            <a:ext cx="49593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234153"/>
            <a:ext cx="10585176" cy="462384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760403" y="2234152"/>
            <a:ext cx="9995214" cy="462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Набір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методів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веб-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розробки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дозволяють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веб-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застосункам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працювати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асинхронно —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обробляти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будь-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сервера у фоновому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режимі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JavaScript –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керує динамічним контентом веб-сайту і дозволяє </a:t>
            </a:r>
            <a:r>
              <a:rPr lang="uk-UA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динамічно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взаємодіяти з користувачем.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 - 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варіант мови розмітки, що розширюється. Якщо </a:t>
            </a: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HTML 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призначений для відображення даних, </a:t>
            </a: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 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призначений для зберігання та перенесення даних.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</a:t>
            </a: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JavaScript, 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</a:t>
            </a: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 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працюють асинхронно в </a:t>
            </a: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AJAX. 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 результаті будь-яка веб-програма, яка використовує </a:t>
            </a: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AJAX, 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 надсилати та вилучати дані з сервера без необхідності перезавантаження всієї сторінки.</a:t>
            </a:r>
            <a:endParaRPr lang="en-GB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845048" y="1442667"/>
            <a:ext cx="9995214" cy="6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AJAX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(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Asynchronous </a:t>
            </a:r>
            <a:r>
              <a:rPr lang="en-US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Javascript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XML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67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3216077" y="315828"/>
            <a:ext cx="5759845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Порівняльна таблиця</a:t>
            </a:r>
            <a:endParaRPr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5016"/>
            <a:ext cx="5910606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1395" y="1305017"/>
            <a:ext cx="5910606" cy="55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329938" y="2024180"/>
            <a:ext cx="5344998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надсилається з веб-браузера на сервер.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 отримує та згодом витягує дані.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 надсилає запитані дані до веб-браузера.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Веб-браузер отримує дані та перезавантажує сторінку для відображення даних.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lang="uk-UA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 час цього процесу користувачі не мають вибору, окрім як чекати, поки весь процес не буде завершений. Це не тільки забирає багато часу, а й створює непотрібне навантаження на сервер.</a:t>
            </a: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438477" y="1440550"/>
            <a:ext cx="2388806" cy="4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Звичайна модель</a:t>
            </a:r>
            <a:endParaRPr lang="en-GB"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8248453" y="1440550"/>
            <a:ext cx="1860225" cy="4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AJAX </a:t>
            </a:r>
            <a:r>
              <a:rPr lang="uk-UA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модель</a:t>
            </a:r>
            <a:endParaRPr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6561056" y="2025479"/>
            <a:ext cx="5395275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Браузер створює виклик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JavaScript,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 активує </a:t>
            </a:r>
            <a:r>
              <a:rPr lang="en-US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XMLHttpRequest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uk-UA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фоновому режимі веб-браузер створює запит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 сервера.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 отримує, витягує та відправляє дані назад у веб-браузер.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Веб-браузер отримує запитані дані, які безпосередньо відображатимуться на сторінці. Перезавантаження не потрібне.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5">
            <a:alphaModFix/>
          </a:blip>
          <a:srcRect l="2767" r="753" b="7154"/>
          <a:stretch/>
        </p:blipFill>
        <p:spPr>
          <a:xfrm>
            <a:off x="0" y="5117253"/>
            <a:ext cx="12192000" cy="1745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24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работает AJAX">
            <a:extLst>
              <a:ext uri="{FF2B5EF4-FFF2-40B4-BE49-F238E27FC236}">
                <a16:creationId xmlns:a16="http://schemas.microsoft.com/office/drawing/2014/main" id="{5210D9E0-8BFB-6C87-081A-87A6F1AF1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495300"/>
            <a:ext cx="6772275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3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742" y="222109"/>
            <a:ext cx="3368175" cy="2550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5107989" y="2059704"/>
            <a:ext cx="2706832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</a:t>
            </a:r>
            <a:r>
              <a:rPr lang="uk-UA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рактика </a:t>
            </a:r>
            <a:endParaRPr lang="en-GB"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F8786871-D9CA-97D3-7714-A273C25B7B8C}"/>
              </a:ext>
            </a:extLst>
          </p:cNvPr>
          <p:cNvSpPr txBox="1"/>
          <p:nvPr/>
        </p:nvSpPr>
        <p:spPr>
          <a:xfrm>
            <a:off x="2564090" y="3263494"/>
            <a:ext cx="860667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Структура </a:t>
            </a:r>
            <a:r>
              <a:rPr lang="ru-RU" sz="20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запиту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20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його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основні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елементи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en-US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Developer Tools 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 будь-</a:t>
            </a:r>
            <a:r>
              <a:rPr lang="ru-RU" sz="20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запит в </a:t>
            </a:r>
            <a:r>
              <a:rPr lang="ru-RU" sz="20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гуглі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sz="20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</a:t>
            </a:r>
            <a:r>
              <a:rPr lang="uk-UA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ринцип роботи технології </a:t>
            </a:r>
            <a:r>
              <a:rPr lang="en-US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AJAX </a:t>
            </a:r>
            <a:r>
              <a:rPr lang="ru-RU" sz="20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– </a:t>
            </a:r>
            <a:r>
              <a:rPr lang="ru-RU" sz="2000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пагінація</a:t>
            </a:r>
            <a:r>
              <a:rPr lang="ru-RU" sz="20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4"/>
              </a:rPr>
              <a:t>https://hotline.ua/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Nunito Sans" pitchFamily="2" charset="-52"/>
              </a:rPr>
              <a:t> </a:t>
            </a:r>
            <a:endParaRPr lang="ru-RU" sz="2000" b="1" dirty="0">
              <a:solidFill>
                <a:srgbClr val="595959"/>
              </a:solidFill>
              <a:effectLst/>
              <a:latin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57144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83470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901805" y="2743330"/>
            <a:ext cx="9995214" cy="35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обмінюються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даними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функціями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а для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цього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потрібні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чіткі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протоколи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архітектури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― правила, за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якими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працюватиме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API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GB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845048" y="1779449"/>
            <a:ext cx="9995214" cy="6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API (Application Programming Interface)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45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/>
        </p:nvSpPr>
        <p:spPr>
          <a:xfrm>
            <a:off x="911424" y="1695872"/>
            <a:ext cx="5328593" cy="367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 - 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протокол прикладного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рівня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передачі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спочатку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— як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гіпертекстових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документів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форматі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HTML,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нині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передачі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довільних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r>
              <a:rPr lang="en-US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HTTPs -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розширення протоколу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для підтримки шифрування з метою підвищення безпеки.</a:t>
            </a: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FTP - 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протокол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передачі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файлів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мережі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з'явився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1971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задовго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HTTP і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навіть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TCP/IP,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завдяки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чому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є одним з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найстаріших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прикладних</a:t>
            </a:r>
            <a:r>
              <a:rPr lang="ru-RU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протоколів</a:t>
            </a:r>
            <a:endParaRPr lang="en-US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SMTP -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широко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використовуваний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мережевий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протокол,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призначений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передачі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електронної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пошти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мережах TCP/IP.</a:t>
            </a:r>
            <a:endParaRPr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817155" y="631540"/>
            <a:ext cx="3179809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Протоколи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0056" y="869088"/>
            <a:ext cx="4308687" cy="511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83469"/>
            <a:ext cx="10585176" cy="416242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845048" y="2710826"/>
            <a:ext cx="9995214" cy="276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Протокол передачі гіпертекстових документів в форматі 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HTML.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Обмін повідомленнями йде за звичайною схемою «запит-відповідь».</a:t>
            </a:r>
            <a:endParaRPr lang="en-US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ru-RU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Основою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являється технологія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‘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клієнт-сервер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’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тобто існує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Отримувач (клієнт), що ініціює з’єднання та відправку запиту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Постачальник (сервер), що ініціює з’єднання для отримання запиту, проводять необхідні маніпуляції та відправляють відповідь з необхідним результатом.</a:t>
            </a: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845048" y="1779449"/>
            <a:ext cx="8090804" cy="6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HTTP (</a:t>
            </a:r>
            <a:r>
              <a:rPr lang="en-US" sz="36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HyperText</a:t>
            </a:r>
            <a:r>
              <a:rPr lang="en-US" sz="36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Transfer Protocol)</a:t>
            </a:r>
            <a:endParaRPr lang="en-GB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BC6319C-C1A3-40F8-50E3-0426D5021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845" y="5083498"/>
            <a:ext cx="3987538" cy="167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3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564119" y="302063"/>
            <a:ext cx="393097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HTTP request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656453" y="1282240"/>
            <a:ext cx="3746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656453" y="1682350"/>
            <a:ext cx="514103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Визначає операцію, яку необхідно здійснити з вказаним ресурсом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656453" y="3429000"/>
            <a:ext cx="321417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Protocol version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656453" y="2267784"/>
            <a:ext cx="356337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Request URI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656453" y="2640737"/>
            <a:ext cx="514103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Уніфікований ідентифікатор ресурсу. Шлях до конкретного ресурсу, над яким необхідно здійснити операцію.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656452" y="3829110"/>
            <a:ext cx="514103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Визначає версію стандарту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3516-0BFC-94B1-4D99-D8D38B1D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63" y="825790"/>
            <a:ext cx="5724328" cy="1981791"/>
          </a:xfrm>
          <a:prstGeom prst="rect">
            <a:avLst/>
          </a:prstGeom>
        </p:spPr>
      </p:pic>
      <p:sp>
        <p:nvSpPr>
          <p:cNvPr id="12" name="Google Shape;139;p6">
            <a:extLst>
              <a:ext uri="{FF2B5EF4-FFF2-40B4-BE49-F238E27FC236}">
                <a16:creationId xmlns:a16="http://schemas.microsoft.com/office/drawing/2014/main" id="{8D76F79A-C4DC-BA0A-195A-8BA5BDBC4710}"/>
              </a:ext>
            </a:extLst>
          </p:cNvPr>
          <p:cNvSpPr/>
          <p:nvPr/>
        </p:nvSpPr>
        <p:spPr>
          <a:xfrm>
            <a:off x="656453" y="5391114"/>
            <a:ext cx="321417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Body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0;p6">
            <a:extLst>
              <a:ext uri="{FF2B5EF4-FFF2-40B4-BE49-F238E27FC236}">
                <a16:creationId xmlns:a16="http://schemas.microsoft.com/office/drawing/2014/main" id="{CFB40678-C3B2-1923-C22D-CE1F20B36DE6}"/>
              </a:ext>
            </a:extLst>
          </p:cNvPr>
          <p:cNvSpPr/>
          <p:nvPr/>
        </p:nvSpPr>
        <p:spPr>
          <a:xfrm>
            <a:off x="656452" y="4260675"/>
            <a:ext cx="356337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A558D"/>
                </a:solidFill>
                <a:latin typeface="Rubik Light"/>
                <a:cs typeface="Rubik Light"/>
                <a:sym typeface="Rubik Light"/>
              </a:rPr>
              <a:t>Header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1;p6">
            <a:extLst>
              <a:ext uri="{FF2B5EF4-FFF2-40B4-BE49-F238E27FC236}">
                <a16:creationId xmlns:a16="http://schemas.microsoft.com/office/drawing/2014/main" id="{64C0A6E1-B95B-2294-C319-7357B83C0D75}"/>
              </a:ext>
            </a:extLst>
          </p:cNvPr>
          <p:cNvSpPr txBox="1"/>
          <p:nvPr/>
        </p:nvSpPr>
        <p:spPr>
          <a:xfrm>
            <a:off x="656452" y="4633628"/>
            <a:ext cx="514103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Основна частина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-запитів і відповідей, що несуть інформацію про браузер клієнта, сторінки, сервера тощо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" name="Google Shape;142;p6">
            <a:extLst>
              <a:ext uri="{FF2B5EF4-FFF2-40B4-BE49-F238E27FC236}">
                <a16:creationId xmlns:a16="http://schemas.microsoft.com/office/drawing/2014/main" id="{379867C3-5034-DBB5-4BDF-2BD02D211689}"/>
              </a:ext>
            </a:extLst>
          </p:cNvPr>
          <p:cNvSpPr txBox="1"/>
          <p:nvPr/>
        </p:nvSpPr>
        <p:spPr>
          <a:xfrm>
            <a:off x="656452" y="5791224"/>
            <a:ext cx="514103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Інформація, яку клієнт передає на ресурс. Поле не обов’язкове.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38387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41" y="1666362"/>
            <a:ext cx="4104456" cy="325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5400221" y="390911"/>
            <a:ext cx="3949528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HTTP methods</a:t>
            </a:r>
          </a:p>
        </p:txBody>
      </p:sp>
      <p:sp>
        <p:nvSpPr>
          <p:cNvPr id="5" name="Google Shape;137;p6">
            <a:extLst>
              <a:ext uri="{FF2B5EF4-FFF2-40B4-BE49-F238E27FC236}">
                <a16:creationId xmlns:a16="http://schemas.microsoft.com/office/drawing/2014/main" id="{76CD3468-3834-4214-BE38-95955C1B8E0A}"/>
              </a:ext>
            </a:extLst>
          </p:cNvPr>
          <p:cNvSpPr/>
          <p:nvPr/>
        </p:nvSpPr>
        <p:spPr>
          <a:xfrm>
            <a:off x="5501830" y="1527407"/>
            <a:ext cx="3746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GET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F8786871-D9CA-97D3-7714-A273C25B7B8C}"/>
              </a:ext>
            </a:extLst>
          </p:cNvPr>
          <p:cNvSpPr txBox="1"/>
          <p:nvPr/>
        </p:nvSpPr>
        <p:spPr>
          <a:xfrm>
            <a:off x="5501830" y="1927517"/>
            <a:ext cx="514103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Запитує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вміст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вказаного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ресурсу</a:t>
            </a:r>
          </a:p>
        </p:txBody>
      </p:sp>
      <p:sp>
        <p:nvSpPr>
          <p:cNvPr id="7" name="Google Shape;139;p6">
            <a:extLst>
              <a:ext uri="{FF2B5EF4-FFF2-40B4-BE49-F238E27FC236}">
                <a16:creationId xmlns:a16="http://schemas.microsoft.com/office/drawing/2014/main" id="{B40C0027-0611-331A-114B-03F86B6C42FC}"/>
              </a:ext>
            </a:extLst>
          </p:cNvPr>
          <p:cNvSpPr/>
          <p:nvPr/>
        </p:nvSpPr>
        <p:spPr>
          <a:xfrm>
            <a:off x="5501830" y="3674167"/>
            <a:ext cx="321417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PUT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0;p6">
            <a:extLst>
              <a:ext uri="{FF2B5EF4-FFF2-40B4-BE49-F238E27FC236}">
                <a16:creationId xmlns:a16="http://schemas.microsoft.com/office/drawing/2014/main" id="{359095EB-4557-D89B-F7E3-F071FB02AAEA}"/>
              </a:ext>
            </a:extLst>
          </p:cNvPr>
          <p:cNvSpPr/>
          <p:nvPr/>
        </p:nvSpPr>
        <p:spPr>
          <a:xfrm>
            <a:off x="5501830" y="2512951"/>
            <a:ext cx="356337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POST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1;p6">
            <a:extLst>
              <a:ext uri="{FF2B5EF4-FFF2-40B4-BE49-F238E27FC236}">
                <a16:creationId xmlns:a16="http://schemas.microsoft.com/office/drawing/2014/main" id="{4F8480DC-D38D-C450-2F3A-531A6A1CDD93}"/>
              </a:ext>
            </a:extLst>
          </p:cNvPr>
          <p:cNvSpPr txBox="1"/>
          <p:nvPr/>
        </p:nvSpPr>
        <p:spPr>
          <a:xfrm>
            <a:off x="5501830" y="2885904"/>
            <a:ext cx="514103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призначені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наприклад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з HTML-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форми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заданому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ресурсу. При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цьому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включаються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Тіло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Request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body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</a:p>
        </p:txBody>
      </p:sp>
      <p:sp>
        <p:nvSpPr>
          <p:cNvPr id="10" name="Google Shape;142;p6">
            <a:extLst>
              <a:ext uri="{FF2B5EF4-FFF2-40B4-BE49-F238E27FC236}">
                <a16:creationId xmlns:a16="http://schemas.microsoft.com/office/drawing/2014/main" id="{17FB7DD5-E66B-5BFF-3D99-6D4AB43EEF45}"/>
              </a:ext>
            </a:extLst>
          </p:cNvPr>
          <p:cNvSpPr txBox="1"/>
          <p:nvPr/>
        </p:nvSpPr>
        <p:spPr>
          <a:xfrm>
            <a:off x="5501829" y="4074277"/>
            <a:ext cx="514103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Завантажує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вказаний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ресурс на сервер.</a:t>
            </a:r>
            <a:endParaRPr lang="en-US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Google Shape;139;p6">
            <a:extLst>
              <a:ext uri="{FF2B5EF4-FFF2-40B4-BE49-F238E27FC236}">
                <a16:creationId xmlns:a16="http://schemas.microsoft.com/office/drawing/2014/main" id="{B2328251-893E-9BBC-D97C-1371F9B6CE94}"/>
              </a:ext>
            </a:extLst>
          </p:cNvPr>
          <p:cNvSpPr/>
          <p:nvPr/>
        </p:nvSpPr>
        <p:spPr>
          <a:xfrm>
            <a:off x="5501830" y="5402693"/>
            <a:ext cx="321417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DELETE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40;p6">
            <a:extLst>
              <a:ext uri="{FF2B5EF4-FFF2-40B4-BE49-F238E27FC236}">
                <a16:creationId xmlns:a16="http://schemas.microsoft.com/office/drawing/2014/main" id="{65524C23-D559-A9F1-FD55-4342F4FDC0E2}"/>
              </a:ext>
            </a:extLst>
          </p:cNvPr>
          <p:cNvSpPr/>
          <p:nvPr/>
        </p:nvSpPr>
        <p:spPr>
          <a:xfrm>
            <a:off x="5501829" y="4505842"/>
            <a:ext cx="356337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5A558D"/>
                </a:solidFill>
                <a:latin typeface="Rubik Light"/>
                <a:cs typeface="Rubik Light"/>
                <a:sym typeface="Rubik Light"/>
              </a:rPr>
              <a:t>PATCH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1;p6">
            <a:extLst>
              <a:ext uri="{FF2B5EF4-FFF2-40B4-BE49-F238E27FC236}">
                <a16:creationId xmlns:a16="http://schemas.microsoft.com/office/drawing/2014/main" id="{2A9B5870-2005-255C-1D13-8EFA5D030E0F}"/>
              </a:ext>
            </a:extLst>
          </p:cNvPr>
          <p:cNvSpPr txBox="1"/>
          <p:nvPr/>
        </p:nvSpPr>
        <p:spPr>
          <a:xfrm>
            <a:off x="5501829" y="4878795"/>
            <a:ext cx="514103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Завантажує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певну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частину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ресурсу на сервер.</a:t>
            </a:r>
          </a:p>
        </p:txBody>
      </p:sp>
      <p:sp>
        <p:nvSpPr>
          <p:cNvPr id="14" name="Google Shape;142;p6">
            <a:extLst>
              <a:ext uri="{FF2B5EF4-FFF2-40B4-BE49-F238E27FC236}">
                <a16:creationId xmlns:a16="http://schemas.microsoft.com/office/drawing/2014/main" id="{EFF4D9A2-1313-B01A-779E-B3E4664420AE}"/>
              </a:ext>
            </a:extLst>
          </p:cNvPr>
          <p:cNvSpPr txBox="1"/>
          <p:nvPr/>
        </p:nvSpPr>
        <p:spPr>
          <a:xfrm>
            <a:off x="5501829" y="5802803"/>
            <a:ext cx="514103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Видаляє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вказаний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ресурс.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Структура заняття</a:t>
            </a: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1664557"/>
            <a:ext cx="472819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Клієнт-серверна архітектура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Принципи роботи 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AJAX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Протоколи передачі даних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REST 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архітектура</a:t>
            </a:r>
            <a:endParaRPr lang="uk-U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742" y="222109"/>
            <a:ext cx="3368175" cy="2550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4306710" y="1343019"/>
            <a:ext cx="4898811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HTTP status code</a:t>
            </a: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F8786871-D9CA-97D3-7714-A273C25B7B8C}"/>
              </a:ext>
            </a:extLst>
          </p:cNvPr>
          <p:cNvSpPr txBox="1"/>
          <p:nvPr/>
        </p:nvSpPr>
        <p:spPr>
          <a:xfrm>
            <a:off x="3593432" y="2056119"/>
            <a:ext cx="8357936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1хх 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інформаційний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запит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прийнятий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продовжуй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процес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2хх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—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успіх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була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успішно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передана,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зрозуміла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та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прийнята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3хх 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перенаправлення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наступні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мають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успішно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реалізації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4хх 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запит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містить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синтаксичні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5хх 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сервера: сервер не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зміг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правильно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сформований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запит.</a:t>
            </a:r>
          </a:p>
        </p:txBody>
      </p:sp>
      <p:sp>
        <p:nvSpPr>
          <p:cNvPr id="16" name="Google Shape;138;p6">
            <a:extLst>
              <a:ext uri="{FF2B5EF4-FFF2-40B4-BE49-F238E27FC236}">
                <a16:creationId xmlns:a16="http://schemas.microsoft.com/office/drawing/2014/main" id="{4AC372DE-0ACD-4159-F892-00C446BF13D7}"/>
              </a:ext>
            </a:extLst>
          </p:cNvPr>
          <p:cNvSpPr txBox="1"/>
          <p:nvPr/>
        </p:nvSpPr>
        <p:spPr>
          <a:xfrm>
            <a:off x="549391" y="4604606"/>
            <a:ext cx="6944918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Найбільш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поширені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статуси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200 </a:t>
            </a:r>
            <a:r>
              <a:rPr lang="en-US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OK </a:t>
            </a:r>
            <a:r>
              <a:rPr lang="en-US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 </a:t>
            </a:r>
            <a:r>
              <a:rPr lang="ru-RU" sz="140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виконано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успішно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301 </a:t>
            </a:r>
            <a:r>
              <a:rPr lang="en-US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Moved Permanently </a:t>
            </a:r>
            <a:r>
              <a:rPr lang="en-US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ресурс </a:t>
            </a:r>
            <a:r>
              <a:rPr lang="ru-RU" sz="140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переміщено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403 </a:t>
            </a:r>
            <a:r>
              <a:rPr lang="en-US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Forbidden </a:t>
            </a:r>
            <a:r>
              <a:rPr lang="en-US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доступ до </a:t>
            </a:r>
            <a:r>
              <a:rPr lang="ru-RU" sz="140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запитаного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ресурсу </a:t>
            </a:r>
            <a:r>
              <a:rPr lang="ru-RU" sz="140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заборонений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404 </a:t>
            </a:r>
            <a:r>
              <a:rPr lang="en-US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Not Found </a:t>
            </a:r>
            <a:r>
              <a:rPr lang="en-US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ресурс не </a:t>
            </a:r>
            <a:r>
              <a:rPr lang="ru-RU" sz="140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знайдений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	503 </a:t>
            </a:r>
            <a:r>
              <a:rPr lang="en-US" sz="14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Service Unavailable </a:t>
            </a:r>
            <a:r>
              <a:rPr lang="en-US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sz="140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сервіс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недоступний</a:t>
            </a:r>
            <a:r>
              <a:rPr lang="ru-RU" sz="14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36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742" y="222109"/>
            <a:ext cx="3368175" cy="2550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5362512" y="2059704"/>
            <a:ext cx="2706832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</a:t>
            </a:r>
            <a:r>
              <a:rPr lang="uk-UA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рактика </a:t>
            </a:r>
            <a:endParaRPr lang="en-GB"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F8786871-D9CA-97D3-7714-A273C25B7B8C}"/>
              </a:ext>
            </a:extLst>
          </p:cNvPr>
          <p:cNvSpPr txBox="1"/>
          <p:nvPr/>
        </p:nvSpPr>
        <p:spPr>
          <a:xfrm>
            <a:off x="2422690" y="3188080"/>
            <a:ext cx="896405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 </a:t>
            </a:r>
            <a:r>
              <a:rPr lang="ru-RU" sz="20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онлайн ресурсу </a:t>
            </a:r>
            <a:r>
              <a:rPr lang="en-US" sz="20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4"/>
              </a:rPr>
              <a:t>https://reqbin.com</a:t>
            </a:r>
            <a:r>
              <a:rPr lang="en-US" sz="2000" b="0" i="0" u="sng" strike="noStrike" dirty="0">
                <a:solidFill>
                  <a:srgbClr val="0000FF"/>
                </a:solidFill>
                <a:effectLst/>
                <a:latin typeface="Nunito Sans" pitchFamily="2" charset="-52"/>
                <a:hlinkClick r:id="rId4"/>
              </a:rPr>
              <a:t>/</a:t>
            </a:r>
            <a:r>
              <a:rPr lang="uk-UA" sz="2000" b="0" i="0" u="sng" strike="noStrike" dirty="0">
                <a:solidFill>
                  <a:srgbClr val="0000FF"/>
                </a:solidFill>
                <a:effectLst/>
                <a:latin typeface="Nunito Sans" pitchFamily="2" charset="-52"/>
              </a:rPr>
              <a:t> </a:t>
            </a:r>
            <a:r>
              <a:rPr lang="ru-RU" sz="20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побудувати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20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запити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POST 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 </a:t>
            </a:r>
            <a:r>
              <a:rPr lang="en-US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GET 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 </a:t>
            </a:r>
            <a:r>
              <a:rPr lang="ru-RU" sz="2000" b="1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наступного</a:t>
            </a:r>
            <a:r>
              <a:rPr lang="ru-RU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API: </a:t>
            </a:r>
            <a:r>
              <a:rPr lang="en-US" sz="20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5"/>
              </a:rPr>
              <a:t>GO REST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Nunito Sans" pitchFamily="2" charset="-52"/>
              </a:rPr>
              <a:t> </a:t>
            </a:r>
            <a:r>
              <a:rPr lang="en-US" sz="2000" b="1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(/users endpoint).</a:t>
            </a:r>
            <a:endParaRPr lang="uk-UA" sz="2000" b="1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797058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11984" y="2648932"/>
            <a:ext cx="10580016" cy="4209068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074262" y="2889379"/>
            <a:ext cx="9750092" cy="249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спрямоване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функціонування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перш за все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бізнес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логіки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додатку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ru-RU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Також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потрібно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враховувати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створюються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багато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чому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інтеграції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іншими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сервісами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І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працюють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ними не люди, а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програмні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Тому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потрібно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оцінювати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позиції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зручності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його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використання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разом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іншими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продуктами, з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позиції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легкої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інтеграції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ними.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Кожен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повинен бути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гнучким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також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мати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зрозумілу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детальну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документацію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4203751" y="1510810"/>
            <a:ext cx="4195531" cy="6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</a:t>
            </a:r>
            <a:r>
              <a:rPr lang="uk-UA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естування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API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885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112363" y="1951348"/>
            <a:ext cx="11079637" cy="4906652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395533" y="2262562"/>
            <a:ext cx="10513296" cy="213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основної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функціональності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ранніх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етапах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створення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додатку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ще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до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написання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графічної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оболонки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допомагає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розкрити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дрібні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проблеми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до того, як вони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стануть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більшими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Часова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ефективність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Testing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потребує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менше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часу,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ніж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функціональне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графічного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інтерфейсу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GUI testing);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надає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швидший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зворотній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зв’язок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провести 30000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автоматизованих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тестів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приблизно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 9 годин і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стільки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ж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тестів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графічного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інтерфейсу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 50 годин. А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значно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економить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кошти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Незалежність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мови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програмування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3430753" y="846025"/>
            <a:ext cx="6815580" cy="6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</a:t>
            </a:r>
            <a:r>
              <a:rPr lang="uk-UA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ереваги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тестування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API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0;p7">
            <a:extLst>
              <a:ext uri="{FF2B5EF4-FFF2-40B4-BE49-F238E27FC236}">
                <a16:creationId xmlns:a16="http://schemas.microsoft.com/office/drawing/2014/main" id="{9FB22114-C7A2-C082-D993-DAA092839F54}"/>
              </a:ext>
            </a:extLst>
          </p:cNvPr>
          <p:cNvSpPr txBox="1"/>
          <p:nvPr/>
        </p:nvSpPr>
        <p:spPr>
          <a:xfrm>
            <a:off x="2166959" y="4253845"/>
            <a:ext cx="9343169" cy="255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2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Модель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передачі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при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проведенні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залежить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мови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обмінюються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JSON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XML.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вибрати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будь-яку мову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час автоматичного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lvl="1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Проста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інтеграція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GUI: 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тести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можуть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легко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інтегровані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особливо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корисно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треба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виконувати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функціональні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тести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графічного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інтерфейсу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користувача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після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API.</a:t>
            </a:r>
            <a:endParaRPr lang="uk-UA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lvl="1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Можливість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виконувати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тести на великих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об’ємах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вхідних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(API Testing)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допомагає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зменшити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різноманітні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ризики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lvl="1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Дуже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ефективно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перевіряє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функціональні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складові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тестованої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GB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45268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857080" y="2234152"/>
            <a:ext cx="10334920" cy="462384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960016" y="2582944"/>
            <a:ext cx="8948813" cy="405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Збій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обробки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помилкових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умов;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Невикористані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flag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Відсутній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дублюється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Питання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налаштування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труднощі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при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підключенні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отриманні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API;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Проблеми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безпекою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API;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Питання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багатопоточності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Проблеми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продуктивністю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буває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час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відгуку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дуже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високий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Помилки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Некоректна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обробка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валідних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некоректно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структуровані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JSON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XML).</a:t>
            </a:r>
            <a:endParaRPr lang="ru-RU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677722" y="912013"/>
            <a:ext cx="5948917" cy="6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Типові</a:t>
            </a:r>
            <a:r>
              <a:rPr lang="ru-RU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ru-RU" sz="4000" b="1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помилки</a:t>
            </a:r>
            <a:r>
              <a:rPr lang="ru-RU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в </a:t>
            </a:r>
            <a:r>
              <a:rPr lang="en-US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API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872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857080" y="2234152"/>
            <a:ext cx="10334920" cy="462384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960016" y="2582944"/>
            <a:ext cx="8663233" cy="391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порожній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запит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 з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невірним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форматом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передаються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 з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невірними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параметрами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неправильне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value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правильного параметра (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порожнє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неправильні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неправильний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формат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довжина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неправильне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key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(параметр)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додаткова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пара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key:value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неправильні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Headers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(заголовки)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неправильна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авторизація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Headers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3677722" y="912013"/>
            <a:ext cx="6606921" cy="73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</a:t>
            </a:r>
            <a:r>
              <a:rPr lang="ru-RU" sz="4000" b="1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сновні</a:t>
            </a:r>
            <a:r>
              <a:rPr lang="ru-RU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ru-RU" sz="4000" b="1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перевірки</a:t>
            </a:r>
            <a:r>
              <a:rPr lang="ru-RU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в </a:t>
            </a:r>
            <a:r>
              <a:rPr lang="en-US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API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750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112363" y="1621410"/>
            <a:ext cx="11079637" cy="5236590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138521" y="697584"/>
            <a:ext cx="8459589" cy="7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6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ru-RU" sz="3600" b="1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Використання</a:t>
            </a:r>
            <a:r>
              <a:rPr lang="ru-RU" sz="36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ru-RU" sz="3600" b="1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технік</a:t>
            </a:r>
            <a:r>
              <a:rPr lang="ru-RU" sz="36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ru-RU" sz="3600" b="1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тестування</a:t>
            </a:r>
            <a:r>
              <a:rPr lang="ru-RU" sz="36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lang="en-GB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0;p7">
            <a:extLst>
              <a:ext uri="{FF2B5EF4-FFF2-40B4-BE49-F238E27FC236}">
                <a16:creationId xmlns:a16="http://schemas.microsoft.com/office/drawing/2014/main" id="{9FB22114-C7A2-C082-D993-DAA092839F54}"/>
              </a:ext>
            </a:extLst>
          </p:cNvPr>
          <p:cNvSpPr txBox="1"/>
          <p:nvPr/>
        </p:nvSpPr>
        <p:spPr>
          <a:xfrm>
            <a:off x="1354317" y="1708941"/>
            <a:ext cx="10372627" cy="500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2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Оглядове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дослідницьке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тести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повинні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набір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викликів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задекларованих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щоб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перевірити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загальну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працездатність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285750" lvl="2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Перевірка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документації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перевіряється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повнота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описів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її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зрозумілість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і, в свою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чергу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є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фінальним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результатом.</a:t>
            </a:r>
          </a:p>
          <a:p>
            <a:pPr marL="285750" lvl="2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Аналіз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граничних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в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запитах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 явному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вигляді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можуть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передаватися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параметрів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відмінний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привід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виділити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кордону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вхідних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вихідних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перевірити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їх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lvl="2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Розбиття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класи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еквівалентності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навіть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у невеликого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є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безліч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варіантів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безліч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комбінацій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вхідних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вихідних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змінних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Тому ми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можемо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зайвий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раз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використовувати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наші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навички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виділення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еквівалентних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класів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lvl="2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Юзабіліті-тестування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перевіряє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є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функціональним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володіє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зручним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інтерфейсом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також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перевіряється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інтеграція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іншими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</a:p>
          <a:p>
            <a:pPr marL="285750" lvl="2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безпеки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перевіряє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використовуваний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тип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аутентифікації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шифрування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допомогою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HTTP;</a:t>
            </a:r>
          </a:p>
          <a:p>
            <a:pPr marL="285750" lvl="2" indent="-285750" algn="just">
              <a:lnSpc>
                <a:spcPct val="150000"/>
              </a:lnSpc>
              <a:buSzPts val="2000"/>
              <a:buFontTx/>
              <a:buChar char="-"/>
            </a:pP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Автоматизоване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—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створення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скриптів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настройка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додатків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зможуть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тестувати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регулярній</a:t>
            </a:r>
            <a:r>
              <a:rPr lang="ru-RU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основі</a:t>
            </a:r>
            <a:endParaRPr lang="en-GB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66557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4313325" y="254673"/>
            <a:ext cx="3597358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JSON vs XML</a:t>
            </a:r>
            <a:endParaRPr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5016"/>
            <a:ext cx="5910606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1395" y="1305016"/>
            <a:ext cx="5910606" cy="562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150760" y="2024180"/>
            <a:ext cx="5580738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екстовий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формат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обміну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між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комп'ютерами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JSON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базується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тексті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прочитаним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людиною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Формат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змогу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описувати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об'єкти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структури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формат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переважно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передавання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структурованої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через мережу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486370" y="1486945"/>
            <a:ext cx="4179898" cy="4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JSON (JavaScript Object Notation)</a:t>
            </a:r>
            <a:endParaRPr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6698601" y="1486945"/>
            <a:ext cx="4820954" cy="4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XML (</a:t>
            </a:r>
            <a:r>
              <a:rPr lang="en-GB" sz="20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eXtensible</a:t>
            </a:r>
            <a:r>
              <a:rPr lang="en-GB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Markup Language)</a:t>
            </a:r>
            <a:endParaRPr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6396977" y="2025479"/>
            <a:ext cx="564426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тандарт побудови мов розмітки ієрархічно структурованих даних для обміну між різними застосунками, зокрема, через Інтернет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XML-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документ складається із текстових знаків, і придатний до читання людиною.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5">
            <a:alphaModFix/>
          </a:blip>
          <a:srcRect l="2767" r="753" b="7154"/>
          <a:stretch/>
        </p:blipFill>
        <p:spPr>
          <a:xfrm>
            <a:off x="0" y="4654157"/>
            <a:ext cx="12192000" cy="22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4313325" y="254673"/>
            <a:ext cx="3597358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JSON vs XML</a:t>
            </a:r>
            <a:endParaRPr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5016"/>
            <a:ext cx="5910606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1395" y="1305017"/>
            <a:ext cx="5910606" cy="55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150760" y="2024180"/>
            <a:ext cx="5580738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JSON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будується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двох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структурах: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Набір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пар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назва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/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різних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мовах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програмування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реалізовано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як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об'єкт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запис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структура, словник, хеш-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таблиця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список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із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ключем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асоціативним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масивом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Впорядкований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список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значень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багатьох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мовах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реалізовано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як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масив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вектор, список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послідовність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486370" y="1486945"/>
            <a:ext cx="4179898" cy="4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JSON (JavaScript Object Notation)</a:t>
            </a:r>
            <a:endParaRPr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6698601" y="1486945"/>
            <a:ext cx="4820954" cy="40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XML (</a:t>
            </a:r>
            <a:r>
              <a:rPr lang="en-GB" sz="2000" b="1" i="0" u="none" strike="noStrike" cap="none" dirty="0" err="1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eXtensible</a:t>
            </a:r>
            <a:r>
              <a:rPr lang="en-GB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Markup Language)</a:t>
            </a:r>
            <a:endParaRPr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6396977" y="2025479"/>
            <a:ext cx="5644263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Стандарт визначає набір базових лексичних та синтаксичних правил для побудови мови описання інформації шляхом застосування простих тегів.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2892F-F7E7-F611-D5EF-5B020B2BE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501" y="4017965"/>
            <a:ext cx="3967998" cy="1272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EA676-5128-49F8-F7C9-911753F8C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840" y="3087268"/>
            <a:ext cx="5241683" cy="2422195"/>
          </a:xfrm>
          <a:prstGeom prst="rect">
            <a:avLst/>
          </a:prstGeom>
        </p:spPr>
      </p:pic>
      <p:pic>
        <p:nvPicPr>
          <p:cNvPr id="268" name="Google Shape;268;p18"/>
          <p:cNvPicPr preferRelativeResize="0"/>
          <p:nvPr/>
        </p:nvPicPr>
        <p:blipFill rotWithShape="1">
          <a:blip r:embed="rId7">
            <a:alphaModFix/>
          </a:blip>
          <a:srcRect l="2767" r="753" b="7154"/>
          <a:stretch/>
        </p:blipFill>
        <p:spPr>
          <a:xfrm>
            <a:off x="0" y="5117253"/>
            <a:ext cx="12192000" cy="1745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882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11984" y="2026764"/>
            <a:ext cx="10580016" cy="483123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845048" y="2237952"/>
            <a:ext cx="10079859" cy="440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Representational state transfer API (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передача стану уявлення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це архітектурний стиль проектування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 використанням протоколу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HTTP.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Головна перевага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REST –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велика гнучкість.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Застосовується скрізь, де є необхідність надання даних із сервера користувачеві веб-програми або сайту.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Головними компонентами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REST API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є: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Client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 або програма, яка запущена на стороні користувача (на його девайсі) та ініціює комунікацію.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Server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—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сервер, який надає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 доступ до своїх даних та функцій.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Resource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—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ресурс є будь-яким видом контенту (відео, текст, картинка), який сервер може передати клієнту</a:t>
            </a:r>
            <a:endParaRPr lang="ru-RU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ru-RU" sz="16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5256896" y="758300"/>
            <a:ext cx="2840730" cy="6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REST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API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61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83470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901805" y="2743330"/>
            <a:ext cx="9995214" cy="307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дин із архітектурних шаблонів програмного забезпечення та є домінуючою концепцією у створенні розподілених мережних застосунків і передбачає взаємодію та обмін даними між ними. Вона передбачає такі основні компоненти: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набір серверів, які надають інформацію або інші послуги програмам, які звертаються до них;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набір клієнтів, які використовують сервіси, що надаються серверами;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мережа, яка забезпечує взаємодію між клієнтами та серверами.</a:t>
            </a:r>
            <a:endParaRPr lang="en-GB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472634" y="1174090"/>
            <a:ext cx="7246732" cy="143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Архітектура клієнт-сервер</a:t>
            </a:r>
            <a:b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Client-server model</a:t>
            </a:r>
            <a:endParaRPr lang="uk-UA" sz="4000" b="1" i="0" u="none" strike="noStrike" cap="none" dirty="0">
              <a:solidFill>
                <a:srgbClr val="F1B8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6A1230-94F3-865F-3C0B-0C811BE4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7" y="838986"/>
            <a:ext cx="11693907" cy="51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64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697583" y="2825063"/>
            <a:ext cx="11151909" cy="345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1. </a:t>
            </a:r>
            <a:r>
              <a:rPr lang="en-US" sz="20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Client-server</a:t>
            </a:r>
            <a:endParaRPr lang="uk-UA" sz="200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00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Програма </a:t>
            </a: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REST 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має клієнт-серверну архітектуру. Клієнтом є той, хто надсилає запити на ресурси і ніяк не пов'язаний із сховищем даних. Зберігання даних залишається всередині сервера. Сервери ж не пов'язуються з інтерфейсом користувача. Іншими словами, клієнт та сервер незалежні один від одного і можуть розвиватися окремо, що робить </a:t>
            </a:r>
            <a:r>
              <a:rPr lang="en-GB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REST API </a:t>
            </a: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більш гнучким та масштабованим.</a:t>
            </a:r>
            <a:endParaRPr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2651412" y="1366105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Принципи </a:t>
            </a:r>
            <a:r>
              <a:rPr lang="en-GB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REST API</a:t>
            </a: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688157" y="2492896"/>
            <a:ext cx="11274457" cy="4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2. </a:t>
            </a:r>
            <a:r>
              <a:rPr lang="en-US" sz="20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Uniform Interface</a:t>
            </a:r>
            <a:endParaRPr lang="uk-UA" sz="200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100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Передбачає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наявність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єдиного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способу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взаємодії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сервером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незалежно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типу пристрою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Identification of resources. </a:t>
            </a:r>
            <a:r>
              <a:rPr lang="ru-RU" sz="13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Кожен</a:t>
            </a:r>
            <a:r>
              <a:rPr lang="ru-RU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ресурс </a:t>
            </a:r>
            <a:r>
              <a:rPr lang="en-US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REST </a:t>
            </a:r>
            <a:r>
              <a:rPr lang="ru-RU" sz="13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має</a:t>
            </a:r>
            <a:r>
              <a:rPr lang="ru-RU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3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ідентифікатор</a:t>
            </a:r>
            <a:r>
              <a:rPr lang="ru-RU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3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</a:t>
            </a:r>
            <a:r>
              <a:rPr lang="ru-RU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не </a:t>
            </a:r>
            <a:r>
              <a:rPr lang="ru-RU" sz="13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залежить</a:t>
            </a:r>
            <a:r>
              <a:rPr lang="ru-RU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3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</a:t>
            </a:r>
            <a:r>
              <a:rPr lang="ru-RU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стану ресурсу. У </a:t>
            </a:r>
            <a:r>
              <a:rPr lang="ru-RU" sz="13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ролі</a:t>
            </a:r>
            <a:r>
              <a:rPr lang="ru-RU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3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ідентифікатора</a:t>
            </a:r>
            <a:r>
              <a:rPr lang="ru-RU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3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виступає</a:t>
            </a:r>
            <a:r>
              <a:rPr lang="ru-RU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URL-</a:t>
            </a:r>
            <a:r>
              <a:rPr lang="ru-RU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адреса.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Manipulation of resources through representations (</a:t>
            </a:r>
            <a:r>
              <a:rPr lang="uk-UA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маніпулювання ресурсами через уявлення). Клієнт має уявлення ресурсу, що містить дані його видалення чи зміни. Клієнт відправляє подання на сервер (об'єкт </a:t>
            </a:r>
            <a:r>
              <a:rPr lang="en-US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JSON), </a:t>
            </a:r>
            <a:r>
              <a:rPr lang="uk-UA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який хоче змінити, видалити чи додати.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Self-descriptive messages (</a:t>
            </a:r>
            <a:r>
              <a:rPr lang="uk-UA" sz="13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самодокументовані</a:t>
            </a:r>
            <a:r>
              <a:rPr lang="uk-UA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повідомлення) - кожне повідомлення має достатню інформацію для того, щоб сервер легко проаналізував запит.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Hypermedia as the engine of application state (</a:t>
            </a:r>
            <a:r>
              <a:rPr lang="uk-UA" sz="13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гіпермедіа</a:t>
            </a:r>
            <a:r>
              <a:rPr lang="uk-UA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як двигун стану програми)-  використання посилань для кожної відповіді, щоб клієнт міг знайти інші ресурси. Таким чином, всі взаємодії в </a:t>
            </a:r>
            <a:r>
              <a:rPr lang="en-US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REST </a:t>
            </a:r>
            <a:r>
              <a:rPr lang="uk-UA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проходять через </a:t>
            </a:r>
            <a:r>
              <a:rPr lang="uk-UA" sz="13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гіпермедіа</a:t>
            </a:r>
            <a:r>
              <a:rPr lang="uk-UA" sz="13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3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2651412" y="1366105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Принципи </a:t>
            </a:r>
            <a:r>
              <a:rPr lang="en-GB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REST API</a:t>
            </a: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11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688157" y="2825063"/>
            <a:ext cx="11095348" cy="345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3. </a:t>
            </a:r>
            <a:r>
              <a:rPr lang="en-US" sz="20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Stateless (</a:t>
            </a: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відсутність</a:t>
            </a:r>
            <a:r>
              <a:rPr lang="uk-UA" sz="20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стану)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100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 не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містить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жодної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інформації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клієнта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Кожен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запит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включає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всю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необхідну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інформацію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обробки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Інформація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сесію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повністю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зберігається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за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клієнта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2651412" y="1366105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Принципи </a:t>
            </a:r>
            <a:r>
              <a:rPr lang="en-GB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REST API</a:t>
            </a: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714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688157" y="2825063"/>
            <a:ext cx="11095348" cy="345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4. </a:t>
            </a:r>
            <a:r>
              <a:rPr lang="en-US" sz="20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Cacheable (</a:t>
            </a:r>
            <a:r>
              <a:rPr lang="uk-UA" sz="200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кешування</a:t>
            </a:r>
            <a:r>
              <a:rPr lang="uk-UA" sz="20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100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Кожна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повинна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містити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 те,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вона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кешується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чи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протягом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якого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часу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кешована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стороні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клієнта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Якщо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бути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кешована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то в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наступних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схожих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запитах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може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використовувати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ж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без повторного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звернення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сервер. При правильному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використанні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це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покращує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продуктивність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доступність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sp>
        <p:nvSpPr>
          <p:cNvPr id="251" name="Google Shape;251;p17"/>
          <p:cNvSpPr txBox="1"/>
          <p:nvPr/>
        </p:nvSpPr>
        <p:spPr>
          <a:xfrm>
            <a:off x="2651412" y="1366105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Принципи </a:t>
            </a:r>
            <a:r>
              <a:rPr lang="en-GB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REST API</a:t>
            </a: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039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0" y="2492896"/>
            <a:ext cx="12192000" cy="4365104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688157" y="2825063"/>
            <a:ext cx="11095348" cy="345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uk-UA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r>
              <a:rPr lang="uk-UA" sz="20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sz="20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Layered system (</a:t>
            </a:r>
            <a:r>
              <a:rPr lang="uk-UA" sz="200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багаторівнева система)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uk-UA" sz="100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 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REST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використовується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багаторівнева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система -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ієрархія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шарів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створює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певні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обмеження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поведінку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компонентів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У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багаторівневій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системі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компоненти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можуть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бачити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тільки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компоненти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розташовані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найближчих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рівнях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з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якими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вони </a:t>
            </a:r>
            <a:r>
              <a:rPr lang="ru-RU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взаємодіють</a:t>
            </a:r>
            <a:r>
              <a:rPr lang="ru-RU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sp>
        <p:nvSpPr>
          <p:cNvPr id="251" name="Google Shape;251;p17"/>
          <p:cNvSpPr txBox="1"/>
          <p:nvPr/>
        </p:nvSpPr>
        <p:spPr>
          <a:xfrm>
            <a:off x="2651412" y="1366105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Принципи </a:t>
            </a:r>
            <a:r>
              <a:rPr lang="en-GB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REST API</a:t>
            </a: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240" y="1844824"/>
            <a:ext cx="1550515" cy="90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783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2458825" y="5206358"/>
            <a:ext cx="727435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Домашнє завдання</a:t>
            </a:r>
            <a:endParaRPr lang="uk-UA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1866507" y="537328"/>
            <a:ext cx="7786539" cy="162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Дво</a:t>
            </a:r>
            <a:r>
              <a:rPr lang="uk-UA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ланкова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клієнт-серверна архітектура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50;p7">
            <a:extLst>
              <a:ext uri="{FF2B5EF4-FFF2-40B4-BE49-F238E27FC236}">
                <a16:creationId xmlns:a16="http://schemas.microsoft.com/office/drawing/2014/main" id="{2797D551-FA1B-89C5-7E7B-74A27E1CA62D}"/>
              </a:ext>
            </a:extLst>
          </p:cNvPr>
          <p:cNvSpPr txBox="1"/>
          <p:nvPr/>
        </p:nvSpPr>
        <p:spPr>
          <a:xfrm>
            <a:off x="509047" y="2158738"/>
            <a:ext cx="11349872" cy="443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Передбачає взаємодію двох програмних модулів — клієнтського та серверного. В залежності від того, як між ними розподіляються наведені вище функції, розрізняють: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модель тонкого клієнта, в рамках якої вся логіка застосунку та управління даними зосереджена на сервері. Клієнтська програма забезпечує тільки функції рівня представлення;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модель товстого клієнта, в якій сервер тільки керує даними, а обробка інформації та інтерфейс користувача зосереджені на стороні клієнта. Товстими клієнтами часто також називають пристрої з обмеженою потужністю: кишенькові комп’ютери, мобільні телефони та ін.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b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en-US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71632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2227702" y="151047"/>
            <a:ext cx="7736596" cy="142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Дво</a:t>
            </a:r>
            <a:r>
              <a:rPr lang="uk-UA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ланкова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клієнт-серверна архітектура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50;p7">
            <a:extLst>
              <a:ext uri="{FF2B5EF4-FFF2-40B4-BE49-F238E27FC236}">
                <a16:creationId xmlns:a16="http://schemas.microsoft.com/office/drawing/2014/main" id="{2797D551-FA1B-89C5-7E7B-74A27E1CA62D}"/>
              </a:ext>
            </a:extLst>
          </p:cNvPr>
          <p:cNvSpPr txBox="1"/>
          <p:nvPr/>
        </p:nvSpPr>
        <p:spPr>
          <a:xfrm>
            <a:off x="8616097" y="2712701"/>
            <a:ext cx="2875176" cy="328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Level 1 – </a:t>
            </a:r>
            <a:r>
              <a:rPr lang="en-US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FrontEnd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(FE): HTML, SCC, JavaScript, Content.</a:t>
            </a:r>
            <a:b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en-US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Level 2 – </a:t>
            </a:r>
            <a:r>
              <a:rPr lang="en-US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BackEnd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(BE): Java, </a:t>
            </a:r>
            <a:r>
              <a:rPr lang="en-US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.Net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PHP, </a:t>
            </a:r>
            <a:r>
              <a:rPr lang="en-US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Pyton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Ruby </a:t>
            </a:r>
            <a:b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en-US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2" descr="Клієнт-серверна архітектура та ролі серверів. | by Ivan Zmerzlyi | Medium">
            <a:extLst>
              <a:ext uri="{FF2B5EF4-FFF2-40B4-BE49-F238E27FC236}">
                <a16:creationId xmlns:a16="http://schemas.microsoft.com/office/drawing/2014/main" id="{1E56A3D4-7329-A0E5-787A-205DFD23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8" y="1706849"/>
            <a:ext cx="7143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6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1866507" y="537328"/>
            <a:ext cx="7786539" cy="162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Триланкова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клієнт-серверна архітектура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50;p7">
            <a:extLst>
              <a:ext uri="{FF2B5EF4-FFF2-40B4-BE49-F238E27FC236}">
                <a16:creationId xmlns:a16="http://schemas.microsoft.com/office/drawing/2014/main" id="{2797D551-FA1B-89C5-7E7B-74A27E1CA62D}"/>
              </a:ext>
            </a:extLst>
          </p:cNvPr>
          <p:cNvSpPr txBox="1"/>
          <p:nvPr/>
        </p:nvSpPr>
        <p:spPr>
          <a:xfrm>
            <a:off x="509047" y="2158738"/>
            <a:ext cx="11349872" cy="443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Передбачає відділення прикладного рівня від управління даними. Відокремлюється окремий програмний рівень, на якому зосереджується прикладна логіка застосунку. Програми проміжного рівня можуть </a:t>
            </a:r>
            <a:r>
              <a:rPr lang="uk-UA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функціювати</a:t>
            </a: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під управлінням спеціальних серверів застосунків, але запуск таких програм може здійснюватися і під управлінням звичайного веб-сервера. Нарешті, управління даними здійснюється сервером даних.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uk-UA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високий ступінь гнучкості і масштабованості; 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висока безпека (тому що захист можна визначити для кожного сервісу або рівня);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uk-UA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висока продуктивність (тому що завдання розподілені між серверами).</a:t>
            </a:r>
            <a:endParaRPr lang="en-US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4958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2165023" y="259690"/>
            <a:ext cx="7861953" cy="16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 err="1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Триланкова</a:t>
            </a: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клієнт-серверна архітектура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О модели взаимодействия клиент-сервер простыми словами. Архитектура «клиент- сервер» с примерами | IT-блог о веб-технологиях, серверах, протоколах,  базах данных, СУБД, SQL, компьютерных сетях, языках программирования и  создание сайтов.">
            <a:extLst>
              <a:ext uri="{FF2B5EF4-FFF2-40B4-BE49-F238E27FC236}">
                <a16:creationId xmlns:a16="http://schemas.microsoft.com/office/drawing/2014/main" id="{AEA9AD4A-BBD2-713B-DBAF-80AF14A70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65"/>
          <a:stretch/>
        </p:blipFill>
        <p:spPr bwMode="auto">
          <a:xfrm>
            <a:off x="801278" y="2224872"/>
            <a:ext cx="7673418" cy="463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50;p7">
            <a:extLst>
              <a:ext uri="{FF2B5EF4-FFF2-40B4-BE49-F238E27FC236}">
                <a16:creationId xmlns:a16="http://schemas.microsoft.com/office/drawing/2014/main" id="{2797D551-FA1B-89C5-7E7B-74A27E1CA62D}"/>
              </a:ext>
            </a:extLst>
          </p:cNvPr>
          <p:cNvSpPr txBox="1"/>
          <p:nvPr/>
        </p:nvSpPr>
        <p:spPr>
          <a:xfrm>
            <a:off x="8993170" y="2901237"/>
            <a:ext cx="2875176" cy="328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Level 1 – </a:t>
            </a:r>
            <a:r>
              <a:rPr lang="en-US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FrontEnd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(FE): HTML, SCC, JavaScript, Content.</a:t>
            </a:r>
            <a:b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en-US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Level 2 – </a:t>
            </a:r>
            <a:r>
              <a:rPr lang="en-US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BackEnd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(BE): Java, </a:t>
            </a:r>
            <a:r>
              <a:rPr lang="en-US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.Net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PHP, </a:t>
            </a:r>
            <a:r>
              <a:rPr lang="en-US" sz="18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Pyton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Ruby </a:t>
            </a:r>
            <a:br>
              <a:rPr lang="en-US" sz="18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endParaRPr lang="en-US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Level 3 – </a:t>
            </a:r>
            <a:r>
              <a:rPr lang="en-US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DataBase</a:t>
            </a: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(DB): MySQL, Oracle, MongoDB</a:t>
            </a:r>
            <a:endParaRPr lang="en-GB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04482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625" y="1322675"/>
            <a:ext cx="4071128" cy="55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3007151" y="233188"/>
            <a:ext cx="5957740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Ролі (функції) серверів</a:t>
            </a:r>
            <a:endParaRPr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05016"/>
            <a:ext cx="4083728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1318" y="1305017"/>
            <a:ext cx="3629365" cy="5552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230876" y="2018386"/>
            <a:ext cx="3605843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Сервер, що приймає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HTTP-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запити від клієнтів (веб-браузерів), видає їм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HTTP-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відповіді разом з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HTML-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сторінкою, зображенням, файлом, медіа-потоком або іншими даними.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Клієнти дістаються веб-сервера за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URL-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адресою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потрібної їм веб-сторінки або іншого ресурсу.</a:t>
            </a:r>
            <a:endParaRPr lang="en-GB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486369" y="1412776"/>
            <a:ext cx="3227791" cy="46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Веб-сервер (</a:t>
            </a:r>
            <a:r>
              <a:rPr lang="en-GB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 Server)</a:t>
            </a:r>
          </a:p>
        </p:txBody>
      </p:sp>
      <p:sp>
        <p:nvSpPr>
          <p:cNvPr id="264" name="Google Shape;264;p18"/>
          <p:cNvSpPr txBox="1"/>
          <p:nvPr/>
        </p:nvSpPr>
        <p:spPr>
          <a:xfrm>
            <a:off x="4505035" y="1412776"/>
            <a:ext cx="2960994" cy="73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Сервер застосунків (</a:t>
            </a:r>
            <a:r>
              <a:rPr lang="en-GB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Application Server)</a:t>
            </a:r>
          </a:p>
        </p:txBody>
      </p:sp>
      <p:sp>
        <p:nvSpPr>
          <p:cNvPr id="265" name="Google Shape;265;p18"/>
          <p:cNvSpPr txBox="1"/>
          <p:nvPr/>
        </p:nvSpPr>
        <p:spPr>
          <a:xfrm>
            <a:off x="4383464" y="2410247"/>
            <a:ext cx="3355942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виконує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деякі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прикладні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Термін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також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відноситься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до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програмного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забезпечення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що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встановлено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такому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забезпечує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виконання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прикладного ПЗ.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8389856" y="2410247"/>
            <a:ext cx="3571267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БД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використовуються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обробки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запитів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користувача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мові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SQL. При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цьому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СУБД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знаходиться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сервері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до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якого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підключаються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клієнтські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додатки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8561225" y="1412776"/>
            <a:ext cx="3005464" cy="71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Сервери баз даних </a:t>
            </a:r>
            <a:endParaRPr lang="en-US" sz="2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</a:t>
            </a:r>
            <a:r>
              <a:rPr lang="en-US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DB Server</a:t>
            </a:r>
            <a:r>
              <a:rPr lang="uk-UA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endParaRPr sz="2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6">
            <a:alphaModFix/>
          </a:blip>
          <a:srcRect l="2767" r="753" b="7154"/>
          <a:stretch/>
        </p:blipFill>
        <p:spPr>
          <a:xfrm>
            <a:off x="0" y="4654157"/>
            <a:ext cx="12192000" cy="22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83470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1901805" y="2743330"/>
            <a:ext cx="9995214" cy="35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абір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визначень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підпрограм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протоколів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взаємодії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засобів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створення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програмного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8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забезпечення</a:t>
            </a:r>
            <a:r>
              <a:rPr lang="ru-RU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US" sz="18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API - </a:t>
            </a: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контракт, який надає програма. «До мене можна звертатися так і так, я зобов'язуюсь робити те і це».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Контракт включає: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саму операцію, яку ми можемо виконати,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дані, що надходять на вхід,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дані, що опиняються на виході (контент даних або повідомлення про помилку).</a:t>
            </a:r>
            <a:endParaRPr lang="en-GB" sz="18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845048" y="1779449"/>
            <a:ext cx="9995214" cy="6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API (Application Programming Interface)</a:t>
            </a:r>
            <a:endParaRPr lang="uk-UA" sz="4000" b="1" i="0" u="none" strike="noStrike" cap="none" dirty="0">
              <a:solidFill>
                <a:srgbClr val="F1B8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9649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2502</Words>
  <Application>Microsoft Office PowerPoint</Application>
  <PresentationFormat>Widescreen</PresentationFormat>
  <Paragraphs>240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Rubik Light</vt:lpstr>
      <vt:lpstr>Calibri</vt:lpstr>
      <vt:lpstr>Nunito Sans</vt:lpstr>
      <vt:lpstr>Playfair Display</vt:lpstr>
      <vt:lpstr>Rubik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Halyna Zviagintseva</cp:lastModifiedBy>
  <cp:revision>7</cp:revision>
  <dcterms:modified xsi:type="dcterms:W3CDTF">2022-10-28T10:53:33Z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