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2" r:id="rId4"/>
    <p:sldId id="283" r:id="rId5"/>
    <p:sldId id="282" r:id="rId6"/>
    <p:sldId id="284" r:id="rId7"/>
    <p:sldId id="285" r:id="rId8"/>
    <p:sldId id="287" r:id="rId9"/>
    <p:sldId id="288" r:id="rId10"/>
    <p:sldId id="286" r:id="rId11"/>
    <p:sldId id="289" r:id="rId12"/>
    <p:sldId id="28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" pitchFamily="2" charset="-52"/>
      <p:regular r:id="rId19"/>
      <p:bold r:id="rId20"/>
      <p:italic r:id="rId21"/>
      <p:boldItalic r:id="rId22"/>
    </p:embeddedFont>
    <p:embeddedFont>
      <p:font typeface="Playfair Display" panose="00000500000000000000" pitchFamily="2" charset="-52"/>
      <p:regular r:id="rId23"/>
      <p:bold r:id="rId24"/>
      <p:italic r:id="rId25"/>
      <p:boldItalic r:id="rId26"/>
    </p:embeddedFont>
    <p:embeddedFont>
      <p:font typeface="Rubik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61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125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05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25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652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57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437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51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WUu2YWRtvDOHk4GbIS2ZekMnJzUzuKk7/edit?usp=sharing&amp;ouid=115143950622232718184&amp;rtpof=true&amp;sd=tr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WUu2YWRtvDOHk4GbIS2ZekMnJzUzuKk7/edit?usp=sharing&amp;ouid=115143950622232718184&amp;rtpof=true&amp;sd=tru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WUu2YWRtvDOHk4GbIS2ZekMnJzUzuKk7/edit?usp=sharing&amp;ouid=115143950622232718184&amp;rtpof=true&amp;sd=tru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39365" y="4686450"/>
            <a:ext cx="11472421" cy="149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Урок 18.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API за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Postman</a:t>
            </a:r>
            <a:endParaRPr lang="ru-RU" sz="4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501174" y="3068960"/>
            <a:ext cx="8595900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прикладі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Nunito Sans" pitchFamily="2" charset="-52"/>
              </a:rPr>
              <a:t> </a:t>
            </a:r>
            <a:r>
              <a:rPr lang="ru-RU" sz="18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3"/>
              </a:rPr>
              <a:t>API для </a:t>
            </a:r>
            <a:r>
              <a:rPr lang="ru-RU" sz="1800" b="0" i="0" u="sng" strike="noStrike" dirty="0" err="1">
                <a:solidFill>
                  <a:srgbClr val="1155CC"/>
                </a:solidFill>
                <a:effectLst/>
                <a:latin typeface="Nunito Sans" pitchFamily="2" charset="-52"/>
                <a:hlinkClick r:id="rId3"/>
              </a:rPr>
              <a:t>навчання</a:t>
            </a:r>
            <a:r>
              <a:rPr lang="ru-RU" sz="18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3"/>
              </a:rPr>
              <a:t>. Урок 17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створити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опціями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Створення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змінних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вказаних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рівнів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вручну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варіанти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їх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перегляду для кожного виду.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Використання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створених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змінних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різних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частинах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запиту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2972514" y="1248653"/>
            <a:ext cx="6963337" cy="7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Використання змінних</a:t>
            </a: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254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5"/>
            <a:ext cx="10585176" cy="4294403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234153" y="2559912"/>
            <a:ext cx="9502218" cy="41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Експортувати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створену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раніше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колекцію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Видалити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Postman,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імпортувати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файлу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експортовані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Перевірити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відповідність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Зробити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будь-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пошук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Google 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імпортувати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його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curl 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Postman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3500414" y="1278081"/>
            <a:ext cx="6576839" cy="8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Імпорт</a:t>
            </a:r>
            <a:r>
              <a:rPr lang="ru-RU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та </a:t>
            </a:r>
            <a:r>
              <a:rPr lang="ru-RU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експорт</a:t>
            </a:r>
            <a:r>
              <a:rPr lang="ru-RU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ru-RU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даних</a:t>
            </a:r>
            <a:endParaRPr lang="uk-UA" sz="4000" b="1" i="0" u="none" strike="noStrike" cap="none" dirty="0">
              <a:solidFill>
                <a:srgbClr val="F1B8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09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2419546" y="5112089"/>
            <a:ext cx="735290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Домашнє завдання</a:t>
            </a:r>
            <a:endParaRPr lang="uk-UA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Структура заняття</a:t>
            </a: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1664557"/>
            <a:ext cx="472819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Основні елементи інтерфейсу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Формування запитів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Використання змінних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Code Snippets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Collection runner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Імпорт та експорт даних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1885361"/>
            <a:ext cx="10585176" cy="4972639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501174" y="2045615"/>
            <a:ext cx="8914686" cy="443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інтуїтивно-зрозумілий і простий у використанні, не вимагає якогось складного налаштування чи знання мов програмування;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безкоштовний;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підтримує різні </a:t>
            </a:r>
            <a:r>
              <a:rPr lang="en-GB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(REST, SOAP, </a:t>
            </a:r>
            <a:r>
              <a:rPr lang="en-GB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GraphQL</a:t>
            </a:r>
            <a:r>
              <a:rPr lang="en-GB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);</a:t>
            </a: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розширюється під будь-які потреби за допомогою </a:t>
            </a:r>
            <a:r>
              <a:rPr lang="en-GB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Postman API;</a:t>
            </a: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легко інтегрується в </a:t>
            </a:r>
            <a:r>
              <a:rPr lang="en-GB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CI/CD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 допомогою </a:t>
            </a:r>
            <a:r>
              <a:rPr lang="en-GB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Newman –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консольної утиліти для запуску тестів;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запускається на будь-яких ОС;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підтримує ручне та автоматизоване тестування;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зібрав навколо себе велике </a:t>
            </a:r>
            <a:r>
              <a:rPr lang="uk-UA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ком'юніті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де можна знайти відповіді будь-які питання.</a:t>
            </a:r>
            <a:endParaRPr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883844" y="379505"/>
            <a:ext cx="5071621" cy="7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ереваги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Postman</a:t>
            </a:r>
            <a:endParaRPr lang="uk-UA" sz="4000" b="1" i="0" u="none" strike="noStrike" cap="none" dirty="0">
              <a:solidFill>
                <a:srgbClr val="F1B8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1885361"/>
            <a:ext cx="10585176" cy="4972639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501174" y="2224726"/>
            <a:ext cx="8914686" cy="425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надсилати запити та отримувати відповіді;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зберігати запити до папок та колекцій;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змінювати параметри запитів;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змінювати оточення (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dev, test, production);</a:t>
            </a: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виконувати </a:t>
            </a:r>
            <a:r>
              <a:rPr lang="uk-UA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автотести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використовуючи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Collections runner,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зокрема за розкладом;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імпортувати та експортувати колекції запитів та набори тестів, щоб обмінюватися даними з колегами.</a:t>
            </a:r>
            <a:endParaRPr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261674" y="867263"/>
            <a:ext cx="6674177" cy="79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Дозволяє </a:t>
            </a:r>
            <a:r>
              <a:rPr lang="uk-UA" sz="4000" b="1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тестувальнику</a:t>
            </a:r>
            <a:endParaRPr lang="uk-UA" sz="4000" b="1" i="0" u="none" strike="noStrike" cap="none" dirty="0">
              <a:solidFill>
                <a:srgbClr val="F1B8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34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111604" y="2677212"/>
            <a:ext cx="8985470" cy="334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Workspaces 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(робочий простір) у </a:t>
            </a: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Postman 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допомагає організувати роботу з </a:t>
            </a: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 співпрацювати з членами команди розробки всередині організації. Існує три типи робочих просторів </a:t>
            </a: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Postman 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для різних потреб</a:t>
            </a: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Personal, Team, Public workspace</a:t>
            </a: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Collections 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(колекція) — дозволяє чітко керувати запитами та підтримувати їх, а також надає безліч інших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функцій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як-от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спільний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доступ до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колекцій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виконання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цілих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колекцій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додавання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загальних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властивостей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наприклад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заголовка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Auth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до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всіх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запитів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належать до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певної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колекції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тощо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Environment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(середовище) -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набір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 ключ-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Середовище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допомагає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нам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розрізняти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запити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межах тестового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середовища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наприклад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Alpha та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Beta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). Коли ми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створюємо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середовище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всередині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Postman</a:t>
            </a:r>
            <a:endParaRPr lang="en-US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972514" y="1248653"/>
            <a:ext cx="8207676" cy="7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О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сновні елементи  інтерфейсу </a:t>
            </a: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0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501174" y="3068960"/>
            <a:ext cx="8595900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прикладі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Nunito Sans" pitchFamily="2" charset="-52"/>
              </a:rPr>
              <a:t> </a:t>
            </a:r>
            <a:r>
              <a:rPr lang="ru-RU" sz="18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3"/>
              </a:rPr>
              <a:t>API для </a:t>
            </a:r>
            <a:r>
              <a:rPr lang="ru-RU" sz="1800" b="0" i="0" u="sng" strike="noStrike" dirty="0" err="1">
                <a:solidFill>
                  <a:srgbClr val="1155CC"/>
                </a:solidFill>
                <a:effectLst/>
                <a:latin typeface="Nunito Sans" pitchFamily="2" charset="-52"/>
                <a:hlinkClick r:id="rId3"/>
              </a:rPr>
              <a:t>навчання</a:t>
            </a:r>
            <a:r>
              <a:rPr lang="ru-RU" sz="18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3"/>
              </a:rPr>
              <a:t>. Урок 17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створити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запити</a:t>
            </a:r>
            <a:r>
              <a:rPr lang="ru-RU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опціями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методи 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POST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 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GET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параметри запиту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типи авторизації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формати тіла запиту та типу даних у ньому.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2972514" y="1248653"/>
            <a:ext cx="6963337" cy="7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Формування запитів </a:t>
            </a: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66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781665" y="2559912"/>
            <a:ext cx="9926425" cy="368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Змінна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—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певний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осередок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пам'яті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в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записати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Як правило,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цьому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осередку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пам'яті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дають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якесь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ім’я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Глобальні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змінні не стосуються жодного середовища (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environment)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доступні у всьому робочому просторі, з усіх середовищ. Глобальні змінні можуть використовуватися для передачі даних між колекціями, запитами та середовищами.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Змінні </a:t>
            </a:r>
            <a:r>
              <a:rPr lang="uk-UA" sz="16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колекції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доступні у всіх запитах в межах однієї колекції.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Змінні </a:t>
            </a:r>
            <a:r>
              <a:rPr lang="uk-UA" sz="16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середовища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змінюються залежно від обраного середовища.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6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Локальні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змінні є тимчасовими. Вони доступні тільки всередині запиту і використовуються, коли потрібно переписати змінні колекції або якісь глобальні значення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endParaRPr lang="en-US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972514" y="1248653"/>
            <a:ext cx="6963337" cy="7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Використання змінних</a:t>
            </a: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35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5"/>
            <a:ext cx="10585176" cy="4294403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205872" y="2559912"/>
            <a:ext cx="9502218" cy="41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1.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Використовуючи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3"/>
              </a:rPr>
              <a:t>API для </a:t>
            </a:r>
            <a:r>
              <a:rPr lang="ru-RU" sz="1600" b="0" i="0" u="sng" strike="noStrike" dirty="0" err="1">
                <a:solidFill>
                  <a:srgbClr val="1155CC"/>
                </a:solidFill>
                <a:effectLst/>
                <a:latin typeface="Nunito Sans" pitchFamily="2" charset="-52"/>
                <a:hlinkClick r:id="rId3"/>
              </a:rPr>
              <a:t>навчання</a:t>
            </a:r>
            <a:r>
              <a:rPr lang="ru-RU" sz="16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3"/>
              </a:rPr>
              <a:t>. Урок 17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раніше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створені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за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вкладки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Pre-request script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різними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сніпетами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змінної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Get an &lt;environment&gt; variable)</a:t>
            </a: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змінити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змінної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Set an &lt;environment&gt; variable)</a:t>
            </a: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вивести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змінної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консоль (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Console.log(Get an &lt;environment&gt; variable))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2. Для того ж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використовуючи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вкладку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Tests,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код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статус код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успішного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відповідає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заданому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Status code: code is 200)</a:t>
            </a: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вебсервісу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містить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задане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текстове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Response body: Contains string)</a:t>
            </a: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параметра у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JSON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відповіді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вебсервісу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відповідає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заданому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значенню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Response body: JSON value check)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2972514" y="1248653"/>
            <a:ext cx="7604360" cy="78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Використання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Code Snippets</a:t>
            </a:r>
            <a:endParaRPr lang="uk-UA" sz="4000" b="1" i="0" u="none" strike="noStrike" cap="none" dirty="0">
              <a:solidFill>
                <a:srgbClr val="F1B8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67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5"/>
            <a:ext cx="10585176" cy="4294403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205872" y="2559912"/>
            <a:ext cx="9502218" cy="41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принцип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роботи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Collection runner</a:t>
            </a:r>
            <a:endParaRPr lang="uk-UA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Аналіз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отриманих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endParaRPr lang="ru-RU"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Запуск Collection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runner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раніше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створених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ними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колекцій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аналіз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отриманих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результатів</a:t>
            </a:r>
            <a:r>
              <a:rPr lang="ru-RU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3500415" y="1278081"/>
            <a:ext cx="6058364" cy="78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Collection runner</a:t>
            </a:r>
            <a:endParaRPr lang="uk-UA" sz="4000" b="1" i="0" u="none" strike="noStrike" cap="none" dirty="0">
              <a:solidFill>
                <a:srgbClr val="F1B8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5171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647</Words>
  <Application>Microsoft Office PowerPoint</Application>
  <PresentationFormat>Widescreen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Nunito Sans</vt:lpstr>
      <vt:lpstr>Calibri</vt:lpstr>
      <vt:lpstr>Rubik</vt:lpstr>
      <vt:lpstr>Playfair Display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Halyna Zviagintseva</cp:lastModifiedBy>
  <cp:revision>5</cp:revision>
  <dcterms:modified xsi:type="dcterms:W3CDTF">2022-11-01T21:58:37Z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