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88" r:id="rId4"/>
    <p:sldId id="273" r:id="rId5"/>
    <p:sldId id="287" r:id="rId6"/>
    <p:sldId id="290" r:id="rId7"/>
    <p:sldId id="294" r:id="rId8"/>
    <p:sldId id="291" r:id="rId9"/>
    <p:sldId id="292" r:id="rId10"/>
    <p:sldId id="293" r:id="rId11"/>
    <p:sldId id="28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fair Display" panose="00000500000000000000" pitchFamily="2" charset="-52"/>
      <p:regular r:id="rId18"/>
      <p:bold r:id="rId19"/>
      <p:italic r:id="rId20"/>
      <p:boldItalic r:id="rId21"/>
    </p:embeddedFont>
    <p:embeddedFont>
      <p:font typeface="Rubik" panose="020B0604020202020204" charset="-79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28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27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07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9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60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94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04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838200" y="4686450"/>
            <a:ext cx="10737130" cy="149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19.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API за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SoapUI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294021"/>
            <a:ext cx="10585176" cy="4563978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73525" y="2600721"/>
            <a:ext cx="9995214" cy="40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SzPts val="2000"/>
            </a:pP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Web Services Description Language, WSDL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мова опису інтерфейсів </a:t>
            </a:r>
            <a:r>
              <a:rPr lang="uk-UA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вебсервісу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заснована на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XML,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функціональність </a:t>
            </a:r>
            <a:r>
              <a:rPr lang="uk-UA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вебсервісу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спосіб доступу до нього.</a:t>
            </a:r>
          </a:p>
          <a:p>
            <a:pPr algn="just">
              <a:lnSpc>
                <a:spcPct val="150000"/>
              </a:lnSpc>
              <a:buSzPts val="2000"/>
            </a:pP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WSDL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документі описуються доступні методи (опції), а також опис параметрів для кожного окремого запиту та відповіді.</a:t>
            </a:r>
            <a:endParaRPr lang="en-GB" sz="16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863486" y="1416481"/>
            <a:ext cx="5968820" cy="7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Для тестування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SOAP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2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204301" y="5178077"/>
            <a:ext cx="77833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Клієнт-серверна архітектура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vs SOAP 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Протоколи передачі даних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vs 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Домашнє завдання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313325" y="254673"/>
            <a:ext cx="359735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</a:t>
            </a:r>
            <a:r>
              <a:rPr lang="en-US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vs SOAP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5016"/>
            <a:ext cx="5910606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95" y="1305017"/>
            <a:ext cx="5910606" cy="55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50760" y="2024180"/>
            <a:ext cx="5759846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рхітектурний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стиль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компонентів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розподіленої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мережі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-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правил того,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програмісту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організувати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коду серверного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легко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обмінювалися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було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масштабувати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buSzPts val="1400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узгодженим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наборобмежень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враховуються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проектуванні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розподіленої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гіпермедіа-системи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випадках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інтернет-магазини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пошукові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засновані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призводить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підвищення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продуктивності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спрощення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архітектури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lvl="0" algn="just">
              <a:buSzPts val="1400"/>
            </a:pPr>
            <a:endParaRPr lang="ru-RU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buSzPts val="1400"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широкому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сенсі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компоненти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взаємодіють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кшталт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Всесвітній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павутині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69" y="1486945"/>
            <a:ext cx="4952897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 (Representational State Transfer) 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98601" y="1486945"/>
            <a:ext cx="4820954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SOAP (Simple Object Access Protocol)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396977" y="2025479"/>
            <a:ext cx="564426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 обміну структурованими повідомленнями у розподіленому обчислювальному середовищі. Спочатку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SOAP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призначався переважно реалізації віддаленого виклику процедур (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RPC).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Наразі протокол використовується для обміну довільними повідомленнями у форматі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XML,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 не лише для виклику процедур.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SOAP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 використовуватися з будь-яким протоколом прикладного рівня: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SMTP, FTP, HTTP, HTTPS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ін. Проте його взаємодія з кожним із цих протоколів має свої особливості, які мають бути визначені окремо. Найчастіше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SOAP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 поверх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SOAP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одним із стандартів, на яких базуються технології веб-служб.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l="2767" r="753" b="7154"/>
          <a:stretch/>
        </p:blipFill>
        <p:spPr>
          <a:xfrm>
            <a:off x="0" y="5117253"/>
            <a:ext cx="12192000" cy="1745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2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313325" y="254673"/>
            <a:ext cx="359735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vs XML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5016"/>
            <a:ext cx="5910606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95" y="1305016"/>
            <a:ext cx="5910606" cy="562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50760" y="2024180"/>
            <a:ext cx="5580738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екстовий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формат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обміну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комп'ютерами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JSON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тексті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прочитаним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людиною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Формат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змогу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формат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переважно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структурованої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через мережу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70" y="1486945"/>
            <a:ext cx="4179898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(JavaScript Object Notation)</a:t>
            </a:r>
            <a:endParaRPr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98601" y="1486945"/>
            <a:ext cx="4820954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XML (</a:t>
            </a:r>
            <a:r>
              <a:rPr lang="en-GB" sz="2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eXtensible</a:t>
            </a: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Markup Language)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396977" y="2025479"/>
            <a:ext cx="564426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тандарт побудови мов розмітки ієрархічно структурованих даних для обміну між різними застосунками, зокрема, через Інтернет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 складається із текстових знаків, і придатний до читання людиною.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313325" y="254673"/>
            <a:ext cx="359735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vs XML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5016"/>
            <a:ext cx="5910606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95" y="1305017"/>
            <a:ext cx="5910606" cy="55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50760" y="2024180"/>
            <a:ext cx="558073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будується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структурах: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назва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/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мовах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реалізовано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запис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структура, словник, хеш-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ключем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асоціативним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масивом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Впорядкований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багатьох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мовах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реалізовано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масив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вектор,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послідовність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70" y="1486945"/>
            <a:ext cx="4179898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(JavaScript Object Notation)</a:t>
            </a:r>
            <a:endParaRPr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98601" y="1486945"/>
            <a:ext cx="4820954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XML (</a:t>
            </a:r>
            <a:r>
              <a:rPr lang="en-GB" sz="2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eXtensible</a:t>
            </a: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Markup Language)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396977" y="2025479"/>
            <a:ext cx="564426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Стандарт визначає набір базових лексичних та синтаксичних правил для побудови мови описання інформації шляхом застосування простих тегів.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2892F-F7E7-F611-D5EF-5B020B2BE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501" y="4017965"/>
            <a:ext cx="3967998" cy="1272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EA676-5128-49F8-F7C9-911753F8C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40" y="3087268"/>
            <a:ext cx="5241683" cy="2422195"/>
          </a:xfrm>
          <a:prstGeom prst="rect">
            <a:avLst/>
          </a:prstGeom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7">
            <a:alphaModFix/>
          </a:blip>
          <a:srcRect l="2767" r="753" b="7154"/>
          <a:stretch/>
        </p:blipFill>
        <p:spPr>
          <a:xfrm>
            <a:off x="0" y="5117253"/>
            <a:ext cx="12192000" cy="1745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88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1078144"/>
            <a:ext cx="10585176" cy="5779855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080914" y="1404098"/>
            <a:ext cx="9995214" cy="526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xml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="1.1"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encoding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="UTF-8" ?&gt;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XML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пролог, необов’язковий (але якщо він є, то це повинен бути перший рядок документа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XML).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документі можуть бути міжнародні символи, тому необхідно вказувати кодування, або зберегти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файл у форматі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UTF-8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(кодування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документів за замовчуванням).</a:t>
            </a:r>
          </a:p>
          <a:p>
            <a:pPr algn="just">
              <a:lnSpc>
                <a:spcPct val="150000"/>
              </a:lnSpc>
              <a:buSzPts val="2000"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 повинен містити один елемент, який буде батьківським для всіх інших елементів – кореневий елемент.</a:t>
            </a:r>
          </a:p>
          <a:p>
            <a:pPr algn="just">
              <a:lnSpc>
                <a:spcPct val="150000"/>
              </a:lnSpc>
              <a:buSzPts val="2000"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composition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батьківський/кореневий елемент</a:t>
            </a:r>
            <a:endParaRPr lang="uk-UA" altLang="uk-UA" dirty="0"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ingredient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Мука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ingredient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дочірній елемент</a:t>
            </a:r>
            <a:endParaRPr lang="uk-UA" altLang="uk-UA" dirty="0"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ingredient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Дрожжи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ingredient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uk-UA" altLang="uk-UA" dirty="0"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ingredient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Тёплая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вода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ingredient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composition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закриття батьківського/кореневого елементу</a:t>
            </a:r>
            <a:endParaRPr lang="uk-UA" altLang="uk-UA" dirty="0"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buSzPts val="2000"/>
            </a:pP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 елементи повинні дотримуватися коректної вкладеності:</a:t>
            </a:r>
          </a:p>
          <a:p>
            <a:pPr algn="just">
              <a:lnSpc>
                <a:spcPct val="150000"/>
              </a:lnSpc>
              <a:buSzPts val="2000"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b&gt;&lt;</a:t>
            </a:r>
            <a:r>
              <a:rPr kumimoji="0" lang="en-US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Тёплая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вода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&gt;&lt;/b</a:t>
            </a:r>
            <a:r>
              <a:rPr lang="en-US" altLang="uk-UA" b="1" dirty="0">
                <a:solidFill>
                  <a:srgbClr val="008000"/>
                </a:solidFill>
                <a:latin typeface="Courier New" panose="02070309020205020404" pitchFamily="49" charset="0"/>
              </a:rPr>
              <a:t>&gt;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buSzPts val="2000"/>
            </a:pPr>
            <a:endParaRPr lang="en-GB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848948" y="0"/>
            <a:ext cx="1448917" cy="7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XML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550695"/>
            <a:ext cx="10585176" cy="4307304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73525" y="2743199"/>
            <a:ext cx="9995214" cy="386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SzPts val="2000"/>
            </a:pPr>
            <a:r>
              <a:rPr lang="en-US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Schema Definition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спосіб описання типу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документу, як правило, визначається шляхом введення обмежень на структуру та зміст документів заданого типу на додаток до базових синтаксичних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обмежень самого формату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algn="just">
              <a:lnSpc>
                <a:spcPct val="150000"/>
              </a:lnSpc>
              <a:buSzPts val="2000"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50000"/>
              </a:lnSpc>
              <a:buSzPts val="2000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 типів даних та їх обмеження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50000"/>
              </a:lnSpc>
              <a:buSzPts val="2000"/>
            </a:pPr>
            <a:endParaRPr lang="en-GB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359696" y="1826505"/>
            <a:ext cx="1448917" cy="7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XSD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7217CA-2E71-D237-E788-BCFF2DE24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19" y="3737810"/>
            <a:ext cx="6464554" cy="26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1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294021"/>
            <a:ext cx="10585176" cy="4563978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73525" y="2600721"/>
            <a:ext cx="9995214" cy="40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SzPts val="2000"/>
            </a:pP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SOAP</a:t>
            </a:r>
            <a:r>
              <a:rPr lang="uk-UA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-повідомлення</a:t>
            </a: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(request)</a:t>
            </a:r>
            <a:r>
              <a:rPr lang="uk-UA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це звичайний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XML-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документ, що містить елементи:</a:t>
            </a:r>
            <a:b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Конверт (</a:t>
            </a: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Envelope</a:t>
            </a: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обов’язковий елемент, що визначає початок та кінець повідомлення</a:t>
            </a:r>
          </a:p>
          <a:p>
            <a:pPr marL="285750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uk-UA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Заголовок</a:t>
            </a: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(Headers)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необов’язковий елемент, містить будь-які необов’язкові атрибути, що використовуються при обробці повідомлення, або в проміжній точці.</a:t>
            </a:r>
          </a:p>
          <a:p>
            <a:pPr marL="285750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Тіло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(Body)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обов’язковий елемент, містить дані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XML,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містять повідомлення, яке надсилається</a:t>
            </a: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uk-UA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Несправність</a:t>
            </a: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Faulcode</a:t>
            </a: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–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необов’язковий елемент несправності, який надає інформацію про помилки, що виникають під час обробки повідомлення.</a:t>
            </a:r>
            <a:endParaRPr lang="en-GB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863486" y="1416481"/>
            <a:ext cx="5968820" cy="7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Для тестування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SOAP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4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294021"/>
            <a:ext cx="10585176" cy="4563978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863485" y="1416481"/>
            <a:ext cx="8093273" cy="7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SOAP-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повідомлення (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request)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238BCE-5E33-5FA4-85F3-7552A3D54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62" y="2567922"/>
            <a:ext cx="8583314" cy="382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3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739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Rubik</vt:lpstr>
      <vt:lpstr>Courier New</vt:lpstr>
      <vt:lpstr>Calibri</vt:lpstr>
      <vt:lpstr>Playfair Display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5</cp:revision>
  <dcterms:modified xsi:type="dcterms:W3CDTF">2022-11-03T23:08:38Z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