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82" r:id="rId4"/>
    <p:sldId id="260" r:id="rId5"/>
    <p:sldId id="283" r:id="rId6"/>
    <p:sldId id="262" r:id="rId7"/>
    <p:sldId id="261" r:id="rId8"/>
    <p:sldId id="268" r:id="rId9"/>
    <p:sldId id="284" r:id="rId10"/>
    <p:sldId id="285" r:id="rId11"/>
    <p:sldId id="259" r:id="rId12"/>
    <p:sldId id="272" r:id="rId13"/>
    <p:sldId id="286" r:id="rId14"/>
    <p:sldId id="287" r:id="rId15"/>
    <p:sldId id="288" r:id="rId16"/>
    <p:sldId id="289" r:id="rId17"/>
    <p:sldId id="292" r:id="rId18"/>
    <p:sldId id="293" r:id="rId19"/>
    <p:sldId id="290" r:id="rId20"/>
    <p:sldId id="291" r:id="rId21"/>
    <p:sldId id="294" r:id="rId22"/>
    <p:sldId id="295" r:id="rId23"/>
    <p:sldId id="296" r:id="rId24"/>
    <p:sldId id="297" r:id="rId25"/>
    <p:sldId id="303" r:id="rId26"/>
    <p:sldId id="302" r:id="rId27"/>
    <p:sldId id="298" r:id="rId28"/>
    <p:sldId id="299" r:id="rId29"/>
    <p:sldId id="300" r:id="rId30"/>
    <p:sldId id="301" r:id="rId31"/>
    <p:sldId id="304" r:id="rId32"/>
    <p:sldId id="281" r:id="rId33"/>
  </p:sldIdLst>
  <p:sldSz cx="12192000" cy="6858000"/>
  <p:notesSz cx="6858000" cy="9144000"/>
  <p:embeddedFontLst>
    <p:embeddedFont>
      <p:font typeface="Abadi Extra Light" panose="020B0204020104020204" pitchFamily="34" charset="0"/>
      <p:regular r:id="rId35"/>
    </p:embeddedFont>
    <p:embeddedFont>
      <p:font typeface="Book Antiqua" panose="02040602050305030304" pitchFamily="18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Playfair Display" panose="00000500000000000000" pitchFamily="2" charset="-52"/>
      <p:regular r:id="rId48"/>
      <p:bold r:id="rId49"/>
      <p:italic r:id="rId50"/>
      <p:boldItalic r:id="rId51"/>
    </p:embeddedFont>
    <p:embeddedFont>
      <p:font typeface="Rubik" panose="020B0604020202020204" charset="-79"/>
      <p:regular r:id="rId52"/>
      <p:bold r:id="rId53"/>
      <p:italic r:id="rId54"/>
      <p:boldItalic r:id="rId55"/>
    </p:embeddedFont>
    <p:embeddedFont>
      <p:font typeface="Rubik Light" panose="020B0604020202020204" charset="-79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503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27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020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88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835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81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244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59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5495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421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7442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293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806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370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657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908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193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13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92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305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34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25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10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91110" y="4991251"/>
            <a:ext cx="11613823" cy="8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3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19. </a:t>
            </a:r>
            <a:r>
              <a:rPr lang="ru-RU" sz="3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Реляційні</a:t>
            </a:r>
            <a:r>
              <a:rPr lang="ru-RU" sz="3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3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бази</a:t>
            </a:r>
            <a:r>
              <a:rPr lang="ru-RU" sz="3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3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3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Оператор SELECT</a:t>
            </a:r>
            <a:endParaRPr lang="ru-RU" sz="3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090658"/>
            <a:ext cx="10585176" cy="4767342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845047" y="2216980"/>
            <a:ext cx="10230689" cy="44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Мова 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SQL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передає свою сукупність операторів, інструкцій та обчис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лювальних функцій.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Згідно з загальним стилем програмування, оператори та інші слова в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SQL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зазвичай рекомендується писати великими буквами.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Оператори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SQL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поділяються на: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Оператори визначення дан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их: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CREATE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створює об’єкти бази даних (саму базу, таблицю, користувача і так далі)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ALTER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змінює об’єкт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DROP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видаляє об’єкт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Оператори маніпуляції даними: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SELECT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вибирає дані, що задовольняють заданим умовам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INSERT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додає нові дані</a:t>
            </a: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UPDATE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змінює існуючі дані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DELETE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видаляє дані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717400" y="1165052"/>
            <a:ext cx="8745594" cy="67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SQL (Structured Query Language)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5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4876800" y="1315452"/>
            <a:ext cx="6946231" cy="525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MySQL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вільна реляційна система управління БД.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MySQL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компактний </a:t>
            </a:r>
            <a:r>
              <a:rPr lang="uk-UA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багатопотоковий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сервер баз даних, що характеризується високою швидкістю, стійкістю і простотою використання.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MySQL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відмінне рішення для малих і середніх додатків. Вихідний код сервера компілюється на багатьох платформах.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Можливості сервера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MySQL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Простота в установці і використанні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Підтримує необмежену к-ть користувачів, що одночасно працюють з БД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К-ть рядків в таблицях може досягати 50млн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Висока швидкість виконання команд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Проста система безпеки</a:t>
            </a: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969" y="1636850"/>
            <a:ext cx="4104456" cy="325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6396472" y="602352"/>
            <a:ext cx="20790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MySQL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736542" y="2691024"/>
            <a:ext cx="8595900" cy="384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Перегляд доступних баз даних</a:t>
            </a:r>
            <a:b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SHOW DATABASE;</a:t>
            </a:r>
            <a:b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Створення нової БД</a:t>
            </a:r>
            <a:b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CREATE DATABASE &lt;</a:t>
            </a:r>
            <a:r>
              <a:rPr lang="en-US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database_name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&gt;;</a:t>
            </a:r>
            <a:b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Вибір БД для використання</a:t>
            </a:r>
            <a:b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-US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database_name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&gt;;</a:t>
            </a:r>
            <a:b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Видалення БД</a:t>
            </a:r>
            <a:b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DROP DATABASE &lt;</a:t>
            </a:r>
            <a:r>
              <a:rPr lang="en-US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database_name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&gt;;</a:t>
            </a:r>
            <a:b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Перегляд таблиць, доступних в БД</a:t>
            </a:r>
            <a:b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SHOW TABLES;</a:t>
            </a: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1210855" y="2652118"/>
            <a:ext cx="8595900" cy="404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6. Створення нової таблиці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600" dirty="0"/>
            </a:b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column1 datatype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600" dirty="0"/>
            </a:b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column2 datatype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600" dirty="0"/>
            </a:b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column3 datatype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....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i="0" dirty="0">
              <a:solidFill>
                <a:srgbClr val="595959"/>
              </a:solidFill>
              <a:effectLst/>
              <a:latin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 (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varchar(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FirstName varchar(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Address varchar(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City varchar(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14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736542" y="2691024"/>
            <a:ext cx="8595900" cy="384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7.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Додавання даних у таблицю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8. Оновлення даних у таблиці</a:t>
            </a:r>
            <a:b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9. Видалення даних з таблиці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10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Видалення таблиці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68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736541" y="2691024"/>
            <a:ext cx="10104283" cy="384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11.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SELECT -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вибору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бази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хочете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вибрати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поля,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доступні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таблиці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використовуйте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наступний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синтаксис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800" dirty="0"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SELECT DISTINCT - 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Оператор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повернення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лише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різних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latin typeface="Consolas" panose="020B0609020204030204" pitchFamily="49" charset="0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Persons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53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12. WHERE –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фільтрації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записів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dirty="0"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Фільтпація</a:t>
            </a:r>
            <a:r>
              <a:rPr lang="uk-UA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по одній умові і одному значенню</a:t>
            </a:r>
            <a:endParaRPr lang="uk-UA" sz="1800" dirty="0">
              <a:solidFill>
                <a:srgbClr val="595959"/>
              </a:solidFill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 = ‘London’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dirty="0">
              <a:solidFill>
                <a:srgbClr val="595959"/>
              </a:solidFill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Фільтрація по одній умові і декільком значенням </a:t>
            </a:r>
            <a:r>
              <a:rPr lang="en-US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IN </a:t>
            </a:r>
            <a:r>
              <a:rPr lang="uk-UA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(включення)</a:t>
            </a:r>
            <a:r>
              <a:rPr lang="en-US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uk-UA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та </a:t>
            </a:r>
            <a:r>
              <a:rPr lang="en-US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NOT IN</a:t>
            </a:r>
            <a:r>
              <a:rPr lang="uk-UA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(виключення)</a:t>
            </a: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 IN (‘London’, ‘Berlin’)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SzPts val="2000"/>
            </a:pPr>
            <a:endParaRPr lang="uk-U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SzPts val="2000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Customers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 NOT IN (‘London’, ‘Berlin’, ‘Madrid’)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26137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Предикати порівняння =, !=, &gt;, &lt;, &gt;=, &lt;=</a:t>
            </a:r>
            <a:endParaRPr lang="en-US" sz="1600" dirty="0">
              <a:solidFill>
                <a:srgbClr val="595959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 = 0;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latin typeface="Consolas" panose="020B0609020204030204" pitchFamily="49" charset="0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 != 0;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 &lt; 0;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latin typeface="Consolas" panose="020B0609020204030204" pitchFamily="49" charset="0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 &gt;= 0;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8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Речення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WHERE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можна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поєднувати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з операторами AND, OR та NOT. </a:t>
            </a:r>
            <a:endParaRPr lang="en-US" sz="1600" dirty="0">
              <a:solidFill>
                <a:srgbClr val="595959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AND -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відображає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запис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якщо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всі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умови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розділені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символом</a:t>
            </a:r>
            <a:r>
              <a:rPr lang="en-US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AND </a:t>
            </a:r>
            <a:r>
              <a:rPr lang="uk-UA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є </a:t>
            </a:r>
            <a:r>
              <a:rPr lang="en-US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TRUE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600" dirty="0">
              <a:solidFill>
                <a:srgbClr val="595959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OR</a:t>
            </a:r>
            <a:r>
              <a:rPr lang="uk-UA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-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відображає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запис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якщо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будь-яка з умов, </a:t>
            </a:r>
            <a:r>
              <a:rPr lang="ru-RU" sz="16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розділених</a:t>
            </a:r>
            <a:r>
              <a:rPr lang="ru-RU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символом </a:t>
            </a:r>
            <a:r>
              <a:rPr lang="en-US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OR </a:t>
            </a:r>
            <a:r>
              <a:rPr lang="uk-UA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є </a:t>
            </a:r>
            <a:r>
              <a:rPr lang="en-US" sz="16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TRUE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4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NOT</a:t>
            </a:r>
            <a:r>
              <a:rPr lang="uk-UA" sz="14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- </a:t>
            </a:r>
            <a:r>
              <a:rPr lang="ru-RU" sz="14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відображає</a:t>
            </a:r>
            <a:r>
              <a:rPr lang="ru-RU" sz="14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ru-RU" sz="14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запис</a:t>
            </a:r>
            <a:r>
              <a:rPr lang="ru-RU" sz="14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ru-RU" sz="14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якщо</a:t>
            </a:r>
            <a:r>
              <a:rPr lang="ru-RU" sz="14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ru-RU" sz="1400" dirty="0" err="1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умова</a:t>
            </a:r>
            <a:r>
              <a:rPr lang="ru-RU" sz="14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(и) </a:t>
            </a:r>
            <a:r>
              <a:rPr lang="en-US" sz="1400" dirty="0">
                <a:solidFill>
                  <a:srgbClr val="595959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is NOT TRUE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6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4"/>
            <a:ext cx="10104283" cy="435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13. MIN / MAX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найменше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/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найбільше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вибраного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стовпця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MIN(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MIN(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Person</a:t>
            </a:r>
          </a:p>
          <a:p>
            <a:pPr>
              <a:buSzPts val="2000"/>
            </a:pPr>
            <a:endParaRPr lang="en-US" i="1" dirty="0">
              <a:latin typeface="Consolas" panose="020B0609020204030204" pitchFamily="49" charset="0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maxID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Person</a:t>
            </a:r>
            <a:br>
              <a:rPr lang="en-US" dirty="0"/>
            </a:b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14. COUNT()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кількість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рядків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заданому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критерію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u="none" strike="noStrike" cap="none" dirty="0"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</a:p>
          <a:p>
            <a:pPr>
              <a:buSzPts val="2000"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 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 = ‘Kyiv’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70091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База даних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(БД)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Моделі даних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Реляційна БД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SQL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Практика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Домашнє завдання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15. AVG()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середнє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числового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стовпця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AVG(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AVG(</a:t>
            </a:r>
            <a:r>
              <a:rPr lang="en-US" i="1" dirty="0" err="1">
                <a:latin typeface="Consolas" panose="020B0609020204030204" pitchFamily="49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16. SUM()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загальну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суму числового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стовпця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u="none" strike="noStrike" cap="none" dirty="0"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SUM(</a:t>
            </a:r>
            <a:r>
              <a:rPr lang="en-US" i="1" dirty="0"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Order;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35965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15. AVG()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середнє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числового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стовпця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AVG(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AVG(</a:t>
            </a:r>
            <a:r>
              <a:rPr lang="en-US" i="1" dirty="0" err="1">
                <a:latin typeface="Consolas" panose="020B0609020204030204" pitchFamily="49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16. SUM()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загальну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суму числового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стовпця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u="none" strike="noStrike" cap="none" dirty="0"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SUM(</a:t>
            </a:r>
            <a:r>
              <a:rPr lang="en-US" i="1" dirty="0"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Order;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36064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1094006" y="0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Завдання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491446" y="688551"/>
            <a:ext cx="5183490" cy="562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создание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таблицы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данных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TABLE data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 INT,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VARCHAR(30),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VARCHARVARHAR(30),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 INT,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city VARCHARVARHAR(30)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наполнение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таблицы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INSERT INTO data VALUES (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’‘Olga’,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Bulko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35,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‘Dnipro’);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INSERT INTO data VALUES (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‘Igor’,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‘Romanov’,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44,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Kharkiv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’);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Google Shape;250;p17">
            <a:extLst>
              <a:ext uri="{FF2B5EF4-FFF2-40B4-BE49-F238E27FC236}">
                <a16:creationId xmlns:a16="http://schemas.microsoft.com/office/drawing/2014/main" id="{E049F79E-DEED-DF81-6F53-76F7DB69B8BC}"/>
              </a:ext>
            </a:extLst>
          </p:cNvPr>
          <p:cNvSpPr txBox="1"/>
          <p:nvPr/>
        </p:nvSpPr>
        <p:spPr>
          <a:xfrm>
            <a:off x="5828588" y="690518"/>
            <a:ext cx="5183490" cy="505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INSERT INTO data VALUES (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‘Oleksiy’,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Ivanko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Lviv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’);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INSERT INTO data VALUES (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‘Anastasia’,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Bulko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Lviv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’);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INSERT INTO data VALUES (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Evgen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Karasik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‘Kyiv’);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48147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1094006" y="0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Завдання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491446" y="688551"/>
            <a:ext cx="5183490" cy="562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Выбрать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все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Киеву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* FROM data WHERE city = 'Kyiv’;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Выбрать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все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фамилии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людей не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Харькова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data WHERE city != '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Kharkiv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Выбрать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имена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фамилии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людей,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которым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больше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25 лет: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data WHERE age &gt; 25;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Выбрать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города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записей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порядковым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номером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меньше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city FROM data WHERE id &lt; 4;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Выбрать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все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про людей,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которым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не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меньше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25 лет: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* FROM data WHERE age &gt;= 25;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Выберите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фамилию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Ivanko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все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фамилии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стоящие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алфавитном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порядке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перед ней: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data WHERE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&lt;= 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Ivanko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’; </a:t>
            </a:r>
          </a:p>
        </p:txBody>
      </p:sp>
      <p:sp>
        <p:nvSpPr>
          <p:cNvPr id="5" name="Google Shape;250;p17">
            <a:extLst>
              <a:ext uri="{FF2B5EF4-FFF2-40B4-BE49-F238E27FC236}">
                <a16:creationId xmlns:a16="http://schemas.microsoft.com/office/drawing/2014/main" id="{4D4ABF9A-0363-BADE-E7AC-380EB9E1FAD1}"/>
              </a:ext>
            </a:extLst>
          </p:cNvPr>
          <p:cNvSpPr txBox="1"/>
          <p:nvPr/>
        </p:nvSpPr>
        <p:spPr>
          <a:xfrm>
            <a:off x="6113238" y="688550"/>
            <a:ext cx="5183490" cy="562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Вывести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суммарный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возраст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всех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жителей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Львова: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SUM(age) FROM data WHERE city = 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Lviv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Показать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минимальный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возраст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жителей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Львова: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MIN(age) FROM data WHERE city = ‘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Lviv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Показать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максимальный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возраст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наших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горожан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MAX(age) FROM data;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Показать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средний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возраст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горожан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AVG(age) FROM data;</a:t>
            </a:r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Посчитать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количество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людей, живущих в </a:t>
            </a:r>
            <a:r>
              <a:rPr lang="uk-UA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Днепре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COUNT(id) FROM data WHERE city = ‘Dnipro’;</a:t>
            </a:r>
          </a:p>
        </p:txBody>
      </p:sp>
    </p:spTree>
    <p:extLst>
      <p:ext uri="{BB962C8B-B14F-4D97-AF65-F5344CB8AC3E}">
        <p14:creationId xmlns:p14="http://schemas.microsoft.com/office/powerpoint/2010/main" val="323746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Primary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Foreign Key 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36541" y="2753054"/>
            <a:ext cx="10104283" cy="40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Primary Key (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первинний ключ) – надає посилання для зв'язку з іншими таблицями та створює обмеження унікальності для стовпця, на якому задається.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 бути лише один. Декілька первинних ключів зробити неможливо,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оскільки він має бути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унікальним.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Foreign Key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потрібен для того, щоб надати певне посилання для зв'язку між двома таблицями.</a:t>
            </a:r>
          </a:p>
        </p:txBody>
      </p:sp>
    </p:spTree>
    <p:extLst>
      <p:ext uri="{BB962C8B-B14F-4D97-AF65-F5344CB8AC3E}">
        <p14:creationId xmlns:p14="http://schemas.microsoft.com/office/powerpoint/2010/main" val="3294546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Primary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Foreign Key 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36541" y="2753054"/>
            <a:ext cx="10104283" cy="40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 (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ID int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varchar(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FirstName varchar(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Age int,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(ID)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0" i="0" dirty="0">
              <a:solidFill>
                <a:srgbClr val="595959"/>
              </a:solidFill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u="none" strike="noStrike" cap="none" dirty="0">
              <a:solidFill>
                <a:srgbClr val="595959"/>
              </a:solidFill>
              <a:latin typeface="Consolas" panose="020B0609020204030204" pitchFamily="49" charset="0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 (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163276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15. JOIN -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об’єднання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рядків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двох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таблиць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пов’язаного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стовпця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між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ними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(INNER) JOIN: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 записи, які мають відповідні значення в обох таблицях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C85C0-3328-D14C-ECD7-C19DF488E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233" y="3726362"/>
            <a:ext cx="3040202" cy="2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55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LEFT (OUTER) JOIN: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 всі записи з лівої таблиці та відповідні записи з правої таблиці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F06F2-24FD-DF71-0BF4-0BEDA7B0E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439" y="3326881"/>
            <a:ext cx="2959953" cy="22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3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RIGHT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(OUTER) JOIN: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 всі записи з правої таблиці та відповідні записи з лівої таблиці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65978-F994-0121-3C2C-04755445C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582" y="3252009"/>
            <a:ext cx="2993842" cy="22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66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FULL (OUTER) JOIN: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записи,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є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збіг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лівій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правій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таблиці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07EA2-44E6-6982-5C26-D0DEF21A9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107" y="3223931"/>
            <a:ext cx="3199966" cy="23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2359512" y="118288"/>
            <a:ext cx="7246732" cy="143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Архітектура клієнт-сервер</a:t>
            </a:r>
            <a:b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Client-server model</a:t>
            </a:r>
            <a:endParaRPr lang="uk-UA" sz="40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О модели взаимодействия клиент-сервер простыми словами. Архитектура «клиент- сервер» с примерами | IT-блог о веб-технологиях, серверах, протоколах,  базах данных, СУБД, SQL, компьютерных сетях, языках программирования и  создание сайтов.">
            <a:extLst>
              <a:ext uri="{FF2B5EF4-FFF2-40B4-BE49-F238E27FC236}">
                <a16:creationId xmlns:a16="http://schemas.microsoft.com/office/drawing/2014/main" id="{AEA9AD4A-BBD2-713B-DBAF-80AF14A70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65"/>
          <a:stretch/>
        </p:blipFill>
        <p:spPr bwMode="auto">
          <a:xfrm>
            <a:off x="725864" y="1557598"/>
            <a:ext cx="7673418" cy="463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50;p7">
            <a:extLst>
              <a:ext uri="{FF2B5EF4-FFF2-40B4-BE49-F238E27FC236}">
                <a16:creationId xmlns:a16="http://schemas.microsoft.com/office/drawing/2014/main" id="{2797D551-FA1B-89C5-7E7B-74A27E1CA62D}"/>
              </a:ext>
            </a:extLst>
          </p:cNvPr>
          <p:cNvSpPr txBox="1"/>
          <p:nvPr/>
        </p:nvSpPr>
        <p:spPr>
          <a:xfrm>
            <a:off x="9143999" y="2008039"/>
            <a:ext cx="2875176" cy="32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Level 1 – </a:t>
            </a:r>
            <a:r>
              <a:rPr lang="en-US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FrontEnd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(FE): HTML, SCC, JavaScript, Content.</a:t>
            </a:r>
            <a:b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US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Level 2 – 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BackEnd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(BE): Java, 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.Net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PHP, 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Pyton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Ruby </a:t>
            </a:r>
            <a:b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US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Level 3 – </a:t>
            </a:r>
            <a:r>
              <a:rPr lang="en-US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DataBase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(DB): MySQL, Oracle, MongoDB</a:t>
            </a: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044823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Команди для роботи з БД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717688" y="2507925"/>
            <a:ext cx="10104283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FULL (OUTER) JOIN: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повертає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записи,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є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збіг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лівій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правій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таблиці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07EA2-44E6-6982-5C26-D0DEF21A9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107" y="3223931"/>
            <a:ext cx="3199966" cy="23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50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95663" y="1608314"/>
            <a:ext cx="700841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Вкладені запити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0;p17">
            <a:extLst>
              <a:ext uri="{FF2B5EF4-FFF2-40B4-BE49-F238E27FC236}">
                <a16:creationId xmlns:a16="http://schemas.microsoft.com/office/drawing/2014/main" id="{17DC752C-711F-9BB3-39A2-8B01BC7B6C7F}"/>
              </a:ext>
            </a:extLst>
          </p:cNvPr>
          <p:cNvSpPr txBox="1"/>
          <p:nvPr/>
        </p:nvSpPr>
        <p:spPr>
          <a:xfrm>
            <a:off x="330402" y="2591960"/>
            <a:ext cx="11861598" cy="41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Вкладений запит — це запит, який використовується в інструкції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SELECT, INSERT, UPDATE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DELETE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 всередині іншого вкладеного запиту.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Вивести прізвище та ім'я для городянина з максимальним віком: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204020104020204" pitchFamily="34" charset="0"/>
                <a:ea typeface="Rubik"/>
                <a:cs typeface="Rubik"/>
                <a:sym typeface="Rubik"/>
              </a:rPr>
              <a:t>SELECT </a:t>
            </a:r>
            <a:r>
              <a:rPr lang="en-US" b="0" i="0" u="none" strike="noStrike" cap="none" dirty="0" err="1">
                <a:solidFill>
                  <a:srgbClr val="595959"/>
                </a:solidFill>
                <a:latin typeface="Abadi Extra Light" panose="020B0204020104020204" pitchFamily="34" charset="0"/>
                <a:ea typeface="Rubik"/>
                <a:cs typeface="Rubik"/>
                <a:sym typeface="Rubik"/>
              </a:rPr>
              <a:t>lname</a:t>
            </a: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204020104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b="0" i="0" u="none" strike="noStrike" cap="none" dirty="0" err="1">
                <a:solidFill>
                  <a:srgbClr val="595959"/>
                </a:solidFill>
                <a:latin typeface="Abadi Extra Light" panose="020B0204020104020204" pitchFamily="34" charset="0"/>
                <a:ea typeface="Rubik"/>
                <a:cs typeface="Rubik"/>
                <a:sym typeface="Rubik"/>
              </a:rPr>
              <a:t>fname</a:t>
            </a: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204020104020204" pitchFamily="34" charset="0"/>
                <a:ea typeface="Rubik"/>
                <a:cs typeface="Rubik"/>
                <a:sym typeface="Rubik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204020104020204" pitchFamily="34" charset="0"/>
                <a:ea typeface="Rubik"/>
                <a:cs typeface="Rubik"/>
                <a:sym typeface="Rubik"/>
              </a:rPr>
              <a:t>FROM data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204020104020204" pitchFamily="34" charset="0"/>
                <a:ea typeface="Rubik"/>
                <a:cs typeface="Rubik"/>
                <a:sym typeface="Rubik"/>
              </a:rPr>
              <a:t>WHERE age = (SELECT MAX(age) FROM data)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000" dirty="0">
              <a:solidFill>
                <a:srgbClr val="595959"/>
              </a:solidFill>
              <a:latin typeface="Book Antiqua" panose="02040602050305030304" pitchFamily="18" charset="0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Вивести ім'я, прізвище та вулицю для користувачів, які живуть у місті, що стоїть першим за алфавітним порядком: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604020202020204" pitchFamily="34" charset="0"/>
                <a:ea typeface="Rubik"/>
                <a:cs typeface="Rubik"/>
                <a:sym typeface="Rubik"/>
              </a:rPr>
              <a:t>SELECT </a:t>
            </a:r>
            <a:r>
              <a:rPr lang="en-US" b="0" i="0" u="none" strike="noStrike" cap="none" dirty="0" err="1">
                <a:solidFill>
                  <a:srgbClr val="595959"/>
                </a:solidFill>
                <a:latin typeface="Abadi Extra Light" panose="020B0604020202020204" pitchFamily="34" charset="0"/>
                <a:ea typeface="Rubik"/>
                <a:cs typeface="Rubik"/>
                <a:sym typeface="Rubik"/>
              </a:rPr>
              <a:t>data.fname</a:t>
            </a: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604020202020204" pitchFamily="34" charset="0"/>
                <a:ea typeface="Rubik"/>
                <a:cs typeface="Rubik"/>
                <a:sym typeface="Rubik"/>
              </a:rPr>
              <a:t>, </a:t>
            </a:r>
            <a:r>
              <a:rPr lang="en-US" b="0" i="0" u="none" strike="noStrike" cap="none" dirty="0" err="1">
                <a:solidFill>
                  <a:srgbClr val="595959"/>
                </a:solidFill>
                <a:latin typeface="Abadi Extra Light" panose="020B0604020202020204" pitchFamily="34" charset="0"/>
                <a:ea typeface="Rubik"/>
                <a:cs typeface="Rubik"/>
                <a:sym typeface="Rubik"/>
              </a:rPr>
              <a:t>data.lname</a:t>
            </a: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604020202020204" pitchFamily="34" charset="0"/>
                <a:ea typeface="Rubik"/>
                <a:cs typeface="Rubik"/>
                <a:sym typeface="Rubik"/>
              </a:rPr>
              <a:t>, data2.street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604020202020204" pitchFamily="34" charset="0"/>
                <a:ea typeface="Rubik"/>
                <a:cs typeface="Rubik"/>
                <a:sym typeface="Rubik"/>
              </a:rPr>
              <a:t>FROM data INNER JOIN data2 ON data.id = data2.id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0" i="0" u="none" strike="noStrike" cap="none" dirty="0">
                <a:solidFill>
                  <a:srgbClr val="595959"/>
                </a:solidFill>
                <a:latin typeface="Abadi Extra Light" panose="020B0604020202020204" pitchFamily="34" charset="0"/>
                <a:ea typeface="Rubik"/>
                <a:cs typeface="Rubik"/>
                <a:sym typeface="Rubik"/>
              </a:rPr>
              <a:t>WHERE city = (SELECT MIN(city) FROM data);</a:t>
            </a:r>
          </a:p>
        </p:txBody>
      </p:sp>
    </p:spTree>
    <p:extLst>
      <p:ext uri="{BB962C8B-B14F-4D97-AF65-F5344CB8AC3E}">
        <p14:creationId xmlns:p14="http://schemas.microsoft.com/office/powerpoint/2010/main" val="91565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4499728" y="5055529"/>
            <a:ext cx="319254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Дякую</a:t>
            </a:r>
            <a:r>
              <a:rPr lang="en-GB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!</a:t>
            </a:r>
            <a:endParaRPr sz="6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080375" y="2183403"/>
            <a:ext cx="4338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База даних (</a:t>
            </a:r>
            <a:r>
              <a:rPr lang="da-DK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database) </a:t>
            </a:r>
          </a:p>
        </p:txBody>
      </p:sp>
      <p:sp>
        <p:nvSpPr>
          <p:cNvPr id="130" name="Google Shape;130;p5"/>
          <p:cNvSpPr txBox="1"/>
          <p:nvPr/>
        </p:nvSpPr>
        <p:spPr>
          <a:xfrm>
            <a:off x="620238" y="2708788"/>
            <a:ext cx="7232290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укупність даних, організованих відповідно до концепції, яка описує характеристику цих даних і взаємозв'язки між їх елементами; ця сукупність підтримує щонайменше одну з областей застосування.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 загальному випадку база даних містить схеми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(scheme)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таблиці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(tables)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подання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view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збережені процедури та інші об'єкти. </a:t>
            </a: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 у базі організовують відповідно до моделі організації даних. Таким чином, сучасна база даних,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крім самих даних, містить їх опис та може містити засоби для їх обробки.</a:t>
            </a:r>
            <a:endParaRPr lang="en-GB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080375" y="2183403"/>
            <a:ext cx="4338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Модель даних</a:t>
            </a:r>
          </a:p>
        </p:txBody>
      </p:sp>
      <p:sp>
        <p:nvSpPr>
          <p:cNvPr id="130" name="Google Shape;130;p5"/>
          <p:cNvSpPr txBox="1"/>
          <p:nvPr/>
        </p:nvSpPr>
        <p:spPr>
          <a:xfrm>
            <a:off x="620238" y="2708788"/>
            <a:ext cx="7232290" cy="320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Абстрактне, самодостатнє, логічне визначення об'єктів, операторів та інших елементів, що у сукупності складають абстрактну машину доступу до даних, з якою взаємодіє користувач. Ці об'єкти дозволяють моделювати структуру даних, а оператори - поведінку даних.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Кожна БД та СУБД будується на основі деякої явної чи неявної моделі даних. Усі СУБД, побудовані однією і тією ж моделлю даних, відносять до одного типу. Наприклад, основою реляційних СУБД є реляційна модель даних, мережевих СУБД – мережна модель даних, ієрархічних СУБД – ієрархічна модель даних тощо.</a:t>
            </a:r>
            <a:endParaRPr lang="en-GB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71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090658"/>
            <a:ext cx="10585176" cy="4767342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845047" y="2216980"/>
            <a:ext cx="9985591" cy="44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абір даних із зумовленими зв'язками з-поміж них. Ці дані організовані як набори таблиць, що складаються із стовпців і рядків.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таблицях зберігається інформація про об'єкти, які у базі даних. У кожному стовпці таблиці зберігається певний тип даних, у кожному осередку – значення атрибута. Кожен рядок таблиці є набір пов'язаних значень, які відносяться до одного об'єкту чи сутності.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Кожен рядок у таблиці може бути позначений унікальним ідентифікатором, що називається </a:t>
            </a:r>
            <a:r>
              <a:rPr lang="uk-UA" sz="18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первинним ключем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а рядки з кількох таблиць можуть бути пов'язані за допомогою зовнішніх ключів. До цих даних можна отримати доступ багатьма способами і при цьому реорганізовувати таблиці БД не потрібно.</a:t>
            </a:r>
            <a:endParaRPr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698546" y="1279772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Реляційна база даних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906129" y="402988"/>
            <a:ext cx="7295190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Entity Relationship Diagram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387600" y="1387193"/>
            <a:ext cx="546578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Діаграма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зв’язків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сутностей (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ERD)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показує зв’язки наборів сутностей, що зберігаються в базі даних. Сутність у цьому контексті є об’єктом, компонентом даних. Набір сутностей — це сукупність подібних сутностей. Ці сутності можуть мати атрибути, які визначають його властивості.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Визначаючи сутності, їх атрибути та показуючи зв’язки між ними, діаграма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ER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ілюструє логічну структуру баз даних.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Діаграми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ER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використовуються для накреслення дизайну бази даних.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97CEC-BC50-2185-2755-2FCB7A0EC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85" y="2446328"/>
            <a:ext cx="5876649" cy="3889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26C22-7198-4B39-6CF6-7F918DF2E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606" y="5743831"/>
            <a:ext cx="1158586" cy="5259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AF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азы данных и СУБД. Модели данных. Реляционная модель данных - online  presentation">
            <a:extLst>
              <a:ext uri="{FF2B5EF4-FFF2-40B4-BE49-F238E27FC236}">
                <a16:creationId xmlns:a16="http://schemas.microsoft.com/office/drawing/2014/main" id="{4BF2E7FC-513E-FF74-8C95-5F0AA397B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5"/>
          <a:stretch/>
        </p:blipFill>
        <p:spPr bwMode="auto">
          <a:xfrm>
            <a:off x="849751" y="564203"/>
            <a:ext cx="10637669" cy="57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090658"/>
            <a:ext cx="10585176" cy="4767342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845047" y="2216980"/>
            <a:ext cx="10230689" cy="44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Структурована мова запитів - основний інтерфейс роботи з реляційними базами даних.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SQL </a:t>
            </a: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став стандартом Національного інституту стандартів США (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ANSI) </a:t>
            </a: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1986 році. Стандарт 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ANSI SQL </a:t>
            </a: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підтримується усіма популярними ядрами реляційних баз даних. Деякі ядра також включають розширення стандарту 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ANSI SQL, </a:t>
            </a: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 підтримують специфічний для цих </a:t>
            </a:r>
            <a:r>
              <a:rPr lang="uk-UA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ядер</a:t>
            </a: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функціонал.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SQL </a:t>
            </a: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 для додавання, оновлення та видалення рядків даних, вилучення наборів даних для обробки транзакцій та аналітичних програм, а також для управління всіма аспектами роботи бази даних.</a:t>
            </a:r>
            <a:endParaRPr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717400" y="1165052"/>
            <a:ext cx="8745594" cy="67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SQL (Structured Query Language)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202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2468</Words>
  <Application>Microsoft Office PowerPoint</Application>
  <PresentationFormat>Widescreen</PresentationFormat>
  <Paragraphs>307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Rubik</vt:lpstr>
      <vt:lpstr>Consolas</vt:lpstr>
      <vt:lpstr>Arial</vt:lpstr>
      <vt:lpstr>Abadi Extra Light</vt:lpstr>
      <vt:lpstr>Rubik Light</vt:lpstr>
      <vt:lpstr>Playfair Display</vt:lpstr>
      <vt:lpstr>Book Antiqua</vt:lpstr>
      <vt:lpstr>Calibri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14</cp:revision>
  <dcterms:modified xsi:type="dcterms:W3CDTF">2022-05-23T18:15:27Z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