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4" r:id="rId5"/>
    <p:sldId id="259" r:id="rId6"/>
    <p:sldId id="282" r:id="rId7"/>
    <p:sldId id="283" r:id="rId8"/>
    <p:sldId id="260" r:id="rId9"/>
    <p:sldId id="284" r:id="rId10"/>
    <p:sldId id="285" r:id="rId11"/>
    <p:sldId id="286" r:id="rId12"/>
    <p:sldId id="28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-52"/>
      <p:regular r:id="rId19"/>
      <p:bold r:id="rId20"/>
      <p:italic r:id="rId21"/>
      <p:boldItalic r:id="rId22"/>
    </p:embeddedFont>
    <p:embeddedFont>
      <p:font typeface="Rubik" panose="020B0604020202020204" charset="-79"/>
      <p:regular r:id="rId23"/>
      <p:bold r:id="rId24"/>
      <p:italic r:id="rId25"/>
      <p:boldItalic r:id="rId26"/>
    </p:embeddedFont>
    <p:embeddedFont>
      <p:font typeface="Rubik Light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30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25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31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20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676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96478" y="5101841"/>
            <a:ext cx="11199043" cy="8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20.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робота з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командним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рядком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436510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4213" y="2648932"/>
            <a:ext cx="10020693" cy="337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різновид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текстового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й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комп'ютера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інструкції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комп'ютеру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тільки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введенням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клавіатури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текстових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рядків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(команд).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відомий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назвою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консоль.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Вікно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яке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називають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командним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рядком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інтерфейсом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командного рядка, є текстовою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програмою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перегляду,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й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управління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файлами на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комп'ютері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Як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Провідник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Windows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Finder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Mac,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але без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графічного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командного рядка: </a:t>
            </a:r>
            <a:r>
              <a:rPr lang="en-US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cmd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CLI, prompt, console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terminal.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604277" y="1005096"/>
            <a:ext cx="9002798" cy="140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Інтерфейс командного рядка (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англ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command-line interface, CLI)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4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436510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4213" y="2648931"/>
            <a:ext cx="10020693" cy="36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модифікована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версія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оболонки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Bourne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-shell (</a:t>
            </a:r>
            <a:r>
              <a:rPr lang="en-US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sh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"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Оболонка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Борна"). Вона є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командним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процесором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інтерактивно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текстовому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Bash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команд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відправлення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операційній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подальшої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Bash —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універсальний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інструмент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різноманітних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завдань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деяких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випадках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дозволяє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уникнути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встановлення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спеціалізованого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Водночас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скриптова мова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програмування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дозволяє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створювати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сценарії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автоматизації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операцій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Для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QA —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інструмент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логами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операціями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серверній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застосунку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604277" y="1005096"/>
            <a:ext cx="9002798" cy="140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Bash (</a:t>
            </a:r>
            <a:r>
              <a:rPr lang="en-US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Bourne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again shell 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або "відроджений"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shell)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0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149311" y="5055529"/>
            <a:ext cx="756972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4331603" y="2045670"/>
            <a:ext cx="757187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таке Система контролю версій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таке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en-GB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Локальний та віддалений репозиторії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таке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коміт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таке гілка репозиторію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Злиття гілок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таке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Bash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його командний рядок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 команди з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CLI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заємодіють з операційною системою</a:t>
            </a: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436510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4213" y="2648932"/>
            <a:ext cx="10020693" cy="337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нструмент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розробці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відстеження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документування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контролю коду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застосунків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над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одночасно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працюють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людей.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Система контролю дозволяє зберігати попередні версії файлів та завантажувати їх за потребою. Вона зберігає повну інформацію про версію кожного з файлів, а також повну структуру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всіх стадіях розробки. Місце зберігання даних файлів називають репозиторієм. Всередині кожного з репозиторіїв можуть бути створені паралельні лінії розробки — гілки (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branch).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858801" y="483528"/>
            <a:ext cx="8595900" cy="195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Система керування версіями (СКВ, 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англ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source code management, SCM)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для начинающих. Часть 1. Что такое системы контроля версий?">
            <a:extLst>
              <a:ext uri="{FF2B5EF4-FFF2-40B4-BE49-F238E27FC236}">
                <a16:creationId xmlns:a16="http://schemas.microsoft.com/office/drawing/2014/main" id="{36A48FBF-91E2-320A-A95E-A8150412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93" y="1548352"/>
            <a:ext cx="7617813" cy="37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5402025" y="1636850"/>
            <a:ext cx="5925900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Система контролю версій дає змогу: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Контролювати зміни, які внесені до програми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Бачити історію всіх змін у програмі (хто, коли і що змінював), виконувати пошук у історії змін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Значно зменшити ризик втрати змін через необережність чи помилку, а отже і зберегти виконану роботу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Тримати кілька різних версій програми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951747" y="352926"/>
            <a:ext cx="8021053" cy="131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 – </a:t>
            </a: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розподілена система контролю версій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50" name="Picture 2" descr="Trabajando con Git: Eliminar ramas locales y remotas. Vabadus">
            <a:extLst>
              <a:ext uri="{FF2B5EF4-FFF2-40B4-BE49-F238E27FC236}">
                <a16:creationId xmlns:a16="http://schemas.microsoft.com/office/drawing/2014/main" id="{8889EFEE-8336-3CFD-952F-EF6420E6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2154654"/>
            <a:ext cx="4827663" cy="31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version control? Why Git &amp; GitHub are so popular? - DEV Community  👩‍💻👨‍💻">
            <a:extLst>
              <a:ext uri="{FF2B5EF4-FFF2-40B4-BE49-F238E27FC236}">
                <a16:creationId xmlns:a16="http://schemas.microsoft.com/office/drawing/2014/main" id="{0BB9E125-184D-032C-32BF-C6C2FD38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1" y="973586"/>
            <a:ext cx="11132277" cy="55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3;p4">
            <a:extLst>
              <a:ext uri="{FF2B5EF4-FFF2-40B4-BE49-F238E27FC236}">
                <a16:creationId xmlns:a16="http://schemas.microsoft.com/office/drawing/2014/main" id="{FC19A260-67D3-E902-257C-409ACCBBB010}"/>
              </a:ext>
            </a:extLst>
          </p:cNvPr>
          <p:cNvSpPr txBox="1"/>
          <p:nvPr/>
        </p:nvSpPr>
        <p:spPr>
          <a:xfrm>
            <a:off x="3668185" y="230378"/>
            <a:ext cx="3769564" cy="53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Гілки (</a:t>
            </a:r>
            <a:r>
              <a:rPr lang="en-US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branch)</a:t>
            </a:r>
          </a:p>
        </p:txBody>
      </p:sp>
    </p:spTree>
    <p:extLst>
      <p:ext uri="{BB962C8B-B14F-4D97-AF65-F5344CB8AC3E}">
        <p14:creationId xmlns:p14="http://schemas.microsoft.com/office/powerpoint/2010/main" val="32654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Cheat Sheet : r/git">
            <a:extLst>
              <a:ext uri="{FF2B5EF4-FFF2-40B4-BE49-F238E27FC236}">
                <a16:creationId xmlns:a16="http://schemas.microsoft.com/office/drawing/2014/main" id="{B328814C-EE46-2574-4585-ACD9CDFD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2" y="0"/>
            <a:ext cx="108313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47156" y="867114"/>
            <a:ext cx="654895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Перше, що ви повинні зробити, коли ви інсталюєте </a:t>
            </a:r>
            <a:r>
              <a:rPr lang="en-US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Git – </a:t>
            </a:r>
            <a:r>
              <a:rPr lang="uk-UA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встановити користувача та адресу електронної пошти. Це важливо, тому що кожен </a:t>
            </a:r>
            <a:r>
              <a:rPr lang="uk-UA" sz="16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коміт</a:t>
            </a:r>
            <a:r>
              <a:rPr lang="uk-UA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в </a:t>
            </a:r>
            <a:r>
              <a:rPr lang="en-US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Git </a:t>
            </a:r>
            <a:r>
              <a:rPr lang="uk-UA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використовує цю інформацію, і вона незмінно включена у </a:t>
            </a:r>
            <a:r>
              <a:rPr lang="uk-UA" sz="16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коміти</a:t>
            </a:r>
            <a:r>
              <a:rPr lang="uk-UA" sz="16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, які ви робите: </a:t>
            </a:r>
            <a:endParaRPr sz="16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47156" y="2769429"/>
            <a:ext cx="5560086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config --global user.name "</a:t>
            </a:r>
            <a:r>
              <a:rPr lang="en-GB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fname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lname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"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config --global </a:t>
            </a:r>
            <a:r>
              <a:rPr lang="en-GB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user.email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"example@gmail.com"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config --global </a:t>
            </a:r>
            <a:r>
              <a:rPr lang="en-GB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user.password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"secret"</a:t>
            </a: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27040" y="1928609"/>
            <a:ext cx="733861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тримати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весь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репозиторій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розміщеного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розташування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через URL-адресу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clone [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url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]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одайти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файл,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він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виглядає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зараз,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вашого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коміту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етап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add [file]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афіксуйте (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commit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свій поетапний вміст як новий знімок фіксації (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commit snapshot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commit -m “[descriptive message]”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локальні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гілки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фіксації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віддаленої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гілки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сховища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push [alias] [branch]</a:t>
            </a: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578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568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Rubik Light</vt:lpstr>
      <vt:lpstr>Rubik</vt:lpstr>
      <vt:lpstr>Calibri</vt:lpstr>
      <vt:lpstr>Playfair Display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3</cp:revision>
  <dcterms:modified xsi:type="dcterms:W3CDTF">2022-11-07T16:58:48Z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