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0" r:id="rId4"/>
    <p:sldId id="272" r:id="rId5"/>
    <p:sldId id="283" r:id="rId6"/>
    <p:sldId id="284" r:id="rId7"/>
    <p:sldId id="285" r:id="rId8"/>
    <p:sldId id="286" r:id="rId9"/>
    <p:sldId id="287" r:id="rId10"/>
    <p:sldId id="259" r:id="rId11"/>
    <p:sldId id="288" r:id="rId12"/>
    <p:sldId id="289" r:id="rId13"/>
    <p:sldId id="290" r:id="rId14"/>
    <p:sldId id="291" r:id="rId15"/>
    <p:sldId id="292" r:id="rId16"/>
    <p:sldId id="293" r:id="rId17"/>
    <p:sldId id="261" r:id="rId18"/>
    <p:sldId id="294" r:id="rId19"/>
    <p:sldId id="295" r:id="rId20"/>
    <p:sldId id="296" r:id="rId21"/>
    <p:sldId id="277" r:id="rId22"/>
    <p:sldId id="281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layfair Display" panose="00000500000000000000" pitchFamily="2" charset="-52"/>
      <p:regular r:id="rId29"/>
      <p:bold r:id="rId30"/>
      <p:italic r:id="rId31"/>
      <p:boldItalic r:id="rId32"/>
    </p:embeddedFont>
    <p:embeddedFont>
      <p:font typeface="Rubik" panose="020B0604020202020204" charset="-79"/>
      <p:regular r:id="rId33"/>
      <p:bold r:id="rId34"/>
      <p:italic r:id="rId35"/>
      <p:boldItalic r:id="rId36"/>
    </p:embeddedFont>
    <p:embeddedFont>
      <p:font typeface="Rubik Light" panose="020B0604020202020204" charset="-79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484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504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099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565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5536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027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6065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975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747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79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580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36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47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72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39365" y="4686450"/>
            <a:ext cx="11613823" cy="18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Урок 24.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Основи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автоматизованого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endParaRPr lang="ru-RU" sz="4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ting Pyramid : How to jumpstart Test Automation | BrowserStack">
            <a:extLst>
              <a:ext uri="{FF2B5EF4-FFF2-40B4-BE49-F238E27FC236}">
                <a16:creationId xmlns:a16="http://schemas.microsoft.com/office/drawing/2014/main" id="{829B360F-9A38-8425-CE77-966A195D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74" y="787859"/>
            <a:ext cx="5957136" cy="54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Google Shape;123;p4"/>
          <p:cNvSpPr txBox="1"/>
          <p:nvPr/>
        </p:nvSpPr>
        <p:spPr>
          <a:xfrm>
            <a:off x="454444" y="431309"/>
            <a:ext cx="6593304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Піраміда тестування</a:t>
            </a:r>
            <a:endParaRPr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454443" y="431309"/>
            <a:ext cx="9416137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Реалізація автоматизованих т</a:t>
            </a:r>
            <a:r>
              <a:rPr lang="uk-UA" sz="4000" b="1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е</a:t>
            </a:r>
            <a:r>
              <a:rPr lang="uk-UA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стів</a:t>
            </a:r>
            <a:endParaRPr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CFC78-B9B0-31DB-A298-0260F181D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04" y="1380412"/>
            <a:ext cx="9416138" cy="49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6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/>
          <p:nvPr/>
        </p:nvSpPr>
        <p:spPr>
          <a:xfrm>
            <a:off x="0" y="2053389"/>
            <a:ext cx="12192000" cy="4804611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0" y="2232219"/>
            <a:ext cx="11669095" cy="434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Фреймворк складається з набору елементів для побудови автоматизованих тестів, які можуть бути корисними в наступних сценаріях: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Зберігають послідовність тестування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Покращують структурування тестів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Мінімізують використання коду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Допомагають навіть нетехнічним </a:t>
            </a:r>
            <a:r>
              <a:rPr lang="uk-UA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тестувальникам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залученими до процесу автоматизації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Покращують повторне використання коду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460823" y="786063"/>
            <a:ext cx="9270354" cy="113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Фреймворки для написання тестів </a:t>
            </a:r>
            <a:b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</a:b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(</a:t>
            </a: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automation frameworks</a:t>
            </a: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)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83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/>
          <p:nvPr/>
        </p:nvSpPr>
        <p:spPr>
          <a:xfrm>
            <a:off x="0" y="2053389"/>
            <a:ext cx="12192000" cy="4804611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0" y="2232219"/>
            <a:ext cx="11669095" cy="434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Вибираючи інструмент для автоматизації, слід звернути увагу на такі особливості: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Простота використання зі зручним інтерфейсом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Підтримка майже кожного автоматизованого тесту (функціональний, веб, мобільний тощо)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Здатність розпізнавати об’єкти в будь-якому середовищі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 мову сценаріїв та пропонує тестування на відновлення помилок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Надає детальні результати тестів та звіти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460823" y="786063"/>
            <a:ext cx="9270354" cy="113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Програми для автоматизації тестів </a:t>
            </a:r>
            <a:b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</a:b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(</a:t>
            </a: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automation testing tools</a:t>
            </a: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)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02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/>
          <p:nvPr/>
        </p:nvSpPr>
        <p:spPr>
          <a:xfrm>
            <a:off x="0" y="2053389"/>
            <a:ext cx="12192000" cy="4804611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0" y="2232219"/>
            <a:ext cx="11669095" cy="434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Ranorex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універсальний інструмент тестування, який можна використовувати для тестування мобільних пристроїв, настільних ПК та веб-додатків</a:t>
            </a:r>
            <a:b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en-US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Selenium 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– інструмент з відкритим кодом (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open source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 для автоматизації тестування, що широко використовується для тестування регресії</a:t>
            </a:r>
            <a:b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en-US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Katalon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Studio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одна з найпотужніших утиліт автоматизації, яка може бути дуже корисною при тестуванні АРІ, веб та мобільних додатків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460823" y="786063"/>
            <a:ext cx="9270354" cy="113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Програми для автоматизації тестів </a:t>
            </a:r>
            <a:b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</a:b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(</a:t>
            </a: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automation testing tools</a:t>
            </a: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)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50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/>
          <p:nvPr/>
        </p:nvSpPr>
        <p:spPr>
          <a:xfrm>
            <a:off x="0" y="2053389"/>
            <a:ext cx="12192000" cy="4804611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0" y="2232219"/>
            <a:ext cx="11669095" cy="434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Selenium – 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набір програмного забезпечення, кожна частина якого відповідає різним потребам щодо автоматизації тестування.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Список інструментів: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Selenium Integrated Development Environment (IDE)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Selenium Remote Control (RC)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Selenium WebDriver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Selenium Grid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460823" y="1283368"/>
            <a:ext cx="9270354" cy="64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Продукти </a:t>
            </a: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Selenium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/>
          <p:nvPr/>
        </p:nvSpPr>
        <p:spPr>
          <a:xfrm>
            <a:off x="0" y="2053389"/>
            <a:ext cx="12192000" cy="4804611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0" y="2232219"/>
            <a:ext cx="11669095" cy="434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Найпростіший фреймворк у наборі 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Selenium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найлегший для вивчення.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 плагін для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Chrome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FireFox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який можна встановити так само просто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 і будь-які інші плагіни. Однак, завдяки своїй простоті, 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Selenium IDE 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слід використовувати лише як інструмент для створення прототипів </a:t>
            </a:r>
            <a:r>
              <a:rPr lang="uk-UA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автотестів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 потрібно створити більш досконалі автоматизовані тест кейси, </a:t>
            </a:r>
            <a:r>
              <a:rPr lang="uk-UA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потрідно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використовувати 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Selenium Remote Control (RC)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або 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Selenium WebDriver</a:t>
            </a: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460823" y="1283368"/>
            <a:ext cx="9270354" cy="64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Selenium</a:t>
            </a:r>
            <a:r>
              <a:rPr lang="ru-RU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 </a:t>
            </a: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sym typeface="Playfair Display"/>
              </a:rPr>
              <a:t>IDE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42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26BA3-1B8D-1642-8255-9D47D202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75" y="625641"/>
            <a:ext cx="8370136" cy="54426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206EA-3A16-9A8B-C1F7-82853E64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422" y="295489"/>
            <a:ext cx="5433155" cy="62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5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F30CF-D7EB-BC28-0F73-EBE1EDE74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45" y="513347"/>
            <a:ext cx="7755384" cy="569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6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Структура заняття</a:t>
            </a: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1664557"/>
            <a:ext cx="552026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Поняття автоматизованого тестування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Цілі автоматизованого тестування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Переваги та недоліки автоматизованого тестування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Види автоматизованого тестування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 для автоматизації тестів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Робота в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Selenium IDE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4781E5-6CB7-1C28-D4FA-9E07CED0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68" y="497415"/>
            <a:ext cx="5952189" cy="58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9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/>
        </p:nvSpPr>
        <p:spPr>
          <a:xfrm>
            <a:off x="5109328" y="1720925"/>
            <a:ext cx="6425972" cy="3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ru-RU" sz="2000" dirty="0" err="1">
                <a:solidFill>
                  <a:srgbClr val="595959"/>
                </a:solidFill>
                <a:latin typeface="Rubik"/>
                <a:cs typeface="Rubik"/>
                <a:sym typeface="Rubik"/>
              </a:rPr>
              <a:t>Написати</a:t>
            </a:r>
            <a:r>
              <a:rPr lang="ru-RU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 5 тест </a:t>
            </a:r>
            <a:r>
              <a:rPr lang="uk-UA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кейсів до сайту </a:t>
            </a:r>
            <a:r>
              <a:rPr lang="en-US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https://www.dobrobut.com/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Заавтоматизувати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 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LMS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додати посилання на тест кейси і прикріпити відео (або дати посилання на нього)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6095999" y="809145"/>
            <a:ext cx="5235019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Домашнє завдання</a:t>
            </a:r>
            <a:endParaRPr lang="uk-U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331" y="1057570"/>
            <a:ext cx="4109991" cy="456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4499728" y="5055529"/>
            <a:ext cx="319254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Дякую</a:t>
            </a:r>
            <a:r>
              <a:rPr lang="en-GB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!</a:t>
            </a:r>
            <a:endParaRPr sz="6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13646" y="2183444"/>
            <a:ext cx="66597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Автоматизоване тестування (</a:t>
            </a:r>
            <a:r>
              <a:rPr lang="en-US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automation testing</a:t>
            </a:r>
            <a:r>
              <a:rPr lang="uk-UA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)</a:t>
            </a:r>
            <a:endParaRPr sz="20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50690" y="2760707"/>
            <a:ext cx="665971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Спосіб тестування програмного забезпечення, який використовує спеціальні програмні засоби автоматизованого тестування для запуску тест кейсів.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Ручне тестування (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manual testing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проводиться людиною, а автоматизоване тестування проводиться спеціальними програмами.</a:t>
            </a:r>
            <a:endParaRPr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053389"/>
            <a:ext cx="12192000" cy="4804611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0" y="2232219"/>
            <a:ext cx="11492631" cy="434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Автоматизація тестів – найкращий спосіб підвищити ефективність та швидкість виконання тестів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Ручне тестування всіх процесів, полів та негативних сценаріїв вимагає багато часу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Складно перевірити багатомовні сайти вр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учну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Автоматиз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ація тестів при тестуванні ПЗ не вимагає втручання людини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Автоматизація сприяє збільшенню тестового покриття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(test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coverege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 вручну може стати нудним і, отже, схильним до помилок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283370" y="1421334"/>
            <a:ext cx="927035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Цілі автоматизованого тестування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053389"/>
            <a:ext cx="12192000" cy="4804611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0" y="2232219"/>
            <a:ext cx="11492631" cy="434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Вимагає менше часу та витрат, ніж ручне тестування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Надає швидші результати тестування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Пропонує більше тестове покриття для всіх функцій програми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Для проведення тестування потрібно менше людських ресурсів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 надійне та швидше при повторному тестуванні веб-програм (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smoke, regression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lang="en-US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Дозволяє одночасно тестувати більше пристроїв, що дає детальні порівняльні звіти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441538" y="1470884"/>
            <a:ext cx="927035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Переваги</a:t>
            </a: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автоматизованого тестування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3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053389"/>
            <a:ext cx="12192000" cy="4804611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0" y="2232219"/>
            <a:ext cx="11492631" cy="434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Помилкове забезпечення якості продукту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Нестабільність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Автоматизація тестування – це не тестування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Великі затрати на написання та підтримку тестів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Немає швидкого зворотного зв’язку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Майже не знаходить дефектів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441538" y="1470884"/>
            <a:ext cx="927035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Недоліки</a:t>
            </a: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автоматизованого тестування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40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053389"/>
            <a:ext cx="12192000" cy="4804611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0" y="2232219"/>
            <a:ext cx="11492631" cy="434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High risk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(високий ризик) – критичні та найбільш </a:t>
            </a:r>
            <a:r>
              <a:rPr lang="uk-UA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приорітетні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бізнесу тести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 кейси, які дуже часто повторюються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 кейси, які затратно або важко виконувати вручну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 кейси, які забирають багато часу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441538" y="1470884"/>
            <a:ext cx="927035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Що</a:t>
            </a: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автоматизувати першочергово?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16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053389"/>
            <a:ext cx="12192000" cy="4804611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0" y="2232219"/>
            <a:ext cx="11669095" cy="434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 кейси, які були нещодавно розроблені та не виконувались вручну хоча б один раз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 кейси, вимоги щодо яких часто змінюються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 кейси, які виконуються 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ad-hoc</a:t>
            </a: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 функціонал ще не до кінця узгоджений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441538" y="1470884"/>
            <a:ext cx="927035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Що не слід </a:t>
            </a: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автоматизувати першочергово?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88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053389"/>
            <a:ext cx="12192000" cy="4804611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0" y="2232219"/>
            <a:ext cx="11669095" cy="434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Unit testing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(модульне тестування)</a:t>
            </a:r>
            <a:endParaRPr lang="en-US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Integration testing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(інтеграційне тестування)</a:t>
            </a:r>
            <a:endParaRPr lang="en-US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testing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(тестування АРІ)</a:t>
            </a:r>
            <a:endParaRPr lang="en-US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GUI testing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 інтерфейсу користувача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lang="en-US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End-to-end testing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(тестування сценаріїв поведінки)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endParaRPr lang="uk-UA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Виділяють ще автоматизацію по видам тестування: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Smoke		- Functional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Regression 		- Non-functions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441538" y="1470884"/>
            <a:ext cx="927035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Види </a:t>
            </a: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автоматизувати тестування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3102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698</Words>
  <Application>Microsoft Office PowerPoint</Application>
  <PresentationFormat>Widescreen</PresentationFormat>
  <Paragraphs>105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Playfair Display</vt:lpstr>
      <vt:lpstr>Rubik Light</vt:lpstr>
      <vt:lpstr>Calibri</vt:lpstr>
      <vt:lpstr>Rubik</vt:lpstr>
      <vt:lpstr>Arial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Halyna Zviagintseva</cp:lastModifiedBy>
  <cp:revision>7</cp:revision>
  <dcterms:modified xsi:type="dcterms:W3CDTF">2022-05-31T18:09:28Z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