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2" r:id="rId4"/>
    <p:sldId id="261" r:id="rId5"/>
    <p:sldId id="264" r:id="rId6"/>
    <p:sldId id="273" r:id="rId7"/>
    <p:sldId id="285" r:id="rId8"/>
    <p:sldId id="260" r:id="rId9"/>
    <p:sldId id="263" r:id="rId10"/>
    <p:sldId id="292" r:id="rId11"/>
    <p:sldId id="293" r:id="rId12"/>
    <p:sldId id="294" r:id="rId13"/>
    <p:sldId id="286" r:id="rId14"/>
    <p:sldId id="284" r:id="rId15"/>
    <p:sldId id="288" r:id="rId16"/>
    <p:sldId id="289" r:id="rId17"/>
    <p:sldId id="267" r:id="rId18"/>
    <p:sldId id="272" r:id="rId19"/>
    <p:sldId id="279" r:id="rId20"/>
    <p:sldId id="290" r:id="rId21"/>
    <p:sldId id="270" r:id="rId22"/>
    <p:sldId id="281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-52"/>
      <p:regular r:id="rId29"/>
      <p:bold r:id="rId30"/>
      <p:italic r:id="rId31"/>
      <p:boldItalic r:id="rId32"/>
    </p:embeddedFont>
    <p:embeddedFont>
      <p:font typeface="Rubik" panose="020B0604020202020204" charset="-79"/>
      <p:regular r:id="rId33"/>
      <p:bold r:id="rId34"/>
      <p:italic r:id="rId35"/>
      <p:boldItalic r:id="rId36"/>
    </p:embeddedFont>
    <p:embeddedFont>
      <p:font typeface="Rubik Light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147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041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34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012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16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27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70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33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204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%D0%A1%D0%BF%D0%B5%D1%86%D0%B8%D1%84%D1%96%D0%BA%D0%B0%D1%86%D1%96%D1%8F_%D0%B2%D0%B8%D0%BC%D0%BE%D0%B3_%D0%B4%D0%BE_%D0%BF%D1%80%D0%BE%D0%B3%D1%80%D0%B0%D0%BC%D0%BD%D0%BE%D0%B3%D0%BE_%D0%B7%D0%B0%D0%B1%D0%B5%D0%B7%D0%BF%D0%B5%D1%87%D0%B5%D0%BD%D0%BD%D1%8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9365" y="4686450"/>
            <a:ext cx="11613823" cy="7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</a:t>
            </a:r>
            <a:r>
              <a:rPr lang="en-US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Робота з </a:t>
            </a:r>
            <a:r>
              <a:rPr lang="ru-RU" sz="3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вимогами</a:t>
            </a: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3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3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складання</a:t>
            </a:r>
            <a:r>
              <a:rPr lang="ru-RU" sz="3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вимог</a:t>
            </a:r>
            <a:endParaRPr lang="ru-RU" sz="3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B1965-0005-E8EB-BA8A-7F8E251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2" y="3609584"/>
            <a:ext cx="10720678" cy="2873390"/>
          </a:xfrm>
          <a:prstGeom prst="rect">
            <a:avLst/>
          </a:prstGeom>
        </p:spPr>
      </p:pic>
      <p:sp>
        <p:nvSpPr>
          <p:cNvPr id="159" name="Google Shape;159;p8"/>
          <p:cNvSpPr/>
          <p:nvPr/>
        </p:nvSpPr>
        <p:spPr>
          <a:xfrm>
            <a:off x="464701" y="2346358"/>
            <a:ext cx="28912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User Flow</a:t>
            </a:r>
            <a:br>
              <a:rPr lang="uk-UA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uk-UA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Потік користувача</a:t>
            </a:r>
            <a:endParaRPr lang="uk-UA"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441" y="1514729"/>
            <a:ext cx="743995" cy="7377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3469054" y="1201779"/>
            <a:ext cx="8145124" cy="204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ізуальне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представлення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багатьох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шляхів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скористатися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веб-сайту. 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Блок-схема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починається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точки входу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споживача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продукт, як-от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екран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реєстрації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домашня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сторінка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і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закінчується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кінцевою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дією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результатом, як-от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придбання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реєстрація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облікового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запису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Зображення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дозволяє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дизайнерам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оптимізувати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користувачем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і, таким чином,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підвищити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конверсії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" name="Google Shape;136;p6">
            <a:extLst>
              <a:ext uri="{FF2B5EF4-FFF2-40B4-BE49-F238E27FC236}">
                <a16:creationId xmlns:a16="http://schemas.microsoft.com/office/drawing/2014/main" id="{5CF94563-002C-4A85-BB16-A33BF97D9E5D}"/>
              </a:ext>
            </a:extLst>
          </p:cNvPr>
          <p:cNvSpPr txBox="1"/>
          <p:nvPr/>
        </p:nvSpPr>
        <p:spPr>
          <a:xfrm>
            <a:off x="2434358" y="375026"/>
            <a:ext cx="7303531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Прийоми написання вимог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33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372788" y="3147849"/>
            <a:ext cx="3550387" cy="270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словами,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складений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точки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зору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кінцевого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Вона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пишеться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метою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пояснити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розроблений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принесе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 Story —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одна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базових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складових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agile-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підходу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159" name="Google Shape;159;p8"/>
          <p:cNvSpPr/>
          <p:nvPr/>
        </p:nvSpPr>
        <p:spPr>
          <a:xfrm>
            <a:off x="4527653" y="2329120"/>
            <a:ext cx="29285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Acceptance Criteria</a:t>
            </a:r>
            <a:br>
              <a:rPr lang="uk-UA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uk-UA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Критерії прийняття</a:t>
            </a:r>
            <a:endParaRPr lang="uk-UA"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870" y="1476676"/>
            <a:ext cx="714459" cy="561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726544" y="2251102"/>
            <a:ext cx="28417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U</a:t>
            </a: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ser story</a:t>
            </a:r>
            <a:b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Історія користувача</a:t>
            </a:r>
            <a:endParaRPr lang="uk-UA"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347329" y="3160750"/>
            <a:ext cx="3297810" cy="194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ритерії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прийняття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деталей,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команда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конкретної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було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вважати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успішним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" name="Google Shape;136;p6">
            <a:extLst>
              <a:ext uri="{FF2B5EF4-FFF2-40B4-BE49-F238E27FC236}">
                <a16:creationId xmlns:a16="http://schemas.microsoft.com/office/drawing/2014/main" id="{5CF94563-002C-4A85-BB16-A33BF97D9E5D}"/>
              </a:ext>
            </a:extLst>
          </p:cNvPr>
          <p:cNvSpPr txBox="1"/>
          <p:nvPr/>
        </p:nvSpPr>
        <p:spPr>
          <a:xfrm>
            <a:off x="2434358" y="375026"/>
            <a:ext cx="7303531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Прийоми написання вимог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;p8">
            <a:extLst>
              <a:ext uri="{FF2B5EF4-FFF2-40B4-BE49-F238E27FC236}">
                <a16:creationId xmlns:a16="http://schemas.microsoft.com/office/drawing/2014/main" id="{5B511709-A40B-D05E-ED84-0EC09CB5DA3E}"/>
              </a:ext>
            </a:extLst>
          </p:cNvPr>
          <p:cNvSpPr txBox="1"/>
          <p:nvPr/>
        </p:nvSpPr>
        <p:spPr>
          <a:xfrm>
            <a:off x="7948547" y="1872978"/>
            <a:ext cx="3870665" cy="452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As a user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 want to see a long description of the course details 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So that I understand what this course is about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Acceptance Criteria</a:t>
            </a:r>
          </a:p>
          <a:p>
            <a:pPr marL="4826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Short description has a link OPEN MORE</a:t>
            </a:r>
          </a:p>
          <a:p>
            <a:pPr marL="4826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 long description is expanded by clicking on the link</a:t>
            </a:r>
          </a:p>
          <a:p>
            <a:pPr marL="4826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OPEN MORE is changed to HIDE</a:t>
            </a:r>
          </a:p>
          <a:p>
            <a:pPr marL="4826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Sections A and B moving down and displayed under the long description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580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9;p18">
            <a:extLst>
              <a:ext uri="{FF2B5EF4-FFF2-40B4-BE49-F238E27FC236}">
                <a16:creationId xmlns:a16="http://schemas.microsoft.com/office/drawing/2014/main" id="{46A4B930-6393-4554-99BC-B848AEE0BA70}"/>
              </a:ext>
            </a:extLst>
          </p:cNvPr>
          <p:cNvSpPr txBox="1"/>
          <p:nvPr/>
        </p:nvSpPr>
        <p:spPr>
          <a:xfrm>
            <a:off x="1659118" y="329988"/>
            <a:ext cx="892718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Характеристики хороших вимог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92A407-C7C5-444F-924A-1D2C75822215}"/>
              </a:ext>
            </a:extLst>
          </p:cNvPr>
          <p:cNvGraphicFramePr>
            <a:graphicFrameLocks noGrp="1"/>
          </p:cNvGraphicFramePr>
          <p:nvPr/>
        </p:nvGraphicFramePr>
        <p:xfrm>
          <a:off x="686063" y="1420238"/>
          <a:ext cx="11055222" cy="383782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40797">
                  <a:extLst>
                    <a:ext uri="{9D8B030D-6E8A-4147-A177-3AD203B41FA5}">
                      <a16:colId xmlns:a16="http://schemas.microsoft.com/office/drawing/2014/main" val="2296759021"/>
                    </a:ext>
                  </a:extLst>
                </a:gridCol>
                <a:gridCol w="8414425">
                  <a:extLst>
                    <a:ext uri="{9D8B030D-6E8A-4147-A177-3AD203B41FA5}">
                      <a16:colId xmlns:a16="http://schemas.microsoft.com/office/drawing/2014/main" val="3651638558"/>
                    </a:ext>
                  </a:extLst>
                </a:gridCol>
              </a:tblGrid>
              <a:tr h="529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Повнота</a:t>
                      </a:r>
                      <a:endParaRPr lang="uk-UA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ea typeface="Roboto" panose="02000000000000000000" pitchFamily="2" charset="0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(окремої вимоги і системи вимог) — вимога повинна містити всю необхідну інформацію для її</a:t>
                      </a: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uk-UA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реалізації</a:t>
                      </a:r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6432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Однозначність</a:t>
                      </a:r>
                      <a:endParaRPr lang="uk-UA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ea typeface="Roboto" panose="02000000000000000000" pitchFamily="2" charset="0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повинна бути внутрішньо несуперечлива і всі, хто з нею працює, повинні розуміти її однаково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57449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Несуперечливість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не повинна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містити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в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собі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невірної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або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неточної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інформації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, а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окремі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вимоги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в</a:t>
                      </a:r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системі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вимог не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повинні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суперечити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одна </a:t>
                      </a:r>
                      <a:r>
                        <a:rPr lang="uk-UA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о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дній</a:t>
                      </a:r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0729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Необхідність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повинна відображати можливість або характеристику ПЗ, справді необхідну користувачам або таку, що випливає з інших вимог</a:t>
                      </a:r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22829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Здійсненість</a:t>
                      </a:r>
                      <a:r>
                        <a:rPr lang="uk-UA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,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що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включена в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специфікацію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, повинна бути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здійснена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за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заданих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обмежень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операційного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середовища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.</a:t>
                      </a:r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  <a:p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6413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ea typeface="Roboto" panose="02000000000000000000" pitchFamily="2" charset="0"/>
                          <a:cs typeface="Rubik" panose="020B0604020202020204" charset="-79"/>
                        </a:rPr>
                        <a:t>Тестування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існує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кінцевий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і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розумний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за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вартістю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процес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ручної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або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автоматизованої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перевірки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того,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що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ПЗ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задовольняє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цю</a:t>
                      </a:r>
                      <a:r>
                        <a:rPr lang="ru-RU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вимогу</a:t>
                      </a:r>
                      <a:endParaRPr lang="uk-U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1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3777720" y="255957"/>
            <a:ext cx="460169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Приклади</a:t>
            </a: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</a:t>
            </a:r>
            <a:endParaRPr lang="ru-RU"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8161784" y="1960702"/>
            <a:ext cx="364668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Замовлення не повинно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провисіти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без відповіді більше 5 хвилин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Згідно з нормами постачальників послуг </a:t>
            </a:r>
            <a:r>
              <a:rPr lang="uk-UA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мейл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-розсилок, у всіх розсилках з бонусними товарами має бути можливість відписки від розсилки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Тільки зареєстровані користувачі можуть поставити своє запитання на порталі.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62;p18">
            <a:extLst>
              <a:ext uri="{FF2B5EF4-FFF2-40B4-BE49-F238E27FC236}">
                <a16:creationId xmlns:a16="http://schemas.microsoft.com/office/drawing/2014/main" id="{EBBCA606-865D-47E8-B3E7-E7A53699015D}"/>
              </a:ext>
            </a:extLst>
          </p:cNvPr>
          <p:cNvSpPr txBox="1"/>
          <p:nvPr/>
        </p:nvSpPr>
        <p:spPr>
          <a:xfrm>
            <a:off x="37923" y="1856819"/>
            <a:ext cx="367481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скоротити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15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хвилин</a:t>
            </a:r>
            <a:b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Підвищити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лояльності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покупців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компанії</a:t>
            </a:r>
            <a:b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скоротити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витрати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службу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клієнтів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" name="Google Shape;263;p18">
            <a:extLst>
              <a:ext uri="{FF2B5EF4-FFF2-40B4-BE49-F238E27FC236}">
                <a16:creationId xmlns:a16="http://schemas.microsoft.com/office/drawing/2014/main" id="{14945C25-AFCD-40E2-807D-47EBD86C5690}"/>
              </a:ext>
            </a:extLst>
          </p:cNvPr>
          <p:cNvSpPr txBox="1"/>
          <p:nvPr/>
        </p:nvSpPr>
        <p:spPr>
          <a:xfrm>
            <a:off x="379869" y="1443866"/>
            <a:ext cx="2425379" cy="3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Бізнес-вимога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" name="Google Shape;264;p18">
            <a:extLst>
              <a:ext uri="{FF2B5EF4-FFF2-40B4-BE49-F238E27FC236}">
                <a16:creationId xmlns:a16="http://schemas.microsoft.com/office/drawing/2014/main" id="{0A8E6C30-61B3-45FF-85CA-70FE7FE76334}"/>
              </a:ext>
            </a:extLst>
          </p:cNvPr>
          <p:cNvSpPr txBox="1"/>
          <p:nvPr/>
        </p:nvSpPr>
        <p:spPr>
          <a:xfrm>
            <a:off x="4253144" y="1384562"/>
            <a:ext cx="3787266" cy="47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Користувальницька вимога 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" name="Google Shape;265;p18">
            <a:extLst>
              <a:ext uri="{FF2B5EF4-FFF2-40B4-BE49-F238E27FC236}">
                <a16:creationId xmlns:a16="http://schemas.microsoft.com/office/drawing/2014/main" id="{0545BD80-4744-4E80-B282-CC8755094518}"/>
              </a:ext>
            </a:extLst>
          </p:cNvPr>
          <p:cNvSpPr txBox="1"/>
          <p:nvPr/>
        </p:nvSpPr>
        <p:spPr>
          <a:xfrm>
            <a:off x="4281318" y="2024880"/>
            <a:ext cx="3682876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систему автоматичного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розподілу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замовлень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операторами</a:t>
            </a:r>
            <a:b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портал,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покупці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зможуть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керувати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своїми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бонусами,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оплачувати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товари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b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портал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самообслуговування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знайти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без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звернення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служби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67;p18">
            <a:extLst>
              <a:ext uri="{FF2B5EF4-FFF2-40B4-BE49-F238E27FC236}">
                <a16:creationId xmlns:a16="http://schemas.microsoft.com/office/drawing/2014/main" id="{A75C0212-9874-4949-85F2-8EE28A110D46}"/>
              </a:ext>
            </a:extLst>
          </p:cNvPr>
          <p:cNvSpPr txBox="1"/>
          <p:nvPr/>
        </p:nvSpPr>
        <p:spPr>
          <a:xfrm>
            <a:off x="8845891" y="1412776"/>
            <a:ext cx="2373868" cy="42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Бізнес-правило</a:t>
            </a:r>
            <a:endParaRPr lang="en-GB"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9923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277" y="1206020"/>
            <a:ext cx="4905774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2461" y="1187383"/>
            <a:ext cx="5239262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1253100" y="1361522"/>
            <a:ext cx="3139791" cy="3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Функціональні вимоги 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426671" y="1206020"/>
            <a:ext cx="4777924" cy="47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Нефункціональні вимоги 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500063" y="1809627"/>
            <a:ext cx="477792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Середній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відгук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повинен бути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однієї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секунди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одночасній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50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уникнути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зломів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шахрайства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портал повинен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 протокол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Клієнтський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портал повинен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останніх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версіях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браузерів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IE, Chrome, Mozilla, Safari, Opera.</a:t>
            </a: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4682437"/>
            <a:ext cx="12192000" cy="22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62;p18">
            <a:extLst>
              <a:ext uri="{FF2B5EF4-FFF2-40B4-BE49-F238E27FC236}">
                <a16:creationId xmlns:a16="http://schemas.microsoft.com/office/drawing/2014/main" id="{6E9CC017-072F-4718-91A4-B8D3BD7A74A5}"/>
              </a:ext>
            </a:extLst>
          </p:cNvPr>
          <p:cNvSpPr txBox="1"/>
          <p:nvPr/>
        </p:nvSpPr>
        <p:spPr>
          <a:xfrm>
            <a:off x="798032" y="1763653"/>
            <a:ext cx="449040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нове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направлене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найменш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зайнятого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оператора;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Найменш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зайнятим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вважається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оператор, за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закріплено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найменшу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оброблюваних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замовлень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бонусному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порталі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бачить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товарів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купити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накопичену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суму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бонусів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верхній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порталу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відображається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поле вводу,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вводитиме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своє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рядком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повинні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з'являтися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FAQ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знайдені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введеними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користувачем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словами.</a:t>
            </a:r>
          </a:p>
        </p:txBody>
      </p:sp>
      <p:sp>
        <p:nvSpPr>
          <p:cNvPr id="16" name="Google Shape;259;p18">
            <a:extLst>
              <a:ext uri="{FF2B5EF4-FFF2-40B4-BE49-F238E27FC236}">
                <a16:creationId xmlns:a16="http://schemas.microsoft.com/office/drawing/2014/main" id="{42F260BA-C1D6-4DF1-8E69-B550A3D5A770}"/>
              </a:ext>
            </a:extLst>
          </p:cNvPr>
          <p:cNvSpPr txBox="1"/>
          <p:nvPr/>
        </p:nvSpPr>
        <p:spPr>
          <a:xfrm>
            <a:off x="3824144" y="245147"/>
            <a:ext cx="4543710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Приклади</a:t>
            </a: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1978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40CEF-97B0-7EC9-87A6-327F2943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42" y="940690"/>
            <a:ext cx="8460397" cy="5449949"/>
          </a:xfrm>
          <a:prstGeom prst="rect">
            <a:avLst/>
          </a:prstGeom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3;p8">
            <a:extLst>
              <a:ext uri="{FF2B5EF4-FFF2-40B4-BE49-F238E27FC236}">
                <a16:creationId xmlns:a16="http://schemas.microsoft.com/office/drawing/2014/main" id="{5CDB8612-8641-3A2A-3C51-43585E15E724}"/>
              </a:ext>
            </a:extLst>
          </p:cNvPr>
          <p:cNvSpPr txBox="1"/>
          <p:nvPr/>
        </p:nvSpPr>
        <p:spPr>
          <a:xfrm>
            <a:off x="188161" y="1955090"/>
            <a:ext cx="3171535" cy="353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INVEST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нагадування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характеристики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високоякісного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продукту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Backlog Item (PBI)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пишуться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форматі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Абревіатура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«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INVEST»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нагадувати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хороші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історії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мають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бути: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76760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3;p8">
            <a:extLst>
              <a:ext uri="{FF2B5EF4-FFF2-40B4-BE49-F238E27FC236}">
                <a16:creationId xmlns:a16="http://schemas.microsoft.com/office/drawing/2014/main" id="{5CDB8612-8641-3A2A-3C51-43585E15E724}"/>
              </a:ext>
            </a:extLst>
          </p:cNvPr>
          <p:cNvSpPr txBox="1"/>
          <p:nvPr/>
        </p:nvSpPr>
        <p:spPr>
          <a:xfrm>
            <a:off x="188161" y="1663344"/>
            <a:ext cx="3276399" cy="477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SMART Formula –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розумний спосіб формулювання цілей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«Ви повинні розумно сформулювати свою мету» — це заклик, коли мова йде про формулювання цілей.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SMART -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абревіатура, що означає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Конкретний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имірюваний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Привабливий (або досяжний)</a:t>
            </a: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Розумний (або реалістичний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Часовий (або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визначений у  часі)</a:t>
            </a:r>
          </a:p>
        </p:txBody>
      </p:sp>
      <p:pic>
        <p:nvPicPr>
          <p:cNvPr id="2050" name="Picture 2" descr="SMART formula - aid for phrasing objectives">
            <a:extLst>
              <a:ext uri="{FF2B5EF4-FFF2-40B4-BE49-F238E27FC236}">
                <a16:creationId xmlns:a16="http://schemas.microsoft.com/office/drawing/2014/main" id="{62882ECA-E3A4-DBE4-9381-61E40946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761286"/>
            <a:ext cx="8264959" cy="550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5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7804525" y="492527"/>
            <a:ext cx="1937795" cy="1937795"/>
          </a:xfrm>
          <a:prstGeom prst="ellipse">
            <a:avLst/>
          </a:prstGeom>
          <a:solidFill>
            <a:srgbClr val="FFEF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4022160" y="1048623"/>
            <a:ext cx="2453945" cy="2453945"/>
          </a:xfrm>
          <a:prstGeom prst="ellipse">
            <a:avLst/>
          </a:prstGeom>
          <a:solidFill>
            <a:srgbClr val="FFD5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076181" y="2635174"/>
            <a:ext cx="2177329" cy="2177329"/>
          </a:xfrm>
          <a:prstGeom prst="ellipse">
            <a:avLst/>
          </a:prstGeom>
          <a:solidFill>
            <a:srgbClr val="E4FA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671151" y="212926"/>
            <a:ext cx="1917210" cy="1917210"/>
          </a:xfrm>
          <a:prstGeom prst="ellipse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9425425" y="2407712"/>
            <a:ext cx="2110857" cy="2166174"/>
          </a:xfrm>
          <a:prstGeom prst="ellipse">
            <a:avLst/>
          </a:prstGeom>
          <a:solidFill>
            <a:srgbClr val="E4FA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2" y="5112689"/>
            <a:ext cx="12192000" cy="1745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209311" y="3129747"/>
            <a:ext cx="1911067" cy="107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Тест-кейси</a:t>
            </a:r>
            <a:br>
              <a:rPr lang="uk-UA" sz="20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uk-UA" sz="20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Чек-листи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4105065" y="1638383"/>
            <a:ext cx="2288134" cy="163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uk-UA" sz="24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Дослідження поведінки системи</a:t>
            </a:r>
            <a:endParaRPr lang="en-GB" sz="24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704089" y="570999"/>
            <a:ext cx="1815823" cy="8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2800" b="0" i="0" u="none" strike="noStrike" cap="none" dirty="0" err="1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Рев’ю</a:t>
            </a:r>
            <a:endParaRPr sz="2800" b="1" i="0" u="none" strike="noStrike" cap="none" dirty="0">
              <a:solidFill>
                <a:srgbClr val="59595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9422084" y="3145287"/>
            <a:ext cx="2110858" cy="47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uk-UA" sz="1800" dirty="0" err="1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Прототип</a:t>
            </a:r>
            <a:r>
              <a:rPr lang="uk-UA" sz="1800" b="0" i="0" u="none" strike="noStrike" cap="none" dirty="0" err="1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ування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7788459" y="1048623"/>
            <a:ext cx="1937795" cy="5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uk-UA" sz="24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Питання</a:t>
            </a:r>
            <a:endParaRPr lang="en-GB" sz="2400" b="0" i="0" u="none" strike="noStrike" cap="none" dirty="0">
              <a:solidFill>
                <a:srgbClr val="59595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" name="Google Shape;259;p18">
            <a:extLst>
              <a:ext uri="{FF2B5EF4-FFF2-40B4-BE49-F238E27FC236}">
                <a16:creationId xmlns:a16="http://schemas.microsoft.com/office/drawing/2014/main" id="{84B6E7C9-BD66-4CFB-90A7-7A229D1A8610}"/>
              </a:ext>
            </a:extLst>
          </p:cNvPr>
          <p:cNvSpPr txBox="1"/>
          <p:nvPr/>
        </p:nvSpPr>
        <p:spPr>
          <a:xfrm>
            <a:off x="1866508" y="5261985"/>
            <a:ext cx="892718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Техніки тестування вимог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2;p12">
            <a:extLst>
              <a:ext uri="{FF2B5EF4-FFF2-40B4-BE49-F238E27FC236}">
                <a16:creationId xmlns:a16="http://schemas.microsoft.com/office/drawing/2014/main" id="{59BD4E14-3BD2-401F-A02D-A0D6379D300E}"/>
              </a:ext>
            </a:extLst>
          </p:cNvPr>
          <p:cNvSpPr/>
          <p:nvPr/>
        </p:nvSpPr>
        <p:spPr>
          <a:xfrm>
            <a:off x="6829854" y="2963806"/>
            <a:ext cx="1917210" cy="1917210"/>
          </a:xfrm>
          <a:prstGeom prst="ellipse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8;p12">
            <a:extLst>
              <a:ext uri="{FF2B5EF4-FFF2-40B4-BE49-F238E27FC236}">
                <a16:creationId xmlns:a16="http://schemas.microsoft.com/office/drawing/2014/main" id="{8D9E6E44-E8B7-4659-97D3-255AC82B951B}"/>
              </a:ext>
            </a:extLst>
          </p:cNvPr>
          <p:cNvSpPr txBox="1"/>
          <p:nvPr/>
        </p:nvSpPr>
        <p:spPr>
          <a:xfrm>
            <a:off x="6942229" y="3496711"/>
            <a:ext cx="1692460" cy="81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Схеми</a:t>
            </a:r>
            <a:br>
              <a:rPr lang="uk-UA" sz="2000" b="0" i="0" u="none" strike="noStrike" cap="none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uk-UA" sz="2000" b="0" i="0" u="none" strike="noStrike" cap="none" dirty="0" err="1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Майндмепи</a:t>
            </a:r>
            <a:endParaRPr lang="en-GB" sz="2000" b="1" i="0" u="none" strike="noStrike" cap="none" dirty="0">
              <a:solidFill>
                <a:srgbClr val="59595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798050" y="2762479"/>
            <a:ext cx="9335006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таблиця відповідності функціональних вимог (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functional requirements)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продукту і підготовлених тестових сценаріїв (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test cases).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заголовках колонок розташовані вимоги, а в заголовках рядків — тестові сценарії. На перетині — відмітка про те, що вимога колонки покрита тестовим сценарієм рядка. Матриця зазвичай зберігається в вигляді електронної таблиці.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235724" y="1428826"/>
            <a:ext cx="7720552" cy="1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Матриця відповідності вимог </a:t>
            </a:r>
            <a:r>
              <a:rPr lang="uk-UA" sz="28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-GB" sz="28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Requirements Traceability Matrix) </a:t>
            </a:r>
            <a:endParaRPr lang="en-GB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5FC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668" y="277159"/>
            <a:ext cx="843332" cy="1677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1;p17">
            <a:extLst>
              <a:ext uri="{FF2B5EF4-FFF2-40B4-BE49-F238E27FC236}">
                <a16:creationId xmlns:a16="http://schemas.microsoft.com/office/drawing/2014/main" id="{D9BCD591-DCBE-4EBA-A2B0-A19AA6358E7F}"/>
              </a:ext>
            </a:extLst>
          </p:cNvPr>
          <p:cNvSpPr txBox="1"/>
          <p:nvPr/>
        </p:nvSpPr>
        <p:spPr>
          <a:xfrm>
            <a:off x="2235724" y="277159"/>
            <a:ext cx="7720552" cy="133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Матриця відповідності вимог </a:t>
            </a:r>
            <a:r>
              <a:rPr lang="uk-UA" sz="28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-GB" sz="28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Requirements Traceability Matrix) </a:t>
            </a:r>
            <a:endParaRPr lang="en-GB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A4A9B06-1C1C-40B2-9F70-85D778420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8170"/>
              </p:ext>
            </p:extLst>
          </p:nvPr>
        </p:nvGraphicFramePr>
        <p:xfrm>
          <a:off x="838986" y="1955038"/>
          <a:ext cx="10509681" cy="34936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23587">
                  <a:extLst>
                    <a:ext uri="{9D8B030D-6E8A-4147-A177-3AD203B41FA5}">
                      <a16:colId xmlns:a16="http://schemas.microsoft.com/office/drawing/2014/main" val="1733296462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2710225485"/>
                    </a:ext>
                  </a:extLst>
                </a:gridCol>
                <a:gridCol w="1131216">
                  <a:extLst>
                    <a:ext uri="{9D8B030D-6E8A-4147-A177-3AD203B41FA5}">
                      <a16:colId xmlns:a16="http://schemas.microsoft.com/office/drawing/2014/main" val="495003758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983469666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381135830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3552484939"/>
                    </a:ext>
                  </a:extLst>
                </a:gridCol>
                <a:gridCol w="1139438">
                  <a:extLst>
                    <a:ext uri="{9D8B030D-6E8A-4147-A177-3AD203B41FA5}">
                      <a16:colId xmlns:a16="http://schemas.microsoft.com/office/drawing/2014/main" val="1222391647"/>
                    </a:ext>
                  </a:extLst>
                </a:gridCol>
              </a:tblGrid>
              <a:tr h="582276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Вимоги / Тест кейси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ТК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985621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943598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23597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281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840155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Вимога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1800">
                        <a:solidFill>
                          <a:schemeClr val="tx2">
                            <a:lumMod val="50000"/>
                          </a:schemeClr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5525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182165" y="2062273"/>
            <a:ext cx="672131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Важлив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практиці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15670" y="1193746"/>
            <a:ext cx="63492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4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Проведемо </a:t>
            </a:r>
            <a:r>
              <a:rPr lang="uk-UA" sz="4000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рев’ю</a:t>
            </a:r>
            <a:r>
              <a:rPr lang="uk-UA" sz="4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uk-UA" sz="4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вимог</a:t>
            </a:r>
            <a:endParaRPr sz="4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80375" y="2856322"/>
            <a:ext cx="795993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швидко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запускатися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Опціонально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повинен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підтримуватись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експорт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формат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Excel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дата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події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вона автоматично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вибирається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Підтримуватись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повинні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браузери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зробити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максимально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зручним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Прискорити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роботу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швидкий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логін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Убезпечити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доступ до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файлів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03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996965" y="5232640"/>
            <a:ext cx="5222449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4499728" y="5055529"/>
            <a:ext cx="31925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699137" y="2572425"/>
            <a:ext cx="8595900" cy="262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 вираження потреби. Вимога дає розуміння цінності, яку можна отримати, якщо його задовольнити. Спосіб подання вимог, як правило, є документ, однак може відрізнятися залежно від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процесів підприємства.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0" y="1904890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Вимога -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3226447" y="762000"/>
            <a:ext cx="8010304" cy="14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Специфікація</a:t>
            </a:r>
            <a:r>
              <a:rPr lang="ru-RU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 до </a:t>
            </a:r>
            <a:r>
              <a:rPr lang="ru-RU" sz="4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програмного</a:t>
            </a:r>
            <a:r>
              <a:rPr lang="ru-RU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4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забезпечення</a:t>
            </a:r>
            <a:r>
              <a:rPr lang="ru-RU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836844" y="3008459"/>
            <a:ext cx="10880674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повний опис поведінки системи, що розробляється.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Вона включає: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множину прецедентів (функціональних вимог), що описують всі взаємодії, які користувачі мають з програмним забезпеченням.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нефункціональні (чи додаткові) вимоги, які накладають обмеження на проект, чи реалізацію (такі як вимоги інженерії продуктивності, стандарти якості, чи обмеження проектування).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676" y="254445"/>
            <a:ext cx="2947878" cy="260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6">
            <a:extLst>
              <a:ext uri="{FF2B5EF4-FFF2-40B4-BE49-F238E27FC236}">
                <a16:creationId xmlns:a16="http://schemas.microsoft.com/office/drawing/2014/main" id="{E7BFC377-B984-47D5-BD08-1E5403418EF7}"/>
              </a:ext>
            </a:extLst>
          </p:cNvPr>
          <p:cNvSpPr/>
          <p:nvPr/>
        </p:nvSpPr>
        <p:spPr>
          <a:xfrm>
            <a:off x="4524673" y="2186666"/>
            <a:ext cx="57898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  <a:hlinkClick r:id="rId4"/>
              </a:rPr>
              <a:t>Software Requirements Specification (SRS)</a:t>
            </a:r>
            <a:endParaRPr lang="da-DK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CB6D7D-66E6-069B-B4B8-20BDCA68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0" y="594379"/>
            <a:ext cx="9658295" cy="62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59;p18">
            <a:extLst>
              <a:ext uri="{FF2B5EF4-FFF2-40B4-BE49-F238E27FC236}">
                <a16:creationId xmlns:a16="http://schemas.microsoft.com/office/drawing/2014/main" id="{36897977-6AD5-4B09-8BEC-6BD43315B458}"/>
              </a:ext>
            </a:extLst>
          </p:cNvPr>
          <p:cNvSpPr txBox="1"/>
          <p:nvPr/>
        </p:nvSpPr>
        <p:spPr>
          <a:xfrm>
            <a:off x="4441107" y="232266"/>
            <a:ext cx="327492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Види</a:t>
            </a: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4441107" y="232266"/>
            <a:ext cx="327492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Види</a:t>
            </a: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230876" y="1873471"/>
            <a:ext cx="360584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високорівневі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цілі організації, які вона хоче досягти, побудувавши систему, що замовляється. Інакше кажучи, ця вимога відповідає питанням «Навіщо організації потрібна дана система?». Ці вимоги формують, як правило, менеджери кінцевих користувачів, топ-менеджмент компанії замовника або спонсори.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572823" y="1460518"/>
            <a:ext cx="2081238" cy="3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Бізнес-вимога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314604" y="1460518"/>
            <a:ext cx="3309785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Користувальницька вимога 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441107" y="2203235"/>
            <a:ext cx="3309785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 цілі та завдання користувачів, які їм необхідно досягти або вирішити за допомогою проектованої системи. Є безліч інтерпретацій даних вимог -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use-case, user story,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діаграми процесу та багато іншого.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8314441" y="2131646"/>
            <a:ext cx="3646683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 якості та можливості системи, які необхідні для задоволення потреб користувача. Вони мають достатній для розробки та впровадження рівнем деталізації. Поділяються на два типи: Функціональні та нефункціональні вимоги.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561225" y="1412776"/>
            <a:ext cx="3057952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Вимог</a:t>
            </a:r>
            <a:r>
              <a:rPr lang="uk-UA" sz="2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и</a:t>
            </a: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до продукту</a:t>
            </a:r>
            <a:b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-US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 requirements</a:t>
            </a:r>
            <a:r>
              <a:rPr lang="ru-RU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4441107" y="232266"/>
            <a:ext cx="327492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Види</a:t>
            </a:r>
            <a:r>
              <a:rPr lang="ru-RU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вимог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8314440" y="1931081"/>
            <a:ext cx="3646683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обмеження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піддається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система, з норм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законодавства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алгоритмів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обчислень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стандартів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Не 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однак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перелік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правила.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Можуть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виступати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метрик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629075" y="1412776"/>
            <a:ext cx="2373868" cy="42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Бізнес-правило</a:t>
            </a:r>
            <a:endParaRPr lang="en-GB"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2;p18">
            <a:extLst>
              <a:ext uri="{FF2B5EF4-FFF2-40B4-BE49-F238E27FC236}">
                <a16:creationId xmlns:a16="http://schemas.microsoft.com/office/drawing/2014/main" id="{B43DB864-4F1C-4735-8462-EE672B74A5CE}"/>
              </a:ext>
            </a:extLst>
          </p:cNvPr>
          <p:cNvSpPr txBox="1"/>
          <p:nvPr/>
        </p:nvSpPr>
        <p:spPr>
          <a:xfrm>
            <a:off x="230877" y="2071755"/>
            <a:ext cx="348186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описують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погляду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поведінки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оброблюваної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нею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" name="Google Shape;263;p18">
            <a:extLst>
              <a:ext uri="{FF2B5EF4-FFF2-40B4-BE49-F238E27FC236}">
                <a16:creationId xmlns:a16="http://schemas.microsoft.com/office/drawing/2014/main" id="{234016D0-5CBF-442E-A5B8-A401573788E7}"/>
              </a:ext>
            </a:extLst>
          </p:cNvPr>
          <p:cNvSpPr txBox="1"/>
          <p:nvPr/>
        </p:nvSpPr>
        <p:spPr>
          <a:xfrm>
            <a:off x="318298" y="1412776"/>
            <a:ext cx="3139791" cy="3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Функціональні вимоги 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" name="Google Shape;264;p18">
            <a:extLst>
              <a:ext uri="{FF2B5EF4-FFF2-40B4-BE49-F238E27FC236}">
                <a16:creationId xmlns:a16="http://schemas.microsoft.com/office/drawing/2014/main" id="{65E8853F-21AB-4642-BA4F-2BAD4DA8DCE5}"/>
              </a:ext>
            </a:extLst>
          </p:cNvPr>
          <p:cNvSpPr txBox="1"/>
          <p:nvPr/>
        </p:nvSpPr>
        <p:spPr>
          <a:xfrm>
            <a:off x="4330512" y="1368723"/>
            <a:ext cx="3580171" cy="47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Нефункціональні вимоги 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" name="Google Shape;265;p18">
            <a:extLst>
              <a:ext uri="{FF2B5EF4-FFF2-40B4-BE49-F238E27FC236}">
                <a16:creationId xmlns:a16="http://schemas.microsoft.com/office/drawing/2014/main" id="{87F1113E-53FE-48F2-9435-7FBD96E6AF27}"/>
              </a:ext>
            </a:extLst>
          </p:cNvPr>
          <p:cNvSpPr txBox="1"/>
          <p:nvPr/>
        </p:nvSpPr>
        <p:spPr>
          <a:xfrm>
            <a:off x="4372811" y="2079153"/>
            <a:ext cx="3411516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описують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умови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дана система повинна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12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15670" y="1193746"/>
            <a:ext cx="63492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4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Робота в групах</a:t>
            </a:r>
            <a:endParaRPr sz="4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06574" y="4166799"/>
            <a:ext cx="109725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бгрунтувати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необхідність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нефункціональних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</a:t>
            </a: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450" y="1759826"/>
            <a:ext cx="641034" cy="575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406632" y="3388039"/>
            <a:ext cx="3265872" cy="2254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поведінки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 вона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зовнішні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словами,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різновид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«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хто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» і «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»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зробити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розглянутою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системою.</a:t>
            </a:r>
          </a:p>
        </p:txBody>
      </p:sp>
      <p:sp>
        <p:nvSpPr>
          <p:cNvPr id="166" name="Google Shape;166;p8"/>
          <p:cNvSpPr/>
          <p:nvPr/>
        </p:nvSpPr>
        <p:spPr>
          <a:xfrm>
            <a:off x="406632" y="2507653"/>
            <a:ext cx="342606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Use-cases</a:t>
            </a:r>
            <a:b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(</a:t>
            </a: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різновид використання</a:t>
            </a: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)</a:t>
            </a:r>
            <a:endParaRPr lang="uk-UA" sz="1400" b="0" i="0" u="none" strike="noStrike" cap="none" dirty="0">
              <a:solidFill>
                <a:srgbClr val="5A558D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1" name="Google Shape;136;p6">
            <a:extLst>
              <a:ext uri="{FF2B5EF4-FFF2-40B4-BE49-F238E27FC236}">
                <a16:creationId xmlns:a16="http://schemas.microsoft.com/office/drawing/2014/main" id="{5CF94563-002C-4A85-BB16-A33BF97D9E5D}"/>
              </a:ext>
            </a:extLst>
          </p:cNvPr>
          <p:cNvSpPr txBox="1"/>
          <p:nvPr/>
        </p:nvSpPr>
        <p:spPr>
          <a:xfrm>
            <a:off x="2434358" y="375026"/>
            <a:ext cx="7303531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Прийоми написання вимог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27838-9BEF-C21F-351F-F00444CE8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0"/>
          <a:stretch/>
        </p:blipFill>
        <p:spPr>
          <a:xfrm>
            <a:off x="5376522" y="1548265"/>
            <a:ext cx="5247485" cy="49347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1236</Words>
  <Application>Microsoft Office PowerPoint</Application>
  <PresentationFormat>Widescreen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Rubik</vt:lpstr>
      <vt:lpstr>Calibri</vt:lpstr>
      <vt:lpstr>Arial</vt:lpstr>
      <vt:lpstr>Playfair Display</vt:lpstr>
      <vt:lpstr>Rubik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12</cp:revision>
  <dcterms:modified xsi:type="dcterms:W3CDTF">2022-09-26T11:35:06Z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