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91" r:id="rId4"/>
    <p:sldId id="262" r:id="rId5"/>
    <p:sldId id="270" r:id="rId6"/>
    <p:sldId id="283" r:id="rId7"/>
    <p:sldId id="263" r:id="rId8"/>
    <p:sldId id="272" r:id="rId9"/>
    <p:sldId id="284" r:id="rId10"/>
    <p:sldId id="290" r:id="rId11"/>
    <p:sldId id="292" r:id="rId12"/>
    <p:sldId id="293" r:id="rId13"/>
    <p:sldId id="289" r:id="rId14"/>
    <p:sldId id="288" r:id="rId15"/>
    <p:sldId id="282" r:id="rId16"/>
    <p:sldId id="297" r:id="rId17"/>
    <p:sldId id="296" r:id="rId18"/>
    <p:sldId id="287" r:id="rId19"/>
    <p:sldId id="281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layfair Display" panose="00000500000000000000" pitchFamily="2" charset="-52"/>
      <p:regular r:id="rId26"/>
      <p:bold r:id="rId27"/>
      <p:italic r:id="rId28"/>
      <p:boldItalic r:id="rId29"/>
    </p:embeddedFont>
    <p:embeddedFont>
      <p:font typeface="Rubik" panose="020B0604020202020204" charset="-79"/>
      <p:regular r:id="rId30"/>
      <p:bold r:id="rId31"/>
      <p:italic r:id="rId32"/>
      <p:boldItalic r:id="rId33"/>
    </p:embeddedFont>
    <p:embeddedFont>
      <p:font typeface="Rubik Light" panose="020B0604020202020204" charset="-79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803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36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126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82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401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114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33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792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31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75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06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IZT0j0kypIkwTFuvUQpPtzgfv0m88y-n/edit?usp=sharing&amp;ouid=104690612942262590914&amp;rtpof=true&amp;sd=tru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KOy-luco0NoE_9upzBYg9TjV1d5kyEVQ/edit?usp=sharing&amp;ouid=104690612942262590914&amp;rtpof=true&amp;sd=tru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ZwD28OsdhHWcx4hkuX_hniJBKL3jIal/view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Ee8lHpJHYM29FQc21FTcnZtvfbcrGvFd/view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099794" y="5050605"/>
            <a:ext cx="8524974" cy="93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</a:t>
            </a:r>
            <a:r>
              <a:rPr lang="en-US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Тестова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документація</a:t>
            </a:r>
            <a:endParaRPr lang="ru-RU"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0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3840480" y="5110720"/>
            <a:ext cx="4968240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Попрактикуємося</a:t>
            </a: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!</a:t>
            </a:r>
            <a:endParaRPr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3341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918670" y="1639380"/>
            <a:ext cx="387014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 case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7">
            <a:extLst>
              <a:ext uri="{FF2B5EF4-FFF2-40B4-BE49-F238E27FC236}">
                <a16:creationId xmlns:a16="http://schemas.microsoft.com/office/drawing/2014/main" id="{9B43706F-701D-E89F-C505-4852E6AA7EFE}"/>
              </a:ext>
            </a:extLst>
          </p:cNvPr>
          <p:cNvSpPr/>
          <p:nvPr/>
        </p:nvSpPr>
        <p:spPr>
          <a:xfrm>
            <a:off x="918668" y="2594062"/>
            <a:ext cx="4165523" cy="4291191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0;p7">
            <a:extLst>
              <a:ext uri="{FF2B5EF4-FFF2-40B4-BE49-F238E27FC236}">
                <a16:creationId xmlns:a16="http://schemas.microsoft.com/office/drawing/2014/main" id="{CB3EFF99-EE4C-0676-F29A-2D3E8533356C}"/>
              </a:ext>
            </a:extLst>
          </p:cNvPr>
          <p:cNvSpPr txBox="1"/>
          <p:nvPr/>
        </p:nvSpPr>
        <p:spPr>
          <a:xfrm>
            <a:off x="1201919" y="2713853"/>
            <a:ext cx="3322947" cy="266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строго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сформований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документ 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докладним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описом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кроків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однієї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частини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чітко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окресленими</a:t>
            </a:r>
            <a:r>
              <a:rPr lang="en-US" sz="14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критеріями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проходження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7" name="Google Shape;151;p7">
            <a:extLst>
              <a:ext uri="{FF2B5EF4-FFF2-40B4-BE49-F238E27FC236}">
                <a16:creationId xmlns:a16="http://schemas.microsoft.com/office/drawing/2014/main" id="{B06A32F8-18A9-605B-98EF-51BE61E2319D}"/>
              </a:ext>
            </a:extLst>
          </p:cNvPr>
          <p:cNvSpPr txBox="1"/>
          <p:nvPr/>
        </p:nvSpPr>
        <p:spPr>
          <a:xfrm>
            <a:off x="6378803" y="758300"/>
            <a:ext cx="4656842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ttributes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F664EA-BE8C-DED2-BF4F-FB53F4F9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9" y="1639380"/>
            <a:ext cx="56578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84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2417529" y="1488212"/>
            <a:ext cx="9774471" cy="1254988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807318" y="1519589"/>
            <a:ext cx="8910200" cy="100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лише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коре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тні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перевіряє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система правильно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виконала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викликану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функцію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086833" y="708703"/>
            <a:ext cx="831017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Positive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 Case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9;p7">
            <a:extLst>
              <a:ext uri="{FF2B5EF4-FFF2-40B4-BE49-F238E27FC236}">
                <a16:creationId xmlns:a16="http://schemas.microsoft.com/office/drawing/2014/main" id="{FB4F778B-7C15-AA75-94ED-BB7B781D0FDA}"/>
              </a:ext>
            </a:extLst>
          </p:cNvPr>
          <p:cNvSpPr/>
          <p:nvPr/>
        </p:nvSpPr>
        <p:spPr>
          <a:xfrm>
            <a:off x="2417529" y="3865337"/>
            <a:ext cx="9774471" cy="2283960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0;p7">
            <a:extLst>
              <a:ext uri="{FF2B5EF4-FFF2-40B4-BE49-F238E27FC236}">
                <a16:creationId xmlns:a16="http://schemas.microsoft.com/office/drawing/2014/main" id="{F3492509-65F6-503F-143E-7A0906AA5715}"/>
              </a:ext>
            </a:extLst>
          </p:cNvPr>
          <p:cNvSpPr txBox="1"/>
          <p:nvPr/>
        </p:nvSpPr>
        <p:spPr>
          <a:xfrm>
            <a:off x="2807318" y="3896713"/>
            <a:ext cx="8910200" cy="202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оперує як коректними, так і некоректними даними (мінімум один некоректний параметр) і має на меті перевірку виключних ситуацій (як відпрацьовують </a:t>
            </a:r>
            <a:r>
              <a:rPr lang="uk-UA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валідатори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), а також перевіряє чи викликана функція не виконується при спрацюванні </a:t>
            </a:r>
            <a:r>
              <a:rPr lang="uk-UA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валідаторів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151;p7">
            <a:extLst>
              <a:ext uri="{FF2B5EF4-FFF2-40B4-BE49-F238E27FC236}">
                <a16:creationId xmlns:a16="http://schemas.microsoft.com/office/drawing/2014/main" id="{41792785-4665-6E86-4CA0-D61FB8B304F4}"/>
              </a:ext>
            </a:extLst>
          </p:cNvPr>
          <p:cNvSpPr txBox="1"/>
          <p:nvPr/>
        </p:nvSpPr>
        <p:spPr>
          <a:xfrm>
            <a:off x="3086833" y="3085828"/>
            <a:ext cx="831017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Negative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 Case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13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697584" y="2819143"/>
            <a:ext cx="10878531" cy="355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Один тест кейс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лише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одну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конкретну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річ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 кейс не повинен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залежати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Кроки та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очікуваний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результат тест кейсу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мають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сформульовані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чітко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однозначно.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тест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вся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необхідна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його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проведення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повинно бути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зайвих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деталей.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7">
            <a:extLst>
              <a:ext uri="{FF2B5EF4-FFF2-40B4-BE49-F238E27FC236}">
                <a16:creationId xmlns:a16="http://schemas.microsoft.com/office/drawing/2014/main" id="{3FCAD165-0C77-BE83-4BDA-424355DC2DA2}"/>
              </a:ext>
            </a:extLst>
          </p:cNvPr>
          <p:cNvSpPr txBox="1"/>
          <p:nvPr/>
        </p:nvSpPr>
        <p:spPr>
          <a:xfrm>
            <a:off x="1983383" y="1569770"/>
            <a:ext cx="5284685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Правила написання</a:t>
            </a:r>
          </a:p>
        </p:txBody>
      </p:sp>
    </p:spTree>
    <p:extLst>
      <p:ext uri="{BB962C8B-B14F-4D97-AF65-F5344CB8AC3E}">
        <p14:creationId xmlns:p14="http://schemas.microsoft.com/office/powerpoint/2010/main" val="298076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0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3840480" y="5110720"/>
            <a:ext cx="4968240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Попрактикуємося</a:t>
            </a: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!</a:t>
            </a:r>
            <a:endParaRPr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2465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381760" y="1859280"/>
            <a:ext cx="10810240" cy="4998720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75544" y="1885026"/>
            <a:ext cx="9622672" cy="474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кейсів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об'єднані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тим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відносяться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одного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тестованого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модуля,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функціональності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пріоритету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одного типу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Кожен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сьют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складається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ніж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одного тесту кейсу і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найчастіше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виконується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всією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«пачкою» в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процесі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b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      </a:t>
            </a:r>
            <a:endParaRPr lang="uk-UA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 кейси об'єднують у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Test Suite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більшої зручності при проходженні тест кейсів, проходячи їх послідовно від модуля до модуля, від одного типу тестування до іншого а не сумбурно, кидаючись з одного кута в інший, залишивши не перевіреним більшу частину модуля або загальної функціональності.</a:t>
            </a:r>
            <a:endParaRPr lang="en-US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727200" y="1048394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 Suite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22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6796726" y="2594062"/>
            <a:ext cx="4392890" cy="4291191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7352906" y="2713853"/>
            <a:ext cx="3280529" cy="42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Summary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Preconditions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Description section: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- Steps to reproduce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- Expected result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- Actual result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- Attachments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Additional Fields: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- Severity/priority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- Labels, components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- Environment, version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- Browser, OS, etc.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918670" y="1639380"/>
            <a:ext cx="387014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Bug report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7">
            <a:extLst>
              <a:ext uri="{FF2B5EF4-FFF2-40B4-BE49-F238E27FC236}">
                <a16:creationId xmlns:a16="http://schemas.microsoft.com/office/drawing/2014/main" id="{9B43706F-701D-E89F-C505-4852E6AA7EFE}"/>
              </a:ext>
            </a:extLst>
          </p:cNvPr>
          <p:cNvSpPr/>
          <p:nvPr/>
        </p:nvSpPr>
        <p:spPr>
          <a:xfrm>
            <a:off x="918668" y="2594062"/>
            <a:ext cx="4165523" cy="4291191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0;p7">
            <a:extLst>
              <a:ext uri="{FF2B5EF4-FFF2-40B4-BE49-F238E27FC236}">
                <a16:creationId xmlns:a16="http://schemas.microsoft.com/office/drawing/2014/main" id="{CB3EFF99-EE4C-0676-F29A-2D3E8533356C}"/>
              </a:ext>
            </a:extLst>
          </p:cNvPr>
          <p:cNvSpPr txBox="1"/>
          <p:nvPr/>
        </p:nvSpPr>
        <p:spPr>
          <a:xfrm>
            <a:off x="1201919" y="2713853"/>
            <a:ext cx="3322947" cy="266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документ,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описує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ситуацію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послідовність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яка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призвела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некоректної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об'єкта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зазначенням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причин і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очікуваного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результату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ru-RU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51;p7">
            <a:extLst>
              <a:ext uri="{FF2B5EF4-FFF2-40B4-BE49-F238E27FC236}">
                <a16:creationId xmlns:a16="http://schemas.microsoft.com/office/drawing/2014/main" id="{B06A32F8-18A9-605B-98EF-51BE61E2319D}"/>
              </a:ext>
            </a:extLst>
          </p:cNvPr>
          <p:cNvSpPr txBox="1"/>
          <p:nvPr/>
        </p:nvSpPr>
        <p:spPr>
          <a:xfrm>
            <a:off x="6532774" y="1639380"/>
            <a:ext cx="4656842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ttributes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48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3673312" y="708703"/>
            <a:ext cx="4845376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Приклад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6DB1B3-5B13-CD0D-7336-908CD38F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17" y="1690266"/>
            <a:ext cx="10583209" cy="48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3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4365104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226854" y="2880740"/>
            <a:ext cx="9091386" cy="163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 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підводить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підсумок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завдань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результатів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оцінкою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об'єктів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щодо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критеріїв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виходу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845048" y="1682010"/>
            <a:ext cx="5746083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 Summary Report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BTM with iTester and Google Drive">
            <a:extLst>
              <a:ext uri="{FF2B5EF4-FFF2-40B4-BE49-F238E27FC236}">
                <a16:creationId xmlns:a16="http://schemas.microsoft.com/office/drawing/2014/main" id="{C4BA23B4-D33D-4A42-858A-9345AB03D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30977" r="291" b="7047"/>
          <a:stretch/>
        </p:blipFill>
        <p:spPr bwMode="auto">
          <a:xfrm>
            <a:off x="2120983" y="4065988"/>
            <a:ext cx="9091387" cy="25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8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2799761" y="5055529"/>
            <a:ext cx="79090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Test Plan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Check-List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Test Suite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Test Case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 case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Bug Report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Test Summery Report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205872"/>
            <a:ext cx="10585176" cy="4383464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798049" y="2205872"/>
            <a:ext cx="10004309" cy="41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це документ, що описує всю тестову активність в межах одного </a:t>
            </a:r>
            <a:r>
              <a:rPr lang="uk-UA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проєкту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роботи, що проводяться командою тестування або одним </a:t>
            </a:r>
            <a:r>
              <a:rPr lang="uk-UA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тестувальником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Можна виділити основні моменти в тест-плані: 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об'єкт тестування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розклад робіт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критерії початку і закінчення тестування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тратегія</a:t>
            </a: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изики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список проведених робіт</a:t>
            </a: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Найчастіше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написанні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тест-плану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стандарт 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IEEE 829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139324" y="1292967"/>
            <a:ext cx="376008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 Plan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0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1696825"/>
            <a:ext cx="10585176" cy="5062194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89276" y="1770570"/>
            <a:ext cx="9728242" cy="485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Майстер Тест-план (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Master Plan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 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Master Test Plan)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статичним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через те,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містить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собі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високорівневу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(High Level)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інформацію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яка не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схильна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частої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процесі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перегляду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  <a:endParaRPr lang="uk-UA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Тест-план (детальний тест-план)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містить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конкретну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інформацію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щодо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стратегії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видів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розкладу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виконання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робіт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є "живим" документом,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постійно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зазнає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відображають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реальний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стан справ на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проекті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  <a:b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uk-UA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План приймальних випробувань (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Product Acceptance Plan) —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документ, що описує низку дій, пов'язаних із приймальним тестуванням (стратегія, дата проведення, відповідальні працівники тощо).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744293" y="562457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Види тест планів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0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3412503" y="5110720"/>
            <a:ext cx="6165129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Як виглядає </a:t>
            </a:r>
            <a:r>
              <a:rPr lang="en-US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Test Plan</a:t>
            </a:r>
            <a:r>
              <a:rPr lang="en-US" sz="4000" b="1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  <a:endParaRPr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226854" y="2880740"/>
            <a:ext cx="9091386" cy="219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документ,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містить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короткий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функціональності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всього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додатка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його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написання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чеклиста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зазвичай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замінює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написання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випадків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часто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прискорює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підготовку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проведення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1606824" y="1690210"/>
            <a:ext cx="4722856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Check List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03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8250740" y="3466461"/>
            <a:ext cx="32131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Повнота та надмірність</a:t>
            </a:r>
            <a:endParaRPr sz="1400" b="0" i="0" u="none" strike="noStrike" cap="none" dirty="0">
              <a:solidFill>
                <a:srgbClr val="5A558D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2010" y="2575006"/>
            <a:ext cx="695472" cy="65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3356" y="2605361"/>
            <a:ext cx="641034" cy="57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08260" y="2492832"/>
            <a:ext cx="743995" cy="73774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803198" y="3994280"/>
            <a:ext cx="2423195" cy="160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Чек-лист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пишеться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«просто так», а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цілей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для того,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досягненні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цілей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574482" y="3384476"/>
            <a:ext cx="28055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Логічність</a:t>
            </a:r>
            <a:endParaRPr sz="1400" b="0" i="0" u="none" strike="noStrike" cap="none" dirty="0">
              <a:solidFill>
                <a:srgbClr val="5A558D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3939134" y="4013170"/>
            <a:ext cx="3599586" cy="210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досягається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рахунок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оформлення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чек-листа як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багаторівневого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списку,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ланцюжок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ручніше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сприймати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вигляді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деяких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невеликих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груп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ідей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перехід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між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зрозумілим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очевидним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4091534" y="3247366"/>
            <a:ext cx="33646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Послідовність та структурованість</a:t>
            </a:r>
            <a:endParaRPr sz="1400" b="0" i="0" u="none" strike="noStrike" cap="none" dirty="0">
              <a:solidFill>
                <a:srgbClr val="5A558D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169" name="Google Shape;169;p8"/>
          <p:cNvCxnSpPr/>
          <p:nvPr/>
        </p:nvCxnSpPr>
        <p:spPr>
          <a:xfrm rot="10800000" flipH="1">
            <a:off x="2922408" y="2899387"/>
            <a:ext cx="1728192" cy="1"/>
          </a:xfrm>
          <a:prstGeom prst="straightConnector1">
            <a:avLst/>
          </a:prstGeom>
          <a:noFill/>
          <a:ln w="9525" cap="flat" cmpd="sng">
            <a:solidFill>
              <a:srgbClr val="EDEEE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8"/>
          <p:cNvCxnSpPr/>
          <p:nvPr/>
        </p:nvCxnSpPr>
        <p:spPr>
          <a:xfrm rot="10800000" flipH="1">
            <a:off x="6897146" y="2895986"/>
            <a:ext cx="1745660" cy="6803"/>
          </a:xfrm>
          <a:prstGeom prst="straightConnector1">
            <a:avLst/>
          </a:prstGeom>
          <a:noFill/>
          <a:ln w="9525" cap="flat" cmpd="sng">
            <a:solidFill>
              <a:srgbClr val="EDEEE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8"/>
          <p:cNvSpPr txBox="1"/>
          <p:nvPr/>
        </p:nvSpPr>
        <p:spPr>
          <a:xfrm>
            <a:off x="724927" y="1019448"/>
            <a:ext cx="10738926" cy="117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Мета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– забезпечити стабільність покриття вимог перевірками необхідними та достатніми для укладання відповідності їм продукту. Особливістю є те, що чек-листи компонуються тими тестовими випадками, які є показовими для певної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вимоги.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8148320" y="3994282"/>
            <a:ext cx="3599586" cy="132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Чек-лист повинен бути акуратною «сухою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вижимкою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» ідей, в яких немає дублювання чи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мікророзбиття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і, в той же час, ніщо важливе не втрачено.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" name="Google Shape;151;p7">
            <a:extLst>
              <a:ext uri="{FF2B5EF4-FFF2-40B4-BE49-F238E27FC236}">
                <a16:creationId xmlns:a16="http://schemas.microsoft.com/office/drawing/2014/main" id="{9A3685FD-B0E7-4A55-B87A-A9C04A9D3B26}"/>
              </a:ext>
            </a:extLst>
          </p:cNvPr>
          <p:cNvSpPr txBox="1"/>
          <p:nvPr/>
        </p:nvSpPr>
        <p:spPr>
          <a:xfrm>
            <a:off x="3342534" y="314753"/>
            <a:ext cx="4722856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Check List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28320" y="2819143"/>
            <a:ext cx="11430000" cy="355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покращення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уявлення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 систему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загалом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бачити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статус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готовності</a:t>
            </a: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розуміння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обсягу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майбутньої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повторюватися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перевірках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не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прогаяти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нічого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важливого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процесі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нівелювання ефекту пестициду у регресійному тестуванні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розширення тестового покриття за рахунок відмінностей під час проходження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скорочення витрат на утримання та підтримку тестів: не треба писати багато літер!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відсутність рутини, яку так не люблять кваліфіковані </a:t>
            </a:r>
            <a:r>
              <a:rPr lang="uk-UA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тестувальники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9;p5">
            <a:extLst>
              <a:ext uri="{FF2B5EF4-FFF2-40B4-BE49-F238E27FC236}">
                <a16:creationId xmlns:a16="http://schemas.microsoft.com/office/drawing/2014/main" id="{12A05C5E-1DB9-40B3-A874-FEB737579318}"/>
              </a:ext>
            </a:extLst>
          </p:cNvPr>
          <p:cNvSpPr/>
          <p:nvPr/>
        </p:nvSpPr>
        <p:spPr>
          <a:xfrm>
            <a:off x="2695903" y="1259198"/>
            <a:ext cx="680019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8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Rubik Light"/>
                <a:ea typeface="Rubik Light"/>
                <a:cs typeface="Rubik Light"/>
                <a:sym typeface="Rubik Light"/>
              </a:rPr>
              <a:t>Переваги використання чек-листів</a:t>
            </a:r>
            <a:endParaRPr sz="2800" b="0" i="0" u="none" strike="noStrike" cap="none" dirty="0">
              <a:solidFill>
                <a:schemeClr val="accent6">
                  <a:lumMod val="75000"/>
                </a:schemeClr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28320" y="2819143"/>
            <a:ext cx="11430000" cy="355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тестувальники-початківці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завжди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ефективно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проводять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тести без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достатньо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докладної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документації</a:t>
            </a: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чек-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листи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неможливо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використовувати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навчання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співробітників-початківців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тому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них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недостатньо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докладної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інформації</a:t>
            </a:r>
            <a:endParaRPr lang="ru-RU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замовнику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керівництву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недостатньо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того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рівня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деталізації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пропонують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чек-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листи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9;p5">
            <a:extLst>
              <a:ext uri="{FF2B5EF4-FFF2-40B4-BE49-F238E27FC236}">
                <a16:creationId xmlns:a16="http://schemas.microsoft.com/office/drawing/2014/main" id="{12A05C5E-1DB9-40B3-A874-FEB737579318}"/>
              </a:ext>
            </a:extLst>
          </p:cNvPr>
          <p:cNvSpPr/>
          <p:nvPr/>
        </p:nvSpPr>
        <p:spPr>
          <a:xfrm>
            <a:off x="2653308" y="1221472"/>
            <a:ext cx="66025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800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Недоліки</a:t>
            </a:r>
            <a:r>
              <a:rPr lang="uk-UA" sz="28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 використання чек-листів</a:t>
            </a:r>
            <a:endParaRPr sz="28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6264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830</Words>
  <Application>Microsoft Office PowerPoint</Application>
  <PresentationFormat>Widescreen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Arial</vt:lpstr>
      <vt:lpstr>Playfair Display</vt:lpstr>
      <vt:lpstr>Rubik Light</vt:lpstr>
      <vt:lpstr>Rubik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8</cp:revision>
  <dcterms:modified xsi:type="dcterms:W3CDTF">2022-09-26T12:40:12Z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