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3" r:id="rId4"/>
    <p:sldId id="262" r:id="rId5"/>
    <p:sldId id="269" r:id="rId6"/>
    <p:sldId id="260" r:id="rId7"/>
    <p:sldId id="261" r:id="rId8"/>
    <p:sldId id="282" r:id="rId9"/>
    <p:sldId id="283" r:id="rId10"/>
    <p:sldId id="284" r:id="rId11"/>
    <p:sldId id="270" r:id="rId12"/>
    <p:sldId id="28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-52"/>
      <p:regular r:id="rId19"/>
      <p:bold r:id="rId20"/>
      <p:italic r:id="rId21"/>
      <p:boldItalic r:id="rId22"/>
    </p:embeddedFont>
    <p:embeddedFont>
      <p:font typeface="Rubik" panose="020B0604020202020204" charset="-79"/>
      <p:regular r:id="rId23"/>
      <p:bold r:id="rId24"/>
      <p:italic r:id="rId25"/>
      <p:boldItalic r:id="rId26"/>
    </p:embeddedFont>
    <p:embeddedFont>
      <p:font typeface="Rubik Light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3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97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21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42681" y="4733584"/>
            <a:ext cx="10209228" cy="1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</a:t>
            </a:r>
            <a:r>
              <a:rPr lang="uk-UA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8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Баг. Робота з баг-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трекінговою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системою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</a:t>
            </a:r>
            <a:endParaRPr sz="4000" b="1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7" y="2671717"/>
            <a:ext cx="9768775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відстеження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помилок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організації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спілкування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і для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управління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Розроблена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компанією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Atlassian 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2002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році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Доступна в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версіях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«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хмарній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» і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серверній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Зараз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включає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себе три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 Software (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розробників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 Service Desk (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підтримка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 Core (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управління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606824" y="1690210"/>
            <a:ext cx="250326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Jira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9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-37707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704735" y="5232640"/>
            <a:ext cx="5241302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Попрактикуємося!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026763" y="5055529"/>
            <a:ext cx="734348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528481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Баг, помилка, відмова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Bug report (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 репорт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lang="uk-UA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Практика в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Jira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448846" y="1846031"/>
            <a:ext cx="324664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 користувача, тобто він намагається використовувати програму невірним способом.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Приклад: вводить літери в поля, де потрібно вводити цифри (вік, кількість товару і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т.д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.). У якісній програмі передбачені такі ситуації і видаються повідомлення про помилку (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error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messages).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759853" y="1366250"/>
            <a:ext cx="2564022" cy="4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Помилка (</a:t>
            </a: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Error) </a:t>
            </a:r>
          </a:p>
        </p:txBody>
      </p:sp>
      <p:sp>
        <p:nvSpPr>
          <p:cNvPr id="264" name="Google Shape;264;p18"/>
          <p:cNvSpPr txBox="1"/>
          <p:nvPr/>
        </p:nvSpPr>
        <p:spPr>
          <a:xfrm>
            <a:off x="4843581" y="1386292"/>
            <a:ext cx="2697042" cy="4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Відмова (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Failure) </a:t>
            </a:r>
          </a:p>
        </p:txBody>
      </p:sp>
      <p:sp>
        <p:nvSpPr>
          <p:cNvPr id="265" name="Google Shape;265;p18"/>
          <p:cNvSpPr txBox="1"/>
          <p:nvPr/>
        </p:nvSpPr>
        <p:spPr>
          <a:xfrm>
            <a:off x="4505035" y="1955934"/>
            <a:ext cx="3181929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збій (не обов'язково апаратний) в роботі компонента, всієї програми або системи. Тобто існують такі дефекти, які призводять до збоїв і такі, які не призводять до них (наприклад,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дефекти). Але апаратний збій, ніяк не пов'язаний з програмним забезпеченням, теж є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failure.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8284455" y="1955934"/>
            <a:ext cx="3659306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дефект у програмі або в системі, через яку програма видає несподівану поведінку і несподіваний результат. Більшість багів виникають через помилки, які допущені розробниками програми в її вихідному коді або дизайні. Також деякі дефекти виникають через некоректну роботу інструментів розробника.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646066" y="1521113"/>
            <a:ext cx="2534123" cy="43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Баг (</a:t>
            </a:r>
            <a:r>
              <a:rPr lang="en-GB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Bug, Defect) </a:t>
            </a: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71071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133529" y="2880741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документ,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ситуацію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послідовність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дій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призвела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некоректної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зазначенням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причин і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очікуваного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результату.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606824" y="1690210"/>
            <a:ext cx="7819980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Bug-report (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баг-репорт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575035" y="1298971"/>
            <a:ext cx="6779322" cy="531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Заголовок / </a:t>
            </a:r>
            <a:r>
              <a:rPr lang="en-GB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Summary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короткий опис проблеми, що явно вказує на причину та тип помилкової ситуації.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Проект / </a:t>
            </a:r>
            <a:r>
              <a:rPr lang="en-GB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Project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назва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тестованого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проекту.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Компонент програми / </a:t>
            </a:r>
            <a:r>
              <a:rPr lang="en-GB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Component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назва частини або функції продукту, що тестується.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Номер версії / </a:t>
            </a:r>
            <a:r>
              <a:rPr lang="en-GB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Version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версія, на якій було знайдено помилку.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dirty="0">
              <a:solidFill>
                <a:schemeClr val="accent6">
                  <a:lumMod val="75000"/>
                </a:schemeClr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Статус / </a:t>
            </a: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Status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відображає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статус бага 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своєму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життєвому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циклі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Автор / </a:t>
            </a: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Author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Творець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баг репорту.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chemeClr val="accent6">
                  <a:lumMod val="75000"/>
                </a:schemeClr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Призначений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на / </a:t>
            </a: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Assigned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to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ім'я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співробітника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вирішення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221" name="Google Shape;221;p14"/>
          <p:cNvSpPr txBox="1"/>
          <p:nvPr/>
        </p:nvSpPr>
        <p:spPr>
          <a:xfrm>
            <a:off x="575035" y="340390"/>
            <a:ext cx="8229599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 чого складається баг-репорт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2" name="Google Shape;222;p14" descr="C:\Users\gelya\OneDrive\Рабочий стол\A_web_teacher_impact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357" y="1053587"/>
            <a:ext cx="4862323" cy="583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267753" y="2025394"/>
            <a:ext cx="28398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Severity vs Priority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04972" y="2894029"/>
            <a:ext cx="836157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Серйозність (</a:t>
            </a:r>
            <a:r>
              <a:rPr lang="en-GB" sz="14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Severity) 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атрибут, що характеризує вплив дефекту на працездатність програми.</a:t>
            </a:r>
          </a:p>
          <a:p>
            <a:pPr algn="just">
              <a:lnSpc>
                <a:spcPct val="150000"/>
              </a:lnSpc>
              <a:buSzPts val="1400"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Severity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виставляється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тестувальником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Пріоритет (</a:t>
            </a:r>
            <a:r>
              <a:rPr lang="en-GB" sz="14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Priority) 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атрибут, який вказує на черговість виконання завдання або усунення дефекту. Можна сказати, що це інструмент менеджера з планування робіт. Чим вище пріоритет, тим швидше потрібно виправити дефект.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Priority 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менеджером,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тімлідом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або замовником.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1;p14">
            <a:extLst>
              <a:ext uri="{FF2B5EF4-FFF2-40B4-BE49-F238E27FC236}">
                <a16:creationId xmlns:a16="http://schemas.microsoft.com/office/drawing/2014/main" id="{5AA21499-4027-451A-9F23-7D5068410582}"/>
              </a:ext>
            </a:extLst>
          </p:cNvPr>
          <p:cNvSpPr txBox="1"/>
          <p:nvPr/>
        </p:nvSpPr>
        <p:spPr>
          <a:xfrm>
            <a:off x="605260" y="382440"/>
            <a:ext cx="8114534" cy="71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 чого складається баг-репорт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3899347" y="3451725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S3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Значна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Major)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855564" y="1890355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S2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Критична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Critical)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855564" y="2272682"/>
            <a:ext cx="777711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Критична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неправильно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працююча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ключова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бізнес-логіка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діра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безпеки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проблема, яка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призвела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тимчасового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падіння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сервера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приводить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неробочий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без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вирішення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точки.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подальшої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ключовими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855563" y="3845679"/>
            <a:ext cx="7635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бізнес-логіки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належним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чином.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критична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функцією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точки.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041387" cy="3698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9;p6">
            <a:extLst>
              <a:ext uri="{FF2B5EF4-FFF2-40B4-BE49-F238E27FC236}">
                <a16:creationId xmlns:a16="http://schemas.microsoft.com/office/drawing/2014/main" id="{CAA497A4-0A16-45A0-A2A6-F8F94779B06E}"/>
              </a:ext>
            </a:extLst>
          </p:cNvPr>
          <p:cNvSpPr/>
          <p:nvPr/>
        </p:nvSpPr>
        <p:spPr>
          <a:xfrm>
            <a:off x="3899347" y="4578106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S4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Незначна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Minor)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2;p6">
            <a:extLst>
              <a:ext uri="{FF2B5EF4-FFF2-40B4-BE49-F238E27FC236}">
                <a16:creationId xmlns:a16="http://schemas.microsoft.com/office/drawing/2014/main" id="{D0C2EF0C-F2D9-4556-A5B1-50CCEFA1205D}"/>
              </a:ext>
            </a:extLst>
          </p:cNvPr>
          <p:cNvSpPr txBox="1"/>
          <p:nvPr/>
        </p:nvSpPr>
        <p:spPr>
          <a:xfrm>
            <a:off x="3855564" y="4971979"/>
            <a:ext cx="76357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Незначна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порушує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бізнес-логіку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очевидна проблема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користувацького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" name="Google Shape;137;p6">
            <a:extLst>
              <a:ext uri="{FF2B5EF4-FFF2-40B4-BE49-F238E27FC236}">
                <a16:creationId xmlns:a16="http://schemas.microsoft.com/office/drawing/2014/main" id="{79C6F4F6-7CED-4827-8AD2-91B66375D15B}"/>
              </a:ext>
            </a:extLst>
          </p:cNvPr>
          <p:cNvSpPr/>
          <p:nvPr/>
        </p:nvSpPr>
        <p:spPr>
          <a:xfrm>
            <a:off x="3855563" y="820917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S1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Блокуюча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Blocker)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4E5A7DCA-60A2-4EAA-90C4-953DFBAC6F53}"/>
              </a:ext>
            </a:extLst>
          </p:cNvPr>
          <p:cNvSpPr txBox="1"/>
          <p:nvPr/>
        </p:nvSpPr>
        <p:spPr>
          <a:xfrm>
            <a:off x="3855562" y="1133366"/>
            <a:ext cx="77016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Блокуюча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приводить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додаток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неробочий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стан, так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подальша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робота з системою, яка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ключовими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неможливою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подальшого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" name="Google Shape;139;p6">
            <a:extLst>
              <a:ext uri="{FF2B5EF4-FFF2-40B4-BE49-F238E27FC236}">
                <a16:creationId xmlns:a16="http://schemas.microsoft.com/office/drawing/2014/main" id="{71D46388-23E5-4648-9111-6F5697AB05FA}"/>
              </a:ext>
            </a:extLst>
          </p:cNvPr>
          <p:cNvSpPr/>
          <p:nvPr/>
        </p:nvSpPr>
        <p:spPr>
          <a:xfrm>
            <a:off x="3833360" y="5504452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S5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Тривіальна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Trivial)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2;p6">
            <a:extLst>
              <a:ext uri="{FF2B5EF4-FFF2-40B4-BE49-F238E27FC236}">
                <a16:creationId xmlns:a16="http://schemas.microsoft.com/office/drawing/2014/main" id="{87BF34DC-0079-4F36-838A-2AB505D91C34}"/>
              </a:ext>
            </a:extLst>
          </p:cNvPr>
          <p:cNvSpPr txBox="1"/>
          <p:nvPr/>
        </p:nvSpPr>
        <p:spPr>
          <a:xfrm>
            <a:off x="3789577" y="5898325"/>
            <a:ext cx="812590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Тривіальна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яка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стосується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бізнес-логіки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 погано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відтворена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проблема,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малопомітна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користувацького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 проблема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сторонніх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бібліотек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сервісів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 проблема,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ніякого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впливу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продукту.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Google Shape;151;p7">
            <a:extLst>
              <a:ext uri="{FF2B5EF4-FFF2-40B4-BE49-F238E27FC236}">
                <a16:creationId xmlns:a16="http://schemas.microsoft.com/office/drawing/2014/main" id="{0A8C7171-5D89-4377-9F50-C5C0329216E2}"/>
              </a:ext>
            </a:extLst>
          </p:cNvPr>
          <p:cNvSpPr txBox="1"/>
          <p:nvPr/>
        </p:nvSpPr>
        <p:spPr>
          <a:xfrm>
            <a:off x="1584128" y="143387"/>
            <a:ext cx="8941770" cy="60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Градація Серйозності дефекту (</a:t>
            </a:r>
            <a:r>
              <a:rPr lang="en-GB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Severity)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3899347" y="3451725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P3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Низький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Low)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855562" y="2077880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P2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Середній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Medium)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855562" y="2460207"/>
            <a:ext cx="777711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виправлена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є критичною, але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вимагає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обов'язкового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855563" y="3845679"/>
            <a:ext cx="7635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виправлена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однак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є критичною і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потребує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термінового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вирішення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041387" cy="3698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7;p6">
            <a:extLst>
              <a:ext uri="{FF2B5EF4-FFF2-40B4-BE49-F238E27FC236}">
                <a16:creationId xmlns:a16="http://schemas.microsoft.com/office/drawing/2014/main" id="{79C6F4F6-7CED-4827-8AD2-91B66375D15B}"/>
              </a:ext>
            </a:extLst>
          </p:cNvPr>
          <p:cNvSpPr/>
          <p:nvPr/>
        </p:nvSpPr>
        <p:spPr>
          <a:xfrm>
            <a:off x="3855563" y="820917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P1 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Високий (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High)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4E5A7DCA-60A2-4EAA-90C4-953DFBAC6F53}"/>
              </a:ext>
            </a:extLst>
          </p:cNvPr>
          <p:cNvSpPr txBox="1"/>
          <p:nvPr/>
        </p:nvSpPr>
        <p:spPr>
          <a:xfrm>
            <a:off x="3855562" y="1133366"/>
            <a:ext cx="77016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виправлена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якомога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швидше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оскільки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критичною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Google Shape;151;p7">
            <a:extLst>
              <a:ext uri="{FF2B5EF4-FFF2-40B4-BE49-F238E27FC236}">
                <a16:creationId xmlns:a16="http://schemas.microsoft.com/office/drawing/2014/main" id="{0A8C7171-5D89-4377-9F50-C5C0329216E2}"/>
              </a:ext>
            </a:extLst>
          </p:cNvPr>
          <p:cNvSpPr txBox="1"/>
          <p:nvPr/>
        </p:nvSpPr>
        <p:spPr>
          <a:xfrm>
            <a:off x="1584128" y="143387"/>
            <a:ext cx="8941770" cy="60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Градація пріоритету дефекту (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Priority)</a:t>
            </a:r>
            <a:endParaRPr lang="en-GB" sz="32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2966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575035" y="1176422"/>
            <a:ext cx="6938128" cy="485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Оточення / </a:t>
            </a:r>
            <a:r>
              <a:rPr lang="en-US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Environment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інформація про оточення, на якому було знайдено баг: ОС, ім'я та версія браузера, тестове середовище.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Кроки / </a:t>
            </a:r>
            <a:r>
              <a:rPr lang="en-US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Steps to reproduce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кроки, за якими можна легко відтворити ситуацію, що призвела до помилки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dirty="0">
              <a:solidFill>
                <a:schemeClr val="accent6">
                  <a:lumMod val="75000"/>
                </a:schemeClr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Очікуваний результат / </a:t>
            </a:r>
            <a:r>
              <a:rPr lang="en-US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Expected results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результат, який повинен бути відповідно до вимог.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Отриманий результат / </a:t>
            </a:r>
            <a:r>
              <a:rPr lang="en-US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Actual results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результат, до якого приходимо, виконавши всі кроки відтворення.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Додатки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/ </a:t>
            </a:r>
            <a:r>
              <a:rPr lang="ru-RU" sz="1600" b="0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Attachment</a:t>
            </a:r>
            <a:r>
              <a:rPr lang="ru-RU" sz="16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файл з логами,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скріншот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будь-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документ,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допоможе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прояснити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причину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вирішення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575035" y="340390"/>
            <a:ext cx="8229599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 чого складається баг-репорт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2" name="Google Shape;222;p14" descr="C:\Users\gelya\OneDrive\Рабочий стол\A_web_teacher_impact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357" y="1053587"/>
            <a:ext cx="4862323" cy="5831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594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830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Rubik Light</vt:lpstr>
      <vt:lpstr>Playfair Display</vt:lpstr>
      <vt:lpstr>Rubik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6</cp:revision>
  <dcterms:modified xsi:type="dcterms:W3CDTF">2022-10-04T19:46:40Z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