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325" r:id="rId4"/>
    <p:sldId id="326" r:id="rId5"/>
    <p:sldId id="268" r:id="rId6"/>
    <p:sldId id="285" r:id="rId7"/>
    <p:sldId id="262" r:id="rId8"/>
    <p:sldId id="286" r:id="rId9"/>
    <p:sldId id="279" r:id="rId10"/>
    <p:sldId id="282" r:id="rId11"/>
    <p:sldId id="260" r:id="rId12"/>
    <p:sldId id="284" r:id="rId13"/>
    <p:sldId id="327" r:id="rId14"/>
    <p:sldId id="298" r:id="rId15"/>
    <p:sldId id="270" r:id="rId16"/>
    <p:sldId id="303" r:id="rId17"/>
    <p:sldId id="328" r:id="rId18"/>
    <p:sldId id="329" r:id="rId19"/>
    <p:sldId id="324" r:id="rId20"/>
    <p:sldId id="315" r:id="rId21"/>
    <p:sldId id="299" r:id="rId22"/>
    <p:sldId id="300" r:id="rId23"/>
    <p:sldId id="321" r:id="rId24"/>
    <p:sldId id="302" r:id="rId25"/>
    <p:sldId id="301" r:id="rId26"/>
    <p:sldId id="316" r:id="rId27"/>
    <p:sldId id="317" r:id="rId28"/>
    <p:sldId id="318" r:id="rId29"/>
    <p:sldId id="319" r:id="rId30"/>
    <p:sldId id="320" r:id="rId31"/>
    <p:sldId id="322" r:id="rId32"/>
    <p:sldId id="323" r:id="rId33"/>
    <p:sldId id="308" r:id="rId34"/>
    <p:sldId id="283" r:id="rId35"/>
    <p:sldId id="272" r:id="rId36"/>
    <p:sldId id="264" r:id="rId37"/>
    <p:sldId id="304" r:id="rId38"/>
    <p:sldId id="305" r:id="rId39"/>
    <p:sldId id="287" r:id="rId40"/>
    <p:sldId id="290" r:id="rId41"/>
    <p:sldId id="288" r:id="rId42"/>
    <p:sldId id="289" r:id="rId43"/>
    <p:sldId id="306" r:id="rId44"/>
    <p:sldId id="307" r:id="rId45"/>
    <p:sldId id="291" r:id="rId46"/>
    <p:sldId id="332" r:id="rId47"/>
    <p:sldId id="331" r:id="rId48"/>
    <p:sldId id="333" r:id="rId49"/>
    <p:sldId id="334" r:id="rId50"/>
    <p:sldId id="330" r:id="rId51"/>
    <p:sldId id="292" r:id="rId52"/>
    <p:sldId id="309" r:id="rId53"/>
    <p:sldId id="310" r:id="rId54"/>
    <p:sldId id="311" r:id="rId55"/>
    <p:sldId id="293" r:id="rId56"/>
    <p:sldId id="295" r:id="rId57"/>
    <p:sldId id="294" r:id="rId58"/>
    <p:sldId id="312" r:id="rId59"/>
    <p:sldId id="313" r:id="rId60"/>
    <p:sldId id="314" r:id="rId61"/>
    <p:sldId id="296" r:id="rId62"/>
    <p:sldId id="297" r:id="rId63"/>
    <p:sldId id="281" r:id="rId64"/>
  </p:sldIdLst>
  <p:sldSz cx="12192000" cy="6858000"/>
  <p:notesSz cx="6858000" cy="9144000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Playfair Display" panose="00000500000000000000" pitchFamily="2" charset="-52"/>
      <p:regular r:id="rId70"/>
      <p:bold r:id="rId71"/>
      <p:italic r:id="rId72"/>
      <p:boldItalic r:id="rId73"/>
    </p:embeddedFont>
    <p:embeddedFont>
      <p:font typeface="Rubik" panose="020B0604020202020204" charset="-79"/>
      <p:regular r:id="rId74"/>
      <p:bold r:id="rId75"/>
      <p:italic r:id="rId76"/>
      <p:boldItalic r:id="rId77"/>
    </p:embeddedFont>
    <p:embeddedFont>
      <p:font typeface="Rubik Light" panose="020B0604020202020204" charset="-79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16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113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851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675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7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251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64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26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4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29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23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79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865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929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94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77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4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235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15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873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605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891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502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744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8809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526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80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246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9855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0465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6434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591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4161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8582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241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22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894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49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008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4848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599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752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609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461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970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763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4959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30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148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513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347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2391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75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092750" y="4803504"/>
            <a:ext cx="8502978" cy="96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</a:t>
            </a:r>
            <a:r>
              <a:rPr lang="en-US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9-11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тест-дизайну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682460"/>
            <a:ext cx="9862907" cy="343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заснована на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виключно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зовнішніми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інтерфейсами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тестованої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b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ест-дизайн, заснований на техніці чорної скриньки – процедура написання або вибору тест-кейсів на основі аналізу функціональної чи нефункціональної специфікації компонента чи системи без знання внутрішнього пристрою.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782032" y="992272"/>
            <a:ext cx="8234760" cy="131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Тестування методом чорного ящика (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Black box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9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16636" y="2101207"/>
            <a:ext cx="74584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Метою </a:t>
            </a:r>
            <a:r>
              <a:rPr lang="ru-RU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цієї</a:t>
            </a:r>
            <a:r>
              <a:rPr lang="ru-RU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ru-RU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техніки</a:t>
            </a:r>
            <a:r>
              <a:rPr lang="ru-RU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є </a:t>
            </a:r>
            <a:r>
              <a:rPr lang="ru-RU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пошук</a:t>
            </a:r>
            <a:r>
              <a:rPr lang="ru-RU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ru-RU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помилок</a:t>
            </a:r>
            <a:r>
              <a:rPr lang="ru-RU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у таких </a:t>
            </a:r>
            <a:r>
              <a:rPr lang="ru-RU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категоріях</a:t>
            </a:r>
            <a:r>
              <a:rPr lang="ru-RU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:</a:t>
            </a:r>
          </a:p>
        </p:txBody>
      </p:sp>
      <p:sp>
        <p:nvSpPr>
          <p:cNvPr id="130" name="Google Shape;130;p5"/>
          <p:cNvSpPr txBox="1"/>
          <p:nvPr/>
        </p:nvSpPr>
        <p:spPr>
          <a:xfrm>
            <a:off x="908695" y="2583513"/>
            <a:ext cx="9366521" cy="27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Неправильно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реалізовані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відсутні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омилки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структурах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доступу до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зовнішніх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баз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поведінки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недостатня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продуктивність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endParaRPr lang="ru-RU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182235"/>
            <a:ext cx="10585176" cy="4381801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182235"/>
            <a:ext cx="10108005" cy="425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етод тестування програмного забезпечення, який передбачає, що внутрішня структура/пристрій/реалізація системи відомі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тестувальнику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Ми вибираємо вхідні значення, ґрунтуючись на знанні коду, який їх оброблятиме. Так само ми знаємо, яким має бути результат цієї обробки. Знання всіх особливостей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тестованої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програми та її реалізації обов'язкові для цієї техніки.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білої скриньки – заглиблення у внутрішнє влаштування системи, межі її зовнішніх інтерфейсів.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253115" y="634583"/>
            <a:ext cx="7292593" cy="14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Тестування методом білого ящика (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White box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20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182235"/>
            <a:ext cx="10585176" cy="4381801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182235"/>
            <a:ext cx="10108005" cy="425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Метод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передбачає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комбінацію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White Box 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Black Box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підхо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дів.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Тобто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внутрішній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устрій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нам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відомо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лише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частково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Передбачається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доступ до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внутрішньої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алгоритмів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ПЗ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максимально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ефективних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тест-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але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саме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проводиться за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чорного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ящика,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тобто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позиції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253115" y="634583"/>
            <a:ext cx="7292593" cy="14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Тестування методом сірого ящика (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Grey box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41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182235"/>
            <a:ext cx="10585176" cy="4381801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182235"/>
            <a:ext cx="10108005" cy="424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 застосуванні методів тестування, заснованих на досвіді, тестові випадки створюються на основі навичок та інтуїції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тестувальника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Їхні попередні роботи з подібними додатками та технологіями також відіграють роль у цьому.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 методи можуть бути корисними для пошуку тестів, які не були легко ідентифіковані іншими підрозділами. Залежно від підходу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тестувальника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він може досягати різного ступеня охоплення та ефективності.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данний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метод, охоплення тестування може бути важко чи неможливо оцінити і виміряти.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2724987" y="1283527"/>
            <a:ext cx="6742026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Experience based technics</a:t>
            </a: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2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2922071" y="5317483"/>
            <a:ext cx="6391532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Experience based technics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837755" cy="35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техніці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свої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здатність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інтерпретації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специфікації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предмет того,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«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предугадувати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» при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специфікація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говорить: «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повинен ввести код».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буде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думати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«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 не введу код?», «А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 введу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код? », і так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далі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є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передугадування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79763" y="1348058"/>
            <a:ext cx="7755780" cy="114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Вгадування помилки</a:t>
            </a:r>
            <a:endParaRPr lang="uk-UA" sz="32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Error Guessing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8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5"/>
            <a:ext cx="10837755" cy="221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Неформальний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метод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якому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активно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контролює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отриману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ході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інформацію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нових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2199516" y="1455711"/>
            <a:ext cx="5216237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Exploratory Testing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7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837755" cy="35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ґрунтується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досвіді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коли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досвідчений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високорівневі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списки.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Перелік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пункти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зазначити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запам'ятати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складається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низки правил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критеріїв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згідно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верифікується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2733772" y="1344721"/>
            <a:ext cx="5072211" cy="67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Checklist-based Testing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85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2AF0F21-1802-49BF-BC2C-CDD1C158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65" y="0"/>
            <a:ext cx="591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Rubik" panose="020B0604020202020204" charset="-79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2013349"/>
            <a:ext cx="4887988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Статичне і динамічне 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Тест дизайн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Black-box technics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White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-box technics 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Experience based technics</a:t>
            </a:r>
            <a:endParaRPr lang="en-GB" dirty="0">
              <a:ea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685721" y="5176080"/>
            <a:ext cx="4864231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r>
              <a:rPr lang="en-US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box technics</a:t>
            </a:r>
            <a:endParaRPr lang="uk-UA"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3213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1035718" cy="332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етодика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передбачає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вихідного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принаймні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один раз.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Він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обчислення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кількості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вихідному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коді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кількості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присутніх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вихідному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коді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отримує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сценарій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випадків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рамках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ящика,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базується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коду.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812285"/>
            <a:ext cx="7755780" cy="90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Statement Testing and Coverage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9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392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техніка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повідомляє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істинні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хибні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булевих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виразів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Кожного разу, коли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існує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можливість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більше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результатів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операторів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таких як оператор 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do while, 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 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оператор 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case (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потоку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керування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розглядається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точка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прийняття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рішення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оскільки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два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істинні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хибні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рішень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охоплює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кожної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булевої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коду за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діаграми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потоку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керування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діаграми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844824"/>
            <a:ext cx="7755780" cy="7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Decision Testing and Coverage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19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5478A-7C32-467F-A628-5DFAC002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50" y="533217"/>
            <a:ext cx="5820738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4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17">
            <a:extLst>
              <a:ext uri="{FF2B5EF4-FFF2-40B4-BE49-F238E27FC236}">
                <a16:creationId xmlns:a16="http://schemas.microsoft.com/office/drawing/2014/main" id="{D700CDD1-7C6D-4BED-B003-0EF68A1142E6}"/>
              </a:ext>
            </a:extLst>
          </p:cNvPr>
          <p:cNvSpPr txBox="1"/>
          <p:nvPr/>
        </p:nvSpPr>
        <p:spPr>
          <a:xfrm>
            <a:off x="4541518" y="369119"/>
            <a:ext cx="2214155" cy="102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3200" dirty="0">
                <a:solidFill>
                  <a:srgbClr val="FFC000"/>
                </a:solidFill>
                <a:latin typeface="Rubik"/>
                <a:ea typeface="Rubik"/>
                <a:cs typeface="Rubik"/>
                <a:sym typeface="Rubik"/>
              </a:rPr>
              <a:t>Приклад</a:t>
            </a:r>
            <a:endParaRPr lang="uk-UA" sz="3200" b="0" i="0" u="none" strike="noStrike" cap="none" dirty="0">
              <a:solidFill>
                <a:srgbClr val="FFC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57526-3067-4EA4-9469-DEE024956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72"/>
          <a:stretch/>
        </p:blipFill>
        <p:spPr>
          <a:xfrm>
            <a:off x="2205087" y="1391675"/>
            <a:ext cx="8051276" cy="48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17">
            <a:extLst>
              <a:ext uri="{FF2B5EF4-FFF2-40B4-BE49-F238E27FC236}">
                <a16:creationId xmlns:a16="http://schemas.microsoft.com/office/drawing/2014/main" id="{D700CDD1-7C6D-4BED-B003-0EF68A1142E6}"/>
              </a:ext>
            </a:extLst>
          </p:cNvPr>
          <p:cNvSpPr txBox="1"/>
          <p:nvPr/>
        </p:nvSpPr>
        <p:spPr>
          <a:xfrm>
            <a:off x="770797" y="369119"/>
            <a:ext cx="2214155" cy="102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3200" dirty="0">
                <a:solidFill>
                  <a:srgbClr val="FFC000"/>
                </a:solidFill>
                <a:latin typeface="Rubik"/>
                <a:ea typeface="Rubik"/>
                <a:cs typeface="Rubik"/>
                <a:sym typeface="Rubik"/>
              </a:rPr>
              <a:t>Приклад</a:t>
            </a:r>
            <a:endParaRPr lang="uk-UA" sz="3200" b="0" i="0" u="none" strike="noStrike" cap="none" dirty="0">
              <a:solidFill>
                <a:srgbClr val="FFC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146" name="Picture 2" descr="ISTQB: Easiest way to solve statement and branch coverage problems. ~  Prashant's Testing blog">
            <a:extLst>
              <a:ext uri="{FF2B5EF4-FFF2-40B4-BE49-F238E27FC236}">
                <a16:creationId xmlns:a16="http://schemas.microsoft.com/office/drawing/2014/main" id="{B0ED2E67-205D-4D1E-A024-AD08421B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68" y="221431"/>
            <a:ext cx="380047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7"/>
            <a:ext cx="4619133" cy="280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Decision Coverage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Увімкніть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ПК</a:t>
            </a:r>
            <a:b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Запустіть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Гугл-мейл</a:t>
            </a:r>
            <a:b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(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Гугл-мейл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відкриється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THEN (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то)</a:t>
            </a:r>
            <a:b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Надішліть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e-mail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Закрийте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Гугл-мейл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390AAB-BBEC-49F8-9B9F-B21A266D1698}"/>
              </a:ext>
            </a:extLst>
          </p:cNvPr>
          <p:cNvSpPr/>
          <p:nvPr/>
        </p:nvSpPr>
        <p:spPr>
          <a:xfrm>
            <a:off x="7054394" y="551468"/>
            <a:ext cx="1344888" cy="443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0C80E6-1A7B-4F43-9CD5-40E6BD2A484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7726838" y="994528"/>
            <a:ext cx="0" cy="32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D2A7F0A-8ABB-4AFA-9CC9-63AAE7241D75}"/>
              </a:ext>
            </a:extLst>
          </p:cNvPr>
          <p:cNvSpPr/>
          <p:nvPr/>
        </p:nvSpPr>
        <p:spPr>
          <a:xfrm>
            <a:off x="6952048" y="1319753"/>
            <a:ext cx="1549580" cy="56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/>
              <a:t>Ввімкнути ПК</a:t>
            </a:r>
            <a:endParaRPr lang="uk-U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D486-0B9D-4D5C-B43A-BC175F5E75DD}"/>
              </a:ext>
            </a:extLst>
          </p:cNvPr>
          <p:cNvSpPr/>
          <p:nvPr/>
        </p:nvSpPr>
        <p:spPr>
          <a:xfrm>
            <a:off x="6952048" y="2339419"/>
            <a:ext cx="1549580" cy="56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Запустити гугл пошту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7ED317-8424-400F-B2EB-00D26E61AD2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26838" y="1885361"/>
            <a:ext cx="0" cy="45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131CFEE0-4708-4504-B8A6-3ABF3A445C3C}"/>
              </a:ext>
            </a:extLst>
          </p:cNvPr>
          <p:cNvSpPr/>
          <p:nvPr/>
        </p:nvSpPr>
        <p:spPr>
          <a:xfrm>
            <a:off x="6581481" y="3280528"/>
            <a:ext cx="2290713" cy="9144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Запустився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1C1EA6-9A68-4EA5-9D0D-BB193652F442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7726838" y="2905027"/>
            <a:ext cx="0" cy="3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9073A-6964-4FD9-9DD4-062668EDB689}"/>
              </a:ext>
            </a:extLst>
          </p:cNvPr>
          <p:cNvSpPr/>
          <p:nvPr/>
        </p:nvSpPr>
        <p:spPr>
          <a:xfrm>
            <a:off x="8445067" y="4490302"/>
            <a:ext cx="1549580" cy="56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Надіслати </a:t>
            </a:r>
            <a:r>
              <a:rPr lang="en-US" dirty="0"/>
              <a:t>email</a:t>
            </a:r>
            <a:endParaRPr lang="uk-UA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843B28-CBB6-459F-A3C4-2EFF0DA2184C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8872194" y="3737728"/>
            <a:ext cx="347663" cy="7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CD5DDC-80E7-433F-A43C-E7BFEA6E42F9}"/>
              </a:ext>
            </a:extLst>
          </p:cNvPr>
          <p:cNvSpPr txBox="1"/>
          <p:nvPr/>
        </p:nvSpPr>
        <p:spPr>
          <a:xfrm>
            <a:off x="8872194" y="3401670"/>
            <a:ext cx="72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  <a:endParaRPr lang="uk-U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2E07A-DCA1-4A60-A654-BD4EE8A8DDE5}"/>
              </a:ext>
            </a:extLst>
          </p:cNvPr>
          <p:cNvSpPr/>
          <p:nvPr/>
        </p:nvSpPr>
        <p:spPr>
          <a:xfrm>
            <a:off x="7082674" y="5590096"/>
            <a:ext cx="1549580" cy="56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Закрити гугл пошту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E849CE-CC44-49BF-9C18-4C7F5EA770EA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8271568" y="4641807"/>
            <a:ext cx="534186" cy="1362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7215EFD-0869-4F13-9215-B79F2ED90B56}"/>
              </a:ext>
            </a:extLst>
          </p:cNvPr>
          <p:cNvCxnSpPr>
            <a:stCxn id="15" idx="1"/>
            <a:endCxn id="22" idx="0"/>
          </p:cNvCxnSpPr>
          <p:nvPr/>
        </p:nvCxnSpPr>
        <p:spPr>
          <a:xfrm rot="10800000" flipH="1" flipV="1">
            <a:off x="6581480" y="3737728"/>
            <a:ext cx="1275983" cy="1852368"/>
          </a:xfrm>
          <a:prstGeom prst="bentConnector4">
            <a:avLst>
              <a:gd name="adj1" fmla="val -43774"/>
              <a:gd name="adj2" fmla="val 85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12110F-6AA4-4488-83BE-E9397355B9FF}"/>
              </a:ext>
            </a:extLst>
          </p:cNvPr>
          <p:cNvSpPr txBox="1"/>
          <p:nvPr/>
        </p:nvSpPr>
        <p:spPr>
          <a:xfrm>
            <a:off x="6096000" y="340167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DCE71F-62E7-408A-AADF-240ABBC524CE}"/>
              </a:ext>
            </a:extLst>
          </p:cNvPr>
          <p:cNvSpPr/>
          <p:nvPr/>
        </p:nvSpPr>
        <p:spPr>
          <a:xfrm>
            <a:off x="7193773" y="6361524"/>
            <a:ext cx="1344888" cy="443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кінець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917428-E899-4F80-99A6-F1BBB9744401}"/>
              </a:ext>
            </a:extLst>
          </p:cNvPr>
          <p:cNvCxnSpPr>
            <a:stCxn id="22" idx="2"/>
            <a:endCxn id="29" idx="0"/>
          </p:cNvCxnSpPr>
          <p:nvPr/>
        </p:nvCxnSpPr>
        <p:spPr>
          <a:xfrm>
            <a:off x="7857464" y="6155704"/>
            <a:ext cx="8753" cy="2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8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6" y="345378"/>
            <a:ext cx="5401558" cy="384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Decision Coverage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Самостійно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такий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псевдокод:</a:t>
            </a:r>
            <a:b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Input A, B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A&lt;B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(B 'is greater than’ A)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Else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(A 'is greater or equal to’ B)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Скільки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знадобиться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цьому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коді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3784C3-51CB-4C13-ADFE-14BD3415CF31}"/>
              </a:ext>
            </a:extLst>
          </p:cNvPr>
          <p:cNvSpPr/>
          <p:nvPr/>
        </p:nvSpPr>
        <p:spPr>
          <a:xfrm>
            <a:off x="7786540" y="345378"/>
            <a:ext cx="1319753" cy="5690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E4EDF3C-3FA5-4B7C-A254-CFDA1AAFEB10}"/>
              </a:ext>
            </a:extLst>
          </p:cNvPr>
          <p:cNvSpPr/>
          <p:nvPr/>
        </p:nvSpPr>
        <p:spPr>
          <a:xfrm>
            <a:off x="7143160" y="1193790"/>
            <a:ext cx="2474535" cy="4713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Input A, B</a:t>
            </a:r>
            <a:endParaRPr lang="uk-U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138CD5-04F8-4C94-9D09-064344F5D4C0}"/>
              </a:ext>
            </a:extLst>
          </p:cNvPr>
          <p:cNvCxnSpPr>
            <a:stCxn id="2" idx="4"/>
            <a:endCxn id="3" idx="1"/>
          </p:cNvCxnSpPr>
          <p:nvPr/>
        </p:nvCxnSpPr>
        <p:spPr>
          <a:xfrm flipH="1">
            <a:off x="8439345" y="914400"/>
            <a:ext cx="7072" cy="2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67DC9C53-E17C-4D5A-B36B-69B0FE884AE6}"/>
              </a:ext>
            </a:extLst>
          </p:cNvPr>
          <p:cNvSpPr/>
          <p:nvPr/>
        </p:nvSpPr>
        <p:spPr>
          <a:xfrm>
            <a:off x="7560295" y="1944519"/>
            <a:ext cx="1640264" cy="9144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A&lt;B</a:t>
            </a:r>
            <a:endParaRPr lang="uk-U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3476D2-3CED-4285-8F1B-C3D823554965}"/>
              </a:ext>
            </a:extLst>
          </p:cNvPr>
          <p:cNvCxnSpPr>
            <a:stCxn id="3" idx="4"/>
            <a:endCxn id="8" idx="0"/>
          </p:cNvCxnSpPr>
          <p:nvPr/>
        </p:nvCxnSpPr>
        <p:spPr>
          <a:xfrm flipH="1">
            <a:off x="8380427" y="1665129"/>
            <a:ext cx="1" cy="2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1D95C-8E4D-4FB9-AB39-AA0F36FED286}"/>
              </a:ext>
            </a:extLst>
          </p:cNvPr>
          <p:cNvSpPr/>
          <p:nvPr/>
        </p:nvSpPr>
        <p:spPr>
          <a:xfrm>
            <a:off x="8670301" y="3054285"/>
            <a:ext cx="1894788" cy="471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B 'is greater than’ A</a:t>
            </a:r>
            <a:endParaRPr lang="uk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4CE3B-DBEC-41D9-A9C3-D661152E3921}"/>
              </a:ext>
            </a:extLst>
          </p:cNvPr>
          <p:cNvSpPr/>
          <p:nvPr/>
        </p:nvSpPr>
        <p:spPr>
          <a:xfrm>
            <a:off x="6202836" y="3054284"/>
            <a:ext cx="1894788" cy="471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 'is greater or equal to’ B</a:t>
            </a:r>
            <a:endParaRPr lang="uk-UA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2B7E754-6FCC-4CDD-B401-FFFCC93D5EC7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9200559" y="2401719"/>
            <a:ext cx="417136" cy="652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EEAD4C-F813-40A7-8360-0CE1E3EE7CEE}"/>
              </a:ext>
            </a:extLst>
          </p:cNvPr>
          <p:cNvSpPr txBox="1"/>
          <p:nvPr/>
        </p:nvSpPr>
        <p:spPr>
          <a:xfrm>
            <a:off x="9316761" y="212533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1006ABF-5A86-4234-BA7D-4B8EED60D3E8}"/>
              </a:ext>
            </a:extLst>
          </p:cNvPr>
          <p:cNvCxnSpPr>
            <a:stCxn id="8" idx="1"/>
            <a:endCxn id="13" idx="0"/>
          </p:cNvCxnSpPr>
          <p:nvPr/>
        </p:nvCxnSpPr>
        <p:spPr>
          <a:xfrm rot="10800000" flipV="1">
            <a:off x="7150231" y="2401718"/>
            <a:ext cx="410065" cy="652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798635-4676-495E-826C-3E10F9402AB1}"/>
              </a:ext>
            </a:extLst>
          </p:cNvPr>
          <p:cNvSpPr txBox="1"/>
          <p:nvPr/>
        </p:nvSpPr>
        <p:spPr>
          <a:xfrm>
            <a:off x="6997321" y="211155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D79908-BA37-4378-B062-879BEC3C83D5}"/>
              </a:ext>
            </a:extLst>
          </p:cNvPr>
          <p:cNvSpPr/>
          <p:nvPr/>
        </p:nvSpPr>
        <p:spPr>
          <a:xfrm>
            <a:off x="7720550" y="3999082"/>
            <a:ext cx="1319753" cy="5690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684C658-0BBB-4D35-89EE-206EACD623FC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5400000">
            <a:off x="8762332" y="3143719"/>
            <a:ext cx="473458" cy="1237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AFAB398-CC3B-432B-BEF9-5773B50BD80A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16200000" flipH="1">
            <a:off x="7528599" y="3147253"/>
            <a:ext cx="473459" cy="1230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3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9"/>
            <a:ext cx="4138366" cy="49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Statement Coverage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такий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псевдокод:</a:t>
            </a:r>
            <a:b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Input Q, W, 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Q&gt;W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Then E = Q+W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Else E = Q-W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Read 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E=R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Then Print ‘Error’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Скільки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знадобиться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цьому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коді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E2236A7-6061-48E9-9DFF-9BA99E60EF5E}"/>
              </a:ext>
            </a:extLst>
          </p:cNvPr>
          <p:cNvSpPr/>
          <p:nvPr/>
        </p:nvSpPr>
        <p:spPr>
          <a:xfrm>
            <a:off x="6867430" y="152129"/>
            <a:ext cx="1335462" cy="3864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AB431B7-C9CA-417F-A0F5-E6BDC439CD30}"/>
              </a:ext>
            </a:extLst>
          </p:cNvPr>
          <p:cNvSpPr/>
          <p:nvPr/>
        </p:nvSpPr>
        <p:spPr>
          <a:xfrm>
            <a:off x="6479359" y="707010"/>
            <a:ext cx="2111604" cy="32051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Input Q, W, 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14877E-F1AD-4DB2-8651-700E2D9AFFF8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7535161" y="538628"/>
            <a:ext cx="0" cy="16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64DB7593-F1AD-4BC1-8693-A91ED3DCAA18}"/>
              </a:ext>
            </a:extLst>
          </p:cNvPr>
          <p:cNvSpPr/>
          <p:nvPr/>
        </p:nvSpPr>
        <p:spPr>
          <a:xfrm>
            <a:off x="6770805" y="1280745"/>
            <a:ext cx="1528712" cy="73659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Q&gt;W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BBAD19-CA2E-4CDD-B0B8-1305AD2F6343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7535161" y="1027521"/>
            <a:ext cx="0" cy="2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B4A8B-A719-4930-881B-38222DC56485}"/>
              </a:ext>
            </a:extLst>
          </p:cNvPr>
          <p:cNvSpPr/>
          <p:nvPr/>
        </p:nvSpPr>
        <p:spPr>
          <a:xfrm>
            <a:off x="8202892" y="2110305"/>
            <a:ext cx="1528712" cy="32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 = Q+W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6F69A-CB39-4641-9902-7E4E0313F224}"/>
              </a:ext>
            </a:extLst>
          </p:cNvPr>
          <p:cNvSpPr/>
          <p:nvPr/>
        </p:nvSpPr>
        <p:spPr>
          <a:xfrm>
            <a:off x="5421197" y="2127859"/>
            <a:ext cx="1528712" cy="32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 = Q-W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86B5330-D75A-4D98-9C52-6CF093B0AF2C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8299517" y="1649041"/>
            <a:ext cx="667731" cy="46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3FE6906-E410-4ED9-969F-655F2583F927}"/>
              </a:ext>
            </a:extLst>
          </p:cNvPr>
          <p:cNvCxnSpPr>
            <a:stCxn id="8" idx="1"/>
            <a:endCxn id="12" idx="0"/>
          </p:cNvCxnSpPr>
          <p:nvPr/>
        </p:nvCxnSpPr>
        <p:spPr>
          <a:xfrm rot="10800000" flipV="1">
            <a:off x="6185553" y="1649041"/>
            <a:ext cx="585252" cy="478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F7E3EF-AB7F-4683-970B-3821330F5F74}"/>
              </a:ext>
            </a:extLst>
          </p:cNvPr>
          <p:cNvSpPr txBox="1"/>
          <p:nvPr/>
        </p:nvSpPr>
        <p:spPr>
          <a:xfrm>
            <a:off x="8438569" y="138509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1172F-6168-4E73-A31D-2CDC49003E67}"/>
              </a:ext>
            </a:extLst>
          </p:cNvPr>
          <p:cNvSpPr txBox="1"/>
          <p:nvPr/>
        </p:nvSpPr>
        <p:spPr>
          <a:xfrm>
            <a:off x="6225948" y="137328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B39316-A7F2-4A2C-9F78-62398FF2595B}"/>
              </a:ext>
            </a:extLst>
          </p:cNvPr>
          <p:cNvSpPr/>
          <p:nvPr/>
        </p:nvSpPr>
        <p:spPr>
          <a:xfrm>
            <a:off x="7499614" y="2988296"/>
            <a:ext cx="244309" cy="245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A08148D-1B7B-48C0-AB2E-0862B81BBD34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rot="16200000" flipH="1">
            <a:off x="6633698" y="2000225"/>
            <a:ext cx="539926" cy="1436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4F11B46-9554-44AC-A996-C893D0D593E9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8015769" y="2036817"/>
            <a:ext cx="557480" cy="1345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46BFDF-08F4-4148-A20E-B87BCDC93367}"/>
              </a:ext>
            </a:extLst>
          </p:cNvPr>
          <p:cNvSpPr/>
          <p:nvPr/>
        </p:nvSpPr>
        <p:spPr>
          <a:xfrm>
            <a:off x="6642752" y="3610470"/>
            <a:ext cx="1948211" cy="452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Read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B03935-04F1-4B8E-B6B6-DC3AADE2BD92}"/>
              </a:ext>
            </a:extLst>
          </p:cNvPr>
          <p:cNvCxnSpPr>
            <a:stCxn id="21" idx="4"/>
            <a:endCxn id="28" idx="0"/>
          </p:cNvCxnSpPr>
          <p:nvPr/>
        </p:nvCxnSpPr>
        <p:spPr>
          <a:xfrm flipH="1">
            <a:off x="7616858" y="3233393"/>
            <a:ext cx="4911" cy="37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BD8F083D-9002-4C5D-9642-24020C1BE13C}"/>
              </a:ext>
            </a:extLst>
          </p:cNvPr>
          <p:cNvSpPr/>
          <p:nvPr/>
        </p:nvSpPr>
        <p:spPr>
          <a:xfrm>
            <a:off x="6852501" y="4316834"/>
            <a:ext cx="1528712" cy="73659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E=R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ABCF2B-8458-4706-9865-9F40CDA5F2BD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 flipH="1">
            <a:off x="7616857" y="4062957"/>
            <a:ext cx="1" cy="25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095C22-F790-4E28-9552-10CEC0CA4EFC}"/>
              </a:ext>
            </a:extLst>
          </p:cNvPr>
          <p:cNvSpPr/>
          <p:nvPr/>
        </p:nvSpPr>
        <p:spPr>
          <a:xfrm>
            <a:off x="8166656" y="5207010"/>
            <a:ext cx="1528712" cy="32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‘Error’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57195B9-38D6-4A61-9F0F-4998A92C423C}"/>
              </a:ext>
            </a:extLst>
          </p:cNvPr>
          <p:cNvCxnSpPr>
            <a:stCxn id="34" idx="3"/>
            <a:endCxn id="38" idx="0"/>
          </p:cNvCxnSpPr>
          <p:nvPr/>
        </p:nvCxnSpPr>
        <p:spPr>
          <a:xfrm>
            <a:off x="8381213" y="4685130"/>
            <a:ext cx="549799" cy="521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97B1F4E-E7AB-486E-BD01-57CD22CF4E0C}"/>
              </a:ext>
            </a:extLst>
          </p:cNvPr>
          <p:cNvSpPr/>
          <p:nvPr/>
        </p:nvSpPr>
        <p:spPr>
          <a:xfrm>
            <a:off x="7045751" y="6009912"/>
            <a:ext cx="1335462" cy="3864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Кінець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FA8456-5565-422D-A5D4-43573A42D157}"/>
              </a:ext>
            </a:extLst>
          </p:cNvPr>
          <p:cNvSpPr txBox="1"/>
          <p:nvPr/>
        </p:nvSpPr>
        <p:spPr>
          <a:xfrm>
            <a:off x="8460854" y="439152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7803F1-A2CD-4480-931E-22A2B915D61F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 rot="5400000">
            <a:off x="8081052" y="5159951"/>
            <a:ext cx="482391" cy="1217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8364E0B-BAA2-438D-8E20-8BB50C2D213D}"/>
              </a:ext>
            </a:extLst>
          </p:cNvPr>
          <p:cNvCxnSpPr>
            <a:stCxn id="34" idx="1"/>
            <a:endCxn id="41" idx="0"/>
          </p:cNvCxnSpPr>
          <p:nvPr/>
        </p:nvCxnSpPr>
        <p:spPr>
          <a:xfrm rot="10800000" flipH="1" flipV="1">
            <a:off x="6852500" y="4685130"/>
            <a:ext cx="860981" cy="1324782"/>
          </a:xfrm>
          <a:prstGeom prst="bentConnector4">
            <a:avLst>
              <a:gd name="adj1" fmla="val -45164"/>
              <a:gd name="adj2" fmla="val 81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8F2F56-7666-4144-8452-BE5D740094F8}"/>
              </a:ext>
            </a:extLst>
          </p:cNvPr>
          <p:cNvSpPr txBox="1"/>
          <p:nvPr/>
        </p:nvSpPr>
        <p:spPr>
          <a:xfrm>
            <a:off x="6394614" y="43843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858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174397" y="356511"/>
            <a:ext cx="4763678" cy="360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Statement Coverage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Read E Read R Read 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T&gt;E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T&gt;R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‘T must be smaller than the latest value’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Else print ‘Go next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Else PRINT ’T is smaller than E’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Endif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A39D78-E58E-4C50-8CE2-69E4F707AD60}"/>
              </a:ext>
            </a:extLst>
          </p:cNvPr>
          <p:cNvSpPr/>
          <p:nvPr/>
        </p:nvSpPr>
        <p:spPr>
          <a:xfrm>
            <a:off x="7296347" y="351391"/>
            <a:ext cx="1385740" cy="348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752DD-BED2-4F7E-BC77-7D7A44BAD980}"/>
              </a:ext>
            </a:extLst>
          </p:cNvPr>
          <p:cNvSpPr/>
          <p:nvPr/>
        </p:nvSpPr>
        <p:spPr>
          <a:xfrm>
            <a:off x="7032396" y="909686"/>
            <a:ext cx="1913642" cy="348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Read E, R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9C4BC-976A-4048-A4B5-FC995AB9FD6B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7989217" y="700183"/>
            <a:ext cx="0" cy="20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F7588CDB-4B3C-4BD9-9E7B-0865C2AF6F94}"/>
              </a:ext>
            </a:extLst>
          </p:cNvPr>
          <p:cNvSpPr/>
          <p:nvPr/>
        </p:nvSpPr>
        <p:spPr>
          <a:xfrm>
            <a:off x="7253926" y="1467981"/>
            <a:ext cx="1470581" cy="6907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T&gt;E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420A6-A3E1-43B6-9B34-16C94EBDF3B6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7989217" y="1258478"/>
            <a:ext cx="0" cy="20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4199BFD7-2216-478E-BF8F-A8D45ECCD12A}"/>
              </a:ext>
            </a:extLst>
          </p:cNvPr>
          <p:cNvSpPr/>
          <p:nvPr/>
        </p:nvSpPr>
        <p:spPr>
          <a:xfrm>
            <a:off x="8795208" y="2290713"/>
            <a:ext cx="1470581" cy="6975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T&gt;R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38EE288-E410-45D8-BCC5-0A2E47FD68A3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8724507" y="1813360"/>
            <a:ext cx="805992" cy="477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1F1205-43F8-4E64-992C-059558D6C41A}"/>
              </a:ext>
            </a:extLst>
          </p:cNvPr>
          <p:cNvSpPr txBox="1"/>
          <p:nvPr/>
        </p:nvSpPr>
        <p:spPr>
          <a:xfrm>
            <a:off x="8845930" y="15516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28D69-1B89-4246-A3E0-D8CD10BCA78E}"/>
              </a:ext>
            </a:extLst>
          </p:cNvPr>
          <p:cNvSpPr/>
          <p:nvPr/>
        </p:nvSpPr>
        <p:spPr>
          <a:xfrm>
            <a:off x="9634193" y="3311219"/>
            <a:ext cx="2262432" cy="556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‘T must be smaller than the latest value’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E8ADF0-8A24-4F6B-B105-0B5DC65B95E9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10265789" y="2639505"/>
            <a:ext cx="499620" cy="67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8D430-9F1F-4569-AFE8-540D69E42C98}"/>
              </a:ext>
            </a:extLst>
          </p:cNvPr>
          <p:cNvSpPr txBox="1"/>
          <p:nvPr/>
        </p:nvSpPr>
        <p:spPr>
          <a:xfrm>
            <a:off x="10298782" y="2331728"/>
            <a:ext cx="62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E77681-B966-4891-B6AE-11585AA5762E}"/>
              </a:ext>
            </a:extLst>
          </p:cNvPr>
          <p:cNvSpPr/>
          <p:nvPr/>
        </p:nvSpPr>
        <p:spPr>
          <a:xfrm>
            <a:off x="7272779" y="3313629"/>
            <a:ext cx="1692112" cy="556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‘Go next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96AC1F3-BF4A-4227-9454-49CB58BD99F0}"/>
              </a:ext>
            </a:extLst>
          </p:cNvPr>
          <p:cNvCxnSpPr>
            <a:stCxn id="11" idx="1"/>
            <a:endCxn id="21" idx="0"/>
          </p:cNvCxnSpPr>
          <p:nvPr/>
        </p:nvCxnSpPr>
        <p:spPr>
          <a:xfrm rot="10800000" flipV="1">
            <a:off x="8118836" y="2639505"/>
            <a:ext cx="676373" cy="674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227ADB-AEF6-41C3-943B-8DF53E8E3A33}"/>
              </a:ext>
            </a:extLst>
          </p:cNvPr>
          <p:cNvSpPr txBox="1"/>
          <p:nvPr/>
        </p:nvSpPr>
        <p:spPr>
          <a:xfrm>
            <a:off x="8227518" y="23682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796DDC-D89D-4C23-B974-373887B6CE3D}"/>
              </a:ext>
            </a:extLst>
          </p:cNvPr>
          <p:cNvSpPr/>
          <p:nvPr/>
        </p:nvSpPr>
        <p:spPr>
          <a:xfrm>
            <a:off x="5525286" y="2368241"/>
            <a:ext cx="1718036" cy="464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 ’T is smaller than E’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CD50BD5-5378-4933-AF95-FF5421056A5F}"/>
              </a:ext>
            </a:extLst>
          </p:cNvPr>
          <p:cNvCxnSpPr>
            <a:stCxn id="7" idx="1"/>
            <a:endCxn id="25" idx="0"/>
          </p:cNvCxnSpPr>
          <p:nvPr/>
        </p:nvCxnSpPr>
        <p:spPr>
          <a:xfrm rot="10800000" flipV="1">
            <a:off x="6384304" y="1813359"/>
            <a:ext cx="869622" cy="554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6CDA44-6C11-4188-9AD3-9456F5EA30A1}"/>
              </a:ext>
            </a:extLst>
          </p:cNvPr>
          <p:cNvSpPr txBox="1"/>
          <p:nvPr/>
        </p:nvSpPr>
        <p:spPr>
          <a:xfrm>
            <a:off x="6733372" y="150558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D3212A-A1D9-43DA-944F-03BDC5C3140F}"/>
              </a:ext>
            </a:extLst>
          </p:cNvPr>
          <p:cNvSpPr/>
          <p:nvPr/>
        </p:nvSpPr>
        <p:spPr>
          <a:xfrm>
            <a:off x="7425965" y="4543934"/>
            <a:ext cx="1385740" cy="348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B3E2E88-A783-43B6-A776-FDBA05EC2CAE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rot="16200000" flipH="1">
            <a:off x="6396033" y="2821132"/>
            <a:ext cx="1711072" cy="1734531"/>
          </a:xfrm>
          <a:prstGeom prst="bentConnector3">
            <a:avLst>
              <a:gd name="adj1" fmla="val 81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AFDF08-1509-45C5-8700-CF7869D50F7C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8118835" y="3869810"/>
            <a:ext cx="0" cy="6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DD2FBF6-20E2-4606-B246-D4B65C6E6260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 rot="5400000">
            <a:off x="9103855" y="2882380"/>
            <a:ext cx="676534" cy="2646574"/>
          </a:xfrm>
          <a:prstGeom prst="bentConnector3">
            <a:avLst>
              <a:gd name="adj1" fmla="val 55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215299"/>
            <a:ext cx="10585176" cy="454372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89276" y="2432115"/>
            <a:ext cx="9728242" cy="419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 вимагає запускати програму чи додаток, дає змогу знайти найбільш очевидні помилки ще на ранніх етапах створення продукту та включає </a:t>
            </a:r>
            <a:r>
              <a:rPr lang="uk-UA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ревью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(перевірку робочих продуктів, як-от документація, користувацькі історії, діаграми, інструкції та інші документи, що використовуються під час розробки ПЗ) і статичний аналіз (автоматизоване тестування коду та документації для пошуку очевидних помилок).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226446" y="1404413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Статичне тестування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27902" y="335951"/>
            <a:ext cx="4920791" cy="376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Statement Coverage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Самостійно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discountRate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= 1;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Fare = 450;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 (Person = “citizen”) and (Month = “December”)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send “Merry Christmas!”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Endif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If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(якщо)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(class=’first’)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then (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тоді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discount rate = 0.3;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Fare = fare*</a:t>
            </a: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discountRate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50444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27902" y="335951"/>
            <a:ext cx="10086679" cy="617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uk-UA" sz="18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Склади </a:t>
            </a:r>
            <a:r>
              <a:rPr lang="uk-UA" sz="1800">
                <a:latin typeface="Rubik" panose="020B0604020202020204" charset="-79"/>
                <a:ea typeface="Arial" panose="020B0604020202020204" pitchFamily="34" charset="0"/>
                <a:cs typeface="Rubik" panose="020B0604020202020204" charset="-79"/>
              </a:rPr>
              <a:t>алгоритм </a:t>
            </a:r>
            <a:r>
              <a:rPr lang="uk-UA" sz="1800" u="none" strike="noStrike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для </a:t>
            </a: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перевірки такого функціоналу програми розрахунку кредитів: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Правила щодо роботи: 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кредит можна давати тим, хто має роботу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кредит не можна давати тим, хто не має роботи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Правила щодо віку: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кредит не можна давати особам до 18 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кредит можна давати особам від 18 до 60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кредит не можна давати особам старше 60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Правила щодо доходу: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особам з доходом &lt;10 000 грн/міс - не можна давати кредит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особам з доходом 10 000 - 20 000 грн/міс можна видати до 100 000 грн кредиту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uk-UA" sz="1800" u="none" strike="noStrike" dirty="0">
                <a:effectLst/>
                <a:latin typeface="Rubik" panose="020B0604020202020204" charset="-79"/>
                <a:ea typeface="Rubik" panose="020B0604020202020204" charset="-79"/>
                <a:cs typeface="Rubik" panose="020B0604020202020204" charset="-79"/>
              </a:rPr>
              <a:t>особам з доходом &gt;20 000 грн/міс можна видавати більше 100 000 грн кредиту</a:t>
            </a:r>
            <a:endParaRPr lang="uk-UA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14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730A71-A4A8-489C-BB2B-0CF878E7DF35}"/>
              </a:ext>
            </a:extLst>
          </p:cNvPr>
          <p:cNvSpPr/>
          <p:nvPr/>
        </p:nvSpPr>
        <p:spPr>
          <a:xfrm>
            <a:off x="3601039" y="245097"/>
            <a:ext cx="1593130" cy="4807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Початок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3AE47243-F0B5-42EA-B64A-53C854EEF42C}"/>
              </a:ext>
            </a:extLst>
          </p:cNvPr>
          <p:cNvSpPr/>
          <p:nvPr/>
        </p:nvSpPr>
        <p:spPr>
          <a:xfrm>
            <a:off x="2347274" y="980386"/>
            <a:ext cx="3987537" cy="48076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Наявність роботи, вік, прибуток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3E164-B03C-4157-AD11-2C9BE0CCE28F}"/>
              </a:ext>
            </a:extLst>
          </p:cNvPr>
          <p:cNvCxnSpPr>
            <a:stCxn id="2" idx="4"/>
            <a:endCxn id="3" idx="1"/>
          </p:cNvCxnSpPr>
          <p:nvPr/>
        </p:nvCxnSpPr>
        <p:spPr>
          <a:xfrm>
            <a:off x="4397604" y="725864"/>
            <a:ext cx="3534" cy="25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8DEDD88B-153A-43C1-99E5-795D392B2EEA}"/>
              </a:ext>
            </a:extLst>
          </p:cNvPr>
          <p:cNvSpPr/>
          <p:nvPr/>
        </p:nvSpPr>
        <p:spPr>
          <a:xfrm>
            <a:off x="2967085" y="1715675"/>
            <a:ext cx="2747914" cy="6787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Робота = </a:t>
            </a:r>
            <a:r>
              <a:rPr lang="en-US" dirty="0"/>
              <a:t>true</a:t>
            </a:r>
            <a:endParaRPr lang="uk-U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8FC01-0385-4B88-B52B-8E9AB4CC650C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4341042" y="1461153"/>
            <a:ext cx="1" cy="25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3DAB024-2352-4D1C-AFAD-BC031F4CDC4C}"/>
              </a:ext>
            </a:extLst>
          </p:cNvPr>
          <p:cNvSpPr/>
          <p:nvPr/>
        </p:nvSpPr>
        <p:spPr>
          <a:xfrm>
            <a:off x="5423065" y="2394408"/>
            <a:ext cx="2029119" cy="6787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Вік </a:t>
            </a:r>
            <a:r>
              <a:rPr lang="en-US" dirty="0"/>
              <a:t>&gt;</a:t>
            </a:r>
            <a:r>
              <a:rPr lang="uk-UA" dirty="0"/>
              <a:t>18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6BA0AA0-3549-47B5-AB1F-CE393BEB45FD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5714999" y="2055042"/>
            <a:ext cx="722626" cy="33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7A056D-F620-4B9C-98F9-7C79D858D550}"/>
              </a:ext>
            </a:extLst>
          </p:cNvPr>
          <p:cNvSpPr txBox="1"/>
          <p:nvPr/>
        </p:nvSpPr>
        <p:spPr>
          <a:xfrm>
            <a:off x="5945182" y="18005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59265-683D-4B5B-8CB0-74B5B588FDAE}"/>
              </a:ext>
            </a:extLst>
          </p:cNvPr>
          <p:cNvSpPr/>
          <p:nvPr/>
        </p:nvSpPr>
        <p:spPr>
          <a:xfrm>
            <a:off x="199573" y="5296215"/>
            <a:ext cx="2347274" cy="48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Кредиту не видається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216C69-4B83-4D6D-B1D6-52BAA42C2B39}"/>
              </a:ext>
            </a:extLst>
          </p:cNvPr>
          <p:cNvCxnSpPr>
            <a:stCxn id="8" idx="1"/>
            <a:endCxn id="17" idx="0"/>
          </p:cNvCxnSpPr>
          <p:nvPr/>
        </p:nvCxnSpPr>
        <p:spPr>
          <a:xfrm rot="10800000" flipV="1">
            <a:off x="1373211" y="2055041"/>
            <a:ext cx="1593875" cy="324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93869F-65CE-4535-A2C9-D825F174AA2E}"/>
              </a:ext>
            </a:extLst>
          </p:cNvPr>
          <p:cNvSpPr txBox="1"/>
          <p:nvPr/>
        </p:nvSpPr>
        <p:spPr>
          <a:xfrm>
            <a:off x="2340775" y="173147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AE98EAE-DBFA-4D2C-959E-FAC6BAF58BE7}"/>
              </a:ext>
            </a:extLst>
          </p:cNvPr>
          <p:cNvSpPr/>
          <p:nvPr/>
        </p:nvSpPr>
        <p:spPr>
          <a:xfrm>
            <a:off x="6854856" y="3181541"/>
            <a:ext cx="2029119" cy="6787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Вік </a:t>
            </a:r>
            <a:r>
              <a:rPr lang="en-US" dirty="0"/>
              <a:t>&lt;60</a:t>
            </a:r>
            <a:endParaRPr lang="uk-UA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40040A2-8F7E-4B99-8A16-024B24A52D94}"/>
              </a:ext>
            </a:extLst>
          </p:cNvPr>
          <p:cNvCxnSpPr>
            <a:stCxn id="13" idx="3"/>
            <a:endCxn id="23" idx="0"/>
          </p:cNvCxnSpPr>
          <p:nvPr/>
        </p:nvCxnSpPr>
        <p:spPr>
          <a:xfrm>
            <a:off x="7452184" y="2733775"/>
            <a:ext cx="417232" cy="447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82583-8A5C-499A-BD34-63ACCB92DC46}"/>
              </a:ext>
            </a:extLst>
          </p:cNvPr>
          <p:cNvSpPr txBox="1"/>
          <p:nvPr/>
        </p:nvSpPr>
        <p:spPr>
          <a:xfrm>
            <a:off x="7404167" y="243683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559E64-8AD8-49A6-8E96-FB891176082D}"/>
              </a:ext>
            </a:extLst>
          </p:cNvPr>
          <p:cNvCxnSpPr>
            <a:stCxn id="13" idx="1"/>
            <a:endCxn id="17" idx="0"/>
          </p:cNvCxnSpPr>
          <p:nvPr/>
        </p:nvCxnSpPr>
        <p:spPr>
          <a:xfrm rot="10800000" flipV="1">
            <a:off x="1373211" y="2733775"/>
            <a:ext cx="4049855" cy="2562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8D2365-E83A-4760-8844-E31A62206924}"/>
              </a:ext>
            </a:extLst>
          </p:cNvPr>
          <p:cNvCxnSpPr>
            <a:stCxn id="23" idx="1"/>
            <a:endCxn id="17" idx="0"/>
          </p:cNvCxnSpPr>
          <p:nvPr/>
        </p:nvCxnSpPr>
        <p:spPr>
          <a:xfrm rot="10800000" flipV="1">
            <a:off x="1373210" y="3520907"/>
            <a:ext cx="5481646" cy="1775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7DB58D-4DCE-4586-9084-A82E8CE86876}"/>
              </a:ext>
            </a:extLst>
          </p:cNvPr>
          <p:cNvSpPr txBox="1"/>
          <p:nvPr/>
        </p:nvSpPr>
        <p:spPr>
          <a:xfrm>
            <a:off x="4697151" y="244625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FDDB6C-98E0-4ACD-AE49-86EB47D4E5DA}"/>
              </a:ext>
            </a:extLst>
          </p:cNvPr>
          <p:cNvSpPr txBox="1"/>
          <p:nvPr/>
        </p:nvSpPr>
        <p:spPr>
          <a:xfrm>
            <a:off x="6053323" y="321313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A9DF7A4A-AA01-431A-B925-42A02963133A}"/>
              </a:ext>
            </a:extLst>
          </p:cNvPr>
          <p:cNvSpPr/>
          <p:nvPr/>
        </p:nvSpPr>
        <p:spPr>
          <a:xfrm>
            <a:off x="8569318" y="4196458"/>
            <a:ext cx="2029119" cy="6787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Прибуток </a:t>
            </a:r>
            <a:r>
              <a:rPr lang="en-US" dirty="0"/>
              <a:t>&gt;10 000</a:t>
            </a:r>
            <a:endParaRPr lang="uk-UA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D102E27-7CCD-418C-A573-4F15B6B1E503}"/>
              </a:ext>
            </a:extLst>
          </p:cNvPr>
          <p:cNvCxnSpPr>
            <a:stCxn id="23" idx="3"/>
            <a:endCxn id="35" idx="0"/>
          </p:cNvCxnSpPr>
          <p:nvPr/>
        </p:nvCxnSpPr>
        <p:spPr>
          <a:xfrm>
            <a:off x="8883975" y="3520908"/>
            <a:ext cx="699903" cy="675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03787BD-6CFC-42C5-BF75-6858ACB275BD}"/>
              </a:ext>
            </a:extLst>
          </p:cNvPr>
          <p:cNvSpPr txBox="1"/>
          <p:nvPr/>
        </p:nvSpPr>
        <p:spPr>
          <a:xfrm>
            <a:off x="8876311" y="314855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534190C-7BDC-437A-99C5-5FA490DEB91F}"/>
              </a:ext>
            </a:extLst>
          </p:cNvPr>
          <p:cNvCxnSpPr>
            <a:stCxn id="35" idx="1"/>
            <a:endCxn id="17" idx="0"/>
          </p:cNvCxnSpPr>
          <p:nvPr/>
        </p:nvCxnSpPr>
        <p:spPr>
          <a:xfrm rot="10800000" flipV="1">
            <a:off x="1373210" y="4535825"/>
            <a:ext cx="7196108" cy="760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EA3623-FF09-4EBB-9A37-D8FA19E7F2DB}"/>
              </a:ext>
            </a:extLst>
          </p:cNvPr>
          <p:cNvSpPr txBox="1"/>
          <p:nvPr/>
        </p:nvSpPr>
        <p:spPr>
          <a:xfrm>
            <a:off x="7877523" y="421225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9C17CA83-FBA8-4140-9667-96CE22966856}"/>
              </a:ext>
            </a:extLst>
          </p:cNvPr>
          <p:cNvSpPr/>
          <p:nvPr/>
        </p:nvSpPr>
        <p:spPr>
          <a:xfrm>
            <a:off x="9963308" y="4916020"/>
            <a:ext cx="2029119" cy="6787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Прибуток </a:t>
            </a:r>
            <a:r>
              <a:rPr lang="en-US" dirty="0"/>
              <a:t>&gt;20 000</a:t>
            </a:r>
            <a:endParaRPr lang="uk-UA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912BB4-5B9A-4D7D-BA1A-EDDEC02334E6}"/>
              </a:ext>
            </a:extLst>
          </p:cNvPr>
          <p:cNvCxnSpPr>
            <a:stCxn id="35" idx="3"/>
            <a:endCxn id="48" idx="0"/>
          </p:cNvCxnSpPr>
          <p:nvPr/>
        </p:nvCxnSpPr>
        <p:spPr>
          <a:xfrm>
            <a:off x="10598437" y="4535825"/>
            <a:ext cx="379431" cy="380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47DFA7-8AA0-4D08-9297-39054D398B10}"/>
              </a:ext>
            </a:extLst>
          </p:cNvPr>
          <p:cNvSpPr txBox="1"/>
          <p:nvPr/>
        </p:nvSpPr>
        <p:spPr>
          <a:xfrm>
            <a:off x="10598437" y="421225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9A64EB-1B3F-466D-98A9-4FC9E30DA821}"/>
              </a:ext>
            </a:extLst>
          </p:cNvPr>
          <p:cNvSpPr/>
          <p:nvPr/>
        </p:nvSpPr>
        <p:spPr>
          <a:xfrm>
            <a:off x="9122532" y="5990743"/>
            <a:ext cx="2732768" cy="348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Кредит від</a:t>
            </a:r>
            <a:r>
              <a:rPr lang="en-US" dirty="0"/>
              <a:t> 100 000 </a:t>
            </a:r>
            <a:r>
              <a:rPr lang="uk-UA" dirty="0"/>
              <a:t>грн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4DD3F8-8140-42A6-942E-D5D056810EDA}"/>
              </a:ext>
            </a:extLst>
          </p:cNvPr>
          <p:cNvCxnSpPr>
            <a:stCxn id="48" idx="2"/>
          </p:cNvCxnSpPr>
          <p:nvPr/>
        </p:nvCxnSpPr>
        <p:spPr>
          <a:xfrm flipH="1">
            <a:off x="10977867" y="5594753"/>
            <a:ext cx="1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AE840F-168F-4A5D-BDF9-7EE2DE9EF776}"/>
              </a:ext>
            </a:extLst>
          </p:cNvPr>
          <p:cNvSpPr txBox="1"/>
          <p:nvPr/>
        </p:nvSpPr>
        <p:spPr>
          <a:xfrm>
            <a:off x="10977867" y="560724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BFAFE8-5E37-421C-AD8C-CB2931359189}"/>
              </a:ext>
            </a:extLst>
          </p:cNvPr>
          <p:cNvSpPr/>
          <p:nvPr/>
        </p:nvSpPr>
        <p:spPr>
          <a:xfrm>
            <a:off x="6191403" y="5990742"/>
            <a:ext cx="2732768" cy="348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Кредит до</a:t>
            </a:r>
            <a:r>
              <a:rPr lang="en-US" dirty="0"/>
              <a:t> 100 000 </a:t>
            </a:r>
            <a:r>
              <a:rPr lang="uk-UA" dirty="0"/>
              <a:t>грн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0ADF588-6D86-48DF-9E1C-5E2D09A05779}"/>
              </a:ext>
            </a:extLst>
          </p:cNvPr>
          <p:cNvCxnSpPr>
            <a:stCxn id="48" idx="1"/>
            <a:endCxn id="56" idx="0"/>
          </p:cNvCxnSpPr>
          <p:nvPr/>
        </p:nvCxnSpPr>
        <p:spPr>
          <a:xfrm rot="10800000" flipV="1">
            <a:off x="7557788" y="5255386"/>
            <a:ext cx="2405521" cy="735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A5A86D-21F0-4B79-BACC-CE6640A5E9EC}"/>
              </a:ext>
            </a:extLst>
          </p:cNvPr>
          <p:cNvSpPr txBox="1"/>
          <p:nvPr/>
        </p:nvSpPr>
        <p:spPr>
          <a:xfrm>
            <a:off x="9400332" y="498843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2487AF-4BCE-49E5-9590-A9779FE3D834}"/>
              </a:ext>
            </a:extLst>
          </p:cNvPr>
          <p:cNvSpPr/>
          <p:nvPr/>
        </p:nvSpPr>
        <p:spPr>
          <a:xfrm>
            <a:off x="3544477" y="6429080"/>
            <a:ext cx="1319754" cy="3912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Кінець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428DC6E-067E-46A6-8064-A2E72E0146B4}"/>
              </a:ext>
            </a:extLst>
          </p:cNvPr>
          <p:cNvCxnSpPr>
            <a:stCxn id="17" idx="2"/>
            <a:endCxn id="60" idx="0"/>
          </p:cNvCxnSpPr>
          <p:nvPr/>
        </p:nvCxnSpPr>
        <p:spPr>
          <a:xfrm rot="16200000" flipH="1">
            <a:off x="2462733" y="4687459"/>
            <a:ext cx="652098" cy="2831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3AC458E-A1CE-4321-A034-FFCE92CB112C}"/>
              </a:ext>
            </a:extLst>
          </p:cNvPr>
          <p:cNvCxnSpPr>
            <a:stCxn id="56" idx="1"/>
            <a:endCxn id="60" idx="0"/>
          </p:cNvCxnSpPr>
          <p:nvPr/>
        </p:nvCxnSpPr>
        <p:spPr>
          <a:xfrm rot="10800000" flipV="1">
            <a:off x="4204355" y="6165138"/>
            <a:ext cx="1987049" cy="26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ACBC344-0E78-4BF6-9717-B5355776716C}"/>
              </a:ext>
            </a:extLst>
          </p:cNvPr>
          <p:cNvCxnSpPr>
            <a:stCxn id="52" idx="2"/>
            <a:endCxn id="60" idx="6"/>
          </p:cNvCxnSpPr>
          <p:nvPr/>
        </p:nvCxnSpPr>
        <p:spPr>
          <a:xfrm rot="5400000">
            <a:off x="7533997" y="3669771"/>
            <a:ext cx="285155" cy="5624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D0E5705-ABF2-40CA-9B92-92454485EAB6}"/>
              </a:ext>
            </a:extLst>
          </p:cNvPr>
          <p:cNvSpPr txBox="1"/>
          <p:nvPr/>
        </p:nvSpPr>
        <p:spPr>
          <a:xfrm>
            <a:off x="7663992" y="54675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Оператор - </a:t>
            </a:r>
            <a:r>
              <a:rPr lang="en-US" dirty="0"/>
              <a:t>Statement coverage – 3 test cases</a:t>
            </a:r>
          </a:p>
          <a:p>
            <a:r>
              <a:rPr lang="uk-UA" dirty="0"/>
              <a:t>Рішення - </a:t>
            </a:r>
            <a:r>
              <a:rPr lang="en-US" dirty="0"/>
              <a:t>Decision coverage – 6 test cases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525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781719" y="5194934"/>
            <a:ext cx="4628561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Black box technics</a:t>
            </a:r>
            <a:endParaRPr lang="uk-UA"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801571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75060" y="1590048"/>
            <a:ext cx="6142555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Black box </a:t>
            </a:r>
            <a:r>
              <a:rPr lang="uk-UA" sz="28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техніки тест дизайну</a:t>
            </a:r>
          </a:p>
        </p:txBody>
      </p:sp>
      <p:sp>
        <p:nvSpPr>
          <p:cNvPr id="130" name="Google Shape;130;p5"/>
          <p:cNvSpPr txBox="1"/>
          <p:nvPr/>
        </p:nvSpPr>
        <p:spPr>
          <a:xfrm>
            <a:off x="908695" y="2583513"/>
            <a:ext cx="936652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GothamPro"/>
              </a:rPr>
              <a:t>Equivalence Partitioning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GothamPro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GothamPro"/>
              </a:rPr>
              <a:t>Boundary Value Analysis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GothamPro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GothamPro"/>
              </a:rPr>
              <a:t>Decision Table Testing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GothamPro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GothamPro"/>
              </a:rPr>
              <a:t>State Transition Testing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GothamPro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GothamPro"/>
              </a:rPr>
              <a:t>Use Case Testing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GothamPro"/>
              </a:rPr>
              <a:t>.</a:t>
            </a: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8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390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вихідних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обробляються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програмою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одним алгоритмом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призводять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одного результату.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Тобто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безліч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яке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можете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підставляти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отримувати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один і той же результат. Результатом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не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лише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конкретні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дії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а й просто область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застосування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Тому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найпростіші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класи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еквівалентності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на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діляться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класи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позитивні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негативні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сценарії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1605036" y="1130376"/>
            <a:ext cx="6322906" cy="162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Клас еквівалентності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Equivalence </a:t>
            </a: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CE2A39-65A4-44B3-BC7B-A54157859A29}"/>
              </a:ext>
            </a:extLst>
          </p:cNvPr>
          <p:cNvSpPr/>
          <p:nvPr/>
        </p:nvSpPr>
        <p:spPr>
          <a:xfrm>
            <a:off x="942680" y="2969444"/>
            <a:ext cx="10133815" cy="320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687C8-4DC7-41C2-AF18-CA8D51340F03}"/>
              </a:ext>
            </a:extLst>
          </p:cNvPr>
          <p:cNvSpPr/>
          <p:nvPr/>
        </p:nvSpPr>
        <p:spPr>
          <a:xfrm>
            <a:off x="4760536" y="2969444"/>
            <a:ext cx="6315959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F5BC8-C86A-422E-A352-BF309B79B527}"/>
              </a:ext>
            </a:extLst>
          </p:cNvPr>
          <p:cNvSpPr/>
          <p:nvPr/>
        </p:nvSpPr>
        <p:spPr>
          <a:xfrm>
            <a:off x="791852" y="2469823"/>
            <a:ext cx="820132" cy="3205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років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2C2F6-CAC2-4B1A-8B67-82A49FF82116}"/>
              </a:ext>
            </a:extLst>
          </p:cNvPr>
          <p:cNvSpPr/>
          <p:nvPr/>
        </p:nvSpPr>
        <p:spPr>
          <a:xfrm>
            <a:off x="4350470" y="2469823"/>
            <a:ext cx="975674" cy="3205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років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2FCD8-5EA4-40CE-9819-61CB7C0BD930}"/>
              </a:ext>
            </a:extLst>
          </p:cNvPr>
          <p:cNvSpPr/>
          <p:nvPr/>
        </p:nvSpPr>
        <p:spPr>
          <a:xfrm>
            <a:off x="10424474" y="2469823"/>
            <a:ext cx="975674" cy="3205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uk-U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 років</a:t>
            </a: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6327E16B-A441-489C-BFDB-4FF356A0F778}"/>
              </a:ext>
            </a:extLst>
          </p:cNvPr>
          <p:cNvSpPr txBox="1"/>
          <p:nvPr/>
        </p:nvSpPr>
        <p:spPr>
          <a:xfrm>
            <a:off x="1320218" y="458500"/>
            <a:ext cx="7795501" cy="153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Покупка алкогольних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напоїв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4D70B9A7-B453-4A57-9FDC-82D51E419BDE}"/>
              </a:ext>
            </a:extLst>
          </p:cNvPr>
          <p:cNvSpPr txBox="1"/>
          <p:nvPr/>
        </p:nvSpPr>
        <p:spPr>
          <a:xfrm>
            <a:off x="518474" y="345378"/>
            <a:ext cx="11236751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Equivalence Partitioning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полі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"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" в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інтернет-магазині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ввести числа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1 до 100.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вказали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18 і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вище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доступні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алкогольні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напої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Протестуйте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еквівалентного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розбиття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2645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4D70B9A7-B453-4A57-9FDC-82D51E419BDE}"/>
              </a:ext>
            </a:extLst>
          </p:cNvPr>
          <p:cNvSpPr txBox="1"/>
          <p:nvPr/>
        </p:nvSpPr>
        <p:spPr>
          <a:xfrm>
            <a:off x="518474" y="345377"/>
            <a:ext cx="11236751" cy="453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Equivalence Partitioning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числами так: </a:t>
            </a: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менше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9 -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відхиляються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9 і 20 -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приймаються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21 -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відхиляються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наборів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чисел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найкраще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підійде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еквівалентного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розбиття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Equivalence Partitioning)?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9, 20, 21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2. 19. 20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9, 10, 20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2, 10, 21</a:t>
            </a:r>
          </a:p>
        </p:txBody>
      </p:sp>
    </p:spTree>
    <p:extLst>
      <p:ext uri="{BB962C8B-B14F-4D97-AF65-F5344CB8AC3E}">
        <p14:creationId xmlns:p14="http://schemas.microsoft.com/office/powerpoint/2010/main" val="3225539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5"/>
            <a:ext cx="10903743" cy="196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ехніка, що перевіряє поведінку системи, чи окремого модуля на граничних значеннях вхідних даних. Техніка отримана шляхом досвіду, оскільки за статистикою в межах діапазону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частіше за все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з'являються помилки.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1605036" y="1130376"/>
            <a:ext cx="7227270" cy="162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Аналіз граничних значень</a:t>
            </a:r>
            <a:b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Boundary Value Analysis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9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1696825"/>
            <a:ext cx="10585176" cy="506219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89276" y="1770570"/>
            <a:ext cx="9728242" cy="48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тип тестування, який передбачає запуск програмного коду, тобто поведінка програми аналізується під час її роботи. Для виконання динамічного тестування необхідно, щоб програмний код, який тестується, був написаний, скомпільований та запущений.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инамічне тестування може включати різні підвиди, кожен з яких визначається: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доступом до коду (тестування методом чорного, білого та сірого ящика);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рівнем тестування (модульне, інтеграційне, системне та приймальне тестування);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сферою використання програми (функціональне, навантажувальне, тестування безпеки та ін.)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744293" y="562457"/>
            <a:ext cx="611614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Динамічне тестування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401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1" y="3033930"/>
            <a:ext cx="11503842" cy="35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 у вимогах не вказані точні межі, необхідно уточнити у відповідальних осіб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 у вимогах не зазначено кроку в діапазоні, уточнюємо у відповідальних осіб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розбиваємо вимоги на класи еквівалентності;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визначити граничні значення у кожному класі, виходячи з отриманих даних про крок;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написати перевірки значення до кордону, на кордоні та після неї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1605036" y="1762813"/>
            <a:ext cx="6322906" cy="73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Алгоритм застосування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7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6327E16B-A441-489C-BFDB-4FF356A0F778}"/>
              </a:ext>
            </a:extLst>
          </p:cNvPr>
          <p:cNvSpPr txBox="1"/>
          <p:nvPr/>
        </p:nvSpPr>
        <p:spPr>
          <a:xfrm>
            <a:off x="1320218" y="458500"/>
            <a:ext cx="9085403" cy="331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у нас є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вимога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пароль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6 до 16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символів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Тобто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кордоні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6 до 16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чотири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числа: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5 - тому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5 не входить до кордону;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6 - тому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шести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символів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починати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16 – тому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16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символів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максимум;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17 - тому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максимуму.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EF4A3-DF7D-4973-831B-05055A3BF669}"/>
              </a:ext>
            </a:extLst>
          </p:cNvPr>
          <p:cNvSpPr/>
          <p:nvPr/>
        </p:nvSpPr>
        <p:spPr>
          <a:xfrm>
            <a:off x="744718" y="4732257"/>
            <a:ext cx="10755983" cy="311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B88C5-7960-4833-B0E7-3279E7BC19A7}"/>
              </a:ext>
            </a:extLst>
          </p:cNvPr>
          <p:cNvSpPr/>
          <p:nvPr/>
        </p:nvSpPr>
        <p:spPr>
          <a:xfrm>
            <a:off x="3544478" y="4732257"/>
            <a:ext cx="4656842" cy="311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3DC84-6915-4867-96E2-FEF5DD66DE5A}"/>
              </a:ext>
            </a:extLst>
          </p:cNvPr>
          <p:cNvSpPr/>
          <p:nvPr/>
        </p:nvSpPr>
        <p:spPr>
          <a:xfrm>
            <a:off x="3525625" y="4159531"/>
            <a:ext cx="612742" cy="3912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uk-U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5ACA7-8971-4300-8902-CE8448D85329}"/>
              </a:ext>
            </a:extLst>
          </p:cNvPr>
          <p:cNvSpPr/>
          <p:nvPr/>
        </p:nvSpPr>
        <p:spPr>
          <a:xfrm>
            <a:off x="7569724" y="4159531"/>
            <a:ext cx="612742" cy="3912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uk-U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198B0F-0E8C-4D5F-A88A-BC32B87202F0}"/>
              </a:ext>
            </a:extLst>
          </p:cNvPr>
          <p:cNvSpPr/>
          <p:nvPr/>
        </p:nvSpPr>
        <p:spPr>
          <a:xfrm>
            <a:off x="2817044" y="4159531"/>
            <a:ext cx="612742" cy="3912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uk-U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0CB99-2DCD-4A12-A2EF-3B7138788850}"/>
              </a:ext>
            </a:extLst>
          </p:cNvPr>
          <p:cNvSpPr/>
          <p:nvPr/>
        </p:nvSpPr>
        <p:spPr>
          <a:xfrm>
            <a:off x="8278305" y="4159531"/>
            <a:ext cx="612742" cy="3912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9791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ласи еквівалентності, граничні значення | Безкоштовний онлайн-курс від  компанії QATestLab">
            <a:extLst>
              <a:ext uri="{FF2B5EF4-FFF2-40B4-BE49-F238E27FC236}">
                <a16:creationId xmlns:a16="http://schemas.microsoft.com/office/drawing/2014/main" id="{4AC53531-3D74-49D3-ABFE-BD8457AB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0" y="725557"/>
            <a:ext cx="10362813" cy="53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6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4D70B9A7-B453-4A57-9FDC-82D51E419BDE}"/>
              </a:ext>
            </a:extLst>
          </p:cNvPr>
          <p:cNvSpPr txBox="1"/>
          <p:nvPr/>
        </p:nvSpPr>
        <p:spPr>
          <a:xfrm>
            <a:off x="518475" y="345378"/>
            <a:ext cx="10831398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Boundary Value Analysis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Система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складання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іспитів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таким чином: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Студенти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отримали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понад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350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балів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складають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іспит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Протестуйте систему з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граничних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936657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4D70B9A7-B453-4A57-9FDC-82D51E419BDE}"/>
              </a:ext>
            </a:extLst>
          </p:cNvPr>
          <p:cNvSpPr txBox="1"/>
          <p:nvPr/>
        </p:nvSpPr>
        <p:spPr>
          <a:xfrm>
            <a:off x="518475" y="345377"/>
            <a:ext cx="10831398" cy="46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Boundary Value Analysis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Система,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розрахунку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податків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так: 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 доходу до 5 000 грн. не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стягуються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податки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10000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обкладаються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5%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податком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20000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обкладаються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10%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податком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 будь-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стягується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20%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податків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Виберіть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доходу, яке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найкраще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підходить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граничних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Boundary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Value Analysis).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2000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грн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32 001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грн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10 000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грн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lphaLcParenR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35 001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грн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244449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363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Розробка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методом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чорного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ящика, де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сценарії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розробляються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спосіб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 попарного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заснований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ідеї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більшість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виявляється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тестом,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один,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поєднання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Дефекти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причини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виявилися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комбінаціями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трьох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 правило,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значно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менш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критичні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384416"/>
            <a:ext cx="7755780" cy="120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Попарне тестування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Pairwise Testing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510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363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Сформулювати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суть попарного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наступним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чином: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формування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таких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наборів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кожного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перевірених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хоча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 один раз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поєднується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кожним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тестованим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перевіряються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Головні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цілі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Pairwise Testing: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прибрати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надлишкові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гарне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виявити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найбільшу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кількість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мінімальному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наборі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384416"/>
            <a:ext cx="7755780" cy="120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Попарне тестування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Pairwise Testing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967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6327E16B-A441-489C-BFDB-4FF356A0F778}"/>
              </a:ext>
            </a:extLst>
          </p:cNvPr>
          <p:cNvSpPr txBox="1"/>
          <p:nvPr/>
        </p:nvSpPr>
        <p:spPr>
          <a:xfrm>
            <a:off x="575500" y="486780"/>
            <a:ext cx="4599815" cy="589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Приклад:</a:t>
            </a:r>
            <a:b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Уявімо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нас є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A, B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приймають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Yes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No.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Максимальна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кількість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8. Але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попарного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досить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чотирьох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так як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враховуються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(пара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B,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C,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C):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5858D-2D43-7DC1-3399-0E4F5251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1472"/>
            <a:ext cx="5587804" cy="49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29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6327E16B-A441-489C-BFDB-4FF356A0F778}"/>
              </a:ext>
            </a:extLst>
          </p:cNvPr>
          <p:cNvSpPr txBox="1"/>
          <p:nvPr/>
        </p:nvSpPr>
        <p:spPr>
          <a:xfrm>
            <a:off x="575500" y="486780"/>
            <a:ext cx="4599815" cy="589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Приклад:</a:t>
            </a:r>
            <a:b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Припустимо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якесь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податок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людини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розраховується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підставі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його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статі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наявності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дітей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отримуємо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параметра, для кожного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вибираємо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будь-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стать –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чоловіча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жіноча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до 25,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25 до 60,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понад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60;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дітей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так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правильності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розрахунків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звичайно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перебрати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E7EBCB-A1E6-627D-701E-2D10642DB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5808"/>
              </p:ext>
            </p:extLst>
          </p:nvPr>
        </p:nvGraphicFramePr>
        <p:xfrm>
          <a:off x="6406038" y="1313555"/>
          <a:ext cx="48024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07">
                  <a:extLst>
                    <a:ext uri="{9D8B030D-6E8A-4147-A177-3AD203B41FA5}">
                      <a16:colId xmlns:a16="http://schemas.microsoft.com/office/drawing/2014/main" val="884832029"/>
                    </a:ext>
                  </a:extLst>
                </a:gridCol>
                <a:gridCol w="1253764">
                  <a:extLst>
                    <a:ext uri="{9D8B030D-6E8A-4147-A177-3AD203B41FA5}">
                      <a16:colId xmlns:a16="http://schemas.microsoft.com/office/drawing/2014/main" val="329914585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666935790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396432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 b="1" dirty="0">
                          <a:effectLst/>
                        </a:rPr>
                        <a:t>№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1">
                          <a:effectLst/>
                        </a:rPr>
                        <a:t>Стать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1" dirty="0">
                          <a:effectLst/>
                        </a:rPr>
                        <a:t>Вік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1">
                          <a:effectLst/>
                        </a:rPr>
                        <a:t>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0355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до 25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дітей немає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6041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 dirty="0">
                          <a:effectLst/>
                        </a:rPr>
                        <a:t>жінка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до 25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дітей немає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22380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25-60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дітей немає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454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 dirty="0">
                          <a:effectLst/>
                        </a:rPr>
                        <a:t>жінка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dirty="0">
                          <a:effectLst/>
                        </a:rPr>
                        <a:t>25-60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дітей немає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229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старше 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дітей немає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55496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старше 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дітей немає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186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до 25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0254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8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до 25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468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9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25-60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23899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10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25-60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57421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11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старше 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0126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12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старше 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 dirty="0">
                          <a:effectLst/>
                        </a:rPr>
                        <a:t>є діти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3634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580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6327E16B-A441-489C-BFDB-4FF356A0F778}"/>
              </a:ext>
            </a:extLst>
          </p:cNvPr>
          <p:cNvSpPr txBox="1"/>
          <p:nvPr/>
        </p:nvSpPr>
        <p:spPr>
          <a:xfrm>
            <a:off x="575500" y="486781"/>
            <a:ext cx="5212457" cy="48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вирішити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поєднання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усіма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тільки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переконатися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унікальні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 точки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зору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статі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переконатися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точно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перевіримо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чоловіка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25,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чоловіка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25 і 60,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чоловіка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60, 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жінку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25,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жінку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25 і 60, 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жінку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60. І точно так само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І таким чином,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набагато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менше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наборів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(в них є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правда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деякі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двічі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):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E7EBCB-A1E6-627D-701E-2D10642DB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66393"/>
              </p:ext>
            </p:extLst>
          </p:nvPr>
        </p:nvGraphicFramePr>
        <p:xfrm>
          <a:off x="6678413" y="736489"/>
          <a:ext cx="480243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07">
                  <a:extLst>
                    <a:ext uri="{9D8B030D-6E8A-4147-A177-3AD203B41FA5}">
                      <a16:colId xmlns:a16="http://schemas.microsoft.com/office/drawing/2014/main" val="884832029"/>
                    </a:ext>
                  </a:extLst>
                </a:gridCol>
                <a:gridCol w="1253764">
                  <a:extLst>
                    <a:ext uri="{9D8B030D-6E8A-4147-A177-3AD203B41FA5}">
                      <a16:colId xmlns:a16="http://schemas.microsoft.com/office/drawing/2014/main" val="329914585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666935790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396432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 b="1" dirty="0">
                          <a:effectLst/>
                        </a:rPr>
                        <a:t>№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1">
                          <a:effectLst/>
                        </a:rPr>
                        <a:t>Стать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1" dirty="0">
                          <a:effectLst/>
                        </a:rPr>
                        <a:t>Вік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1" dirty="0">
                          <a:effectLst/>
                        </a:rPr>
                        <a:t>Діти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0355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до 25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немає дітей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6041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до 25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22380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25-60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є діти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454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25-60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немає дітей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229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чоловік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старше 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немає дітей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55496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>
                          <a:effectLst/>
                        </a:rPr>
                        <a:t>жінка</a:t>
                      </a:r>
                      <a:endParaRPr lang="uk-UA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effectLst/>
                        </a:rPr>
                        <a:t>старше 60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b="0" dirty="0">
                          <a:effectLst/>
                        </a:rPr>
                        <a:t>є діти</a:t>
                      </a:r>
                      <a:endParaRPr lang="uk-UA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18607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AF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412E38-075D-4DB8-82B4-EAB6845DC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404" b="45566"/>
          <a:stretch/>
        </p:blipFill>
        <p:spPr>
          <a:xfrm>
            <a:off x="2957209" y="1235210"/>
            <a:ext cx="6234227" cy="2794349"/>
          </a:xfrm>
          <a:prstGeom prst="rect">
            <a:avLst/>
          </a:prstGeom>
        </p:spPr>
      </p:pic>
      <p:sp>
        <p:nvSpPr>
          <p:cNvPr id="4" name="Google Shape;151;p7">
            <a:extLst>
              <a:ext uri="{FF2B5EF4-FFF2-40B4-BE49-F238E27FC236}">
                <a16:creationId xmlns:a16="http://schemas.microsoft.com/office/drawing/2014/main" id="{0B6F0278-A76E-47A6-8006-DDDF1ABEBE77}"/>
              </a:ext>
            </a:extLst>
          </p:cNvPr>
          <p:cNvSpPr txBox="1"/>
          <p:nvPr/>
        </p:nvSpPr>
        <p:spPr>
          <a:xfrm>
            <a:off x="1563791" y="244179"/>
            <a:ext cx="906441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Як </a:t>
            </a:r>
            <a:r>
              <a:rPr lang="ru-RU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протестувати</a:t>
            </a:r>
            <a:r>
              <a:rPr lang="ru-RU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вміст</a:t>
            </a:r>
            <a:r>
              <a:rPr lang="ru-RU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коробки?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7">
            <a:extLst>
              <a:ext uri="{FF2B5EF4-FFF2-40B4-BE49-F238E27FC236}">
                <a16:creationId xmlns:a16="http://schemas.microsoft.com/office/drawing/2014/main" id="{62AAFFBF-C1E8-4CB9-AF6E-14528A529DCE}"/>
              </a:ext>
            </a:extLst>
          </p:cNvPr>
          <p:cNvSpPr txBox="1"/>
          <p:nvPr/>
        </p:nvSpPr>
        <p:spPr>
          <a:xfrm>
            <a:off x="1798049" y="4396902"/>
            <a:ext cx="3628716" cy="21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Гіпотези (що в Ящику):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	Нічого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	М’яч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	Кіт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312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Один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варіантів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компактного документа,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представляє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-модель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важким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обґрунтуванням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є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теоретичним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засобом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оптимізації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впорядкування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Простими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словами,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взаємозалежності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умов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операцій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вимогах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при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спільному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призводять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конкретного результату.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384416"/>
            <a:ext cx="7755780" cy="120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Таблиця прийняття рішень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Decision Table Testing</a:t>
            </a: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8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159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горизонталі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виписуємо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впливають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результат. 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трохи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нижче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сам результат, в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оригіналі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Action –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вертикалі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правила: конкретна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умов.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Тобто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вказуємо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умов та результату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1530044" y="1684571"/>
            <a:ext cx="6312889" cy="67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Як складати таблицю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402496-BAB5-4433-8798-AC4D252A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65853"/>
              </p:ext>
            </p:extLst>
          </p:nvPr>
        </p:nvGraphicFramePr>
        <p:xfrm>
          <a:off x="1845048" y="4674778"/>
          <a:ext cx="81280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03517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88347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368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96421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708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</a:t>
                      </a:r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2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3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4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Умова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ні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ні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Умова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ні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ні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9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A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B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C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D</a:t>
                      </a:r>
                      <a:endParaRPr lang="uk-U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0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2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8"/>
            <a:ext cx="10831398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Decision Table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заліку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автоматично треба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відвідати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лекції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показати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викладачеві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конспект.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Напишіть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цієї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логіки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031F3F39-466A-4EE6-B93E-3478A5EF9B70}"/>
              </a:ext>
            </a:extLst>
          </p:cNvPr>
          <p:cNvSpPr txBox="1"/>
          <p:nvPr/>
        </p:nvSpPr>
        <p:spPr>
          <a:xfrm>
            <a:off x="680301" y="2505499"/>
            <a:ext cx="10831398" cy="39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FCA631-B1EB-46AB-BD8E-D6012B780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8968"/>
              </p:ext>
            </p:extLst>
          </p:nvPr>
        </p:nvGraphicFramePr>
        <p:xfrm>
          <a:off x="680301" y="2765283"/>
          <a:ext cx="978345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56788">
                  <a:extLst>
                    <a:ext uri="{9D8B030D-6E8A-4147-A177-3AD203B41FA5}">
                      <a16:colId xmlns:a16="http://schemas.microsoft.com/office/drawing/2014/main" val="3514016822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314770998"/>
                    </a:ext>
                  </a:extLst>
                </a:gridCol>
                <a:gridCol w="1913641">
                  <a:extLst>
                    <a:ext uri="{9D8B030D-6E8A-4147-A177-3AD203B41FA5}">
                      <a16:colId xmlns:a16="http://schemas.microsoft.com/office/drawing/2014/main" val="3668665287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2498981224"/>
                    </a:ext>
                  </a:extLst>
                </a:gridCol>
                <a:gridCol w="1687396">
                  <a:extLst>
                    <a:ext uri="{9D8B030D-6E8A-4147-A177-3AD203B41FA5}">
                      <a16:colId xmlns:a16="http://schemas.microsoft.com/office/drawing/2014/main" val="336352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Умови</a:t>
                      </a:r>
                      <a:r>
                        <a:rPr lang="ru-RU" dirty="0"/>
                        <a:t> / Т</a:t>
                      </a:r>
                      <a:r>
                        <a:rPr lang="uk-UA" dirty="0" err="1"/>
                        <a:t>устові</a:t>
                      </a:r>
                      <a:r>
                        <a:rPr lang="uk-UA" dirty="0"/>
                        <a:t> сценарії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Відвідування лекцій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Конспект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0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Залік автоматом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автоматом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автоматом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dirty="0"/>
                        <a:t>Не автоматом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5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8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8"/>
            <a:ext cx="10831398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Decision Table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Курс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складається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предметів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Математика та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Історія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З математики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“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Відмінно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”, “Добре” та “Не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залік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”. 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Історія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Залік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залік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Для того,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закінчити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курс, треба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заліки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курсів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Напишіть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цієї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логіки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031F3F39-466A-4EE6-B93E-3478A5EF9B70}"/>
              </a:ext>
            </a:extLst>
          </p:cNvPr>
          <p:cNvSpPr txBox="1"/>
          <p:nvPr/>
        </p:nvSpPr>
        <p:spPr>
          <a:xfrm>
            <a:off x="2340649" y="2366128"/>
            <a:ext cx="7187050" cy="408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7C200E-FD50-4A0C-965F-F596A0B0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6748"/>
              </p:ext>
            </p:extLst>
          </p:nvPr>
        </p:nvGraphicFramePr>
        <p:xfrm>
          <a:off x="2428120" y="2849612"/>
          <a:ext cx="6743307" cy="28527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3707">
                  <a:extLst>
                    <a:ext uri="{9D8B030D-6E8A-4147-A177-3AD203B41FA5}">
                      <a16:colId xmlns:a16="http://schemas.microsoft.com/office/drawing/2014/main" val="2813259731"/>
                    </a:ext>
                  </a:extLst>
                </a:gridCol>
                <a:gridCol w="944775">
                  <a:extLst>
                    <a:ext uri="{9D8B030D-6E8A-4147-A177-3AD203B41FA5}">
                      <a16:colId xmlns:a16="http://schemas.microsoft.com/office/drawing/2014/main" val="775493275"/>
                    </a:ext>
                  </a:extLst>
                </a:gridCol>
                <a:gridCol w="680825">
                  <a:extLst>
                    <a:ext uri="{9D8B030D-6E8A-4147-A177-3AD203B41FA5}">
                      <a16:colId xmlns:a16="http://schemas.microsoft.com/office/drawing/2014/main" val="4180004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6274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8612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64944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629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0520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uk-UA" dirty="0"/>
                        <a:t>Умови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ТК6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72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uk-UA" dirty="0"/>
                        <a:t>Математика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Відмінно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09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Добре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944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залік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27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uk-UA" dirty="0"/>
                        <a:t>Історія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Залік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87031"/>
                  </a:ext>
                </a:extLst>
              </a:tr>
              <a:tr h="48041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залік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4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Закінч курс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закінч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</a:t>
                      </a:r>
                      <a:r>
                        <a:rPr lang="uk-UA" dirty="0" err="1"/>
                        <a:t>зак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</a:t>
                      </a:r>
                      <a:r>
                        <a:rPr lang="uk-UA" dirty="0" err="1"/>
                        <a:t>зак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</a:t>
                      </a:r>
                      <a:r>
                        <a:rPr lang="uk-UA" dirty="0" err="1"/>
                        <a:t>зак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 </a:t>
                      </a:r>
                      <a:r>
                        <a:rPr lang="uk-UA" dirty="0" err="1"/>
                        <a:t>зак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4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4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8"/>
            <a:ext cx="10831398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Decision Table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того,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потрапити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електронним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квитком,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проплатити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сеанс через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інтернет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прийти за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півгодини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сеансу і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показати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касиру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QR-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код.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таблицю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прийняття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рішень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цього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кейсами.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031F3F39-466A-4EE6-B93E-3478A5EF9B70}"/>
              </a:ext>
            </a:extLst>
          </p:cNvPr>
          <p:cNvSpPr txBox="1"/>
          <p:nvPr/>
        </p:nvSpPr>
        <p:spPr>
          <a:xfrm>
            <a:off x="680301" y="2418624"/>
            <a:ext cx="10831398" cy="39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91735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4"/>
            <a:ext cx="10903743" cy="400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Представляє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собою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початкових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кінцевих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включаючи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вірні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помилкові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переходи,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ініціюючі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захисні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результуючі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Діаграми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переходів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показують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тільки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дійсні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переходи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виключають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недійсні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переходи.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створюються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типової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послідовності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кожного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стану,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кожного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переходу,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специфічних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послідовностей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переходів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недійсних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переходів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384416"/>
            <a:ext cx="7755780" cy="120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Діаграма переходу станів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State Transition Testing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09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D594111-3FBD-4AD2-9CC5-939D0F8E15B2}"/>
              </a:ext>
            </a:extLst>
          </p:cNvPr>
          <p:cNvSpPr/>
          <p:nvPr/>
        </p:nvSpPr>
        <p:spPr>
          <a:xfrm>
            <a:off x="1948206" y="2769124"/>
            <a:ext cx="1932495" cy="1319752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uk-UA" b="1" dirty="0">
                <a:ln/>
                <a:solidFill>
                  <a:schemeClr val="bg2">
                    <a:lumMod val="40000"/>
                    <a:lumOff val="60000"/>
                  </a:schemeClr>
                </a:solidFill>
              </a:rPr>
              <a:t>Горить світло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B8C701-1984-4ED3-A29C-023D4555A100}"/>
              </a:ext>
            </a:extLst>
          </p:cNvPr>
          <p:cNvSpPr/>
          <p:nvPr/>
        </p:nvSpPr>
        <p:spPr>
          <a:xfrm>
            <a:off x="7352907" y="2769124"/>
            <a:ext cx="1762813" cy="1319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Темнота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3F611-9F89-4A91-A9EA-9C8EC1D1F16D}"/>
              </a:ext>
            </a:extLst>
          </p:cNvPr>
          <p:cNvSpPr txBox="1"/>
          <p:nvPr/>
        </p:nvSpPr>
        <p:spPr>
          <a:xfrm>
            <a:off x="4635603" y="1286445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Вимкнути світло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B5CE4-D11E-438E-A0C6-B88ABDD93A13}"/>
              </a:ext>
            </a:extLst>
          </p:cNvPr>
          <p:cNvSpPr txBox="1"/>
          <p:nvPr/>
        </p:nvSpPr>
        <p:spPr>
          <a:xfrm>
            <a:off x="4778171" y="5571555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Ввімкнути світло</a:t>
            </a: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0E742EC2-9265-4A21-BEC7-C3C01399AD09}"/>
              </a:ext>
            </a:extLst>
          </p:cNvPr>
          <p:cNvSpPr/>
          <p:nvPr/>
        </p:nvSpPr>
        <p:spPr>
          <a:xfrm>
            <a:off x="2890684" y="1624999"/>
            <a:ext cx="5525729" cy="114412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95268871-2E90-4B91-B9E8-465617BFF1BA}"/>
              </a:ext>
            </a:extLst>
          </p:cNvPr>
          <p:cNvSpPr/>
          <p:nvPr/>
        </p:nvSpPr>
        <p:spPr>
          <a:xfrm rot="5400000">
            <a:off x="4819236" y="1811451"/>
            <a:ext cx="1319752" cy="5874601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4" name="Google Shape;250;p17">
            <a:extLst>
              <a:ext uri="{FF2B5EF4-FFF2-40B4-BE49-F238E27FC236}">
                <a16:creationId xmlns:a16="http://schemas.microsoft.com/office/drawing/2014/main" id="{D5230B78-115A-4B44-B173-07C82458DC92}"/>
              </a:ext>
            </a:extLst>
          </p:cNvPr>
          <p:cNvSpPr txBox="1"/>
          <p:nvPr/>
        </p:nvSpPr>
        <p:spPr>
          <a:xfrm>
            <a:off x="676529" y="530941"/>
            <a:ext cx="2214155" cy="102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</a:t>
            </a:r>
            <a:endParaRPr lang="uk-UA" sz="3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635895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765A4F-23FB-434B-B34D-C763285A3866}"/>
              </a:ext>
            </a:extLst>
          </p:cNvPr>
          <p:cNvGrpSpPr/>
          <p:nvPr/>
        </p:nvGrpSpPr>
        <p:grpSpPr>
          <a:xfrm>
            <a:off x="2069770" y="68264"/>
            <a:ext cx="7602078" cy="6342476"/>
            <a:chOff x="2069770" y="68264"/>
            <a:chExt cx="7602078" cy="6342476"/>
          </a:xfrm>
        </p:grpSpPr>
        <p:pic>
          <p:nvPicPr>
            <p:cNvPr id="4098" name="Picture 2" descr="State Transition Test Case Design Technique - Software Testing Material">
              <a:extLst>
                <a:ext uri="{FF2B5EF4-FFF2-40B4-BE49-F238E27FC236}">
                  <a16:creationId xmlns:a16="http://schemas.microsoft.com/office/drawing/2014/main" id="{4BA9FBAB-A929-4411-8B3F-1E25D9590F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7" b="5639"/>
            <a:stretch/>
          </p:blipFill>
          <p:spPr bwMode="auto">
            <a:xfrm>
              <a:off x="2069770" y="68264"/>
              <a:ext cx="7481734" cy="6342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" name="Picture 2" descr="Background pattern&#10;&#10;Description automatically generated with low confidence">
              <a:extLst>
                <a:ext uri="{FF2B5EF4-FFF2-40B4-BE49-F238E27FC236}">
                  <a16:creationId xmlns:a16="http://schemas.microsoft.com/office/drawing/2014/main" id="{91451EFF-C82E-4082-A342-B48F53FB2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6235" y="5938259"/>
              <a:ext cx="2525613" cy="472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541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8"/>
            <a:ext cx="10831398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 Transition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входження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систему треба перейти за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посиланням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ввести пароль. При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введенні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неправильного пароля Вас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перекидає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сторінку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відновити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пароль.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цього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функціоналу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031F3F39-466A-4EE6-B93E-3478A5EF9B70}"/>
              </a:ext>
            </a:extLst>
          </p:cNvPr>
          <p:cNvSpPr txBox="1"/>
          <p:nvPr/>
        </p:nvSpPr>
        <p:spPr>
          <a:xfrm>
            <a:off x="218388" y="3139126"/>
            <a:ext cx="10831398" cy="337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Перехід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посиланню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F8E293-EB85-4E76-8A39-6252BB3C0BA5}"/>
              </a:ext>
            </a:extLst>
          </p:cNvPr>
          <p:cNvSpPr/>
          <p:nvPr/>
        </p:nvSpPr>
        <p:spPr>
          <a:xfrm>
            <a:off x="2799761" y="3139126"/>
            <a:ext cx="1951348" cy="97096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Очікування паролю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4F87E0-D3D6-43F3-8BCC-75507D425A0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18475" y="3624607"/>
            <a:ext cx="2281286" cy="1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A5EB11-482A-4D11-95B6-73D04FB68DB2}"/>
              </a:ext>
            </a:extLst>
          </p:cNvPr>
          <p:cNvCxnSpPr/>
          <p:nvPr/>
        </p:nvCxnSpPr>
        <p:spPr>
          <a:xfrm>
            <a:off x="4751109" y="3624606"/>
            <a:ext cx="2837468" cy="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43EB4-A652-4A18-AABB-C09E454E4052}"/>
              </a:ext>
            </a:extLst>
          </p:cNvPr>
          <p:cNvCxnSpPr>
            <a:stCxn id="2" idx="4"/>
          </p:cNvCxnSpPr>
          <p:nvPr/>
        </p:nvCxnSpPr>
        <p:spPr>
          <a:xfrm flipH="1">
            <a:off x="3761295" y="4110087"/>
            <a:ext cx="14140" cy="74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152F2-45D2-4B78-B078-C47D52769FF8}"/>
              </a:ext>
            </a:extLst>
          </p:cNvPr>
          <p:cNvSpPr txBox="1"/>
          <p:nvPr/>
        </p:nvSpPr>
        <p:spPr>
          <a:xfrm>
            <a:off x="4775070" y="3283733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Введення правильного паролю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D34DA-CF8B-46D6-9245-344C98C6100F}"/>
              </a:ext>
            </a:extLst>
          </p:cNvPr>
          <p:cNvSpPr txBox="1"/>
          <p:nvPr/>
        </p:nvSpPr>
        <p:spPr>
          <a:xfrm>
            <a:off x="3775435" y="4322891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Введення не правильного паролю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70D5B5-0A59-4EC0-BDA2-6DFA472D0D5A}"/>
              </a:ext>
            </a:extLst>
          </p:cNvPr>
          <p:cNvSpPr/>
          <p:nvPr/>
        </p:nvSpPr>
        <p:spPr>
          <a:xfrm>
            <a:off x="7612538" y="3184730"/>
            <a:ext cx="2295427" cy="893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Вхід в систему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1FFA56-5C8C-4337-9FC4-2C0041BF0B93}"/>
              </a:ext>
            </a:extLst>
          </p:cNvPr>
          <p:cNvSpPr/>
          <p:nvPr/>
        </p:nvSpPr>
        <p:spPr>
          <a:xfrm>
            <a:off x="2403834" y="4854804"/>
            <a:ext cx="2743201" cy="12605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Перехід на сторінку «Відновити пароль»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756F6A-880A-403A-B287-E15943FA6F7E}"/>
              </a:ext>
            </a:extLst>
          </p:cNvPr>
          <p:cNvSpPr/>
          <p:nvPr/>
        </p:nvSpPr>
        <p:spPr>
          <a:xfrm>
            <a:off x="518475" y="3912124"/>
            <a:ext cx="9766168" cy="16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816B9B5B-F3D2-40E5-A564-C3FC9941F49F}"/>
              </a:ext>
            </a:extLst>
          </p:cNvPr>
          <p:cNvSpPr/>
          <p:nvPr/>
        </p:nvSpPr>
        <p:spPr>
          <a:xfrm rot="10800000" flipH="1">
            <a:off x="808124" y="4124226"/>
            <a:ext cx="1595710" cy="17769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5EA4B-2BD5-4D93-AE8E-B9EEE1680D3A}"/>
              </a:ext>
            </a:extLst>
          </p:cNvPr>
          <p:cNvSpPr txBox="1"/>
          <p:nvPr/>
        </p:nvSpPr>
        <p:spPr>
          <a:xfrm>
            <a:off x="10284643" y="362460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 тест кейс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61B65-6FB9-46D8-8EAB-F1000DC20569}"/>
              </a:ext>
            </a:extLst>
          </p:cNvPr>
          <p:cNvSpPr txBox="1"/>
          <p:nvPr/>
        </p:nvSpPr>
        <p:spPr>
          <a:xfrm>
            <a:off x="620314" y="470492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2 тест кейс</a:t>
            </a:r>
          </a:p>
        </p:txBody>
      </p:sp>
    </p:spTree>
    <p:extLst>
      <p:ext uri="{BB962C8B-B14F-4D97-AF65-F5344CB8AC3E}">
        <p14:creationId xmlns:p14="http://schemas.microsoft.com/office/powerpoint/2010/main" val="3301112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8"/>
            <a:ext cx="10831398" cy="20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 Transition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того,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потрапити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електронним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квитком,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увійти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інтернет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там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проплатити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сеанс.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прийти за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півгодини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сеансу.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Опинившись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показати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касиру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QR-код.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 не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активний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вам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запропонують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наступний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сеанс.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031F3F39-466A-4EE6-B93E-3478A5EF9B70}"/>
              </a:ext>
            </a:extLst>
          </p:cNvPr>
          <p:cNvSpPr txBox="1"/>
          <p:nvPr/>
        </p:nvSpPr>
        <p:spPr>
          <a:xfrm>
            <a:off x="395925" y="2956689"/>
            <a:ext cx="1894788" cy="44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Зайти в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інтернет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2D851A-B18C-4010-ADDB-9B388AFAA57D}"/>
              </a:ext>
            </a:extLst>
          </p:cNvPr>
          <p:cNvSpPr/>
          <p:nvPr/>
        </p:nvSpPr>
        <p:spPr>
          <a:xfrm>
            <a:off x="2229439" y="2956688"/>
            <a:ext cx="1616698" cy="8611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err="1"/>
              <a:t>Проплатилисеанс</a:t>
            </a:r>
            <a:r>
              <a:rPr lang="uk-UA" dirty="0"/>
              <a:t> / купили квиток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ED2FA7-C7C5-40A9-90A4-D48F8D7AD52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744718" y="3387272"/>
            <a:ext cx="1484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7AC88C-CF86-4D57-BDFC-6AB9B444BDE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846137" y="3387272"/>
            <a:ext cx="1315037" cy="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F977D-3AAD-474A-A4BD-1428A8D4BF2D}"/>
              </a:ext>
            </a:extLst>
          </p:cNvPr>
          <p:cNvSpPr txBox="1"/>
          <p:nvPr/>
        </p:nvSpPr>
        <p:spPr>
          <a:xfrm>
            <a:off x="3846138" y="2847695"/>
            <a:ext cx="103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Прийти за 30 хв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F6EB51-9A55-44AD-BD95-95076A03ED54}"/>
              </a:ext>
            </a:extLst>
          </p:cNvPr>
          <p:cNvSpPr/>
          <p:nvPr/>
        </p:nvSpPr>
        <p:spPr>
          <a:xfrm>
            <a:off x="5161174" y="2956688"/>
            <a:ext cx="1616698" cy="8611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Опинився в кіно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F157A6-CFBD-4A50-A0CE-0842565A073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777872" y="3387272"/>
            <a:ext cx="2620652" cy="4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7B90B9-0B05-428A-95B8-9F41F50744A8}"/>
              </a:ext>
            </a:extLst>
          </p:cNvPr>
          <p:cNvSpPr txBox="1"/>
          <p:nvPr/>
        </p:nvSpPr>
        <p:spPr>
          <a:xfrm>
            <a:off x="6872140" y="3026686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Показати активний </a:t>
            </a:r>
            <a:r>
              <a:rPr lang="en-US" dirty="0"/>
              <a:t>QR </a:t>
            </a:r>
            <a:r>
              <a:rPr lang="uk-UA" dirty="0"/>
              <a:t>код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7B66BA-A38B-41B7-ABCD-511C425ABC0C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5969523" y="3817855"/>
            <a:ext cx="0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BFF5A1-7BB9-46FA-B68B-16CB753D3D6F}"/>
              </a:ext>
            </a:extLst>
          </p:cNvPr>
          <p:cNvSpPr txBox="1"/>
          <p:nvPr/>
        </p:nvSpPr>
        <p:spPr>
          <a:xfrm>
            <a:off x="5969523" y="3995021"/>
            <a:ext cx="143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Показати НЕ активний </a:t>
            </a:r>
            <a:r>
              <a:rPr lang="en-US" dirty="0"/>
              <a:t>QR </a:t>
            </a:r>
            <a:r>
              <a:rPr lang="uk-UA" dirty="0"/>
              <a:t>код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E4CB9D-1F83-4218-84C4-461EA7C97D9F}"/>
              </a:ext>
            </a:extLst>
          </p:cNvPr>
          <p:cNvSpPr/>
          <p:nvPr/>
        </p:nvSpPr>
        <p:spPr>
          <a:xfrm>
            <a:off x="9366714" y="2973877"/>
            <a:ext cx="1616698" cy="8611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Поточний сеанс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01952E1-7BC1-464A-9381-F0FE26BE0DCF}"/>
              </a:ext>
            </a:extLst>
          </p:cNvPr>
          <p:cNvSpPr/>
          <p:nvPr/>
        </p:nvSpPr>
        <p:spPr>
          <a:xfrm>
            <a:off x="5161174" y="4974895"/>
            <a:ext cx="1616698" cy="8611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Пропозиція наступного сеансу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75C46AA-9596-47D0-90FD-BBD9037686AF}"/>
              </a:ext>
            </a:extLst>
          </p:cNvPr>
          <p:cNvSpPr/>
          <p:nvPr/>
        </p:nvSpPr>
        <p:spPr>
          <a:xfrm>
            <a:off x="395925" y="2564091"/>
            <a:ext cx="10831398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97A6A058-C197-40F0-9630-CF2437E24333}"/>
              </a:ext>
            </a:extLst>
          </p:cNvPr>
          <p:cNvSpPr/>
          <p:nvPr/>
        </p:nvSpPr>
        <p:spPr>
          <a:xfrm rot="10800000" flipH="1">
            <a:off x="603315" y="3995020"/>
            <a:ext cx="4411743" cy="1984899"/>
          </a:xfrm>
          <a:prstGeom prst="bentUpArrow">
            <a:avLst>
              <a:gd name="adj1" fmla="val 9487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D3B45D-69A0-4917-A41D-583064AED029}"/>
              </a:ext>
            </a:extLst>
          </p:cNvPr>
          <p:cNvSpPr txBox="1"/>
          <p:nvPr/>
        </p:nvSpPr>
        <p:spPr>
          <a:xfrm>
            <a:off x="10797478" y="2198067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 тест кейс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B347AC-F0A7-49BA-AEF3-921953F5688A}"/>
              </a:ext>
            </a:extLst>
          </p:cNvPr>
          <p:cNvSpPr txBox="1"/>
          <p:nvPr/>
        </p:nvSpPr>
        <p:spPr>
          <a:xfrm>
            <a:off x="1343319" y="43327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2 тест кейс</a:t>
            </a:r>
          </a:p>
        </p:txBody>
      </p:sp>
    </p:spTree>
    <p:extLst>
      <p:ext uri="{BB962C8B-B14F-4D97-AF65-F5344CB8AC3E}">
        <p14:creationId xmlns:p14="http://schemas.microsoft.com/office/powerpoint/2010/main" val="19790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AF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8B12036-BD1C-4972-9C9B-83092325CBA4}"/>
              </a:ext>
            </a:extLst>
          </p:cNvPr>
          <p:cNvGrpSpPr/>
          <p:nvPr/>
        </p:nvGrpSpPr>
        <p:grpSpPr>
          <a:xfrm>
            <a:off x="1469523" y="327122"/>
            <a:ext cx="9064418" cy="6203756"/>
            <a:chOff x="1563791" y="244179"/>
            <a:chExt cx="9064418" cy="62037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412E38-075D-4DB8-82B4-EAB6845DC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-1404" b="45566"/>
            <a:stretch/>
          </p:blipFill>
          <p:spPr>
            <a:xfrm>
              <a:off x="2957209" y="1235210"/>
              <a:ext cx="6234227" cy="2794349"/>
            </a:xfrm>
            <a:prstGeom prst="rect">
              <a:avLst/>
            </a:prstGeom>
          </p:spPr>
        </p:pic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0B6F0278-A76E-47A6-8006-DDDF1ABEBE77}"/>
                </a:ext>
              </a:extLst>
            </p:cNvPr>
            <p:cNvSpPr txBox="1"/>
            <p:nvPr/>
          </p:nvSpPr>
          <p:spPr>
            <a:xfrm>
              <a:off x="1563791" y="244179"/>
              <a:ext cx="9064418" cy="81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ru-RU" sz="4000" b="1" i="0" u="none" strike="noStrike" cap="none" dirty="0">
                  <a:solidFill>
                    <a:srgbClr val="F1B82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Як </a:t>
              </a:r>
              <a:r>
                <a:rPr lang="ru-RU" sz="4000" b="1" i="0" u="none" strike="noStrike" cap="none" dirty="0" err="1">
                  <a:solidFill>
                    <a:srgbClr val="F1B82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протестувати</a:t>
              </a:r>
              <a:r>
                <a:rPr lang="ru-RU" sz="4000" b="1" i="0" u="none" strike="noStrike" cap="none" dirty="0">
                  <a:solidFill>
                    <a:srgbClr val="F1B82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 </a:t>
              </a:r>
              <a:r>
                <a:rPr lang="ru-RU" sz="4000" b="1" i="0" u="none" strike="noStrike" cap="none" dirty="0" err="1">
                  <a:solidFill>
                    <a:srgbClr val="F1B82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вміст</a:t>
              </a:r>
              <a:r>
                <a:rPr lang="ru-RU" sz="4000" b="1" i="0" u="none" strike="noStrike" cap="none" dirty="0">
                  <a:solidFill>
                    <a:srgbClr val="F1B828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 коробки?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0;p7">
              <a:extLst>
                <a:ext uri="{FF2B5EF4-FFF2-40B4-BE49-F238E27FC236}">
                  <a16:creationId xmlns:a16="http://schemas.microsoft.com/office/drawing/2014/main" id="{62AAFFBF-C1E8-4CB9-AF6E-14528A529DCE}"/>
                </a:ext>
              </a:extLst>
            </p:cNvPr>
            <p:cNvSpPr txBox="1"/>
            <p:nvPr/>
          </p:nvSpPr>
          <p:spPr>
            <a:xfrm>
              <a:off x="2797291" y="3897281"/>
              <a:ext cx="3628716" cy="2123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uk-UA" sz="20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Rubik"/>
                  <a:ea typeface="Rubik"/>
                  <a:cs typeface="Rubik"/>
                  <a:sym typeface="Rubik"/>
                </a:rPr>
                <a:t>Гіпотези (що в Ящику):</a:t>
              </a:r>
            </a:p>
            <a:p>
              <a:pPr marR="0"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</a:pPr>
              <a:r>
                <a:rPr lang="uk-UA" sz="2000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	Нічого</a:t>
              </a:r>
            </a:p>
            <a:p>
              <a:pPr marR="0"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</a:pPr>
              <a:r>
                <a:rPr lang="uk-UA" sz="2000" b="0" i="0" u="none" strike="noStrike" cap="none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	М’яч</a:t>
              </a:r>
            </a:p>
            <a:p>
              <a:pPr marR="0"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</a:pPr>
              <a:r>
                <a:rPr lang="uk-UA" sz="2000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	Кіт</a:t>
              </a:r>
              <a:endPara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" name="Google Shape;150;p7">
              <a:extLst>
                <a:ext uri="{FF2B5EF4-FFF2-40B4-BE49-F238E27FC236}">
                  <a16:creationId xmlns:a16="http://schemas.microsoft.com/office/drawing/2014/main" id="{5C8B2C2C-3A32-4DE1-B62E-0EF6A03CDA8F}"/>
                </a:ext>
              </a:extLst>
            </p:cNvPr>
            <p:cNvSpPr txBox="1"/>
            <p:nvPr/>
          </p:nvSpPr>
          <p:spPr>
            <a:xfrm>
              <a:off x="6814681" y="3897281"/>
              <a:ext cx="3628716" cy="2550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uk-UA" sz="2000" b="0" i="0" u="none" strike="noStrike" cap="none" dirty="0">
                  <a:solidFill>
                    <a:schemeClr val="accent2">
                      <a:lumMod val="75000"/>
                    </a:schemeClr>
                  </a:solidFill>
                  <a:latin typeface="Rubik"/>
                  <a:ea typeface="Rubik"/>
                  <a:cs typeface="Rubik"/>
                  <a:sym typeface="Rubik"/>
                </a:rPr>
                <a:t>Тести (як перевірити):</a:t>
              </a: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uk-UA" sz="2000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Підняти і зважити</a:t>
              </a: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uk-UA" sz="2000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Послухати</a:t>
              </a: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uk-UA" sz="2000" b="0" i="0" u="none" strike="noStrike" cap="none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Потрясти</a:t>
              </a: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uk-UA" sz="2000" dirty="0">
                  <a:solidFill>
                    <a:srgbClr val="595959"/>
                  </a:solidFill>
                  <a:latin typeface="Rubik"/>
                  <a:ea typeface="Rubik"/>
                  <a:cs typeface="Rubik"/>
                  <a:sym typeface="Rubik"/>
                </a:rPr>
                <a:t>	Відкрити ящик</a:t>
              </a:r>
              <a:endPara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0CEEAD-E335-4A2A-8FC1-357F6BC48815}"/>
                </a:ext>
              </a:extLst>
            </p:cNvPr>
            <p:cNvCxnSpPr/>
            <p:nvPr/>
          </p:nvCxnSpPr>
          <p:spPr>
            <a:xfrm>
              <a:off x="5599522" y="4708167"/>
              <a:ext cx="2168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60B2FF-17F5-409C-89D7-26FBC9D714F8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22" y="4708167"/>
              <a:ext cx="2168165" cy="834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0670F5-F8D0-4561-9784-ED95200E5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252" y="4798243"/>
              <a:ext cx="2251435" cy="37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961251-C1D8-4498-88F6-FA89023F845E}"/>
                </a:ext>
              </a:extLst>
            </p:cNvPr>
            <p:cNvCxnSpPr>
              <a:cxnSpLocks/>
            </p:cNvCxnSpPr>
            <p:nvPr/>
          </p:nvCxnSpPr>
          <p:spPr>
            <a:xfrm>
              <a:off x="5516252" y="5171652"/>
              <a:ext cx="2251435" cy="4511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4423F0-8978-4C56-A1CA-044F24048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252" y="5171652"/>
              <a:ext cx="2251435" cy="4511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304B31-27E6-4FDF-9845-6C826D833D74}"/>
                </a:ext>
              </a:extLst>
            </p:cNvPr>
            <p:cNvCxnSpPr>
              <a:cxnSpLocks/>
            </p:cNvCxnSpPr>
            <p:nvPr/>
          </p:nvCxnSpPr>
          <p:spPr>
            <a:xfrm>
              <a:off x="5516252" y="5647040"/>
              <a:ext cx="2251435" cy="37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144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D488F9C-4742-4E67-9C21-ADDE6FA9CB83}"/>
              </a:ext>
            </a:extLst>
          </p:cNvPr>
          <p:cNvSpPr txBox="1"/>
          <p:nvPr/>
        </p:nvSpPr>
        <p:spPr>
          <a:xfrm>
            <a:off x="518475" y="345378"/>
            <a:ext cx="10831398" cy="225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 Transition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			 	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цієї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дизайну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складіть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банкомату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наступною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логікою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того, як в банкомат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вставляється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банківська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картка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банкомат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пропонує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ввести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пін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-код. При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введенні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правильного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пін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-а банкомат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відкриває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доступ до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операцій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рахунком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введення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пін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-коду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3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спроби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При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трьох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поспіль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банкомат "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з'їдає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"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картку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031F3F39-466A-4EE6-B93E-3478A5EF9B70}"/>
              </a:ext>
            </a:extLst>
          </p:cNvPr>
          <p:cNvSpPr txBox="1"/>
          <p:nvPr/>
        </p:nvSpPr>
        <p:spPr>
          <a:xfrm>
            <a:off x="369216" y="2846894"/>
            <a:ext cx="10831398" cy="349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176672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04348" y="2753055"/>
            <a:ext cx="10903743" cy="194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побудови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шляхів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передбачуваних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сценаріїв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Часто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розробляється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бізнес-завдань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критичного шляху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804348" y="1384416"/>
            <a:ext cx="7755780" cy="120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Діаграма ролей користувача</a:t>
            </a:r>
            <a:br>
              <a:rPr lang="uk-UA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2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Case Testing</a:t>
            </a: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690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ml - Use Case Diagram - two actors to one use case - Stack Overflow">
            <a:extLst>
              <a:ext uri="{FF2B5EF4-FFF2-40B4-BE49-F238E27FC236}">
                <a16:creationId xmlns:a16="http://schemas.microsoft.com/office/drawing/2014/main" id="{AD748196-2A82-41A3-857A-7BC7C5F0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5" y="1187777"/>
            <a:ext cx="6019800" cy="50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50;p17">
            <a:extLst>
              <a:ext uri="{FF2B5EF4-FFF2-40B4-BE49-F238E27FC236}">
                <a16:creationId xmlns:a16="http://schemas.microsoft.com/office/drawing/2014/main" id="{39C9E6B3-1B25-4575-ABCD-D19B41D2BC1D}"/>
              </a:ext>
            </a:extLst>
          </p:cNvPr>
          <p:cNvSpPr txBox="1"/>
          <p:nvPr/>
        </p:nvSpPr>
        <p:spPr>
          <a:xfrm>
            <a:off x="6636470" y="1187777"/>
            <a:ext cx="5071621" cy="408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Адміністратор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" name="Google Shape;250;p17">
            <a:extLst>
              <a:ext uri="{FF2B5EF4-FFF2-40B4-BE49-F238E27FC236}">
                <a16:creationId xmlns:a16="http://schemas.microsoft.com/office/drawing/2014/main" id="{D700CDD1-7C6D-4BED-B003-0EF68A1142E6}"/>
              </a:ext>
            </a:extLst>
          </p:cNvPr>
          <p:cNvSpPr txBox="1"/>
          <p:nvPr/>
        </p:nvSpPr>
        <p:spPr>
          <a:xfrm>
            <a:off x="770797" y="369119"/>
            <a:ext cx="2214155" cy="102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3200" dirty="0">
                <a:solidFill>
                  <a:srgbClr val="FFC000"/>
                </a:solidFill>
                <a:latin typeface="Rubik"/>
                <a:ea typeface="Rubik"/>
                <a:cs typeface="Rubik"/>
                <a:sym typeface="Rubik"/>
              </a:rPr>
              <a:t>Приклад</a:t>
            </a:r>
            <a:endParaRPr lang="uk-UA" sz="3200" b="0" i="0" u="none" strike="noStrike" cap="none" dirty="0">
              <a:solidFill>
                <a:srgbClr val="FFC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066145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017335" y="5055529"/>
            <a:ext cx="79845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6000"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682460"/>
            <a:ext cx="9862907" cy="343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етап процесу тестування ПЗ, на якому проектуються і створюються тестові випадки (тест-кейси) відповідно до встановлених раніше критеріїв якості та цілей тестування.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C000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lang="ru-RU" sz="2000" b="0" i="0" u="none" strike="noStrike" cap="none" dirty="0">
                <a:solidFill>
                  <a:srgbClr val="FFC000"/>
                </a:solidFill>
                <a:latin typeface="Rubik"/>
                <a:ea typeface="Rubik"/>
                <a:cs typeface="Rubik"/>
                <a:sym typeface="Rubik"/>
              </a:rPr>
              <a:t>ест-дизайнер –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співробітник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у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обов'язки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якого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входить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набору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випадків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забезпечують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оптимальне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покриття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606824" y="1771421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Тест-дизайн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682460"/>
            <a:ext cx="9862907" cy="343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правила та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підходи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допомагають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створювати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грамотні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тест-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Вони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допомагають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нам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не просто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переходячи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сторінки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сторінку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пояснюють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чому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ми вводимо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вводити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606824" y="1771421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Техніки тест-дизайну 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55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5FC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668" y="277159"/>
            <a:ext cx="843332" cy="167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03D67F-E448-44FD-9C5D-6431CA7F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5" y="1338959"/>
            <a:ext cx="8993225" cy="4156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3259</Words>
  <Application>Microsoft Office PowerPoint</Application>
  <PresentationFormat>Widescreen</PresentationFormat>
  <Paragraphs>576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Playfair Display</vt:lpstr>
      <vt:lpstr>Arial</vt:lpstr>
      <vt:lpstr>Rubik</vt:lpstr>
      <vt:lpstr>Rubik Light</vt:lpstr>
      <vt:lpstr>Calibri</vt:lpstr>
      <vt:lpstr>GothamPro</vt:lpstr>
      <vt:lpstr>Symbol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13</cp:revision>
  <dcterms:modified xsi:type="dcterms:W3CDTF">2022-10-12T10:37:43Z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